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8" r:id="rId4"/>
    <p:sldId id="269" r:id="rId5"/>
    <p:sldId id="270" r:id="rId6"/>
    <p:sldId id="271" r:id="rId7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00"/>
    <a:srgbClr val="FFFF99"/>
    <a:srgbClr val="0445FC"/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7" autoAdjust="0"/>
    <p:restoredTop sz="78631" autoAdjust="0"/>
  </p:normalViewPr>
  <p:slideViewPr>
    <p:cSldViewPr>
      <p:cViewPr varScale="1">
        <p:scale>
          <a:sx n="88" d="100"/>
          <a:sy n="88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E0D4F-8463-4D2A-B6D9-B730ABBECCB7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63B43-5231-44D1-AEC3-7AA3139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64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07A63-8DFC-47B2-9D81-C6F3C4412FD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D3E33-230A-40F3-8BC3-82AFCF6E08B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81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D3E33-230A-40F3-8BC3-82AFCF6E08B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JOS publishes on</a:t>
            </a:r>
            <a:r>
              <a:rPr lang="en-US" baseline="0" noProof="0" dirty="0" smtClean="0"/>
              <a:t> a broad scale, width and breadth</a:t>
            </a:r>
            <a:endParaRPr lang="en-US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D3E33-230A-40F3-8BC3-82AFCF6E08B7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D3E33-230A-40F3-8BC3-82AFCF6E08B7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A decision of</a:t>
            </a:r>
            <a:r>
              <a:rPr lang="en-US" baseline="0" noProof="0" dirty="0" smtClean="0"/>
              <a:t> reject or revision is NOT a failure: it is a learning process. You get plenty of feedback.</a:t>
            </a:r>
            <a:endParaRPr lang="en-US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D3E33-230A-40F3-8BC3-82AFCF6E08B7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Relevance can be determined</a:t>
            </a:r>
            <a:r>
              <a:rPr lang="en-US" baseline="0" noProof="0" dirty="0" smtClean="0"/>
              <a:t> rather quickly, the other two are more difficult</a:t>
            </a:r>
          </a:p>
          <a:p>
            <a:r>
              <a:rPr lang="en-US" baseline="0" noProof="0" dirty="0" smtClean="0"/>
              <a:t>Presentation and content are linked: I must be able to understand content correctly</a:t>
            </a:r>
          </a:p>
          <a:p>
            <a:r>
              <a:rPr lang="en-US" baseline="0" noProof="0" dirty="0" smtClean="0"/>
              <a:t>Generalize results implies possibility to repeat or duplicate results</a:t>
            </a:r>
          </a:p>
          <a:p>
            <a:r>
              <a:rPr lang="en-US" baseline="0" noProof="0" dirty="0" smtClean="0"/>
              <a:t>Sufficient implies that all important information is included, but also that there are not a lot of unnecessary details</a:t>
            </a:r>
            <a:endParaRPr lang="en-US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D3E33-230A-40F3-8BC3-82AFCF6E08B7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The same study</a:t>
            </a:r>
            <a:r>
              <a:rPr lang="en-US" baseline="0" noProof="0" dirty="0" smtClean="0"/>
              <a:t> and </a:t>
            </a:r>
            <a:r>
              <a:rPr lang="en-US" noProof="0" dirty="0" smtClean="0"/>
              <a:t>results</a:t>
            </a:r>
            <a:r>
              <a:rPr lang="en-US" baseline="0" noProof="0" dirty="0" smtClean="0"/>
              <a:t> can be presented in different ways; scientific or not</a:t>
            </a:r>
            <a:endParaRPr lang="en-US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D3E33-230A-40F3-8BC3-82AFCF6E08B7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2015-02-16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2015-02-16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s.n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b.se/en_/Services/Courses-and-seminars/JOS-Anniversary-2015/JOS-Anniversary-2015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1958975"/>
            <a:ext cx="6626225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Journal of Official statistics </a:t>
            </a:r>
            <a:b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</a:b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JOS</a:t>
            </a:r>
            <a:endParaRPr lang="en-US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464568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Ingegerd Jansson </a:t>
            </a:r>
          </a:p>
          <a:p>
            <a:r>
              <a:rPr lang="en-US" dirty="0" smtClean="0">
                <a:latin typeface="+mn-lt"/>
              </a:rPr>
              <a:t>Statistics Sweden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378212"/>
            <a:ext cx="74304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Journal of Official Statistics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international scientific journal published by Statistics Sweden</a:t>
            </a:r>
          </a:p>
          <a:p>
            <a:pPr lvl="1"/>
            <a:r>
              <a:rPr lang="en-US" dirty="0" smtClean="0"/>
              <a:t>Started in 1985 by Lars Lyberg</a:t>
            </a:r>
          </a:p>
          <a:p>
            <a:pPr lvl="1"/>
            <a:r>
              <a:rPr lang="en-US" dirty="0" smtClean="0"/>
              <a:t>Four issues per year</a:t>
            </a:r>
          </a:p>
          <a:p>
            <a:pPr lvl="1"/>
            <a:r>
              <a:rPr lang="en-US" dirty="0" smtClean="0"/>
              <a:t>Open access, </a:t>
            </a:r>
            <a:r>
              <a:rPr lang="en-US" dirty="0" smtClean="0">
                <a:hlinkClick r:id="rId3"/>
              </a:rPr>
              <a:t>www.jos.nu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New publishing platform since 2013, no printing</a:t>
            </a:r>
            <a:endParaRPr lang="en-US" dirty="0" smtClean="0"/>
          </a:p>
          <a:p>
            <a:pPr lvl="1"/>
            <a:r>
              <a:rPr lang="en-US" dirty="0" smtClean="0"/>
              <a:t>30 </a:t>
            </a:r>
            <a:r>
              <a:rPr lang="en-US" dirty="0" smtClean="0"/>
              <a:t>year anniversary </a:t>
            </a:r>
            <a:r>
              <a:rPr lang="en-US" dirty="0" smtClean="0"/>
              <a:t>10-12 June</a:t>
            </a:r>
            <a:r>
              <a:rPr lang="en-US" dirty="0" smtClean="0"/>
              <a:t> 2015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://www.scb.se/en_/Services/Courses-and-seminars/JOS-Anniversary-2015/JOS-Anniversary-2015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The journal publishes theoretical and applied articles on survey methodology for statistics production within official statistics, policy decision making, and the economic and social sciences.”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378212"/>
            <a:ext cx="74304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Journal of Official Statistics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About 25-30 published articles per year</a:t>
            </a:r>
          </a:p>
          <a:p>
            <a:r>
              <a:rPr lang="en-US" dirty="0" smtClean="0"/>
              <a:t>About 150 manuscripts per year (increasing in recent years)</a:t>
            </a:r>
          </a:p>
          <a:p>
            <a:r>
              <a:rPr lang="en-US" dirty="0" smtClean="0"/>
              <a:t>Editorial office: Two Editors in Chief and one production manager at Statistics Sweden in Stockholm</a:t>
            </a:r>
          </a:p>
          <a:p>
            <a:r>
              <a:rPr lang="en-US" dirty="0" smtClean="0"/>
              <a:t>35-40 </a:t>
            </a:r>
            <a:r>
              <a:rPr lang="en-US" dirty="0" smtClean="0"/>
              <a:t>Associate Editors at other statistical agencies, organizations, and universities</a:t>
            </a:r>
          </a:p>
          <a:p>
            <a:r>
              <a:rPr lang="en-US" dirty="0" smtClean="0"/>
              <a:t>Hundreds of persons all over the world review manuscripts without any remuneration – peer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378212"/>
            <a:ext cx="74304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process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Preview by an Editor in Chief, possibly an immediate decision</a:t>
            </a:r>
          </a:p>
          <a:p>
            <a:r>
              <a:rPr lang="en-US" dirty="0" smtClean="0"/>
              <a:t>Each remaining manuscript is assigned to an Associate Editor</a:t>
            </a:r>
          </a:p>
          <a:p>
            <a:r>
              <a:rPr lang="en-US" dirty="0" smtClean="0"/>
              <a:t>A number of people are invited by the Editor-in-Chief to be referees, we try to get 3-4 referee reports</a:t>
            </a:r>
          </a:p>
          <a:p>
            <a:r>
              <a:rPr lang="en-US" dirty="0" smtClean="0"/>
              <a:t>Associate Editor suggests decision based on own reading and referee reports, Editor in Chief approves</a:t>
            </a:r>
          </a:p>
          <a:p>
            <a:r>
              <a:rPr lang="en-US" dirty="0" smtClean="0"/>
              <a:t>Five decision categories: Reject, Reject and </a:t>
            </a:r>
            <a:r>
              <a:rPr lang="en-US" dirty="0" smtClean="0"/>
              <a:t>resubmit</a:t>
            </a:r>
            <a:r>
              <a:rPr lang="en-US" dirty="0" smtClean="0"/>
              <a:t>, Major </a:t>
            </a:r>
            <a:r>
              <a:rPr lang="en-US" dirty="0" smtClean="0"/>
              <a:t>revision</a:t>
            </a:r>
            <a:r>
              <a:rPr lang="en-US" dirty="0" smtClean="0"/>
              <a:t>, Minor </a:t>
            </a:r>
            <a:r>
              <a:rPr lang="en-US" dirty="0" smtClean="0"/>
              <a:t>revision</a:t>
            </a:r>
            <a:r>
              <a:rPr lang="en-US" dirty="0" smtClean="0"/>
              <a:t>, Accept</a:t>
            </a:r>
          </a:p>
          <a:p>
            <a:r>
              <a:rPr lang="en-US" dirty="0" smtClean="0"/>
              <a:t>A learning process for everyone involved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378212"/>
            <a:ext cx="74304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criteria for evaluation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Content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 smtClean="0"/>
              <a:t>subject (for official statistics production)</a:t>
            </a:r>
            <a:endParaRPr lang="en-US" dirty="0" smtClean="0"/>
          </a:p>
          <a:p>
            <a:pPr lvl="1"/>
            <a:r>
              <a:rPr lang="en-US" dirty="0" smtClean="0"/>
              <a:t>Novelty or improvement of methodology and/or application</a:t>
            </a:r>
          </a:p>
          <a:p>
            <a:pPr lvl="1"/>
            <a:r>
              <a:rPr lang="en-US" dirty="0" smtClean="0"/>
              <a:t>Possibility to generalize results (repeat or duplicate results)</a:t>
            </a:r>
          </a:p>
          <a:p>
            <a:r>
              <a:rPr lang="en-US" sz="2600" dirty="0" smtClean="0"/>
              <a:t>Presentation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Disposition</a:t>
            </a:r>
          </a:p>
          <a:p>
            <a:pPr lvl="1"/>
            <a:r>
              <a:rPr lang="en-US" dirty="0" smtClean="0"/>
              <a:t>Sufficient detail and description</a:t>
            </a:r>
          </a:p>
          <a:p>
            <a:pPr lvl="1"/>
            <a:r>
              <a:rPr lang="en-US" dirty="0" smtClean="0"/>
              <a:t>Context - background, relevant research and literature, intention/hypothesis, limitations of research question</a:t>
            </a:r>
          </a:p>
          <a:p>
            <a:pPr lvl="1"/>
            <a:r>
              <a:rPr lang="en-US" dirty="0" smtClean="0"/>
              <a:t>Discussion of results and methodology – limitations, drawbacks, usefulness, come back to context, further research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378212"/>
            <a:ext cx="743042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Scientific paper or not?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First version:</a:t>
            </a:r>
          </a:p>
          <a:p>
            <a:r>
              <a:rPr lang="en-US" sz="2200" dirty="0" smtClean="0">
                <a:solidFill>
                  <a:srgbClr val="7030A0"/>
                </a:solidFill>
              </a:rPr>
              <a:t>I did this and I got this result</a:t>
            </a:r>
          </a:p>
          <a:p>
            <a:pPr>
              <a:buNone/>
            </a:pPr>
            <a:r>
              <a:rPr lang="en-US" dirty="0" smtClean="0"/>
              <a:t>Second version:</a:t>
            </a:r>
          </a:p>
          <a:p>
            <a:pPr lvl="1"/>
            <a:r>
              <a:rPr lang="en-US" dirty="0" smtClean="0"/>
              <a:t>Why is this a problem? Has it been seen in other studies/settings/countries/over time?</a:t>
            </a:r>
          </a:p>
          <a:p>
            <a:pPr lvl="1"/>
            <a:r>
              <a:rPr lang="en-US" dirty="0" smtClean="0"/>
              <a:t>References to other studies/papers/results on the same or a similar problem</a:t>
            </a:r>
          </a:p>
          <a:p>
            <a:pPr lvl="1"/>
            <a:r>
              <a:rPr lang="en-US" dirty="0" smtClean="0"/>
              <a:t>My hypothesis and my assumptions</a:t>
            </a:r>
          </a:p>
          <a:p>
            <a:pPr lvl="1"/>
            <a:r>
              <a:rPr lang="en-US" dirty="0" smtClean="0"/>
              <a:t>Possible methods, pros and cons, my choice of method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 did this and I got this result</a:t>
            </a:r>
          </a:p>
          <a:p>
            <a:pPr lvl="1"/>
            <a:r>
              <a:rPr lang="en-US" dirty="0" smtClean="0"/>
              <a:t>Where the results as I hypothesized? What are the limitations of my results and their reasons? Are the results useful? For what? Are they of some general value? Is further research necessary?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3457</TotalTime>
  <Words>516</Words>
  <Application>Microsoft Office PowerPoint</Application>
  <PresentationFormat>Bildspel på skärmen 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SCB-Mall 2010</vt:lpstr>
      <vt:lpstr>Journal of Official statistics  JOS</vt:lpstr>
      <vt:lpstr>Journal of Official Statistics</vt:lpstr>
      <vt:lpstr>Journal of Official Statistics</vt:lpstr>
      <vt:lpstr>Evaluation process</vt:lpstr>
      <vt:lpstr>Some criteria for evaluation</vt:lpstr>
      <vt:lpstr>Scientific paper or not?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Statistisk röjandekontroll –  att visa skogen men inte träden</dc:title>
  <dc:creator>scbanhb</dc:creator>
  <cp:lastModifiedBy>Jansson Ingegerd U/ARK-S</cp:lastModifiedBy>
  <cp:revision>198</cp:revision>
  <dcterms:created xsi:type="dcterms:W3CDTF">2011-05-03T08:54:06Z</dcterms:created>
  <dcterms:modified xsi:type="dcterms:W3CDTF">2015-02-16T09:35:08Z</dcterms:modified>
</cp:coreProperties>
</file>