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75" r:id="rId3"/>
    <p:sldId id="291" r:id="rId4"/>
    <p:sldId id="276" r:id="rId5"/>
    <p:sldId id="277" r:id="rId6"/>
    <p:sldId id="278" r:id="rId7"/>
    <p:sldId id="279" r:id="rId8"/>
    <p:sldId id="285" r:id="rId9"/>
    <p:sldId id="280" r:id="rId10"/>
    <p:sldId id="286" r:id="rId11"/>
    <p:sldId id="287" r:id="rId12"/>
    <p:sldId id="292" r:id="rId13"/>
    <p:sldId id="281" r:id="rId14"/>
    <p:sldId id="282" r:id="rId15"/>
    <p:sldId id="284" r:id="rId16"/>
    <p:sldId id="262" r:id="rId17"/>
    <p:sldId id="263" r:id="rId18"/>
    <p:sldId id="264" r:id="rId19"/>
    <p:sldId id="265" r:id="rId20"/>
    <p:sldId id="266" r:id="rId21"/>
    <p:sldId id="267" r:id="rId22"/>
    <p:sldId id="288" r:id="rId23"/>
    <p:sldId id="268" r:id="rId24"/>
    <p:sldId id="269" r:id="rId25"/>
    <p:sldId id="270" r:id="rId26"/>
    <p:sldId id="272" r:id="rId27"/>
    <p:sldId id="273" r:id="rId28"/>
    <p:sldId id="274" r:id="rId29"/>
    <p:sldId id="289" r:id="rId30"/>
    <p:sldId id="290" r:id="rId31"/>
  </p:sldIdLst>
  <p:sldSz cx="9144000" cy="6858000" type="screen4x3"/>
  <p:notesSz cx="6669088" cy="98679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8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B4128E-E8C6-4D6C-B9AB-D95871485215}" type="datetimeFigureOut">
              <a:rPr lang="sv-SE" smtClean="0"/>
              <a:pPr/>
              <a:t>2012-11-15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77825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160D4-9546-4BB0-A6DD-529CFBB4AA1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7914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90824-1F65-44B6-8AC9-70E14E7E2F69}" type="datetimeFigureOut">
              <a:rPr lang="en-GB" smtClean="0"/>
              <a:pPr/>
              <a:t>15/11/2012</a:t>
            </a:fld>
            <a:endParaRPr lang="en-GB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68363" y="739775"/>
            <a:ext cx="4932362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66909" y="4687253"/>
            <a:ext cx="5335270" cy="4440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2792"/>
            <a:ext cx="2889938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777607" y="9372792"/>
            <a:ext cx="2889938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29B24B-4116-4887-8091-0061FC71DE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08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4840-5E2E-4126-97DC-7BAB4B2E414A}" type="datetime1">
              <a:rPr lang="en-GB" smtClean="0"/>
              <a:pPr/>
              <a:t>15/11/2012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Stockholm University, autumn semester 2012</a:t>
            </a:r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90E3-AF27-403D-9CED-0D85936717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38FF-0C89-4EE4-B4E0-C249CE924978}" type="datetime1">
              <a:rPr lang="en-GB" smtClean="0"/>
              <a:pPr/>
              <a:t>15/11/2012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Stockholm University, autumn semester 2012</a:t>
            </a:r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90E3-AF27-403D-9CED-0D85936717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04F2-EB7A-4D1E-B1DF-9897FEB54850}" type="datetime1">
              <a:rPr lang="en-GB" smtClean="0"/>
              <a:pPr/>
              <a:t>15/11/2012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Stockholm University, autumn semester 2012</a:t>
            </a:r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90E3-AF27-403D-9CED-0D85936717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Rubrik och fyra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sz="quarter"/>
          </p:nvPr>
        </p:nvSpPr>
        <p:spPr>
          <a:xfrm>
            <a:off x="685800" y="282575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8669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8669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3"/>
          </p:nvPr>
        </p:nvSpPr>
        <p:spPr>
          <a:xfrm>
            <a:off x="685800" y="4000500"/>
            <a:ext cx="3810000" cy="18669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3810000" cy="18669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3E71D-06BC-432F-BBEB-0EC53AAB56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79839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Rubrik, innehåll och 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5800" y="282575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886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8669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3810000" cy="18669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15A9A-6087-473E-9C35-53AC407B7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08307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D1490-2DD2-4D03-928E-2E8EF55F818E}" type="datetime1">
              <a:rPr lang="en-GB" smtClean="0"/>
              <a:pPr/>
              <a:t>15/11/2012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Stockholm University, autumn semester 2012</a:t>
            </a:r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90E3-AF27-403D-9CED-0D85936717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F69F1-3E97-48CA-BAA1-FFECB514E595}" type="datetime1">
              <a:rPr lang="en-GB" smtClean="0"/>
              <a:pPr/>
              <a:t>15/11/2012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Stockholm University, autumn semester 2012</a:t>
            </a:r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90E3-AF27-403D-9CED-0D85936717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4B86-725A-4C90-B4D3-82B782C1ADD1}" type="datetime1">
              <a:rPr lang="en-GB" smtClean="0"/>
              <a:pPr/>
              <a:t>15/11/2012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Stockholm University, autumn semester 2012</a:t>
            </a:r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90E3-AF27-403D-9CED-0D85936717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8081-D8A1-4830-B3EB-45107758551D}" type="datetime1">
              <a:rPr lang="en-GB" smtClean="0"/>
              <a:pPr/>
              <a:t>15/11/2012</a:t>
            </a:fld>
            <a:endParaRPr lang="en-GB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Stockholm University, autumn semester 2012</a:t>
            </a:r>
            <a:endParaRPr lang="en-GB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90E3-AF27-403D-9CED-0D85936717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48AE-E05C-4C91-B761-7B46BA239A14}" type="datetime1">
              <a:rPr lang="en-GB" smtClean="0"/>
              <a:pPr/>
              <a:t>15/11/2012</a:t>
            </a:fld>
            <a:endParaRPr lang="en-GB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Stockholm University, autumn semester 2012</a:t>
            </a:r>
            <a:endParaRPr lang="en-GB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90E3-AF27-403D-9CED-0D85936717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1192-96A3-41C6-B218-F6F129D2E992}" type="datetime1">
              <a:rPr lang="en-GB" smtClean="0"/>
              <a:pPr/>
              <a:t>15/11/2012</a:t>
            </a:fld>
            <a:endParaRPr lang="en-GB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Stockholm University, autumn semester 2012</a:t>
            </a:r>
            <a:endParaRPr lang="en-GB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90E3-AF27-403D-9CED-0D85936717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A45A3-DC99-47AC-B9B2-BB5BF3AE3C6F}" type="datetime1">
              <a:rPr lang="en-GB" smtClean="0"/>
              <a:pPr/>
              <a:t>15/11/2012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Stockholm University, autumn semester 2012</a:t>
            </a:r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90E3-AF27-403D-9CED-0D85936717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0851-0E5F-4784-A6C3-B8322C3B598F}" type="datetime1">
              <a:rPr lang="en-GB" smtClean="0"/>
              <a:pPr/>
              <a:t>15/11/2012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Stockholm University, autumn semester 2012</a:t>
            </a:r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90E3-AF27-403D-9CED-0D859367172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8C34F-47FB-4BDB-A389-492BC2607FE7}" type="datetime1">
              <a:rPr lang="en-GB" smtClean="0"/>
              <a:pPr/>
              <a:t>15/11/2012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Stockholm University, autumn semester 2012</a:t>
            </a:r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D90E3-AF27-403D-9CED-0D859367172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emf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0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9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0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0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6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8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8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3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5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Statistical Methods, part 1</a:t>
            </a:r>
            <a:br>
              <a:rPr lang="en-GB" dirty="0" smtClean="0"/>
            </a:br>
            <a:r>
              <a:rPr lang="en-GB" sz="3600" dirty="0" smtClean="0"/>
              <a:t>Module 2: Latent Class Analysis of </a:t>
            </a:r>
            <a:br>
              <a:rPr lang="en-GB" sz="3600" dirty="0" smtClean="0"/>
            </a:br>
            <a:r>
              <a:rPr lang="en-GB" sz="3600" dirty="0" smtClean="0"/>
              <a:t>Survey Error</a:t>
            </a:r>
            <a:br>
              <a:rPr lang="en-GB" sz="3600" dirty="0" smtClean="0"/>
            </a:br>
            <a:r>
              <a:rPr lang="en-GB" sz="3600" dirty="0" smtClean="0"/>
              <a:t>Models for measurement errors</a:t>
            </a:r>
            <a:endParaRPr lang="en-GB" sz="36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Dan Hedlin</a:t>
            </a:r>
          </a:p>
          <a:p>
            <a:r>
              <a:rPr lang="en-GB" dirty="0" smtClean="0"/>
              <a:t>Stockholm University</a:t>
            </a:r>
          </a:p>
          <a:p>
            <a:r>
              <a:rPr lang="en-GB" dirty="0" smtClean="0"/>
              <a:t>November 2012</a:t>
            </a:r>
          </a:p>
          <a:p>
            <a:r>
              <a:rPr lang="en-GB" sz="1900" dirty="0" smtClean="0">
                <a:solidFill>
                  <a:schemeClr val="tx1"/>
                </a:solidFill>
              </a:rPr>
              <a:t>Acknowledgement: </a:t>
            </a:r>
            <a:r>
              <a:rPr lang="en-GB" sz="1900" b="1" dirty="0" smtClean="0">
                <a:solidFill>
                  <a:schemeClr val="tx1"/>
                </a:solidFill>
              </a:rPr>
              <a:t>Paul </a:t>
            </a:r>
            <a:r>
              <a:rPr lang="en-GB" sz="1900" b="1" dirty="0" err="1" smtClean="0">
                <a:solidFill>
                  <a:schemeClr val="tx1"/>
                </a:solidFill>
              </a:rPr>
              <a:t>Biemer</a:t>
            </a:r>
            <a:endParaRPr lang="en-GB" sz="1900" b="1" dirty="0">
              <a:solidFill>
                <a:schemeClr val="tx1"/>
              </a:solidFill>
            </a:endParaRPr>
          </a:p>
        </p:txBody>
      </p:sp>
      <p:pic>
        <p:nvPicPr>
          <p:cNvPr id="4" name="Bildobjekt 3" descr="logo-svart-engelsk_stor_150dp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157192"/>
            <a:ext cx="1260368" cy="120346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Platshållare för bildnummer 6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A3BDA2E-E23D-4386-B609-70D3BF878EB9}" type="slidenum">
              <a:rPr lang="en-US"/>
              <a:pPr/>
              <a:t>10</a:t>
            </a:fld>
            <a:endParaRPr lang="en-US"/>
          </a:p>
        </p:txBody>
      </p:sp>
      <p:sp>
        <p:nvSpPr>
          <p:cNvPr id="129027" name="Rectangle 15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sz="3200" smtClean="0"/>
              <a:t>Clusters are Persons</a:t>
            </a:r>
            <a:br>
              <a:rPr lang="en-US" sz="3200" smtClean="0"/>
            </a:br>
            <a:r>
              <a:rPr lang="en-US" sz="3200" smtClean="0"/>
              <a:t>Responses are Nested within Persons</a:t>
            </a:r>
          </a:p>
        </p:txBody>
      </p:sp>
      <p:pic>
        <p:nvPicPr>
          <p:cNvPr id="129028" name="Picture 4" descr="pe05678_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98550" y="1997075"/>
            <a:ext cx="765175" cy="1101725"/>
          </a:xfrm>
          <a:noFill/>
        </p:spPr>
      </p:pic>
      <p:pic>
        <p:nvPicPr>
          <p:cNvPr id="129029" name="Picture 7" descr="pe05677_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 flipH="1">
            <a:off x="5037138" y="2054225"/>
            <a:ext cx="1022350" cy="1044575"/>
          </a:xfrm>
          <a:noFill/>
        </p:spPr>
      </p:pic>
      <p:pic>
        <p:nvPicPr>
          <p:cNvPr id="129030" name="Picture 11" descr="pe05677_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300288" y="3435350"/>
            <a:ext cx="1044575" cy="1066800"/>
          </a:xfrm>
          <a:noFill/>
        </p:spPr>
      </p:pic>
      <p:sp>
        <p:nvSpPr>
          <p:cNvPr id="129031" name="Rectangle 10"/>
          <p:cNvSpPr>
            <a:spLocks noChangeArrowheads="1"/>
          </p:cNvSpPr>
          <p:nvPr/>
        </p:nvSpPr>
        <p:spPr bwMode="auto">
          <a:xfrm>
            <a:off x="855663" y="1800225"/>
            <a:ext cx="7721600" cy="4789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pic>
        <p:nvPicPr>
          <p:cNvPr id="129032" name="Picture 14" descr="pe05677_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310438" y="3417888"/>
            <a:ext cx="1144587" cy="1168400"/>
          </a:xfrm>
          <a:noFill/>
        </p:spPr>
      </p:pic>
      <p:pic>
        <p:nvPicPr>
          <p:cNvPr id="129033" name="Picture 17" descr="pe05677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5050" y="3363913"/>
            <a:ext cx="965200" cy="98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9034" name="Picture 18" descr="pe05677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1863" y="2025650"/>
            <a:ext cx="1050925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9035" name="Picture 19" descr="pe05678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3773488" y="3340100"/>
            <a:ext cx="798512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9036" name="Picture 20" descr="pe05678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76975" y="3403600"/>
            <a:ext cx="839788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9037" name="Picture 21" descr="pe05678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45075" y="3417888"/>
            <a:ext cx="82550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9038" name="Picture 22" descr="pe05678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139825" y="4806950"/>
            <a:ext cx="881063" cy="126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9039" name="Picture 23" descr="pe05678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8400" y="2082800"/>
            <a:ext cx="7048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9040" name="Picture 24" descr="pe05678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65563" y="2081213"/>
            <a:ext cx="706437" cy="101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9041" name="Picture 25" descr="pe05678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57925" y="2060575"/>
            <a:ext cx="72072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9042" name="Picture 26" descr="pe05677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4288" y="4849813"/>
            <a:ext cx="104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9043" name="Picture 27" descr="pe05677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049713" y="4792663"/>
            <a:ext cx="104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9044" name="Picture 28" descr="pe05677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8925" y="4849813"/>
            <a:ext cx="104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9045" name="Picture 29" descr="pe05677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388225" y="4762500"/>
            <a:ext cx="104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Platshållare för bildnummer 6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F4CE546A-A52B-4D62-94C7-CFB4C409FBA8}" type="slidenum">
              <a:rPr lang="en-US" sz="1400">
                <a:solidFill>
                  <a:schemeClr val="folHlink"/>
                </a:solidFill>
                <a:latin typeface="Arial Narrow" pitchFamily="34" charset="0"/>
              </a:rPr>
              <a:pPr/>
              <a:t>11</a:t>
            </a:fld>
            <a:endParaRPr lang="en-US" sz="1400">
              <a:solidFill>
                <a:schemeClr val="folHlink"/>
              </a:solidFill>
              <a:latin typeface="Arial Narrow" pitchFamily="34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sz="3200" smtClean="0"/>
              <a:t>Sample Persons and then Response from within Persons</a:t>
            </a:r>
          </a:p>
        </p:txBody>
      </p:sp>
      <p:pic>
        <p:nvPicPr>
          <p:cNvPr id="8197" name="Picture 3" descr="pe05678_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98550" y="1997075"/>
            <a:ext cx="765175" cy="1101725"/>
          </a:xfrm>
          <a:noFill/>
        </p:spPr>
      </p:pic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855663" y="1800225"/>
            <a:ext cx="7721600" cy="4789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8199" name="Picture 9" descr="pe05677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1863" y="2025650"/>
            <a:ext cx="1050925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10" descr="pe0567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773488" y="3340100"/>
            <a:ext cx="798512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11" descr="pe0567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6975" y="3403600"/>
            <a:ext cx="839788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16" descr="pe0567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7925" y="2060575"/>
            <a:ext cx="72072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3" name="Picture 17" descr="pe05677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4288" y="4849813"/>
            <a:ext cx="10445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4" name="Picture 20" descr="pe05677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73938" y="4733925"/>
            <a:ext cx="10445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5" name="Picture 2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2181225"/>
            <a:ext cx="4921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6" name="Picture 2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538" y="2182813"/>
            <a:ext cx="4921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7" name="Picture 2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800" y="3467100"/>
            <a:ext cx="4921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8" name="Picture 2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713" y="5033963"/>
            <a:ext cx="4921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9" name="Picture 2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100" y="2174875"/>
            <a:ext cx="4921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0" name="Picture 2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4932363"/>
            <a:ext cx="4921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1" name="Picture 2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538" y="3598863"/>
            <a:ext cx="4921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194" name="Object 31"/>
          <p:cNvGraphicFramePr>
            <a:graphicFrameLocks noChangeAspect="1"/>
          </p:cNvGraphicFramePr>
          <p:nvPr/>
        </p:nvGraphicFramePr>
        <p:xfrm>
          <a:off x="1455738" y="3098800"/>
          <a:ext cx="612775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0" name="Equation" r:id="rId6" imgW="228600" imgH="914400" progId="">
                  <p:embed/>
                </p:oleObj>
              </mc:Choice>
              <mc:Fallback>
                <p:oleObj name="Equation" r:id="rId6" imgW="228600" imgH="9144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5738" y="3098800"/>
                        <a:ext cx="612775" cy="244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2" name="Line 33"/>
          <p:cNvSpPr>
            <a:spLocks noChangeShapeType="1"/>
          </p:cNvSpPr>
          <p:nvPr/>
        </p:nvSpPr>
        <p:spPr bwMode="auto">
          <a:xfrm flipH="1" flipV="1">
            <a:off x="1944688" y="3629025"/>
            <a:ext cx="1320800" cy="1595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213" name="Line 34"/>
          <p:cNvSpPr>
            <a:spLocks noChangeShapeType="1"/>
          </p:cNvSpPr>
          <p:nvPr/>
        </p:nvSpPr>
        <p:spPr bwMode="auto">
          <a:xfrm flipH="1" flipV="1">
            <a:off x="1958975" y="4208463"/>
            <a:ext cx="1277938" cy="1001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214" name="Line 35"/>
          <p:cNvSpPr>
            <a:spLocks noChangeShapeType="1"/>
          </p:cNvSpPr>
          <p:nvPr/>
        </p:nvSpPr>
        <p:spPr bwMode="auto">
          <a:xfrm flipH="1">
            <a:off x="1930400" y="5240338"/>
            <a:ext cx="1335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147997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‘True score’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Not the same true value</a:t>
            </a:r>
          </a:p>
          <a:p>
            <a:r>
              <a:rPr lang="en-GB" dirty="0" smtClean="0"/>
              <a:t>True score is average of responses from individual </a:t>
            </a:r>
            <a:r>
              <a:rPr lang="en-GB" dirty="0" err="1" smtClean="0"/>
              <a:t>i</a:t>
            </a:r>
            <a:endParaRPr lang="en-GB" dirty="0" smtClean="0"/>
          </a:p>
          <a:p>
            <a:r>
              <a:rPr lang="en-GB" dirty="0" smtClean="0"/>
              <a:t>Can be influenced by for example change of mode of interview or by pictures on the questionnaire</a:t>
            </a:r>
            <a:endParaRPr lang="en-GB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Stockholm University, autumn semester 2012</a:t>
            </a:r>
            <a:endParaRPr lang="en-GB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90E3-AF27-403D-9CED-0D8593671725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4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Individuals may be viewed as equal size clusters of potential responses to a question; i.e., Primary Sampling Units (PSUs)</a:t>
            </a:r>
          </a:p>
          <a:p>
            <a:pPr>
              <a:tabLst>
                <a:tab pos="1941513" algn="l"/>
                <a:tab pos="2228850" algn="l"/>
              </a:tabLst>
            </a:pPr>
            <a:r>
              <a:rPr lang="en-US" i="1" dirty="0" smtClean="0">
                <a:latin typeface="Times New Roman" pitchFamily="18" charset="0"/>
              </a:rPr>
              <a:t>n </a:t>
            </a:r>
            <a:r>
              <a:rPr lang="en-US" dirty="0" smtClean="0">
                <a:latin typeface="Times New Roman" pitchFamily="18" charset="0"/>
              </a:rPr>
              <a:t> = </a:t>
            </a:r>
            <a:r>
              <a:rPr lang="en-US" dirty="0" smtClean="0"/>
              <a:t>number of persons in the sample</a:t>
            </a:r>
          </a:p>
          <a:p>
            <a:pPr>
              <a:tabLst>
                <a:tab pos="1941513" algn="l"/>
                <a:tab pos="2228850" algn="l"/>
              </a:tabLst>
            </a:pPr>
            <a:r>
              <a:rPr lang="en-US" i="1" dirty="0" smtClean="0">
                <a:latin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</a:rPr>
              <a:t> = </a:t>
            </a:r>
            <a:r>
              <a:rPr lang="en-US" dirty="0" smtClean="0"/>
              <a:t>number of observations made on each person </a:t>
            </a:r>
          </a:p>
          <a:p>
            <a:r>
              <a:rPr lang="en-US" dirty="0" smtClean="0"/>
              <a:t>A response to an interview question essentially selects a response from an individual randomly and independently (</a:t>
            </a:r>
            <a:r>
              <a:rPr lang="en-US" i="1" dirty="0" smtClean="0"/>
              <a:t>m</a:t>
            </a:r>
            <a:r>
              <a:rPr lang="en-US" dirty="0" smtClean="0"/>
              <a:t> = 1 response)</a:t>
            </a:r>
          </a:p>
          <a:p>
            <a:r>
              <a:rPr lang="en-US" dirty="0" smtClean="0"/>
              <a:t>For an interview-</a:t>
            </a:r>
            <a:r>
              <a:rPr lang="en-US" dirty="0" err="1" smtClean="0"/>
              <a:t>reinterview</a:t>
            </a:r>
            <a:r>
              <a:rPr lang="en-US" dirty="0" smtClean="0"/>
              <a:t> survey, cluster sample size is </a:t>
            </a:r>
            <a:r>
              <a:rPr lang="en-US" i="1" dirty="0" smtClean="0"/>
              <a:t>m</a:t>
            </a:r>
            <a:r>
              <a:rPr lang="en-US" dirty="0" smtClean="0"/>
              <a:t> = 2</a:t>
            </a:r>
          </a:p>
          <a:p>
            <a:pPr>
              <a:spcBef>
                <a:spcPct val="50000"/>
              </a:spcBef>
            </a:pPr>
            <a:endParaRPr lang="en-US" dirty="0" smtClean="0"/>
          </a:p>
          <a:p>
            <a:pPr>
              <a:spcBef>
                <a:spcPct val="50000"/>
              </a:spcBef>
            </a:pPr>
            <a:endParaRPr lang="en-US" dirty="0">
              <a:latin typeface="Arial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Stockholm University, autumn semester 2012</a:t>
            </a:r>
            <a:endParaRPr lang="en-GB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90E3-AF27-403D-9CED-0D8593671725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 Measurement Model Based Upon Two-Stage Cluster Sampling: “Census Bureau” Model</a:t>
            </a:r>
            <a:endParaRPr lang="en-GB" sz="3200" dirty="0" smtClean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tabLst>
                <a:tab pos="1941513" algn="l"/>
                <a:tab pos="2228850" algn="l"/>
              </a:tabLst>
            </a:pPr>
            <a:r>
              <a:rPr lang="en-US" sz="3500" dirty="0" smtClean="0"/>
              <a:t>First stage 	= 	individual in the population, </a:t>
            </a:r>
            <a:r>
              <a:rPr lang="en-US" sz="3500" dirty="0" err="1" smtClean="0"/>
              <a:t>i</a:t>
            </a:r>
            <a:r>
              <a:rPr lang="en-US" sz="3500" dirty="0" smtClean="0"/>
              <a:t> = 1, ..., N</a:t>
            </a:r>
          </a:p>
          <a:p>
            <a:pPr>
              <a:tabLst>
                <a:tab pos="1941513" algn="l"/>
                <a:tab pos="2228850" algn="l"/>
              </a:tabLst>
            </a:pPr>
            <a:r>
              <a:rPr lang="en-US" sz="3500" dirty="0" smtClean="0"/>
              <a:t>Second stage, infinite number of possible measurements (or trials) on the individual</a:t>
            </a:r>
          </a:p>
          <a:p>
            <a:pPr>
              <a:tabLst>
                <a:tab pos="1941513" algn="l"/>
                <a:tab pos="2228850" algn="l"/>
              </a:tabLst>
            </a:pPr>
            <a:r>
              <a:rPr lang="en-US" sz="3500" dirty="0" smtClean="0"/>
              <a:t>SRS at both stages (can be relaxed)</a:t>
            </a:r>
          </a:p>
          <a:p>
            <a:pPr>
              <a:tabLst>
                <a:tab pos="1941513" algn="l"/>
                <a:tab pos="2228850" algn="l"/>
              </a:tabLst>
            </a:pPr>
            <a:r>
              <a:rPr lang="en-US" sz="3500" dirty="0" smtClean="0"/>
              <a:t>Negligible sampling fraction at second stage (i.e., m/M &lt;&lt;1 or essentially unlimited number of hypothetical responses within person)</a:t>
            </a:r>
          </a:p>
          <a:p>
            <a:endParaRPr lang="en-GB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Stockholm University, autumn semester 2012</a:t>
            </a:r>
            <a:endParaRPr lang="en-GB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90E3-AF27-403D-9CED-0D8593671725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‘Parallel measures’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measurements (</a:t>
            </a:r>
            <a:r>
              <a:rPr lang="en-GB" dirty="0" err="1" smtClean="0"/>
              <a:t>ie</a:t>
            </a:r>
            <a:r>
              <a:rPr lang="en-GB" dirty="0" smtClean="0"/>
              <a:t> what people may say as an answer to a question) are indicators of the same construct (</a:t>
            </a:r>
            <a:r>
              <a:rPr lang="en-GB" dirty="0" err="1" smtClean="0"/>
              <a:t>ie</a:t>
            </a:r>
            <a:r>
              <a:rPr lang="en-GB" dirty="0" smtClean="0"/>
              <a:t> same variable)</a:t>
            </a:r>
          </a:p>
          <a:p>
            <a:r>
              <a:rPr lang="en-GB" dirty="0" smtClean="0"/>
              <a:t>They are taken from the same distribution</a:t>
            </a:r>
          </a:p>
          <a:p>
            <a:endParaRPr lang="en-GB" dirty="0" smtClean="0"/>
          </a:p>
          <a:p>
            <a:r>
              <a:rPr lang="en-GB" dirty="0" smtClean="0"/>
              <a:t>Then they are independent and identically distributed (</a:t>
            </a:r>
            <a:r>
              <a:rPr lang="en-GB" dirty="0" err="1" smtClean="0"/>
              <a:t>iid</a:t>
            </a:r>
            <a:r>
              <a:rPr lang="en-GB" dirty="0" smtClean="0"/>
              <a:t>). Tall order.</a:t>
            </a:r>
            <a:endParaRPr lang="en-GB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Stockholm University, autumn semester 2012</a:t>
            </a:r>
            <a:endParaRPr lang="en-GB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90E3-AF27-403D-9CED-0D8593671725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Platshållare för bildnumm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AD9F34EA-27CE-4993-B564-64676F4859A9}" type="slidenum">
              <a:rPr lang="en-US" sz="1400">
                <a:solidFill>
                  <a:schemeClr val="folHlink"/>
                </a:solidFill>
                <a:latin typeface="Arial Narrow" pitchFamily="34" charset="0"/>
              </a:rPr>
              <a:pPr/>
              <a:t>16</a:t>
            </a:fld>
            <a:endParaRPr lang="en-US" sz="1400">
              <a:solidFill>
                <a:schemeClr val="folHlink"/>
              </a:solidFill>
              <a:latin typeface="Arial Narrow" pitchFamily="34" charset="0"/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177800" y="282575"/>
            <a:ext cx="8813800" cy="1143000"/>
          </a:xfrm>
        </p:spPr>
        <p:txBody>
          <a:bodyPr/>
          <a:lstStyle/>
          <a:p>
            <a:r>
              <a:rPr lang="en-US" sz="2800" dirty="0" smtClean="0"/>
              <a:t>A Measurement Model Based Upon Two-Stage Cluster Sampling: “Census Bureau” Model (cont’d)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0" y="1625600"/>
            <a:ext cx="7772400" cy="4953000"/>
          </a:xfrm>
        </p:spPr>
        <p:txBody>
          <a:bodyPr/>
          <a:lstStyle/>
          <a:p>
            <a:pPr>
              <a:tabLst>
                <a:tab pos="1941513" algn="l"/>
                <a:tab pos="2228850" algn="l"/>
              </a:tabLst>
            </a:pPr>
            <a:r>
              <a:rPr lang="sv-SE" dirty="0" err="1" smtClean="0"/>
              <a:t>Want</a:t>
            </a:r>
            <a:r>
              <a:rPr lang="sv-SE" dirty="0" smtClean="0"/>
              <a:t> to </a:t>
            </a:r>
            <a:r>
              <a:rPr lang="sv-SE" dirty="0" err="1" smtClean="0"/>
              <a:t>estimate</a:t>
            </a:r>
            <a:endParaRPr lang="sv-SE" dirty="0" smtClean="0"/>
          </a:p>
          <a:p>
            <a:pPr>
              <a:tabLst>
                <a:tab pos="1941513" algn="l"/>
                <a:tab pos="2228850" algn="l"/>
              </a:tabLst>
            </a:pPr>
            <a:endParaRPr lang="sv-SE" dirty="0" smtClean="0"/>
          </a:p>
          <a:p>
            <a:pPr>
              <a:tabLst>
                <a:tab pos="1941513" algn="l"/>
                <a:tab pos="2228850" algn="l"/>
              </a:tabLst>
            </a:pPr>
            <a:r>
              <a:rPr lang="sv-SE" dirty="0" err="1" smtClean="0"/>
              <a:t>where</a:t>
            </a:r>
            <a:r>
              <a:rPr lang="sv-SE" dirty="0" smtClean="0"/>
              <a:t> </a:t>
            </a:r>
            <a:r>
              <a:rPr lang="el-GR" dirty="0" smtClean="0"/>
              <a:t>τ</a:t>
            </a:r>
            <a:r>
              <a:rPr lang="sv-SE" i="1" baseline="-25000" dirty="0" smtClean="0"/>
              <a:t>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smtClean="0"/>
              <a:t>is average of the </a:t>
            </a:r>
            <a:br>
              <a:rPr lang="en-US" dirty="0" smtClean="0"/>
            </a:br>
            <a:r>
              <a:rPr lang="en-US" dirty="0" smtClean="0"/>
              <a:t>infinite number of responses from individual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sz="2800" i="1" dirty="0" err="1">
                <a:latin typeface="+mj-lt"/>
                <a:ea typeface="+mj-ea"/>
                <a:cs typeface="+mj-cs"/>
              </a:rPr>
              <a:t>i</a:t>
            </a:r>
            <a:endParaRPr lang="en-US" sz="2800" i="1" dirty="0">
              <a:latin typeface="+mj-lt"/>
              <a:ea typeface="+mj-ea"/>
              <a:cs typeface="+mj-cs"/>
            </a:endParaRPr>
          </a:p>
          <a:p>
            <a:pPr>
              <a:tabLst>
                <a:tab pos="1941513" algn="l"/>
                <a:tab pos="2228850" algn="l"/>
              </a:tabLst>
            </a:pPr>
            <a:r>
              <a:rPr lang="en-US" dirty="0" smtClean="0">
                <a:latin typeface="Times New Roman" pitchFamily="18" charset="0"/>
              </a:rPr>
              <a:t>(Well, we would have wanted the true value…)</a:t>
            </a: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3923928" y="1484784"/>
          <a:ext cx="1440160" cy="1041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kvation" r:id="rId3" imgW="596880" imgH="431640" progId="Equation.3">
                  <p:embed/>
                </p:oleObj>
              </mc:Choice>
              <mc:Fallback>
                <p:oleObj name="Ekvation" r:id="rId3" imgW="59688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1484784"/>
                        <a:ext cx="1440160" cy="10418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2803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Platshållare för bildnumm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45F6F9BA-589E-4566-B9B3-06ADE161ED1D}" type="slidenum">
              <a:rPr lang="en-US" sz="1400">
                <a:solidFill>
                  <a:schemeClr val="folHlink"/>
                </a:solidFill>
                <a:latin typeface="Arial Narrow" pitchFamily="34" charset="0"/>
              </a:rPr>
              <a:pPr/>
              <a:t>17</a:t>
            </a:fld>
            <a:endParaRPr lang="en-US" sz="1400">
              <a:solidFill>
                <a:schemeClr val="folHlink"/>
              </a:solidFill>
              <a:latin typeface="Arial Narrow" pitchFamily="34" charset="0"/>
            </a:endParaRPr>
          </a:p>
        </p:txBody>
      </p:sp>
      <p:sp>
        <p:nvSpPr>
          <p:cNvPr id="10247" name="Rectangle 2"/>
          <p:cNvSpPr>
            <a:spLocks noGrp="1" noChangeArrowheads="1"/>
          </p:cNvSpPr>
          <p:nvPr>
            <p:ph type="title"/>
          </p:nvPr>
        </p:nvSpPr>
        <p:spPr>
          <a:xfrm>
            <a:off x="482600" y="282575"/>
            <a:ext cx="8105775" cy="1143000"/>
          </a:xfrm>
        </p:spPr>
        <p:txBody>
          <a:bodyPr/>
          <a:lstStyle/>
          <a:p>
            <a:r>
              <a:rPr lang="en-US" sz="3200" smtClean="0"/>
              <a:t>Review of Formulas for Two-Stage</a:t>
            </a:r>
            <a:br>
              <a:rPr lang="en-US" sz="3200" smtClean="0"/>
            </a:br>
            <a:r>
              <a:rPr lang="en-US" sz="3200" smtClean="0"/>
              <a:t>Cluster Sampling (Cochran, 1977, Chapter 10)</a:t>
            </a:r>
          </a:p>
        </p:txBody>
      </p:sp>
      <p:graphicFrame>
        <p:nvGraphicFramePr>
          <p:cNvPr id="10242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2566988" y="4511675"/>
          <a:ext cx="3319462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3" imgW="1562100" imgH="419100" progId="">
                  <p:embed/>
                </p:oleObj>
              </mc:Choice>
              <mc:Fallback>
                <p:oleObj name="Equation" r:id="rId3" imgW="1562100" imgH="419100" progId="">
                  <p:embed/>
                  <p:pic>
                    <p:nvPicPr>
                      <p:cNvPr id="0" name="Picture 1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6988" y="4511675"/>
                        <a:ext cx="3319462" cy="890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33413" y="1622425"/>
          <a:ext cx="2859087" cy="147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5" imgW="1180588" imgH="609336" progId="">
                  <p:embed/>
                </p:oleObj>
              </mc:Choice>
              <mc:Fallback>
                <p:oleObj name="Equation" r:id="rId5" imgW="1180588" imgH="609336" progId="">
                  <p:embed/>
                  <p:pic>
                    <p:nvPicPr>
                      <p:cNvPr id="0" name="Picture 1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413" y="1622425"/>
                        <a:ext cx="2859087" cy="1476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206500" y="5494338"/>
          <a:ext cx="534035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7" imgW="2374900" imgH="419100" progId="">
                  <p:embed/>
                </p:oleObj>
              </mc:Choice>
              <mc:Fallback>
                <p:oleObj name="Equation" r:id="rId7" imgW="2374900" imgH="419100" progId="">
                  <p:embed/>
                  <p:pic>
                    <p:nvPicPr>
                      <p:cNvPr id="0" name="Picture 1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0" y="5494338"/>
                        <a:ext cx="5340350" cy="942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Text Box 10"/>
          <p:cNvSpPr txBox="1">
            <a:spLocks noChangeArrowheads="1"/>
          </p:cNvSpPr>
          <p:nvPr/>
        </p:nvSpPr>
        <p:spPr bwMode="auto">
          <a:xfrm>
            <a:off x="835025" y="3905250"/>
            <a:ext cx="7473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For negligible sampling fraction at the second stage</a:t>
            </a:r>
          </a:p>
        </p:txBody>
      </p:sp>
      <p:sp>
        <p:nvSpPr>
          <p:cNvPr id="10249" name="Text Box 11"/>
          <p:cNvSpPr txBox="1">
            <a:spLocks noChangeArrowheads="1"/>
          </p:cNvSpPr>
          <p:nvPr/>
        </p:nvSpPr>
        <p:spPr bwMode="auto">
          <a:xfrm>
            <a:off x="4892675" y="1906588"/>
            <a:ext cx="4251325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i="1"/>
              <a:t>n</a:t>
            </a:r>
            <a:r>
              <a:rPr lang="en-US"/>
              <a:t> = number of clusters</a:t>
            </a:r>
          </a:p>
          <a:p>
            <a:pPr>
              <a:spcBef>
                <a:spcPct val="50000"/>
              </a:spcBef>
            </a:pPr>
            <a:r>
              <a:rPr lang="en-US" i="1"/>
              <a:t>m </a:t>
            </a:r>
            <a:r>
              <a:rPr lang="en-US"/>
              <a:t>= cluster (sample) size</a:t>
            </a:r>
          </a:p>
        </p:txBody>
      </p:sp>
      <p:graphicFrame>
        <p:nvGraphicFramePr>
          <p:cNvPr id="10245" name="Object 12"/>
          <p:cNvGraphicFramePr>
            <a:graphicFrameLocks noChangeAspect="1"/>
          </p:cNvGraphicFramePr>
          <p:nvPr/>
        </p:nvGraphicFramePr>
        <p:xfrm>
          <a:off x="3732213" y="3098800"/>
          <a:ext cx="1679575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9" imgW="609336" imgH="253890" progId="">
                  <p:embed/>
                </p:oleObj>
              </mc:Choice>
              <mc:Fallback>
                <p:oleObj name="Equation" r:id="rId9" imgW="609336" imgH="253890" progId="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2213" y="3098800"/>
                        <a:ext cx="1679575" cy="700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5746846"/>
      </p:ext>
    </p:extLst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Platshållare för bildnummer 6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8A4FC9CD-F017-4D9B-A24F-E8A749558478}" type="slidenum">
              <a:rPr lang="en-US" sz="1400">
                <a:solidFill>
                  <a:schemeClr val="folHlink"/>
                </a:solidFill>
                <a:latin typeface="Arial Narrow" pitchFamily="34" charset="0"/>
              </a:rPr>
              <a:pPr/>
              <a:t>18</a:t>
            </a:fld>
            <a:endParaRPr lang="en-US" sz="1400">
              <a:solidFill>
                <a:schemeClr val="folHlink"/>
              </a:solidFill>
              <a:latin typeface="Arial Narrow" pitchFamily="34" charset="0"/>
            </a:endParaRPr>
          </a:p>
        </p:txBody>
      </p:sp>
      <p:sp>
        <p:nvSpPr>
          <p:cNvPr id="11271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sz="3200" smtClean="0"/>
              <a:t>Review of Formulas for Two-Stage</a:t>
            </a:r>
            <a:br>
              <a:rPr lang="en-US" sz="3200" smtClean="0"/>
            </a:br>
            <a:r>
              <a:rPr lang="en-US" sz="3200" smtClean="0"/>
              <a:t>Cluster Sampling (cont’d)</a:t>
            </a:r>
          </a:p>
        </p:txBody>
      </p:sp>
      <p:graphicFrame>
        <p:nvGraphicFramePr>
          <p:cNvPr id="11266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4572000" y="1673225"/>
          <a:ext cx="2751138" cy="140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3" imgW="1270000" imgH="647700" progId="">
                  <p:embed/>
                </p:oleObj>
              </mc:Choice>
              <mc:Fallback>
                <p:oleObj name="Equation" r:id="rId3" imgW="1270000" imgH="647700" progId="">
                  <p:embed/>
                  <p:pic>
                    <p:nvPicPr>
                      <p:cNvPr id="0" name="Picture 1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673225"/>
                        <a:ext cx="2751138" cy="1403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785813" y="2041525"/>
          <a:ext cx="2446337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5" imgW="1028254" imgH="444307" progId="">
                  <p:embed/>
                </p:oleObj>
              </mc:Choice>
              <mc:Fallback>
                <p:oleObj name="Equation" r:id="rId5" imgW="1028254" imgH="444307" progId="">
                  <p:embed/>
                  <p:pic>
                    <p:nvPicPr>
                      <p:cNvPr id="0" name="Picture 1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2041525"/>
                        <a:ext cx="2446337" cy="105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25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649288" y="3411538"/>
          <a:ext cx="2413000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7" imgW="965200" imgH="584200" progId="">
                  <p:embed/>
                </p:oleObj>
              </mc:Choice>
              <mc:Fallback>
                <p:oleObj name="Equation" r:id="rId7" imgW="965200" imgH="584200" progId="">
                  <p:embed/>
                  <p:pic>
                    <p:nvPicPr>
                      <p:cNvPr id="0" name="Picture 1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288" y="3411538"/>
                        <a:ext cx="2413000" cy="146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28"/>
          <p:cNvGraphicFramePr>
            <a:graphicFrameLocks noChangeAspect="1"/>
          </p:cNvGraphicFramePr>
          <p:nvPr/>
        </p:nvGraphicFramePr>
        <p:xfrm>
          <a:off x="4221163" y="3346450"/>
          <a:ext cx="3124200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9" imgW="1295400" imgH="647700" progId="">
                  <p:embed/>
                </p:oleObj>
              </mc:Choice>
              <mc:Fallback>
                <p:oleObj name="Equation" r:id="rId9" imgW="1295400" imgH="647700" progId="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1163" y="3346450"/>
                        <a:ext cx="3124200" cy="156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1557326"/>
      </p:ext>
    </p:extLst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Platshållare för bildnumm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BF246F75-9C88-438E-BBDD-6AFC2DA94588}" type="slidenum">
              <a:rPr lang="en-US" sz="1400">
                <a:solidFill>
                  <a:schemeClr val="folHlink"/>
                </a:solidFill>
                <a:latin typeface="Arial Narrow" pitchFamily="34" charset="0"/>
              </a:rPr>
              <a:pPr/>
              <a:t>19</a:t>
            </a:fld>
            <a:endParaRPr lang="en-US" sz="1400">
              <a:solidFill>
                <a:schemeClr val="folHlink"/>
              </a:solidFill>
              <a:latin typeface="Arial Narrow" pitchFamily="34" charset="0"/>
            </a:endParaRPr>
          </a:p>
        </p:txBody>
      </p:sp>
      <p:sp>
        <p:nvSpPr>
          <p:cNvPr id="1229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For Measurement Error Applications</a:t>
            </a:r>
          </a:p>
        </p:txBody>
      </p:sp>
      <p:graphicFrame>
        <p:nvGraphicFramePr>
          <p:cNvPr id="12290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1250950" y="2667000"/>
          <a:ext cx="562292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3" imgW="2565400" imgH="393700" progId="">
                  <p:embed/>
                </p:oleObj>
              </mc:Choice>
              <mc:Fallback>
                <p:oleObj name="Equation" r:id="rId3" imgW="2565400" imgH="393700" progId="">
                  <p:embed/>
                  <p:pic>
                    <p:nvPicPr>
                      <p:cNvPr id="0" name="Picture 1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0950" y="2667000"/>
                        <a:ext cx="5622925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Text Box 6"/>
          <p:cNvSpPr txBox="1">
            <a:spLocks noChangeArrowheads="1"/>
          </p:cNvSpPr>
          <p:nvPr/>
        </p:nvSpPr>
        <p:spPr bwMode="auto">
          <a:xfrm>
            <a:off x="465138" y="1711325"/>
            <a:ext cx="72564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The formulas on previous slide can be directly applied to the measurement error problem.</a:t>
            </a:r>
          </a:p>
        </p:txBody>
      </p:sp>
      <p:graphicFrame>
        <p:nvGraphicFramePr>
          <p:cNvPr id="12291" name="Object 11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816225" y="5003800"/>
          <a:ext cx="2490788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5" imgW="888614" imgH="215806" progId="">
                  <p:embed/>
                </p:oleObj>
              </mc:Choice>
              <mc:Fallback>
                <p:oleObj name="Equation" r:id="rId5" imgW="888614" imgH="215806" progId="">
                  <p:embed/>
                  <p:pic>
                    <p:nvPicPr>
                      <p:cNvPr id="0" name="Picture 1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6225" y="5003800"/>
                        <a:ext cx="2490788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7" name="Text Box 12"/>
          <p:cNvSpPr txBox="1">
            <a:spLocks noChangeArrowheads="1"/>
          </p:cNvSpPr>
          <p:nvPr/>
        </p:nvSpPr>
        <p:spPr bwMode="auto">
          <a:xfrm>
            <a:off x="493713" y="3730625"/>
            <a:ext cx="8156575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SV   =         i.e., “sampling variance </a:t>
            </a:r>
          </a:p>
          <a:p>
            <a:pPr>
              <a:spcBef>
                <a:spcPct val="50000"/>
              </a:spcBef>
            </a:pPr>
            <a:r>
              <a:rPr lang="en-US"/>
              <a:t>SRV =        i.e.,  “simple response variance”</a:t>
            </a:r>
          </a:p>
        </p:txBody>
      </p:sp>
      <p:graphicFrame>
        <p:nvGraphicFramePr>
          <p:cNvPr id="12292" name="Object 13"/>
          <p:cNvGraphicFramePr>
            <a:graphicFrameLocks noChangeAspect="1"/>
          </p:cNvGraphicFramePr>
          <p:nvPr/>
        </p:nvGraphicFramePr>
        <p:xfrm>
          <a:off x="1449388" y="3703638"/>
          <a:ext cx="3937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Equation" r:id="rId7" imgW="190417" imgH="241195" progId="">
                  <p:embed/>
                </p:oleObj>
              </mc:Choice>
              <mc:Fallback>
                <p:oleObj name="Equation" r:id="rId7" imgW="190417" imgH="241195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9388" y="3703638"/>
                        <a:ext cx="3937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14"/>
          <p:cNvGraphicFramePr>
            <a:graphicFrameLocks noChangeAspect="1"/>
          </p:cNvGraphicFramePr>
          <p:nvPr/>
        </p:nvGraphicFramePr>
        <p:xfrm>
          <a:off x="1450975" y="4246563"/>
          <a:ext cx="407988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9" imgW="190417" imgH="241195" progId="">
                  <p:embed/>
                </p:oleObj>
              </mc:Choice>
              <mc:Fallback>
                <p:oleObj name="Equation" r:id="rId9" imgW="190417" imgH="241195" progId="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0975" y="4246563"/>
                        <a:ext cx="407988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1517647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most interesting error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Ŷ – Y</a:t>
            </a:r>
          </a:p>
          <a:p>
            <a:r>
              <a:rPr lang="en-GB" dirty="0" smtClean="0"/>
              <a:t>That is, the difference between estimate and what you desire (truth, value obtained with the ideal method, population parameter, or however the desired aim is envisaged)</a:t>
            </a:r>
          </a:p>
          <a:p>
            <a:r>
              <a:rPr lang="en-GB" dirty="0" smtClean="0"/>
              <a:t>Is this difference regularly published?</a:t>
            </a:r>
          </a:p>
          <a:p>
            <a:r>
              <a:rPr lang="en-GB" dirty="0" smtClean="0"/>
              <a:t>What is the established term for this difference?</a:t>
            </a:r>
            <a:endParaRPr lang="en-GB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Stockholm University, autumn semester 2012</a:t>
            </a:r>
            <a:endParaRPr lang="en-GB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90E3-AF27-403D-9CED-0D8593671725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Platshållare för bildnumm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ED4C62CE-2F8C-43D5-9FA0-654B2581E0D4}" type="slidenum">
              <a:rPr lang="en-US" sz="1400">
                <a:solidFill>
                  <a:schemeClr val="folHlink"/>
                </a:solidFill>
                <a:latin typeface="Arial Narrow" pitchFamily="34" charset="0"/>
              </a:rPr>
              <a:pPr/>
              <a:t>20</a:t>
            </a:fld>
            <a:endParaRPr lang="en-US" sz="1400">
              <a:solidFill>
                <a:schemeClr val="folHlink"/>
              </a:solidFill>
              <a:latin typeface="Arial Narrow" pitchFamily="34" charset="0"/>
            </a:endParaRPr>
          </a:p>
        </p:txBody>
      </p:sp>
      <p:sp>
        <p:nvSpPr>
          <p:cNvPr id="1331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implications</a:t>
            </a:r>
          </a:p>
        </p:txBody>
      </p:sp>
      <p:graphicFrame>
        <p:nvGraphicFramePr>
          <p:cNvPr id="13314" name="Object 8"/>
          <p:cNvGraphicFramePr>
            <a:graphicFrameLocks noGrp="1" noChangeAspect="1"/>
          </p:cNvGraphicFramePr>
          <p:nvPr>
            <p:ph sz="half" idx="1"/>
          </p:nvPr>
        </p:nvGraphicFramePr>
        <p:xfrm>
          <a:off x="2552700" y="1579563"/>
          <a:ext cx="3495675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3" imgW="1358310" imgH="393529" progId="">
                  <p:embed/>
                </p:oleObj>
              </mc:Choice>
              <mc:Fallback>
                <p:oleObj name="Equation" r:id="rId3" imgW="1358310" imgH="393529" progId="">
                  <p:embed/>
                  <p:pic>
                    <p:nvPicPr>
                      <p:cNvPr id="0" name="Picture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2700" y="1579563"/>
                        <a:ext cx="3495675" cy="1012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Text Box 10"/>
          <p:cNvSpPr txBox="1">
            <a:spLocks noChangeArrowheads="1"/>
          </p:cNvSpPr>
          <p:nvPr/>
        </p:nvSpPr>
        <p:spPr bwMode="auto">
          <a:xfrm>
            <a:off x="431800" y="2511425"/>
            <a:ext cx="8278813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47663" defTabSz="290513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461963" defTabSz="290513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defTabSz="290513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290513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290513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290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290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290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290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dirty="0"/>
              <a:t>The variance of a mean or proportion from a SRS contains variation due 	to both sampling variance and response variance (note what 	happens when </a:t>
            </a:r>
            <a:r>
              <a:rPr lang="en-US" i="1" dirty="0"/>
              <a:t>m</a:t>
            </a:r>
            <a:r>
              <a:rPr lang="en-US" dirty="0"/>
              <a:t> = 1)</a:t>
            </a:r>
          </a:p>
          <a:p>
            <a:pPr>
              <a:buFontTx/>
              <a:buChar char="•"/>
            </a:pPr>
            <a:r>
              <a:rPr lang="en-US" dirty="0" smtClean="0"/>
              <a:t>Sampling </a:t>
            </a:r>
            <a:r>
              <a:rPr lang="en-US" dirty="0"/>
              <a:t>variance decreases as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 smtClean="0"/>
              <a:t>increases, i.e</a:t>
            </a:r>
            <a:r>
              <a:rPr lang="en-US" dirty="0"/>
              <a:t>., precision inversely proportional to sample </a:t>
            </a:r>
            <a:r>
              <a:rPr lang="en-US" dirty="0" smtClean="0"/>
              <a:t>size</a:t>
            </a:r>
          </a:p>
          <a:p>
            <a:pPr lvl="1"/>
            <a:endParaRPr lang="en-US" dirty="0"/>
          </a:p>
          <a:p>
            <a:pPr>
              <a:buFontTx/>
              <a:buChar char="•"/>
            </a:pPr>
            <a:r>
              <a:rPr lang="en-US" dirty="0"/>
              <a:t> </a:t>
            </a:r>
            <a:r>
              <a:rPr lang="en-US" dirty="0" smtClean="0"/>
              <a:t>Measurement </a:t>
            </a:r>
            <a:r>
              <a:rPr lang="en-US" dirty="0"/>
              <a:t>variance decreases as both </a:t>
            </a:r>
            <a:r>
              <a:rPr lang="en-US" i="1" dirty="0"/>
              <a:t>n</a:t>
            </a:r>
            <a:r>
              <a:rPr lang="en-US" dirty="0"/>
              <a:t> and </a:t>
            </a:r>
            <a:r>
              <a:rPr lang="en-US" i="1" dirty="0"/>
              <a:t>m </a:t>
            </a:r>
            <a:r>
              <a:rPr lang="en-US" dirty="0"/>
              <a:t>increases;  i.e., better precision with multiple measurements on each unit</a:t>
            </a:r>
          </a:p>
          <a:p>
            <a:pPr>
              <a:spcBef>
                <a:spcPct val="500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902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Platshållare för bildnumm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32094FC9-0B36-49EA-B528-ACFFAADCBC57}" type="slidenum">
              <a:rPr lang="en-US" sz="1400">
                <a:solidFill>
                  <a:schemeClr val="folHlink"/>
                </a:solidFill>
                <a:latin typeface="Arial Narrow" pitchFamily="34" charset="0"/>
              </a:rPr>
              <a:pPr/>
              <a:t>21</a:t>
            </a:fld>
            <a:endParaRPr lang="en-US" sz="1400">
              <a:solidFill>
                <a:schemeClr val="folHlink"/>
              </a:solidFill>
              <a:latin typeface="Arial Narrow" pitchFamily="34" charset="0"/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Reliability ratio</a:t>
            </a:r>
          </a:p>
        </p:txBody>
      </p:sp>
      <p:graphicFrame>
        <p:nvGraphicFramePr>
          <p:cNvPr id="14339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1706563" y="2901950"/>
          <a:ext cx="2076450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3" imgW="939392" imgH="393529" progId="">
                  <p:embed/>
                </p:oleObj>
              </mc:Choice>
              <mc:Fallback>
                <p:oleObj name="Equation" r:id="rId3" imgW="939392" imgH="393529" progId="">
                  <p:embed/>
                  <p:pic>
                    <p:nvPicPr>
                      <p:cNvPr id="0" name="Picture 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6563" y="2901950"/>
                        <a:ext cx="2076450" cy="86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Text Box 8"/>
          <p:cNvSpPr txBox="1">
            <a:spLocks noChangeArrowheads="1"/>
          </p:cNvSpPr>
          <p:nvPr/>
        </p:nvSpPr>
        <p:spPr bwMode="auto">
          <a:xfrm>
            <a:off x="3917950" y="3098800"/>
            <a:ext cx="3222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/>
              <a:t>is the reliability ratio</a:t>
            </a:r>
          </a:p>
        </p:txBody>
      </p:sp>
      <p:sp>
        <p:nvSpPr>
          <p:cNvPr id="14344" name="Text Box 9"/>
          <p:cNvSpPr txBox="1">
            <a:spLocks noChangeArrowheads="1"/>
          </p:cNvSpPr>
          <p:nvPr/>
        </p:nvSpPr>
        <p:spPr bwMode="auto">
          <a:xfrm>
            <a:off x="784225" y="4064000"/>
            <a:ext cx="731361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smtClean="0"/>
              <a:t>If</a:t>
            </a:r>
            <a:r>
              <a:rPr lang="en-US" i="1" dirty="0" smtClean="0"/>
              <a:t>  </a:t>
            </a:r>
            <a:r>
              <a:rPr lang="en-US" dirty="0" smtClean="0"/>
              <a:t>SRV=0</a:t>
            </a:r>
            <a:r>
              <a:rPr lang="en-US" i="1" dirty="0" smtClean="0"/>
              <a:t> </a:t>
            </a:r>
            <a:r>
              <a:rPr lang="en-US" dirty="0" smtClean="0"/>
              <a:t>then</a:t>
            </a:r>
            <a:r>
              <a:rPr lang="en-US" i="1" dirty="0" smtClean="0"/>
              <a:t> R</a:t>
            </a:r>
            <a:r>
              <a:rPr lang="en-US" dirty="0" smtClean="0"/>
              <a:t>=1 (i.e. maximum value)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The smaller </a:t>
            </a:r>
            <a:r>
              <a:rPr lang="en-US" i="1" dirty="0"/>
              <a:t>R </a:t>
            </a:r>
            <a:r>
              <a:rPr lang="en-US" dirty="0"/>
              <a:t>is</a:t>
            </a:r>
            <a:r>
              <a:rPr lang="en-US" i="1" dirty="0"/>
              <a:t>, </a:t>
            </a:r>
            <a:r>
              <a:rPr lang="en-US" dirty="0"/>
              <a:t>the more the estimate will be improved by repeated </a:t>
            </a:r>
            <a:r>
              <a:rPr lang="en-US" dirty="0" smtClean="0"/>
              <a:t>measures, because then SRV is larger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71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Platshållare för bildnumm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24179866-C216-44C8-BDF3-AACF66A2962A}" type="slidenum">
              <a:rPr lang="en-US" sz="1400">
                <a:solidFill>
                  <a:schemeClr val="folHlink"/>
                </a:solidFill>
                <a:latin typeface="Arial Narrow" pitchFamily="34" charset="0"/>
              </a:rPr>
              <a:pPr/>
              <a:t>22</a:t>
            </a:fld>
            <a:endParaRPr lang="en-US" sz="1400">
              <a:solidFill>
                <a:schemeClr val="folHlink"/>
              </a:solidFill>
              <a:latin typeface="Arial Narrow" pitchFamily="34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Estimation of SRV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593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</a:rPr>
              <a:t>Why do we want to estimate the </a:t>
            </a:r>
            <a:r>
              <a:rPr lang="en-US" i="1" dirty="0" smtClean="0">
                <a:latin typeface="Times New Roman" pitchFamily="18" charset="0"/>
              </a:rPr>
              <a:t>SRV</a:t>
            </a:r>
            <a:r>
              <a:rPr lang="en-US" dirty="0" smtClean="0">
                <a:latin typeface="Times New Roman" pitchFamily="18" charset="0"/>
              </a:rPr>
              <a:t> when this component is already accounted for in the usual estimate of </a:t>
            </a:r>
            <a:r>
              <a:rPr lang="en-US" dirty="0" err="1" smtClean="0">
                <a:latin typeface="Times New Roman" pitchFamily="18" charset="0"/>
              </a:rPr>
              <a:t>Var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</a:rPr>
              <a:t>)?</a:t>
            </a:r>
          </a:p>
          <a:p>
            <a:pPr lvl="1"/>
            <a:r>
              <a:rPr lang="en-US" i="1" dirty="0" smtClean="0">
                <a:latin typeface="Times New Roman" pitchFamily="18" charset="0"/>
              </a:rPr>
              <a:t>SRV</a:t>
            </a:r>
            <a:r>
              <a:rPr lang="en-US" dirty="0" smtClean="0">
                <a:latin typeface="Times New Roman" pitchFamily="18" charset="0"/>
              </a:rPr>
              <a:t> increases </a:t>
            </a:r>
            <a:r>
              <a:rPr lang="en-US" dirty="0" err="1" smtClean="0">
                <a:latin typeface="Times New Roman" pitchFamily="18" charset="0"/>
              </a:rPr>
              <a:t>Var</a:t>
            </a:r>
            <a:r>
              <a:rPr lang="en-US" dirty="0" smtClean="0">
                <a:latin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</a:rPr>
              <a:t>)</a:t>
            </a:r>
          </a:p>
          <a:p>
            <a:pPr lvl="1"/>
            <a:r>
              <a:rPr lang="en-US" i="1" dirty="0" smtClean="0">
                <a:latin typeface="Times New Roman" pitchFamily="18" charset="0"/>
              </a:rPr>
              <a:t>SRV</a:t>
            </a:r>
            <a:r>
              <a:rPr lang="en-US" dirty="0" smtClean="0">
                <a:latin typeface="Times New Roman" pitchFamily="18" charset="0"/>
              </a:rPr>
              <a:t> has implications for other analysis as well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</a:rPr>
              <a:t>E. g. measurement error may have implications for estimation of coefficients in some models</a:t>
            </a:r>
          </a:p>
          <a:p>
            <a:pPr lvl="2"/>
            <a:endParaRPr lang="en-US" dirty="0" smtClean="0">
              <a:latin typeface="Times New Roman" pitchFamily="18" charset="0"/>
            </a:endParaRPr>
          </a:p>
          <a:p>
            <a:pPr lvl="2"/>
            <a:endParaRPr lang="en-US" dirty="0" smtClean="0">
              <a:latin typeface="Times New Roman" pitchFamily="18" charset="0"/>
            </a:endParaRPr>
          </a:p>
          <a:p>
            <a:pPr lvl="2"/>
            <a:endParaRPr lang="en-US" dirty="0" smtClean="0">
              <a:latin typeface="Times New Roman" pitchFamily="18" charset="0"/>
            </a:endParaRPr>
          </a:p>
          <a:p>
            <a:pPr lvl="1">
              <a:buFont typeface="Wingdings" pitchFamily="2" charset="2"/>
              <a:buNone/>
            </a:pPr>
            <a:endParaRPr lang="en-US" dirty="0" smtClean="0">
              <a:latin typeface="Times New Roman" pitchFamily="18" charset="0"/>
            </a:endParaRPr>
          </a:p>
          <a:p>
            <a:pPr lvl="1"/>
            <a:endParaRPr 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89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Platshållare för bildnumm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04126379-4A11-4BA6-81F9-DC5A015F235C}" type="slidenum">
              <a:rPr lang="en-US" sz="1400">
                <a:solidFill>
                  <a:schemeClr val="folHlink"/>
                </a:solidFill>
                <a:latin typeface="Arial Narrow" pitchFamily="34" charset="0"/>
              </a:rPr>
              <a:pPr/>
              <a:t>23</a:t>
            </a:fld>
            <a:endParaRPr lang="en-US" sz="1400">
              <a:solidFill>
                <a:schemeClr val="folHlink"/>
              </a:solidFill>
              <a:latin typeface="Arial Narrow" pitchFamily="34" charset="0"/>
            </a:endParaRPr>
          </a:p>
        </p:txBody>
      </p:sp>
      <p:sp>
        <p:nvSpPr>
          <p:cNvPr id="153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Special Formulas for Proportions</a:t>
            </a:r>
          </a:p>
        </p:txBody>
      </p:sp>
      <p:graphicFrame>
        <p:nvGraphicFramePr>
          <p:cNvPr id="15362" name="Object 5"/>
          <p:cNvGraphicFramePr>
            <a:graphicFrameLocks noGrp="1" noChangeAspect="1"/>
          </p:cNvGraphicFramePr>
          <p:nvPr>
            <p:ph sz="half" idx="1"/>
          </p:nvPr>
        </p:nvGraphicFramePr>
        <p:xfrm>
          <a:off x="4835525" y="3595688"/>
          <a:ext cx="2054225" cy="1062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Equation" r:id="rId3" imgW="761669" imgH="393529" progId="">
                  <p:embed/>
                </p:oleObj>
              </mc:Choice>
              <mc:Fallback>
                <p:oleObj name="Equation" r:id="rId3" imgW="761669" imgH="393529" progId="">
                  <p:embed/>
                  <p:pic>
                    <p:nvPicPr>
                      <p:cNvPr id="0" name="Picture 1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5525" y="3595688"/>
                        <a:ext cx="2054225" cy="1062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208088" y="3644900"/>
          <a:ext cx="2663825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" name="Equation" r:id="rId5" imgW="1028700" imgH="419100" progId="">
                  <p:embed/>
                </p:oleObj>
              </mc:Choice>
              <mc:Fallback>
                <p:oleObj name="Equation" r:id="rId5" imgW="1028700" imgH="419100" progId="">
                  <p:embed/>
                  <p:pic>
                    <p:nvPicPr>
                      <p:cNvPr id="0" name="Picture 1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088" y="3644900"/>
                        <a:ext cx="2663825" cy="1085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842963" y="1763713"/>
          <a:ext cx="6819900" cy="1335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6" name="Equation" r:id="rId7" imgW="2590800" imgH="508000" progId="">
                  <p:embed/>
                </p:oleObj>
              </mc:Choice>
              <mc:Fallback>
                <p:oleObj name="Equation" r:id="rId7" imgW="2590800" imgH="508000" progId="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1763713"/>
                        <a:ext cx="6819900" cy="1335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9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139825" y="4876800"/>
          <a:ext cx="2482850" cy="144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" name="Equation" r:id="rId9" imgW="1002865" imgH="583947" progId="">
                  <p:embed/>
                </p:oleObj>
              </mc:Choice>
              <mc:Fallback>
                <p:oleObj name="Equation" r:id="rId9" imgW="1002865" imgH="583947" progId="">
                  <p:embed/>
                  <p:pic>
                    <p:nvPicPr>
                      <p:cNvPr id="0" name="Picture 1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4876800"/>
                        <a:ext cx="2482850" cy="144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11"/>
          <p:cNvGraphicFramePr>
            <a:graphicFrameLocks noChangeAspect="1"/>
          </p:cNvGraphicFramePr>
          <p:nvPr/>
        </p:nvGraphicFramePr>
        <p:xfrm>
          <a:off x="4343400" y="5053013"/>
          <a:ext cx="3263900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name="Equation" r:id="rId11" imgW="1282700" imgH="431800" progId="">
                  <p:embed/>
                </p:oleObj>
              </mc:Choice>
              <mc:Fallback>
                <p:oleObj name="Equation" r:id="rId11" imgW="1282700" imgH="431800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053013"/>
                        <a:ext cx="3263900" cy="1098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5884528"/>
      </p:ext>
    </p:extLst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Platshållare för bildnumm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2CEBA41B-450F-446C-88A2-87ED29CBC772}" type="slidenum">
              <a:rPr lang="en-US" sz="1400">
                <a:solidFill>
                  <a:schemeClr val="folHlink"/>
                </a:solidFill>
                <a:latin typeface="Arial Narrow" pitchFamily="34" charset="0"/>
              </a:rPr>
              <a:pPr/>
              <a:t>24</a:t>
            </a:fld>
            <a:endParaRPr lang="en-US" sz="1400">
              <a:solidFill>
                <a:schemeClr val="folHlink"/>
              </a:solidFill>
              <a:latin typeface="Arial Narrow" pitchFamily="34" charset="0"/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Total Mean Square Error of </a:t>
            </a:r>
            <a:r>
              <a:rPr lang="en-US" sz="3200" i="1" smtClean="0"/>
              <a:t>P</a:t>
            </a:r>
            <a:br>
              <a:rPr lang="en-US" sz="3200" i="1" smtClean="0"/>
            </a:br>
            <a:r>
              <a:rPr lang="en-US" sz="3200" smtClean="0"/>
              <a:t>for </a:t>
            </a:r>
            <a:r>
              <a:rPr lang="en-US" sz="3200" i="1" smtClean="0"/>
              <a:t>m = </a:t>
            </a:r>
            <a:r>
              <a:rPr lang="en-US" sz="3200" smtClean="0"/>
              <a:t>1</a:t>
            </a:r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2476500" y="1687513"/>
          <a:ext cx="4414838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3" imgW="2006600" imgH="228600" progId="">
                  <p:embed/>
                </p:oleObj>
              </mc:Choice>
              <mc:Fallback>
                <p:oleObj name="Equation" r:id="rId3" imgW="2006600" imgH="22860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0" y="1687513"/>
                        <a:ext cx="4414838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5"/>
          <p:cNvGraphicFramePr>
            <a:graphicFrameLocks noChangeAspect="1"/>
          </p:cNvGraphicFramePr>
          <p:nvPr/>
        </p:nvGraphicFramePr>
        <p:xfrm>
          <a:off x="1414463" y="2779713"/>
          <a:ext cx="5757862" cy="315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5" imgW="2451100" imgH="1346200" progId="">
                  <p:embed/>
                </p:oleObj>
              </mc:Choice>
              <mc:Fallback>
                <p:oleObj name="Equation" r:id="rId5" imgW="2451100" imgH="134620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4463" y="2779713"/>
                        <a:ext cx="5757862" cy="315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022975" y="2409825"/>
            <a:ext cx="2657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/>
              <a:t>True proportion</a:t>
            </a:r>
          </a:p>
        </p:txBody>
      </p:sp>
      <p:sp>
        <p:nvSpPr>
          <p:cNvPr id="16391" name="Line 8"/>
          <p:cNvSpPr>
            <a:spLocks noChangeShapeType="1"/>
          </p:cNvSpPr>
          <p:nvPr/>
        </p:nvSpPr>
        <p:spPr bwMode="auto">
          <a:xfrm flipH="1">
            <a:off x="4746625" y="2613025"/>
            <a:ext cx="1335088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940152" y="3284984"/>
            <a:ext cx="2657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smtClean="0"/>
              <a:t>Lack of validity</a:t>
            </a:r>
            <a:endParaRPr lang="en-US" dirty="0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H="1">
            <a:off x="4355976" y="3513584"/>
            <a:ext cx="1584176" cy="758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6629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Platshållare för bildnumm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213E35A1-2435-4BE7-B8C6-6EA8DACAF08B}" type="slidenum">
              <a:rPr lang="en-US" sz="1400">
                <a:solidFill>
                  <a:schemeClr val="folHlink"/>
                </a:solidFill>
                <a:latin typeface="Arial Narrow" pitchFamily="34" charset="0"/>
              </a:rPr>
              <a:pPr/>
              <a:t>25</a:t>
            </a:fld>
            <a:endParaRPr lang="en-US" sz="1400">
              <a:solidFill>
                <a:schemeClr val="folHlink"/>
              </a:solidFill>
              <a:latin typeface="Arial Narrow" pitchFamily="34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SE" smtClean="0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504825" y="1884363"/>
            <a:ext cx="3092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/>
              <a:t>This can be rewritten as</a:t>
            </a:r>
          </a:p>
        </p:txBody>
      </p:sp>
      <p:graphicFrame>
        <p:nvGraphicFramePr>
          <p:cNvPr id="17410" name="Object 6"/>
          <p:cNvGraphicFramePr>
            <a:graphicFrameLocks noChangeAspect="1"/>
          </p:cNvGraphicFramePr>
          <p:nvPr/>
        </p:nvGraphicFramePr>
        <p:xfrm>
          <a:off x="1225550" y="3052763"/>
          <a:ext cx="6051550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3" imgW="2527300" imgH="393700" progId="">
                  <p:embed/>
                </p:oleObj>
              </mc:Choice>
              <mc:Fallback>
                <p:oleObj name="Equation" r:id="rId3" imgW="2527300" imgH="3937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5550" y="3052763"/>
                        <a:ext cx="6051550" cy="941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4" name="Rectangle 7"/>
          <p:cNvSpPr>
            <a:spLocks noChangeArrowheads="1"/>
          </p:cNvSpPr>
          <p:nvPr/>
        </p:nvSpPr>
        <p:spPr bwMode="auto">
          <a:xfrm>
            <a:off x="381000" y="2959100"/>
            <a:ext cx="8191500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18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Platshållare för bildnumm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F447B10A-9345-4843-92A3-2049E43D93A3}" type="slidenum">
              <a:rPr lang="en-US" sz="1400">
                <a:solidFill>
                  <a:schemeClr val="folHlink"/>
                </a:solidFill>
                <a:latin typeface="Arial Narrow" pitchFamily="34" charset="0"/>
              </a:rPr>
              <a:pPr/>
              <a:t>26</a:t>
            </a:fld>
            <a:endParaRPr lang="en-US" sz="1400">
              <a:solidFill>
                <a:schemeClr val="folHlink"/>
              </a:solidFill>
              <a:latin typeface="Arial Narrow" pitchFamily="34" charset="0"/>
            </a:endParaRPr>
          </a:p>
        </p:txBody>
      </p:sp>
      <p:sp>
        <p:nvSpPr>
          <p:cNvPr id="194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Estimation of Simple Response Variance (</a:t>
            </a:r>
            <a:r>
              <a:rPr lang="en-US" sz="3200" i="1" smtClean="0"/>
              <a:t>m=</a:t>
            </a:r>
            <a:r>
              <a:rPr lang="en-US" sz="3200" smtClean="0"/>
              <a:t>2)</a:t>
            </a:r>
          </a:p>
        </p:txBody>
      </p:sp>
      <p:graphicFrame>
        <p:nvGraphicFramePr>
          <p:cNvPr id="19458" name="Object 4"/>
          <p:cNvGraphicFramePr>
            <a:graphicFrameLocks noChangeAspect="1"/>
          </p:cNvGraphicFramePr>
          <p:nvPr/>
        </p:nvGraphicFramePr>
        <p:xfrm>
          <a:off x="4154488" y="2555875"/>
          <a:ext cx="1868487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Equation" r:id="rId3" imgW="901309" imgH="393529" progId="">
                  <p:embed/>
                </p:oleObj>
              </mc:Choice>
              <mc:Fallback>
                <p:oleObj name="Equation" r:id="rId3" imgW="901309" imgH="393529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4488" y="2555875"/>
                        <a:ext cx="1868487" cy="817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4" name="Text Box 5"/>
          <p:cNvSpPr txBox="1">
            <a:spLocks noChangeArrowheads="1"/>
          </p:cNvSpPr>
          <p:nvPr/>
        </p:nvSpPr>
        <p:spPr bwMode="auto">
          <a:xfrm>
            <a:off x="466725" y="1719263"/>
            <a:ext cx="77390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/>
              <a:t>Suppose </a:t>
            </a:r>
            <a:r>
              <a:rPr lang="en-US" i="1"/>
              <a:t>m</a:t>
            </a:r>
            <a:r>
              <a:rPr lang="en-US"/>
              <a:t> = 2 for all </a:t>
            </a:r>
            <a:r>
              <a:rPr lang="en-US" i="1"/>
              <a:t>n</a:t>
            </a:r>
            <a:r>
              <a:rPr lang="en-US"/>
              <a:t> (example: an interview followed by a </a:t>
            </a:r>
          </a:p>
          <a:p>
            <a:r>
              <a:rPr lang="en-US"/>
              <a:t>reinterview for all cases)</a:t>
            </a:r>
          </a:p>
        </p:txBody>
      </p:sp>
      <p:sp>
        <p:nvSpPr>
          <p:cNvPr id="19465" name="Text Box 6"/>
          <p:cNvSpPr txBox="1">
            <a:spLocks noChangeArrowheads="1"/>
          </p:cNvSpPr>
          <p:nvPr/>
        </p:nvSpPr>
        <p:spPr bwMode="auto">
          <a:xfrm>
            <a:off x="466725" y="3382963"/>
            <a:ext cx="885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/>
              <a:t>Then,</a:t>
            </a:r>
          </a:p>
        </p:txBody>
      </p:sp>
      <p:sp>
        <p:nvSpPr>
          <p:cNvPr id="19466" name="Text Box 7"/>
          <p:cNvSpPr txBox="1">
            <a:spLocks noChangeArrowheads="1"/>
          </p:cNvSpPr>
          <p:nvPr/>
        </p:nvSpPr>
        <p:spPr bwMode="auto">
          <a:xfrm>
            <a:off x="428625" y="4665663"/>
            <a:ext cx="2636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/>
              <a:t>It can be shown that</a:t>
            </a:r>
          </a:p>
        </p:txBody>
      </p:sp>
      <p:graphicFrame>
        <p:nvGraphicFramePr>
          <p:cNvPr id="19459" name="Object 8"/>
          <p:cNvGraphicFramePr>
            <a:graphicFrameLocks noGrp="1" noChangeAspect="1"/>
          </p:cNvGraphicFramePr>
          <p:nvPr>
            <p:ph idx="1"/>
          </p:nvPr>
        </p:nvGraphicFramePr>
        <p:xfrm>
          <a:off x="3203575" y="3429000"/>
          <a:ext cx="419100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Equation" r:id="rId5" imgW="1765300" imgH="393700" progId="">
                  <p:embed/>
                </p:oleObj>
              </mc:Choice>
              <mc:Fallback>
                <p:oleObj name="Equation" r:id="rId5" imgW="1765300" imgH="393700" progId="">
                  <p:embed/>
                  <p:pic>
                    <p:nvPicPr>
                      <p:cNvPr id="0" name="Picture 1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3429000"/>
                        <a:ext cx="4191000" cy="935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10"/>
          <p:cNvGraphicFramePr>
            <a:graphicFrameLocks noChangeAspect="1"/>
          </p:cNvGraphicFramePr>
          <p:nvPr/>
        </p:nvGraphicFramePr>
        <p:xfrm>
          <a:off x="3505200" y="4564063"/>
          <a:ext cx="2874963" cy="1030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Equation" r:id="rId7" imgW="1168400" imgH="419100" progId="">
                  <p:embed/>
                </p:oleObj>
              </mc:Choice>
              <mc:Fallback>
                <p:oleObj name="Equation" r:id="rId7" imgW="1168400" imgH="419100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564063"/>
                        <a:ext cx="2874963" cy="1030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11"/>
          <p:cNvGraphicFramePr>
            <a:graphicFrameLocks noChangeAspect="1"/>
          </p:cNvGraphicFramePr>
          <p:nvPr/>
        </p:nvGraphicFramePr>
        <p:xfrm>
          <a:off x="1685925" y="5815013"/>
          <a:ext cx="4749800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" name="Equation" r:id="rId9" imgW="2463800" imgH="228600" progId="">
                  <p:embed/>
                </p:oleObj>
              </mc:Choice>
              <mc:Fallback>
                <p:oleObj name="Equation" r:id="rId9" imgW="2463800" imgH="228600" progId="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5925" y="5815013"/>
                        <a:ext cx="4749800" cy="439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5840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Platshållare för bildnumm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C91D6E42-FB20-4B51-9A96-8F280F701025}" type="slidenum">
              <a:rPr lang="en-US" sz="1400">
                <a:solidFill>
                  <a:schemeClr val="folHlink"/>
                </a:solidFill>
                <a:latin typeface="Arial Narrow" pitchFamily="34" charset="0"/>
              </a:rPr>
              <a:pPr/>
              <a:t>27</a:t>
            </a:fld>
            <a:endParaRPr lang="en-US" sz="1400">
              <a:solidFill>
                <a:schemeClr val="folHlink"/>
              </a:solidFill>
              <a:latin typeface="Arial Narrow" pitchFamily="34" charset="0"/>
            </a:endParaRP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SE" smtClean="0"/>
          </a:p>
        </p:txBody>
      </p:sp>
      <p:graphicFrame>
        <p:nvGraphicFramePr>
          <p:cNvPr id="20482" name="Object 4"/>
          <p:cNvGraphicFramePr>
            <a:graphicFrameLocks noChangeAspect="1"/>
          </p:cNvGraphicFramePr>
          <p:nvPr/>
        </p:nvGraphicFramePr>
        <p:xfrm>
          <a:off x="596900" y="1871663"/>
          <a:ext cx="3940175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Equation" r:id="rId3" imgW="1600200" imgH="419100" progId="">
                  <p:embed/>
                </p:oleObj>
              </mc:Choice>
              <mc:Fallback>
                <p:oleObj name="Equation" r:id="rId3" imgW="1600200" imgH="41910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900" y="1871663"/>
                        <a:ext cx="3940175" cy="1031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5"/>
          <p:cNvGraphicFramePr>
            <a:graphicFrameLocks noChangeAspect="1"/>
          </p:cNvGraphicFramePr>
          <p:nvPr/>
        </p:nvGraphicFramePr>
        <p:xfrm>
          <a:off x="1992313" y="3446463"/>
          <a:ext cx="5062537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Equation" r:id="rId5" imgW="1930400" imgH="393700" progId="">
                  <p:embed/>
                </p:oleObj>
              </mc:Choice>
              <mc:Fallback>
                <p:oleObj name="Equation" r:id="rId5" imgW="1930400" imgH="39370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3446463"/>
                        <a:ext cx="5062537" cy="1031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1587500" y="3352800"/>
            <a:ext cx="6057900" cy="1257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184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Platshållare för bildnumm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4262A51D-236E-4239-8723-18B829B5DAA4}" type="slidenum">
              <a:rPr lang="en-US" sz="1400">
                <a:solidFill>
                  <a:schemeClr val="folHlink"/>
                </a:solidFill>
                <a:latin typeface="Arial Narrow" pitchFamily="34" charset="0"/>
              </a:rPr>
              <a:pPr/>
              <a:t>28</a:t>
            </a:fld>
            <a:endParaRPr lang="en-US" sz="1400">
              <a:solidFill>
                <a:schemeClr val="folHlink"/>
              </a:solidFill>
              <a:latin typeface="Arial Narrow" pitchFamily="34" charset="0"/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SE" smtClean="0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1041400" y="2073275"/>
            <a:ext cx="2159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Note also that</a:t>
            </a:r>
          </a:p>
        </p:txBody>
      </p:sp>
      <p:graphicFrame>
        <p:nvGraphicFramePr>
          <p:cNvPr id="21506" name="Object 7"/>
          <p:cNvGraphicFramePr>
            <a:graphicFrameLocks noChangeAspect="1"/>
          </p:cNvGraphicFramePr>
          <p:nvPr/>
        </p:nvGraphicFramePr>
        <p:xfrm>
          <a:off x="811213" y="2614613"/>
          <a:ext cx="7008812" cy="120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Equation" r:id="rId3" imgW="2667000" imgH="457200" progId="">
                  <p:embed/>
                </p:oleObj>
              </mc:Choice>
              <mc:Fallback>
                <p:oleObj name="Equation" r:id="rId3" imgW="2667000" imgH="45720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213" y="2614613"/>
                        <a:ext cx="7008812" cy="1201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1" name="Text Box 8"/>
          <p:cNvSpPr txBox="1">
            <a:spLocks noChangeArrowheads="1"/>
          </p:cNvSpPr>
          <p:nvPr/>
        </p:nvSpPr>
        <p:spPr bwMode="auto">
          <a:xfrm>
            <a:off x="946150" y="4327525"/>
            <a:ext cx="1319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Thus,</a:t>
            </a:r>
          </a:p>
        </p:txBody>
      </p:sp>
      <p:graphicFrame>
        <p:nvGraphicFramePr>
          <p:cNvPr id="21507" name="Object 9"/>
          <p:cNvGraphicFramePr>
            <a:graphicFrameLocks noChangeAspect="1"/>
          </p:cNvGraphicFramePr>
          <p:nvPr/>
        </p:nvGraphicFramePr>
        <p:xfrm>
          <a:off x="2376488" y="4757738"/>
          <a:ext cx="4414837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Equation" r:id="rId5" imgW="1358310" imgH="203112" progId="">
                  <p:embed/>
                </p:oleObj>
              </mc:Choice>
              <mc:Fallback>
                <p:oleObj name="Equation" r:id="rId5" imgW="1358310" imgH="203112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6488" y="4757738"/>
                        <a:ext cx="4414837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6296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‘science thinking’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Is the model that the brain is a “random machine” realistic and credible?</a:t>
            </a:r>
          </a:p>
          <a:p>
            <a:r>
              <a:rPr lang="en-GB" dirty="0" smtClean="0"/>
              <a:t>First, model misspecification, would that result in. As for the </a:t>
            </a:r>
            <a:r>
              <a:rPr lang="en-GB" dirty="0" err="1" smtClean="0"/>
              <a:t>iid</a:t>
            </a:r>
            <a:r>
              <a:rPr lang="en-GB" dirty="0" smtClean="0"/>
              <a:t> assumption, suppose the two measurements are correlated. How is the estimated variance affected? </a:t>
            </a:r>
          </a:p>
          <a:p>
            <a:r>
              <a:rPr lang="en-GB" dirty="0" smtClean="0"/>
              <a:t>If the identical distribution assumption is violated?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Stockholm University, autumn semester 2012</a:t>
            </a:r>
            <a:endParaRPr lang="en-GB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90E3-AF27-403D-9CED-0D8593671725}" type="slidenum">
              <a:rPr lang="en-GB" smtClean="0"/>
              <a:pPr/>
              <a:t>29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variance?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Why do we base our statistical theories on concepts like variance, bias etc, which are advanced constructs?</a:t>
            </a:r>
            <a:endParaRPr lang="en-GB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Stockholm University, autumn semester 2012</a:t>
            </a:r>
            <a:endParaRPr lang="en-GB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90E3-AF27-403D-9CED-0D8593671725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the assumptions are mildly violated, is the test theory model useful anyway?</a:t>
            </a:r>
            <a:endParaRPr lang="en-GB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Stockholm University, autumn semester 2012</a:t>
            </a:r>
            <a:endParaRPr lang="en-GB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90E3-AF27-403D-9CED-0D8593671725}" type="slidenum">
              <a:rPr lang="en-GB" smtClean="0"/>
              <a:pPr/>
              <a:t>30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in this course?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Measurement errors can rarely be observed</a:t>
            </a:r>
          </a:p>
          <a:p>
            <a:r>
              <a:rPr lang="en-GB" dirty="0" smtClean="0"/>
              <a:t>You have to draw conclusions (make inference) about something unobservable</a:t>
            </a:r>
          </a:p>
          <a:p>
            <a:r>
              <a:rPr lang="en-GB" dirty="0" smtClean="0"/>
              <a:t>Models play a crucial role in this inference process </a:t>
            </a:r>
          </a:p>
          <a:p>
            <a:r>
              <a:rPr lang="en-GB" dirty="0" smtClean="0"/>
              <a:t>Quantitative research usually faces measurement errors</a:t>
            </a:r>
          </a:p>
          <a:p>
            <a:r>
              <a:rPr lang="en-GB" dirty="0" smtClean="0"/>
              <a:t>Rather neglected in practical work</a:t>
            </a:r>
          </a:p>
          <a:p>
            <a:endParaRPr lang="en-GB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Stockholm University, autumn semester 2012</a:t>
            </a:r>
            <a:endParaRPr lang="en-GB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90E3-AF27-403D-9CED-0D8593671725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Scenarios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True values/gold standard values of a random subsample of sample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Dependent or independent measurements of a random subsample of sample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One sample with several variables measured once, although with measurement error (most common and least favourable situation)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Stockholm University, autumn semester 2012</a:t>
            </a:r>
            <a:endParaRPr lang="en-GB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90E3-AF27-403D-9CED-0D8593671725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Gold standard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Gold standard (error-free) measurements</a:t>
            </a:r>
          </a:p>
          <a:p>
            <a:pPr lvl="1"/>
            <a:r>
              <a:rPr lang="en-US" dirty="0" smtClean="0"/>
              <a:t>In-depth </a:t>
            </a:r>
            <a:r>
              <a:rPr lang="en-US" dirty="0" err="1" smtClean="0"/>
              <a:t>reinterviews</a:t>
            </a:r>
            <a:r>
              <a:rPr lang="en-US" dirty="0" smtClean="0"/>
              <a:t> with probing</a:t>
            </a:r>
          </a:p>
          <a:p>
            <a:pPr lvl="1"/>
            <a:r>
              <a:rPr lang="en-US" dirty="0" smtClean="0"/>
              <a:t>Assumption: error </a:t>
            </a:r>
            <a:r>
              <a:rPr lang="en-US" dirty="0" smtClean="0"/>
              <a:t>in second measurement is negligible or relatively inconsequential</a:t>
            </a:r>
          </a:p>
          <a:p>
            <a:pPr lvl="1"/>
            <a:r>
              <a:rPr lang="en-US" dirty="0" smtClean="0"/>
              <a:t>Record check studies</a:t>
            </a:r>
          </a:p>
          <a:p>
            <a:pPr lvl="1"/>
            <a:r>
              <a:rPr lang="en-US" dirty="0" smtClean="0"/>
              <a:t>Direct observation (or close to it)</a:t>
            </a:r>
          </a:p>
          <a:p>
            <a:pPr lvl="1"/>
            <a:r>
              <a:rPr lang="en-US" dirty="0" smtClean="0"/>
              <a:t>However, gold standard has sometimes been shown to be ‘silver standard’ at best. See references in </a:t>
            </a:r>
            <a:r>
              <a:rPr lang="en-US" dirty="0" err="1" smtClean="0"/>
              <a:t>Biemer’s</a:t>
            </a:r>
            <a:r>
              <a:rPr lang="en-US" dirty="0" smtClean="0"/>
              <a:t> book, page 67</a:t>
            </a:r>
            <a:endParaRPr lang="en-GB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Stockholm University, autumn semester 2012</a:t>
            </a:r>
            <a:endParaRPr lang="en-GB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90E3-AF27-403D-9CED-0D8593671725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525963"/>
          </a:xfrm>
        </p:spPr>
        <p:txBody>
          <a:bodyPr/>
          <a:lstStyle/>
          <a:p>
            <a:r>
              <a:rPr lang="en-US" dirty="0" smtClean="0"/>
              <a:t>Direct estimation of measurement bias requires true values or gold standard measurements</a:t>
            </a:r>
          </a:p>
          <a:p>
            <a:r>
              <a:rPr lang="en-US" dirty="0" smtClean="0"/>
              <a:t>If you have a sample of values with measurement errors, </a:t>
            </a:r>
            <a:r>
              <a:rPr lang="en-US" dirty="0" err="1" smtClean="0"/>
              <a:t>y</a:t>
            </a:r>
            <a:r>
              <a:rPr lang="en-US" sz="2800" baseline="-25000" dirty="0" err="1" smtClean="0"/>
              <a:t>i</a:t>
            </a:r>
            <a:r>
              <a:rPr lang="en-US" dirty="0" smtClean="0"/>
              <a:t>, and true scores for each, </a:t>
            </a:r>
            <a:r>
              <a:rPr lang="el-GR" dirty="0" smtClean="0"/>
              <a:t>τ</a:t>
            </a:r>
            <a:r>
              <a:rPr lang="sv-SE" baseline="-25000" dirty="0" smtClean="0"/>
              <a:t>i</a:t>
            </a:r>
            <a:r>
              <a:rPr lang="sv-SE" dirty="0" smtClean="0"/>
              <a:t>, </a:t>
            </a:r>
            <a:r>
              <a:rPr lang="sv-SE" dirty="0" err="1" smtClean="0"/>
              <a:t>then</a:t>
            </a:r>
            <a:r>
              <a:rPr lang="sv-SE" dirty="0" smtClean="0"/>
              <a:t> the </a:t>
            </a:r>
            <a:r>
              <a:rPr lang="sv-SE" dirty="0" err="1" smtClean="0"/>
              <a:t>difference</a:t>
            </a:r>
            <a:r>
              <a:rPr lang="sv-SE" dirty="0" smtClean="0"/>
              <a:t>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</a:t>
            </a:r>
            <a:r>
              <a:rPr lang="sv-SE" dirty="0" smtClean="0"/>
              <a:t>-</a:t>
            </a:r>
            <a:r>
              <a:rPr lang="el-GR" dirty="0" smtClean="0"/>
              <a:t>τ</a:t>
            </a:r>
            <a:r>
              <a:rPr lang="sv-SE" baseline="-25000" dirty="0" smtClean="0"/>
              <a:t>i </a:t>
            </a:r>
            <a:r>
              <a:rPr lang="sv-SE" dirty="0" smtClean="0"/>
              <a:t> is like a new variable. The </a:t>
            </a:r>
            <a:r>
              <a:rPr lang="sv-SE" dirty="0" err="1" smtClean="0"/>
              <a:t>variance</a:t>
            </a:r>
            <a:r>
              <a:rPr lang="sv-SE" dirty="0" smtClean="0"/>
              <a:t> of the </a:t>
            </a:r>
            <a:r>
              <a:rPr lang="sv-SE" dirty="0" err="1" smtClean="0"/>
              <a:t>difference</a:t>
            </a:r>
            <a:r>
              <a:rPr lang="sv-SE" dirty="0" smtClean="0"/>
              <a:t> is the same as the </a:t>
            </a:r>
            <a:r>
              <a:rPr lang="sv-SE" dirty="0" err="1" smtClean="0"/>
              <a:t>variance</a:t>
            </a:r>
            <a:r>
              <a:rPr lang="sv-SE" dirty="0" smtClean="0"/>
              <a:t> of </a:t>
            </a:r>
            <a:r>
              <a:rPr lang="en-US" dirty="0" err="1" smtClean="0"/>
              <a:t>y</a:t>
            </a:r>
            <a:r>
              <a:rPr lang="en-US" sz="2800" baseline="-25000" dirty="0" err="1" smtClean="0"/>
              <a:t>i</a:t>
            </a:r>
            <a:r>
              <a:rPr lang="sv-SE" dirty="0" smtClean="0"/>
              <a:t> (</a:t>
            </a:r>
            <a:r>
              <a:rPr lang="sv-SE" dirty="0" err="1" smtClean="0"/>
              <a:t>why</a:t>
            </a:r>
            <a:r>
              <a:rPr lang="sv-SE" dirty="0" smtClean="0"/>
              <a:t>?)</a:t>
            </a:r>
            <a:endParaRPr lang="en-US" dirty="0" smtClean="0"/>
          </a:p>
          <a:p>
            <a:endParaRPr lang="en-GB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Stockholm University, autumn semester 2012</a:t>
            </a:r>
            <a:endParaRPr lang="en-GB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90E3-AF27-403D-9CED-0D8593671725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Classical Test Theory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following pages describe the ‘classical test theory model’</a:t>
            </a:r>
          </a:p>
          <a:p>
            <a:r>
              <a:rPr lang="en-GB" dirty="0" smtClean="0"/>
              <a:t>From psychometrics</a:t>
            </a:r>
          </a:p>
          <a:p>
            <a:r>
              <a:rPr lang="en-GB" dirty="0" smtClean="0"/>
              <a:t>No gold standard required</a:t>
            </a:r>
          </a:p>
          <a:p>
            <a:r>
              <a:rPr lang="en-GB" dirty="0" smtClean="0"/>
              <a:t>Used in surveys</a:t>
            </a:r>
          </a:p>
          <a:p>
            <a:r>
              <a:rPr lang="en-GB" dirty="0" smtClean="0"/>
              <a:t>In other applied areas of statistics other models are more popular (ANOVA type of models)</a:t>
            </a:r>
            <a:endParaRPr lang="en-GB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Stockholm University, autumn semester 2012</a:t>
            </a:r>
            <a:endParaRPr lang="en-GB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90E3-AF27-403D-9CED-0D8593671725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Development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Hypothetical distribution of responses for each individual in the population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Individuals represent “clusters” of “potential” responses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Analogous to 2-stage sampling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response process is analogous to two-stage cluster sampling using SRS at each stage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first-stage design can be more complex than SRS, classical test theory will still be useful</a:t>
            </a:r>
          </a:p>
          <a:p>
            <a:endParaRPr lang="en-GB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Stockholm University, autumn semester 2012</a:t>
            </a:r>
            <a:endParaRPr lang="en-GB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90E3-AF27-403D-9CED-0D8593671725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2882</TotalTime>
  <Words>1025</Words>
  <Application>Microsoft Office PowerPoint</Application>
  <PresentationFormat>Bildspel på skärmen (4:3)</PresentationFormat>
  <Paragraphs>155</Paragraphs>
  <Slides>30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Serverprogram för OLE-inbäddning</vt:lpstr>
      </vt:variant>
      <vt:variant>
        <vt:i4>2</vt:i4>
      </vt:variant>
      <vt:variant>
        <vt:lpstr>Bildrubriker</vt:lpstr>
      </vt:variant>
      <vt:variant>
        <vt:i4>30</vt:i4>
      </vt:variant>
    </vt:vector>
  </HeadingPairs>
  <TitlesOfParts>
    <vt:vector size="33" baseType="lpstr">
      <vt:lpstr>Office-tema</vt:lpstr>
      <vt:lpstr>Equation</vt:lpstr>
      <vt:lpstr>Ekvation</vt:lpstr>
      <vt:lpstr>Statistical Methods, part 1 Module 2: Latent Class Analysis of  Survey Error Models for measurement errors</vt:lpstr>
      <vt:lpstr>The most interesting error</vt:lpstr>
      <vt:lpstr>Why variance?</vt:lpstr>
      <vt:lpstr>Why in this course?</vt:lpstr>
      <vt:lpstr>Scenarios</vt:lpstr>
      <vt:lpstr>Gold standard</vt:lpstr>
      <vt:lpstr>PowerPoint-presentation</vt:lpstr>
      <vt:lpstr>Classical Test Theory</vt:lpstr>
      <vt:lpstr>Conceptual Development</vt:lpstr>
      <vt:lpstr>Clusters are Persons Responses are Nested within Persons</vt:lpstr>
      <vt:lpstr>Sample Persons and then Response from within Persons</vt:lpstr>
      <vt:lpstr>‘True score’</vt:lpstr>
      <vt:lpstr>PowerPoint-presentation</vt:lpstr>
      <vt:lpstr>A Measurement Model Based Upon Two-Stage Cluster Sampling: “Census Bureau” Model</vt:lpstr>
      <vt:lpstr>‘Parallel measures’</vt:lpstr>
      <vt:lpstr>A Measurement Model Based Upon Two-Stage Cluster Sampling: “Census Bureau” Model (cont’d)</vt:lpstr>
      <vt:lpstr>Review of Formulas for Two-Stage Cluster Sampling (Cochran, 1977, Chapter 10)</vt:lpstr>
      <vt:lpstr>Review of Formulas for Two-Stage Cluster Sampling (cont’d)</vt:lpstr>
      <vt:lpstr>For Measurement Error Applications</vt:lpstr>
      <vt:lpstr>Some implications</vt:lpstr>
      <vt:lpstr>Reliability ratio</vt:lpstr>
      <vt:lpstr>Estimation of SRV</vt:lpstr>
      <vt:lpstr>Special Formulas for Proportions</vt:lpstr>
      <vt:lpstr>Total Mean Square Error of P for m = 1</vt:lpstr>
      <vt:lpstr>PowerPoint-presentation</vt:lpstr>
      <vt:lpstr>Estimation of Simple Response Variance (m=2)</vt:lpstr>
      <vt:lpstr>PowerPoint-presentation</vt:lpstr>
      <vt:lpstr>PowerPoint-presentation</vt:lpstr>
      <vt:lpstr>Some ‘science thinking’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Statistical Methods, part 1 Module: Science in practice</dc:title>
  <dc:creator>Dan</dc:creator>
  <cp:lastModifiedBy>Dan Hedlin</cp:lastModifiedBy>
  <cp:revision>247</cp:revision>
  <dcterms:created xsi:type="dcterms:W3CDTF">2012-10-31T14:27:13Z</dcterms:created>
  <dcterms:modified xsi:type="dcterms:W3CDTF">2012-11-15T11:16:41Z</dcterms:modified>
</cp:coreProperties>
</file>