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59" r:id="rId5"/>
    <p:sldId id="261" r:id="rId6"/>
    <p:sldId id="260" r:id="rId7"/>
    <p:sldId id="263" r:id="rId8"/>
    <p:sldId id="264" r:id="rId9"/>
    <p:sldId id="265" r:id="rId10"/>
    <p:sldId id="266" r:id="rId11"/>
    <p:sldId id="267" r:id="rId12"/>
    <p:sldId id="268" r:id="rId13"/>
    <p:sldId id="269" r:id="rId14"/>
    <p:sldId id="270" r:id="rId15"/>
    <p:sldId id="271" r:id="rId16"/>
    <p:sldId id="272" r:id="rId17"/>
    <p:sldId id="276" r:id="rId18"/>
    <p:sldId id="273" r:id="rId19"/>
    <p:sldId id="274" r:id="rId20"/>
    <p:sldId id="275" r:id="rId21"/>
    <p:sldId id="295" r:id="rId22"/>
    <p:sldId id="278" r:id="rId23"/>
    <p:sldId id="284" r:id="rId24"/>
    <p:sldId id="279" r:id="rId25"/>
    <p:sldId id="280" r:id="rId26"/>
    <p:sldId id="281" r:id="rId27"/>
    <p:sldId id="282" r:id="rId28"/>
    <p:sldId id="285" r:id="rId29"/>
    <p:sldId id="283" r:id="rId30"/>
    <p:sldId id="277" r:id="rId31"/>
    <p:sldId id="286" r:id="rId32"/>
    <p:sldId id="287" r:id="rId33"/>
    <p:sldId id="288" r:id="rId34"/>
    <p:sldId id="289" r:id="rId35"/>
    <p:sldId id="290" r:id="rId36"/>
    <p:sldId id="291" r:id="rId37"/>
    <p:sldId id="292" r:id="rId38"/>
    <p:sldId id="296" r:id="rId39"/>
    <p:sldId id="293" r:id="rId40"/>
    <p:sldId id="294" r:id="rId41"/>
    <p:sldId id="298" r:id="rId42"/>
    <p:sldId id="297" r:id="rId43"/>
    <p:sldId id="299" r:id="rId44"/>
  </p:sldIdLst>
  <p:sldSz cx="9144000" cy="6858000" type="screen4x3"/>
  <p:notesSz cx="6669088" cy="98679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250" cy="49371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778250" y="0"/>
            <a:ext cx="2889250" cy="493713"/>
          </a:xfrm>
          <a:prstGeom prst="rect">
            <a:avLst/>
          </a:prstGeom>
        </p:spPr>
        <p:txBody>
          <a:bodyPr vert="horz" lIns="91440" tIns="45720" rIns="91440" bIns="45720" rtlCol="0"/>
          <a:lstStyle>
            <a:lvl1pPr algn="r">
              <a:defRPr sz="1200"/>
            </a:lvl1pPr>
          </a:lstStyle>
          <a:p>
            <a:fld id="{B1B4128E-E8C6-4D6C-B9AB-D95871485215}" type="datetimeFigureOut">
              <a:rPr lang="sv-SE" smtClean="0"/>
              <a:pPr/>
              <a:t>2012-11-05</a:t>
            </a:fld>
            <a:endParaRPr lang="sv-SE"/>
          </a:p>
        </p:txBody>
      </p:sp>
      <p:sp>
        <p:nvSpPr>
          <p:cNvPr id="4" name="Platshållare för sidfot 3"/>
          <p:cNvSpPr>
            <a:spLocks noGrp="1"/>
          </p:cNvSpPr>
          <p:nvPr>
            <p:ph type="ftr" sz="quarter" idx="2"/>
          </p:nvPr>
        </p:nvSpPr>
        <p:spPr>
          <a:xfrm>
            <a:off x="0" y="9372600"/>
            <a:ext cx="2889250" cy="493713"/>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778250" y="9372600"/>
            <a:ext cx="2889250" cy="493713"/>
          </a:xfrm>
          <a:prstGeom prst="rect">
            <a:avLst/>
          </a:prstGeom>
        </p:spPr>
        <p:txBody>
          <a:bodyPr vert="horz" lIns="91440" tIns="45720" rIns="91440" bIns="45720" rtlCol="0" anchor="b"/>
          <a:lstStyle>
            <a:lvl1pPr algn="r">
              <a:defRPr sz="1200"/>
            </a:lvl1pPr>
          </a:lstStyle>
          <a:p>
            <a:fld id="{25F160D4-9546-4BB0-A6DD-529CFBB4AA17}" type="slidenum">
              <a:rPr lang="sv-SE" smtClean="0"/>
              <a:pPr/>
              <a:t>‹#›</a:t>
            </a:fld>
            <a:endParaRPr 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3395"/>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idx="1"/>
          </p:nvPr>
        </p:nvSpPr>
        <p:spPr>
          <a:xfrm>
            <a:off x="3777607" y="0"/>
            <a:ext cx="2889938" cy="493395"/>
          </a:xfrm>
          <a:prstGeom prst="rect">
            <a:avLst/>
          </a:prstGeom>
        </p:spPr>
        <p:txBody>
          <a:bodyPr vert="horz" lIns="91440" tIns="45720" rIns="91440" bIns="45720" rtlCol="0"/>
          <a:lstStyle>
            <a:lvl1pPr algn="r">
              <a:defRPr sz="1200"/>
            </a:lvl1pPr>
          </a:lstStyle>
          <a:p>
            <a:fld id="{BEB90824-1F65-44B6-8AC9-70E14E7E2F69}" type="datetimeFigureOut">
              <a:rPr lang="en-GB" smtClean="0"/>
              <a:pPr/>
              <a:t>05/11/2012</a:t>
            </a:fld>
            <a:endParaRPr lang="en-GB"/>
          </a:p>
        </p:txBody>
      </p:sp>
      <p:sp>
        <p:nvSpPr>
          <p:cNvPr id="4" name="Platshållare för bildobjekt 3"/>
          <p:cNvSpPr>
            <a:spLocks noGrp="1" noRot="1" noChangeAspect="1"/>
          </p:cNvSpPr>
          <p:nvPr>
            <p:ph type="sldImg" idx="2"/>
          </p:nvPr>
        </p:nvSpPr>
        <p:spPr>
          <a:xfrm>
            <a:off x="868363" y="739775"/>
            <a:ext cx="4932362"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66909" y="4687253"/>
            <a:ext cx="5335270" cy="4440555"/>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6" name="Platshållare för sidfot 5"/>
          <p:cNvSpPr>
            <a:spLocks noGrp="1"/>
          </p:cNvSpPr>
          <p:nvPr>
            <p:ph type="ftr" sz="quarter" idx="4"/>
          </p:nvPr>
        </p:nvSpPr>
        <p:spPr>
          <a:xfrm>
            <a:off x="0" y="9372792"/>
            <a:ext cx="2889938" cy="493395"/>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777607" y="9372792"/>
            <a:ext cx="2889938" cy="493395"/>
          </a:xfrm>
          <a:prstGeom prst="rect">
            <a:avLst/>
          </a:prstGeom>
        </p:spPr>
        <p:txBody>
          <a:bodyPr vert="horz" lIns="91440" tIns="45720" rIns="91440" bIns="45720" rtlCol="0" anchor="b"/>
          <a:lstStyle>
            <a:lvl1pPr algn="r">
              <a:defRPr sz="1200"/>
            </a:lvl1pPr>
          </a:lstStyle>
          <a:p>
            <a:fld id="{6B29B24B-4116-4887-8091-0061FC71DEE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en-GB"/>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GB"/>
          </a:p>
        </p:txBody>
      </p:sp>
      <p:sp>
        <p:nvSpPr>
          <p:cNvPr id="4" name="Platshållare för datum 3"/>
          <p:cNvSpPr>
            <a:spLocks noGrp="1"/>
          </p:cNvSpPr>
          <p:nvPr>
            <p:ph type="dt" sz="half" idx="10"/>
          </p:nvPr>
        </p:nvSpPr>
        <p:spPr/>
        <p:txBody>
          <a:bodyPr/>
          <a:lstStyle/>
          <a:p>
            <a:fld id="{813F4840-5E2E-4126-97DC-7BAB4B2E414A}" type="datetime1">
              <a:rPr lang="en-GB" smtClean="0"/>
              <a:pPr/>
              <a:t>05/11/2012</a:t>
            </a:fld>
            <a:endParaRPr lang="en-GB"/>
          </a:p>
        </p:txBody>
      </p:sp>
      <p:sp>
        <p:nvSpPr>
          <p:cNvPr id="5" name="Platshållare för sidfot 4"/>
          <p:cNvSpPr>
            <a:spLocks noGrp="1"/>
          </p:cNvSpPr>
          <p:nvPr>
            <p:ph type="ftr" sz="quarter" idx="11"/>
          </p:nvPr>
        </p:nvSpPr>
        <p:spPr/>
        <p:txBody>
          <a:bodyPr/>
          <a:lstStyle/>
          <a:p>
            <a:r>
              <a:rPr lang="en-US" smtClean="0"/>
              <a:t>Stockholm University, autumn semester 2012</a:t>
            </a:r>
            <a:endParaRPr lang="en-GB"/>
          </a:p>
        </p:txBody>
      </p:sp>
      <p:sp>
        <p:nvSpPr>
          <p:cNvPr id="6" name="Platshållare för bildnummer 5"/>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AC1138FF-0C89-4EE4-B4E0-C249CE924978}" type="datetime1">
              <a:rPr lang="en-GB" smtClean="0"/>
              <a:pPr/>
              <a:t>05/11/2012</a:t>
            </a:fld>
            <a:endParaRPr lang="en-GB"/>
          </a:p>
        </p:txBody>
      </p:sp>
      <p:sp>
        <p:nvSpPr>
          <p:cNvPr id="5" name="Platshållare för sidfot 4"/>
          <p:cNvSpPr>
            <a:spLocks noGrp="1"/>
          </p:cNvSpPr>
          <p:nvPr>
            <p:ph type="ftr" sz="quarter" idx="11"/>
          </p:nvPr>
        </p:nvSpPr>
        <p:spPr/>
        <p:txBody>
          <a:bodyPr/>
          <a:lstStyle/>
          <a:p>
            <a:r>
              <a:rPr lang="en-US" smtClean="0"/>
              <a:t>Stockholm University, autumn semester 2012</a:t>
            </a:r>
            <a:endParaRPr lang="en-GB"/>
          </a:p>
        </p:txBody>
      </p:sp>
      <p:sp>
        <p:nvSpPr>
          <p:cNvPr id="6" name="Platshållare för bildnummer 5"/>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en-GB"/>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F09104F2-EB7A-4D1E-B1DF-9897FEB54850}" type="datetime1">
              <a:rPr lang="en-GB" smtClean="0"/>
              <a:pPr/>
              <a:t>05/11/2012</a:t>
            </a:fld>
            <a:endParaRPr lang="en-GB"/>
          </a:p>
        </p:txBody>
      </p:sp>
      <p:sp>
        <p:nvSpPr>
          <p:cNvPr id="5" name="Platshållare för sidfot 4"/>
          <p:cNvSpPr>
            <a:spLocks noGrp="1"/>
          </p:cNvSpPr>
          <p:nvPr>
            <p:ph type="ftr" sz="quarter" idx="11"/>
          </p:nvPr>
        </p:nvSpPr>
        <p:spPr/>
        <p:txBody>
          <a:bodyPr/>
          <a:lstStyle/>
          <a:p>
            <a:r>
              <a:rPr lang="en-US" smtClean="0"/>
              <a:t>Stockholm University, autumn semester 2012</a:t>
            </a:r>
            <a:endParaRPr lang="en-GB"/>
          </a:p>
        </p:txBody>
      </p:sp>
      <p:sp>
        <p:nvSpPr>
          <p:cNvPr id="6" name="Platshållare för bildnummer 5"/>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080D1490-2DD2-4D03-928E-2E8EF55F818E}" type="datetime1">
              <a:rPr lang="en-GB" smtClean="0"/>
              <a:pPr/>
              <a:t>05/11/2012</a:t>
            </a:fld>
            <a:endParaRPr lang="en-GB"/>
          </a:p>
        </p:txBody>
      </p:sp>
      <p:sp>
        <p:nvSpPr>
          <p:cNvPr id="5" name="Platshållare för sidfot 4"/>
          <p:cNvSpPr>
            <a:spLocks noGrp="1"/>
          </p:cNvSpPr>
          <p:nvPr>
            <p:ph type="ftr" sz="quarter" idx="11"/>
          </p:nvPr>
        </p:nvSpPr>
        <p:spPr/>
        <p:txBody>
          <a:bodyPr/>
          <a:lstStyle/>
          <a:p>
            <a:r>
              <a:rPr lang="en-US" smtClean="0"/>
              <a:t>Stockholm University, autumn semester 2012</a:t>
            </a:r>
            <a:endParaRPr lang="en-GB"/>
          </a:p>
        </p:txBody>
      </p:sp>
      <p:sp>
        <p:nvSpPr>
          <p:cNvPr id="6" name="Platshållare för bildnummer 5"/>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en-GB"/>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56AF69F1-3E97-48CA-BAA1-FFECB514E595}" type="datetime1">
              <a:rPr lang="en-GB" smtClean="0"/>
              <a:pPr/>
              <a:t>05/11/2012</a:t>
            </a:fld>
            <a:endParaRPr lang="en-GB"/>
          </a:p>
        </p:txBody>
      </p:sp>
      <p:sp>
        <p:nvSpPr>
          <p:cNvPr id="5" name="Platshållare för sidfot 4"/>
          <p:cNvSpPr>
            <a:spLocks noGrp="1"/>
          </p:cNvSpPr>
          <p:nvPr>
            <p:ph type="ftr" sz="quarter" idx="11"/>
          </p:nvPr>
        </p:nvSpPr>
        <p:spPr/>
        <p:txBody>
          <a:bodyPr/>
          <a:lstStyle/>
          <a:p>
            <a:r>
              <a:rPr lang="en-US" smtClean="0"/>
              <a:t>Stockholm University, autumn semester 2012</a:t>
            </a:r>
            <a:endParaRPr lang="en-GB"/>
          </a:p>
        </p:txBody>
      </p:sp>
      <p:sp>
        <p:nvSpPr>
          <p:cNvPr id="6" name="Platshållare för bildnummer 5"/>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Platshållare för datum 4"/>
          <p:cNvSpPr>
            <a:spLocks noGrp="1"/>
          </p:cNvSpPr>
          <p:nvPr>
            <p:ph type="dt" sz="half" idx="10"/>
          </p:nvPr>
        </p:nvSpPr>
        <p:spPr/>
        <p:txBody>
          <a:bodyPr/>
          <a:lstStyle/>
          <a:p>
            <a:fld id="{0FEA4B86-725A-4C90-B4D3-82B782C1ADD1}" type="datetime1">
              <a:rPr lang="en-GB" smtClean="0"/>
              <a:pPr/>
              <a:t>05/11/2012</a:t>
            </a:fld>
            <a:endParaRPr lang="en-GB"/>
          </a:p>
        </p:txBody>
      </p:sp>
      <p:sp>
        <p:nvSpPr>
          <p:cNvPr id="6" name="Platshållare för sidfot 5"/>
          <p:cNvSpPr>
            <a:spLocks noGrp="1"/>
          </p:cNvSpPr>
          <p:nvPr>
            <p:ph type="ftr" sz="quarter" idx="11"/>
          </p:nvPr>
        </p:nvSpPr>
        <p:spPr/>
        <p:txBody>
          <a:bodyPr/>
          <a:lstStyle/>
          <a:p>
            <a:r>
              <a:rPr lang="en-US" smtClean="0"/>
              <a:t>Stockholm University, autumn semester 2012</a:t>
            </a:r>
            <a:endParaRPr lang="en-GB"/>
          </a:p>
        </p:txBody>
      </p:sp>
      <p:sp>
        <p:nvSpPr>
          <p:cNvPr id="7" name="Platshållare för bildnummer 6"/>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en-GB"/>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7" name="Platshållare för datum 6"/>
          <p:cNvSpPr>
            <a:spLocks noGrp="1"/>
          </p:cNvSpPr>
          <p:nvPr>
            <p:ph type="dt" sz="half" idx="10"/>
          </p:nvPr>
        </p:nvSpPr>
        <p:spPr/>
        <p:txBody>
          <a:bodyPr/>
          <a:lstStyle/>
          <a:p>
            <a:fld id="{685A8081-D8A1-4830-B3EB-45107758551D}" type="datetime1">
              <a:rPr lang="en-GB" smtClean="0"/>
              <a:pPr/>
              <a:t>05/11/2012</a:t>
            </a:fld>
            <a:endParaRPr lang="en-GB"/>
          </a:p>
        </p:txBody>
      </p:sp>
      <p:sp>
        <p:nvSpPr>
          <p:cNvPr id="8" name="Platshållare för sidfot 7"/>
          <p:cNvSpPr>
            <a:spLocks noGrp="1"/>
          </p:cNvSpPr>
          <p:nvPr>
            <p:ph type="ftr" sz="quarter" idx="11"/>
          </p:nvPr>
        </p:nvSpPr>
        <p:spPr/>
        <p:txBody>
          <a:bodyPr/>
          <a:lstStyle/>
          <a:p>
            <a:r>
              <a:rPr lang="en-US" smtClean="0"/>
              <a:t>Stockholm University, autumn semester 2012</a:t>
            </a:r>
            <a:endParaRPr lang="en-GB"/>
          </a:p>
        </p:txBody>
      </p:sp>
      <p:sp>
        <p:nvSpPr>
          <p:cNvPr id="9" name="Platshållare för bildnummer 8"/>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datum 2"/>
          <p:cNvSpPr>
            <a:spLocks noGrp="1"/>
          </p:cNvSpPr>
          <p:nvPr>
            <p:ph type="dt" sz="half" idx="10"/>
          </p:nvPr>
        </p:nvSpPr>
        <p:spPr/>
        <p:txBody>
          <a:bodyPr/>
          <a:lstStyle/>
          <a:p>
            <a:fld id="{8A3648AE-E05C-4C91-B761-7B46BA239A14}" type="datetime1">
              <a:rPr lang="en-GB" smtClean="0"/>
              <a:pPr/>
              <a:t>05/11/2012</a:t>
            </a:fld>
            <a:endParaRPr lang="en-GB"/>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3241192-96A3-41C6-B218-F6F129D2E992}" type="datetime1">
              <a:rPr lang="en-GB" smtClean="0"/>
              <a:pPr/>
              <a:t>05/11/2012</a:t>
            </a:fld>
            <a:endParaRPr lang="en-GB"/>
          </a:p>
        </p:txBody>
      </p:sp>
      <p:sp>
        <p:nvSpPr>
          <p:cNvPr id="3" name="Platshållare för sidfot 2"/>
          <p:cNvSpPr>
            <a:spLocks noGrp="1"/>
          </p:cNvSpPr>
          <p:nvPr>
            <p:ph type="ftr" sz="quarter" idx="11"/>
          </p:nvPr>
        </p:nvSpPr>
        <p:spPr/>
        <p:txBody>
          <a:bodyPr/>
          <a:lstStyle/>
          <a:p>
            <a:r>
              <a:rPr lang="en-US" smtClean="0"/>
              <a:t>Stockholm University, autumn semester 2012</a:t>
            </a:r>
            <a:endParaRPr lang="en-GB"/>
          </a:p>
        </p:txBody>
      </p:sp>
      <p:sp>
        <p:nvSpPr>
          <p:cNvPr id="4" name="Platshållare för bildnummer 3"/>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en-GB"/>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80A45A3-DC99-47AC-B9B2-BB5BF3AE3C6F}" type="datetime1">
              <a:rPr lang="en-GB" smtClean="0"/>
              <a:pPr/>
              <a:t>05/11/2012</a:t>
            </a:fld>
            <a:endParaRPr lang="en-GB"/>
          </a:p>
        </p:txBody>
      </p:sp>
      <p:sp>
        <p:nvSpPr>
          <p:cNvPr id="6" name="Platshållare för sidfot 5"/>
          <p:cNvSpPr>
            <a:spLocks noGrp="1"/>
          </p:cNvSpPr>
          <p:nvPr>
            <p:ph type="ftr" sz="quarter" idx="11"/>
          </p:nvPr>
        </p:nvSpPr>
        <p:spPr/>
        <p:txBody>
          <a:bodyPr/>
          <a:lstStyle/>
          <a:p>
            <a:r>
              <a:rPr lang="en-US" smtClean="0"/>
              <a:t>Stockholm University, autumn semester 2012</a:t>
            </a:r>
            <a:endParaRPr lang="en-GB"/>
          </a:p>
        </p:txBody>
      </p:sp>
      <p:sp>
        <p:nvSpPr>
          <p:cNvPr id="7" name="Platshållare för bildnummer 6"/>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en-GB"/>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4AF0851-0E5F-4784-A6C3-B8322C3B598F}" type="datetime1">
              <a:rPr lang="en-GB" smtClean="0"/>
              <a:pPr/>
              <a:t>05/11/2012</a:t>
            </a:fld>
            <a:endParaRPr lang="en-GB"/>
          </a:p>
        </p:txBody>
      </p:sp>
      <p:sp>
        <p:nvSpPr>
          <p:cNvPr id="6" name="Platshållare för sidfot 5"/>
          <p:cNvSpPr>
            <a:spLocks noGrp="1"/>
          </p:cNvSpPr>
          <p:nvPr>
            <p:ph type="ftr" sz="quarter" idx="11"/>
          </p:nvPr>
        </p:nvSpPr>
        <p:spPr/>
        <p:txBody>
          <a:bodyPr/>
          <a:lstStyle/>
          <a:p>
            <a:r>
              <a:rPr lang="en-US" smtClean="0"/>
              <a:t>Stockholm University, autumn semester 2012</a:t>
            </a:r>
            <a:endParaRPr lang="en-GB"/>
          </a:p>
        </p:txBody>
      </p:sp>
      <p:sp>
        <p:nvSpPr>
          <p:cNvPr id="7" name="Platshållare för bildnummer 6"/>
          <p:cNvSpPr>
            <a:spLocks noGrp="1"/>
          </p:cNvSpPr>
          <p:nvPr>
            <p:ph type="sldNum" sz="quarter" idx="12"/>
          </p:nvPr>
        </p:nvSpPr>
        <p:spPr/>
        <p:txBody>
          <a:bodyPr/>
          <a:lstStyle/>
          <a:p>
            <a:fld id="{F58D90E3-AF27-403D-9CED-0D859367172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en-GB"/>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8C34F-47FB-4BDB-A389-492BC2607FE7}" type="datetime1">
              <a:rPr lang="en-GB" smtClean="0"/>
              <a:pPr/>
              <a:t>05/11/2012</a:t>
            </a:fld>
            <a:endParaRPr lang="en-GB"/>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Stockholm University, autumn semester 2012</a:t>
            </a:r>
            <a:endParaRPr lang="en-GB"/>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D90E3-AF27-403D-9CED-0D859367172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vof.se/visa-english"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1268760"/>
            <a:ext cx="7772400" cy="1470025"/>
          </a:xfrm>
        </p:spPr>
        <p:txBody>
          <a:bodyPr/>
          <a:lstStyle/>
          <a:p>
            <a:r>
              <a:rPr lang="en-GB" dirty="0" smtClean="0"/>
              <a:t>Statistical Methods, part 1</a:t>
            </a:r>
            <a:br>
              <a:rPr lang="en-GB" dirty="0" smtClean="0"/>
            </a:br>
            <a:r>
              <a:rPr lang="en-GB" sz="3600" dirty="0" smtClean="0"/>
              <a:t>Module 1: Science in practice</a:t>
            </a:r>
            <a:endParaRPr lang="en-GB" sz="3600" dirty="0"/>
          </a:p>
        </p:txBody>
      </p:sp>
      <p:sp>
        <p:nvSpPr>
          <p:cNvPr id="3" name="Underrubrik 2"/>
          <p:cNvSpPr>
            <a:spLocks noGrp="1"/>
          </p:cNvSpPr>
          <p:nvPr>
            <p:ph type="subTitle" idx="1"/>
          </p:nvPr>
        </p:nvSpPr>
        <p:spPr/>
        <p:txBody>
          <a:bodyPr/>
          <a:lstStyle/>
          <a:p>
            <a:r>
              <a:rPr lang="en-GB" dirty="0" smtClean="0"/>
              <a:t>Dan Hedlin</a:t>
            </a:r>
          </a:p>
          <a:p>
            <a:r>
              <a:rPr lang="en-GB" dirty="0" smtClean="0"/>
              <a:t>Stockholm University</a:t>
            </a:r>
          </a:p>
          <a:p>
            <a:r>
              <a:rPr lang="en-GB" smtClean="0"/>
              <a:t>November 2012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en-GB" dirty="0" smtClean="0"/>
              <a:t>Spectrum from objective to subjective</a:t>
            </a:r>
            <a:endParaRPr lang="en-GB" dirty="0"/>
          </a:p>
        </p:txBody>
      </p:sp>
      <p:sp>
        <p:nvSpPr>
          <p:cNvPr id="3" name="Platshållare för innehåll 2"/>
          <p:cNvSpPr>
            <a:spLocks noGrp="1"/>
          </p:cNvSpPr>
          <p:nvPr>
            <p:ph idx="1"/>
          </p:nvPr>
        </p:nvSpPr>
        <p:spPr/>
        <p:txBody>
          <a:bodyPr>
            <a:normAutofit lnSpcReduction="10000"/>
          </a:bodyPr>
          <a:lstStyle/>
          <a:p>
            <a:r>
              <a:rPr lang="en-GB" dirty="0" smtClean="0"/>
              <a:t>(from Donald </a:t>
            </a:r>
            <a:r>
              <a:rPr lang="en-GB" dirty="0" err="1" smtClean="0"/>
              <a:t>Gillies</a:t>
            </a:r>
            <a:r>
              <a:rPr lang="en-GB" dirty="0" smtClean="0"/>
              <a:t>, Philosophical theories of probability, page 175 and following)</a:t>
            </a:r>
          </a:p>
          <a:p>
            <a:r>
              <a:rPr lang="en-GB" i="1" dirty="0" smtClean="0"/>
              <a:t>Fully objective</a:t>
            </a:r>
            <a:r>
              <a:rPr lang="en-GB" dirty="0" smtClean="0"/>
              <a:t>. Completely independent from us humans. Examples: the death of a distant star. Pace of disintegration of a radioactive atom. </a:t>
            </a:r>
          </a:p>
          <a:p>
            <a:r>
              <a:rPr lang="en-GB" i="1" dirty="0" smtClean="0"/>
              <a:t>Artefactual</a:t>
            </a:r>
            <a:r>
              <a:rPr lang="en-GB" dirty="0" smtClean="0"/>
              <a:t>. Ex, a pair of scissors. Objective, exists in the real world. Another example: The Big Dipper</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continued</a:t>
            </a:r>
            <a:endParaRPr lang="en-GB" dirty="0"/>
          </a:p>
        </p:txBody>
      </p:sp>
      <p:sp>
        <p:nvSpPr>
          <p:cNvPr id="3" name="Platshållare för innehåll 2"/>
          <p:cNvSpPr>
            <a:spLocks noGrp="1"/>
          </p:cNvSpPr>
          <p:nvPr>
            <p:ph idx="1"/>
          </p:nvPr>
        </p:nvSpPr>
        <p:spPr>
          <a:xfrm>
            <a:off x="457200" y="1196752"/>
            <a:ext cx="8229600" cy="4929411"/>
          </a:xfrm>
        </p:spPr>
        <p:txBody>
          <a:bodyPr>
            <a:normAutofit lnSpcReduction="10000"/>
          </a:bodyPr>
          <a:lstStyle/>
          <a:p>
            <a:pPr>
              <a:buNone/>
            </a:pPr>
            <a:r>
              <a:rPr lang="en-GB" dirty="0" smtClean="0"/>
              <a:t> 	The scissors and the star constellation are there, objectively, but they are seen as a pair of scissors or as the Big Dipper only by humans.</a:t>
            </a:r>
            <a:endParaRPr lang="en-GB" i="1" dirty="0" smtClean="0"/>
          </a:p>
          <a:p>
            <a:r>
              <a:rPr lang="en-GB" i="1" dirty="0" smtClean="0"/>
              <a:t>Intersubjective</a:t>
            </a:r>
            <a:r>
              <a:rPr lang="en-GB" dirty="0" smtClean="0"/>
              <a:t>. Subjective (not there in the real world), but consensus in a group (in which it is intersubjective)</a:t>
            </a:r>
          </a:p>
          <a:p>
            <a:r>
              <a:rPr lang="en-GB" i="1" dirty="0" smtClean="0"/>
              <a:t>Subjective</a:t>
            </a:r>
            <a:r>
              <a:rPr lang="en-GB" dirty="0" smtClean="0"/>
              <a:t>. An individual’s view. May be shared by others but little contact with one another</a:t>
            </a:r>
          </a:p>
          <a:p>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467544" y="908720"/>
            <a:ext cx="8229600" cy="4525963"/>
          </a:xfrm>
        </p:spPr>
        <p:txBody>
          <a:bodyPr>
            <a:normAutofit fontScale="92500" lnSpcReduction="10000"/>
          </a:bodyPr>
          <a:lstStyle/>
          <a:p>
            <a:r>
              <a:rPr lang="en-GB" dirty="0" smtClean="0"/>
              <a:t>Consider: “What is the ML estimate of the proportion of zeros in an a class of events that either takes values 0 or 1  based on n </a:t>
            </a:r>
            <a:r>
              <a:rPr lang="en-GB" dirty="0" err="1" smtClean="0"/>
              <a:t>iid</a:t>
            </a:r>
            <a:r>
              <a:rPr lang="en-GB" dirty="0" smtClean="0"/>
              <a:t> observations of those events. The events follow the distribution Bin(</a:t>
            </a:r>
            <a:r>
              <a:rPr lang="en-GB" dirty="0" err="1" smtClean="0"/>
              <a:t>p,n</a:t>
            </a:r>
            <a:r>
              <a:rPr lang="en-GB" dirty="0" smtClean="0"/>
              <a:t>) and the MLE is the sample proportion of zeros”.</a:t>
            </a:r>
          </a:p>
          <a:p>
            <a:r>
              <a:rPr lang="en-GB" dirty="0" smtClean="0"/>
              <a:t>Is this, “the MLE is the sample proportion of zeros” a statement that is fully objective, artefactual, intersubjective, subjective? </a:t>
            </a:r>
          </a:p>
          <a:p>
            <a:r>
              <a:rPr lang="en-GB" dirty="0" smtClean="0"/>
              <a:t>Can you say that it is a true statement? </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Probabilities</a:t>
            </a:r>
            <a:endParaRPr lang="en-GB" dirty="0"/>
          </a:p>
        </p:txBody>
      </p:sp>
      <p:sp>
        <p:nvSpPr>
          <p:cNvPr id="3" name="Platshållare för innehåll 2"/>
          <p:cNvSpPr>
            <a:spLocks noGrp="1"/>
          </p:cNvSpPr>
          <p:nvPr>
            <p:ph idx="1"/>
          </p:nvPr>
        </p:nvSpPr>
        <p:spPr/>
        <p:txBody>
          <a:bodyPr>
            <a:normAutofit/>
          </a:bodyPr>
          <a:lstStyle/>
          <a:p>
            <a:r>
              <a:rPr lang="en-GB" dirty="0" smtClean="0"/>
              <a:t>Fully objective. The disintegration of atoms in radioactive material follows a Poisson process. Hence the process is fully objective.</a:t>
            </a:r>
          </a:p>
          <a:p>
            <a:r>
              <a:rPr lang="en-GB" dirty="0" smtClean="0"/>
              <a:t>Artefactual. E.g. probability that the child of a mother with cleft lip and a father without will have a cleft lip. (Why not fully objective?)</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395536" y="764704"/>
            <a:ext cx="8229600" cy="4525963"/>
          </a:xfrm>
        </p:spPr>
        <p:txBody>
          <a:bodyPr>
            <a:normAutofit lnSpcReduction="10000"/>
          </a:bodyPr>
          <a:lstStyle/>
          <a:p>
            <a:r>
              <a:rPr lang="en-GB" dirty="0" smtClean="0"/>
              <a:t>Intersubjective. “</a:t>
            </a:r>
            <a:r>
              <a:rPr lang="en-US" dirty="0" smtClean="0"/>
              <a:t>There is </a:t>
            </a:r>
            <a:r>
              <a:rPr lang="en-US" i="1" dirty="0" smtClean="0"/>
              <a:t>very high confidence </a:t>
            </a:r>
            <a:r>
              <a:rPr lang="en-US" dirty="0" smtClean="0"/>
              <a:t>that the net effect of human activities since 1750 has been one of warming.” (IPCC AR4, Summary for policymakers, page 5). Why not </a:t>
            </a:r>
            <a:r>
              <a:rPr lang="en-US" dirty="0" err="1" smtClean="0"/>
              <a:t>artefactual</a:t>
            </a:r>
            <a:r>
              <a:rPr lang="en-US" dirty="0" smtClean="0"/>
              <a:t>?</a:t>
            </a:r>
          </a:p>
          <a:p>
            <a:r>
              <a:rPr lang="en-US" dirty="0" smtClean="0"/>
              <a:t>Subjective. I believe that my research paper on editing will be accepted by JOS or similar journal with a probability larger than 0.9 even though the average is about 0.2. </a:t>
            </a:r>
            <a:endParaRPr lang="en-GB" dirty="0" smtClean="0"/>
          </a:p>
          <a:p>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539552" y="1124744"/>
            <a:ext cx="8229600" cy="4525963"/>
          </a:xfrm>
        </p:spPr>
        <p:txBody>
          <a:bodyPr>
            <a:normAutofit lnSpcReduction="10000"/>
          </a:bodyPr>
          <a:lstStyle/>
          <a:p>
            <a:r>
              <a:rPr lang="en-GB" dirty="0" smtClean="0"/>
              <a:t>Clearly (or is it?), objectivity is an aim in science to strive for, even in cases where you cannot reach it. </a:t>
            </a:r>
          </a:p>
          <a:p>
            <a:pPr marL="514350" indent="-514350">
              <a:buFont typeface="+mj-lt"/>
              <a:buAutoNum type="arabicPeriod"/>
            </a:pPr>
            <a:r>
              <a:rPr lang="en-GB" dirty="0" smtClean="0"/>
              <a:t>We may have intersubjective notions that are not objective, e.g. prejudices.</a:t>
            </a:r>
          </a:p>
          <a:p>
            <a:pPr marL="514350" indent="-514350">
              <a:buFont typeface="+mj-lt"/>
              <a:buAutoNum type="arabicPeriod"/>
            </a:pPr>
            <a:r>
              <a:rPr lang="en-GB" dirty="0" smtClean="0"/>
              <a:t>Objective notions must be intersubjective. The demand for objectivity is the same for all people since it refers to a single reality that we </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p:txBody>
          <a:bodyPr/>
          <a:lstStyle/>
          <a:p>
            <a:pPr>
              <a:buNone/>
            </a:pPr>
            <a:r>
              <a:rPr lang="en-GB" dirty="0" smtClean="0"/>
              <a:t>	try to describe as accurately as possible (Hansson page 12). </a:t>
            </a:r>
          </a:p>
          <a:p>
            <a:pPr>
              <a:buNone/>
            </a:pPr>
            <a:endParaRPr lang="en-GB" dirty="0" smtClean="0"/>
          </a:p>
          <a:p>
            <a:pPr>
              <a:buNone/>
            </a:pPr>
            <a:r>
              <a:rPr lang="en-GB" dirty="0"/>
              <a:t>	</a:t>
            </a:r>
            <a:r>
              <a:rPr lang="en-GB" dirty="0" smtClean="0"/>
              <a:t>Note that artefactual and intersubjective statements are open to criticism since they are not fully objective. </a:t>
            </a:r>
          </a:p>
          <a:p>
            <a:pPr>
              <a:buNone/>
            </a:pPr>
            <a:r>
              <a:rPr lang="en-GB" dirty="0"/>
              <a:t>	</a:t>
            </a:r>
            <a:r>
              <a:rPr lang="en-GB" dirty="0" smtClean="0"/>
              <a:t>Can statistics ever be fully objective?</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p:txBody>
          <a:bodyPr/>
          <a:lstStyle/>
          <a:p>
            <a:r>
              <a:rPr lang="en-GB" dirty="0" smtClean="0"/>
              <a:t>There is a continuum from intersubjective to artefactual</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Science must be intersubjective</a:t>
            </a:r>
            <a:endParaRPr lang="en-GB" dirty="0"/>
          </a:p>
        </p:txBody>
      </p:sp>
      <p:sp>
        <p:nvSpPr>
          <p:cNvPr id="3" name="Platshållare för innehåll 2"/>
          <p:cNvSpPr>
            <a:spLocks noGrp="1"/>
          </p:cNvSpPr>
          <p:nvPr>
            <p:ph idx="1"/>
          </p:nvPr>
        </p:nvSpPr>
        <p:spPr/>
        <p:txBody>
          <a:bodyPr/>
          <a:lstStyle/>
          <a:p>
            <a:r>
              <a:rPr lang="en-GB" dirty="0" smtClean="0"/>
              <a:t>Science must be </a:t>
            </a:r>
            <a:r>
              <a:rPr lang="en-GB" i="1" dirty="0" smtClean="0"/>
              <a:t>at least </a:t>
            </a:r>
            <a:r>
              <a:rPr lang="en-GB" dirty="0" smtClean="0"/>
              <a:t>intersubjective.</a:t>
            </a:r>
          </a:p>
          <a:p>
            <a:r>
              <a:rPr lang="en-GB" dirty="0" smtClean="0"/>
              <a:t>Why? Conclusions in science should resist critical assessment by others (Hansson p. 12).</a:t>
            </a:r>
          </a:p>
          <a:p>
            <a:r>
              <a:rPr lang="en-GB" dirty="0" smtClean="0"/>
              <a:t>If not, consensus fades away. If a conclusion is deserted after having been criticised, then there is no consensus, hence no intersubjectivity. </a:t>
            </a:r>
          </a:p>
          <a:p>
            <a:r>
              <a:rPr lang="en-GB" dirty="0" smtClean="0"/>
              <a:t>So is Bayesian inference not scientific then? </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What is science?</a:t>
            </a:r>
            <a:endParaRPr lang="en-GB" dirty="0"/>
          </a:p>
        </p:txBody>
      </p:sp>
      <p:sp>
        <p:nvSpPr>
          <p:cNvPr id="3" name="Platshållare för innehåll 2"/>
          <p:cNvSpPr>
            <a:spLocks noGrp="1"/>
          </p:cNvSpPr>
          <p:nvPr>
            <p:ph idx="1"/>
          </p:nvPr>
        </p:nvSpPr>
        <p:spPr/>
        <p:txBody>
          <a:bodyPr>
            <a:normAutofit/>
          </a:bodyPr>
          <a:lstStyle/>
          <a:p>
            <a:r>
              <a:rPr lang="en-US" i="1" dirty="0" smtClean="0"/>
              <a:t>Science is the systematic search for such knowledge that is independent from any single individual, but that anyone could rediscover or verify.</a:t>
            </a:r>
            <a:r>
              <a:rPr lang="en-GB" dirty="0" smtClean="0"/>
              <a:t> (Hansson,  source </a:t>
            </a:r>
            <a:r>
              <a:rPr lang="en-GB" dirty="0" smtClean="0">
                <a:hlinkClick r:id="rId2"/>
              </a:rPr>
              <a:t>http://www.vof.se/visa-english</a:t>
            </a:r>
            <a:r>
              <a:rPr lang="en-GB" dirty="0" smtClean="0"/>
              <a:t>)</a:t>
            </a:r>
          </a:p>
          <a:p>
            <a:r>
              <a:rPr lang="en-GB" dirty="0" smtClean="0"/>
              <a:t>Note the words </a:t>
            </a:r>
            <a:r>
              <a:rPr lang="en-GB" b="1" dirty="0" smtClean="0"/>
              <a:t>systematic</a:t>
            </a:r>
            <a:r>
              <a:rPr lang="en-GB" dirty="0" smtClean="0"/>
              <a:t>, </a:t>
            </a:r>
            <a:r>
              <a:rPr lang="en-GB" b="1" dirty="0" smtClean="0"/>
              <a:t>independent</a:t>
            </a:r>
            <a:r>
              <a:rPr lang="en-GB" dirty="0" smtClean="0"/>
              <a:t>, </a:t>
            </a:r>
            <a:r>
              <a:rPr lang="en-GB" b="1" dirty="0" smtClean="0"/>
              <a:t>anyone</a:t>
            </a:r>
            <a:r>
              <a:rPr lang="en-GB" dirty="0" smtClean="0"/>
              <a:t>. Without any of them the definition would be very different (and flawed). </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Why philosophy of science?</a:t>
            </a:r>
            <a:endParaRPr lang="en-GB" dirty="0"/>
          </a:p>
        </p:txBody>
      </p:sp>
      <p:sp>
        <p:nvSpPr>
          <p:cNvPr id="3" name="Platshållare för innehåll 2"/>
          <p:cNvSpPr>
            <a:spLocks noGrp="1"/>
          </p:cNvSpPr>
          <p:nvPr>
            <p:ph idx="1"/>
          </p:nvPr>
        </p:nvSpPr>
        <p:spPr/>
        <p:txBody>
          <a:bodyPr/>
          <a:lstStyle/>
          <a:p>
            <a:r>
              <a:rPr lang="en-GB" dirty="0" smtClean="0"/>
              <a:t>Science is extremely important and extremely influential</a:t>
            </a:r>
          </a:p>
          <a:p>
            <a:r>
              <a:rPr lang="en-GB" dirty="0" smtClean="0"/>
              <a:t>Everybody has heard about science but nobody knows what it is</a:t>
            </a:r>
          </a:p>
          <a:p>
            <a:r>
              <a:rPr lang="en-GB" dirty="0" smtClean="0"/>
              <a:t>Non-scientists need often evaluate scientific results (or take some kind of stand)</a:t>
            </a:r>
          </a:p>
          <a:p>
            <a:endParaRPr lang="en-GB" dirty="0"/>
          </a:p>
        </p:txBody>
      </p:sp>
      <p:sp>
        <p:nvSpPr>
          <p:cNvPr id="4" name="Platshållare för sidfot 3"/>
          <p:cNvSpPr>
            <a:spLocks noGrp="1"/>
          </p:cNvSpPr>
          <p:nvPr>
            <p:ph type="ftr" sz="quarter" idx="11"/>
          </p:nvPr>
        </p:nvSpPr>
        <p:spPr>
          <a:xfrm>
            <a:off x="3124200" y="6356350"/>
            <a:ext cx="3175992" cy="365125"/>
          </a:xfrm>
        </p:spPr>
        <p:txBody>
          <a:bodyPr/>
          <a:lstStyle/>
          <a:p>
            <a:r>
              <a:rPr lang="en-US" dirty="0" smtClean="0"/>
              <a:t>Stockholm University, autumn semester 2012</a:t>
            </a:r>
            <a:endParaRPr lang="en-GB" dirty="0"/>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a:t>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467544" y="1124744"/>
            <a:ext cx="8229600" cy="4525963"/>
          </a:xfrm>
        </p:spPr>
        <p:txBody>
          <a:bodyPr>
            <a:normAutofit/>
          </a:bodyPr>
          <a:lstStyle/>
          <a:p>
            <a:r>
              <a:rPr lang="en-GB" dirty="0" smtClean="0"/>
              <a:t>Knowledge that science has found is subject to change </a:t>
            </a:r>
          </a:p>
          <a:p>
            <a:r>
              <a:rPr lang="en-GB" dirty="0" smtClean="0"/>
              <a:t>Does this mean that scientific knowledge = don’t know (because it is going to change anyway)</a:t>
            </a:r>
          </a:p>
          <a:p>
            <a:r>
              <a:rPr lang="en-GB" dirty="0" smtClean="0"/>
              <a:t>Principle: one should always use the best available knowledge</a:t>
            </a:r>
          </a:p>
          <a:p>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20</a:t>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467544" y="1268760"/>
            <a:ext cx="8229600" cy="4525963"/>
          </a:xfrm>
        </p:spPr>
        <p:txBody>
          <a:bodyPr/>
          <a:lstStyle/>
          <a:p>
            <a:r>
              <a:rPr lang="en-GB" dirty="0" smtClean="0"/>
              <a:t>Science is a human activity</a:t>
            </a:r>
          </a:p>
          <a:p>
            <a:r>
              <a:rPr lang="en-GB" dirty="0" smtClean="0"/>
              <a:t>Rational discussion is one crucial part of science</a:t>
            </a:r>
          </a:p>
          <a:p>
            <a:r>
              <a:rPr lang="en-GB" dirty="0" smtClean="0"/>
              <a:t>Science is anti-authoritarian (the scientific community, however, may be authoritarian)</a:t>
            </a:r>
          </a:p>
          <a:p>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en-GB" dirty="0" smtClean="0"/>
              <a:t>Observations are theory-dependent</a:t>
            </a:r>
            <a:endParaRPr lang="en-GB" dirty="0"/>
          </a:p>
        </p:txBody>
      </p:sp>
      <p:sp>
        <p:nvSpPr>
          <p:cNvPr id="3" name="Platshållare för innehåll 2"/>
          <p:cNvSpPr>
            <a:spLocks noGrp="1"/>
          </p:cNvSpPr>
          <p:nvPr>
            <p:ph idx="1"/>
          </p:nvPr>
        </p:nvSpPr>
        <p:spPr/>
        <p:txBody>
          <a:bodyPr>
            <a:normAutofit/>
          </a:bodyPr>
          <a:lstStyle/>
          <a:p>
            <a:r>
              <a:rPr lang="en-GB" dirty="0" smtClean="0"/>
              <a:t>Observations depend in general on theory, they are ‘theory-laden’ or ‘theory-dependent’</a:t>
            </a:r>
          </a:p>
          <a:p>
            <a:r>
              <a:rPr lang="en-GB" dirty="0" smtClean="0"/>
              <a:t>Sometimes there is a lot of theory between what you see and the interpretation of what you see. E.g. advanced equipment at a hospital. </a:t>
            </a:r>
          </a:p>
          <a:p>
            <a:r>
              <a:rPr lang="en-GB" dirty="0" smtClean="0"/>
              <a:t>Sometimes a little, </a:t>
            </a:r>
            <a:r>
              <a:rPr lang="en-GB" dirty="0" err="1" smtClean="0"/>
              <a:t>eg</a:t>
            </a:r>
            <a:r>
              <a:rPr lang="en-GB" dirty="0" smtClean="0"/>
              <a:t> mechanical scales</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22</a:t>
            </a:fld>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en-GB" dirty="0" smtClean="0"/>
              <a:t>Observations independent of theory</a:t>
            </a:r>
            <a:endParaRPr lang="en-GB" dirty="0"/>
          </a:p>
        </p:txBody>
      </p:sp>
      <p:sp>
        <p:nvSpPr>
          <p:cNvPr id="3" name="Platshållare för innehåll 2"/>
          <p:cNvSpPr>
            <a:spLocks noGrp="1"/>
          </p:cNvSpPr>
          <p:nvPr>
            <p:ph idx="1"/>
          </p:nvPr>
        </p:nvSpPr>
        <p:spPr/>
        <p:txBody>
          <a:bodyPr/>
          <a:lstStyle/>
          <a:p>
            <a:r>
              <a:rPr lang="en-GB" dirty="0" smtClean="0"/>
              <a:t>A correlation coefficient, is that heavily theory-laden or just a little?</a:t>
            </a:r>
          </a:p>
          <a:p>
            <a:r>
              <a:rPr lang="en-GB" dirty="0" smtClean="0"/>
              <a:t>Are observations independent of theory at all possible?</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Four types of observation</a:t>
            </a:r>
            <a:endParaRPr lang="en-GB" dirty="0"/>
          </a:p>
        </p:txBody>
      </p:sp>
      <p:sp>
        <p:nvSpPr>
          <p:cNvPr id="3" name="Platshållare för innehåll 2"/>
          <p:cNvSpPr>
            <a:spLocks noGrp="1"/>
          </p:cNvSpPr>
          <p:nvPr>
            <p:ph idx="1"/>
          </p:nvPr>
        </p:nvSpPr>
        <p:spPr/>
        <p:txBody>
          <a:bodyPr/>
          <a:lstStyle/>
          <a:p>
            <a:pPr marL="514350" indent="-514350">
              <a:buFont typeface="+mj-lt"/>
              <a:buAutoNum type="arabicPeriod"/>
            </a:pPr>
            <a:r>
              <a:rPr lang="en-GB" dirty="0" smtClean="0"/>
              <a:t>Experiment. Treatments are manipulated and the response is observed for each treatment.</a:t>
            </a:r>
          </a:p>
          <a:p>
            <a:pPr marL="514350" indent="-514350">
              <a:buFont typeface="+mj-lt"/>
              <a:buAutoNum type="arabicPeriod"/>
            </a:pPr>
            <a:r>
              <a:rPr lang="en-GB" dirty="0" smtClean="0"/>
              <a:t>Controlled observation. Like an experiment but you cannot or do not wish to influence the events. </a:t>
            </a:r>
            <a:r>
              <a:rPr lang="en-US" dirty="0" smtClean="0"/>
              <a:t>Pre-determined rules for what to note and </a:t>
            </a:r>
            <a:r>
              <a:rPr lang="en-GB" dirty="0" smtClean="0"/>
              <a:t>how. E.g. observations on what pupils in a classroom say. </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p:txBody>
          <a:bodyPr/>
          <a:lstStyle/>
          <a:p>
            <a:pPr marL="514350" indent="-514350">
              <a:buFont typeface="+mj-lt"/>
              <a:buAutoNum type="arabicPeriod" startAt="3"/>
            </a:pPr>
            <a:r>
              <a:rPr lang="en-GB" dirty="0" smtClean="0"/>
              <a:t>Uncontrolled observation. Like above but not planned ahead of time but still well documented.</a:t>
            </a:r>
          </a:p>
          <a:p>
            <a:pPr marL="514350" indent="-514350">
              <a:buFont typeface="+mj-lt"/>
              <a:buAutoNum type="arabicPeriod" startAt="3"/>
            </a:pPr>
            <a:r>
              <a:rPr lang="en-GB" dirty="0" smtClean="0"/>
              <a:t>Rumours, hearsay, undocumented observations, documentation lost, etc</a:t>
            </a:r>
          </a:p>
          <a:p>
            <a:r>
              <a:rPr lang="en-GB" dirty="0" smtClean="0"/>
              <a:t>Note of course that a sociologist or social anthropologist may record rumours rigorously if the rumours are the object of research</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No ideal observations</a:t>
            </a:r>
            <a:endParaRPr lang="en-GB" dirty="0"/>
          </a:p>
        </p:txBody>
      </p:sp>
      <p:sp>
        <p:nvSpPr>
          <p:cNvPr id="3" name="Platshållare för innehåll 2"/>
          <p:cNvSpPr>
            <a:spLocks noGrp="1"/>
          </p:cNvSpPr>
          <p:nvPr>
            <p:ph idx="1"/>
          </p:nvPr>
        </p:nvSpPr>
        <p:spPr/>
        <p:txBody>
          <a:bodyPr/>
          <a:lstStyle/>
          <a:p>
            <a:r>
              <a:rPr lang="en-GB" dirty="0" smtClean="0"/>
              <a:t>Many reasons why you cannot make the ideal observations, including</a:t>
            </a:r>
          </a:p>
          <a:p>
            <a:pPr lvl="1"/>
            <a:r>
              <a:rPr lang="en-GB" dirty="0" smtClean="0"/>
              <a:t>Ethical reasons</a:t>
            </a:r>
          </a:p>
          <a:p>
            <a:pPr lvl="1"/>
            <a:r>
              <a:rPr lang="en-GB" dirty="0" smtClean="0"/>
              <a:t>Expensive, awkward, impractical</a:t>
            </a:r>
          </a:p>
          <a:p>
            <a:pPr lvl="1"/>
            <a:r>
              <a:rPr lang="en-GB" dirty="0" smtClean="0"/>
              <a:t>It takes 25 years , you can’t wait that long</a:t>
            </a:r>
          </a:p>
          <a:p>
            <a:pPr lvl="1"/>
            <a:r>
              <a:rPr lang="en-GB" dirty="0" smtClean="0"/>
              <a:t>The characteristic is latent (e.g. stress)</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26</a:t>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Two ways to get around it</a:t>
            </a:r>
            <a:endParaRPr lang="en-GB" dirty="0"/>
          </a:p>
        </p:txBody>
      </p:sp>
      <p:sp>
        <p:nvSpPr>
          <p:cNvPr id="3" name="Platshållare för innehåll 2"/>
          <p:cNvSpPr>
            <a:spLocks noGrp="1"/>
          </p:cNvSpPr>
          <p:nvPr>
            <p:ph idx="1"/>
          </p:nvPr>
        </p:nvSpPr>
        <p:spPr/>
        <p:txBody>
          <a:bodyPr>
            <a:normAutofit/>
          </a:bodyPr>
          <a:lstStyle/>
          <a:p>
            <a:r>
              <a:rPr lang="en-GB" dirty="0" smtClean="0"/>
              <a:t>Methodological adaption (adapt your methods). E.g. what happens in the body when you freeze to death? Instead you put well-informed volunteers in cold water and pick them up before they are in danger, and extrapolate. </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p:txBody>
          <a:bodyPr/>
          <a:lstStyle/>
          <a:p>
            <a:r>
              <a:rPr lang="en-GB" dirty="0" smtClean="0"/>
              <a:t>Or you ask people on stress-related things (“Does it happen more often than once a week that you can’t sleep...” etc) rather than taking blood-samples to examine stress levels.</a:t>
            </a:r>
          </a:p>
          <a:p>
            <a:r>
              <a:rPr lang="en-GB" dirty="0" smtClean="0"/>
              <a:t>Vignettes</a:t>
            </a:r>
          </a:p>
          <a:p>
            <a:r>
              <a:rPr lang="en-GB" dirty="0" smtClean="0"/>
              <a:t>Many other methodological adaptations</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28</a:t>
            </a:fld>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Second way around it</a:t>
            </a:r>
            <a:endParaRPr lang="en-GB" dirty="0"/>
          </a:p>
        </p:txBody>
      </p:sp>
      <p:sp>
        <p:nvSpPr>
          <p:cNvPr id="3" name="Platshållare för innehåll 2"/>
          <p:cNvSpPr>
            <a:spLocks noGrp="1"/>
          </p:cNvSpPr>
          <p:nvPr>
            <p:ph idx="1"/>
          </p:nvPr>
        </p:nvSpPr>
        <p:spPr/>
        <p:txBody>
          <a:bodyPr>
            <a:normAutofit lnSpcReduction="10000"/>
          </a:bodyPr>
          <a:lstStyle/>
          <a:p>
            <a:r>
              <a:rPr lang="en-GB" dirty="0" smtClean="0"/>
              <a:t>Observe a substitute (“object adaptation”). In statistics you may decide to observe a proxy or let a proxy fill out the questionnaire. Hansson’s stone age example is particularly nice (p. 41)</a:t>
            </a:r>
          </a:p>
          <a:p>
            <a:r>
              <a:rPr lang="en-GB" dirty="0" smtClean="0"/>
              <a:t>The blood sample on previous page may actually be a mere substitute for “stress”</a:t>
            </a:r>
          </a:p>
          <a:p>
            <a:r>
              <a:rPr lang="en-GB" dirty="0" smtClean="0"/>
              <a:t>Not having ideal observations makes observations weaker and open to disbelief. </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29</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“The Art of Doing Science”</a:t>
            </a:r>
            <a:endParaRPr lang="en-GB" dirty="0"/>
          </a:p>
        </p:txBody>
      </p:sp>
      <p:sp>
        <p:nvSpPr>
          <p:cNvPr id="3" name="Platshållare för innehåll 2"/>
          <p:cNvSpPr>
            <a:spLocks noGrp="1"/>
          </p:cNvSpPr>
          <p:nvPr>
            <p:ph idx="1"/>
          </p:nvPr>
        </p:nvSpPr>
        <p:spPr/>
        <p:txBody>
          <a:bodyPr/>
          <a:lstStyle/>
          <a:p>
            <a:r>
              <a:rPr lang="en-GB" dirty="0" smtClean="0"/>
              <a:t>By Sven </a:t>
            </a:r>
            <a:r>
              <a:rPr lang="en-GB" dirty="0" err="1" smtClean="0"/>
              <a:t>Ove</a:t>
            </a:r>
            <a:r>
              <a:rPr lang="en-GB" dirty="0" smtClean="0"/>
              <a:t> Hansson, professor of philosophy at Royal College of Technology in Stockholm</a:t>
            </a:r>
          </a:p>
          <a:p>
            <a:r>
              <a:rPr lang="en-GB" dirty="0" smtClean="0"/>
              <a:t>Bridges the gap between practical science and philosophy of science</a:t>
            </a:r>
          </a:p>
          <a:p>
            <a:r>
              <a:rPr lang="en-GB" dirty="0" smtClean="0"/>
              <a:t>A good introductory book </a:t>
            </a:r>
            <a:r>
              <a:rPr lang="en-GB" dirty="0" smtClean="0"/>
              <a:t>on </a:t>
            </a:r>
            <a:r>
              <a:rPr lang="en-GB" dirty="0" smtClean="0"/>
              <a:t>philosophy of science is “What is this thing called science?” by A.F. Chalmers</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Hypotheses</a:t>
            </a:r>
            <a:endParaRPr lang="en-GB" dirty="0"/>
          </a:p>
        </p:txBody>
      </p:sp>
      <p:sp>
        <p:nvSpPr>
          <p:cNvPr id="3" name="Platshållare för innehåll 2"/>
          <p:cNvSpPr>
            <a:spLocks noGrp="1"/>
          </p:cNvSpPr>
          <p:nvPr>
            <p:ph idx="1"/>
          </p:nvPr>
        </p:nvSpPr>
        <p:spPr/>
        <p:txBody>
          <a:bodyPr/>
          <a:lstStyle/>
          <a:p>
            <a:r>
              <a:rPr lang="en-GB" dirty="0" smtClean="0"/>
              <a:t>A hypothesis in research is what you as a researcher tries to prove. Often there are strong prior reasons to believe that the hypothesis is true. (Statisticians may mix it up with the null hypothesis which you usually do not believe in)</a:t>
            </a:r>
          </a:p>
          <a:p>
            <a:r>
              <a:rPr lang="en-GB" dirty="0" smtClean="0"/>
              <a:t>Sometimes there are really two alternatives, more or less equally plausible</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Possible to prove a hypothesis?</a:t>
            </a:r>
            <a:endParaRPr lang="en-GB" dirty="0"/>
          </a:p>
        </p:txBody>
      </p:sp>
      <p:sp>
        <p:nvSpPr>
          <p:cNvPr id="3" name="Platshållare för innehåll 2"/>
          <p:cNvSpPr>
            <a:spLocks noGrp="1"/>
          </p:cNvSpPr>
          <p:nvPr>
            <p:ph idx="1"/>
          </p:nvPr>
        </p:nvSpPr>
        <p:spPr/>
        <p:txBody>
          <a:bodyPr/>
          <a:lstStyle/>
          <a:p>
            <a:r>
              <a:rPr lang="en-GB" dirty="0" smtClean="0"/>
              <a:t>Can you prove that your research hypothesis is true?</a:t>
            </a:r>
          </a:p>
          <a:p>
            <a:r>
              <a:rPr lang="en-GB" dirty="0" smtClean="0"/>
              <a:t>Hardly. Lend strong support though. Best by making a good prediction (?)</a:t>
            </a:r>
          </a:p>
          <a:p>
            <a:r>
              <a:rPr lang="en-GB" dirty="0" smtClean="0"/>
              <a:t>In statistics, how can you make </a:t>
            </a:r>
            <a:r>
              <a:rPr lang="en-GB" dirty="0" smtClean="0"/>
              <a:t>and </a:t>
            </a:r>
            <a:r>
              <a:rPr lang="en-GB" i="1" dirty="0" smtClean="0"/>
              <a:t>check</a:t>
            </a:r>
            <a:r>
              <a:rPr lang="en-GB" dirty="0" smtClean="0"/>
              <a:t> a </a:t>
            </a:r>
            <a:r>
              <a:rPr lang="en-GB" dirty="0" smtClean="0"/>
              <a:t>prediction, using only one single dataset? </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31</a:t>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Successful prediction</a:t>
            </a:r>
            <a:endParaRPr lang="en-GB" dirty="0"/>
          </a:p>
        </p:txBody>
      </p:sp>
      <p:sp>
        <p:nvSpPr>
          <p:cNvPr id="3" name="Platshållare för innehåll 2"/>
          <p:cNvSpPr>
            <a:spLocks noGrp="1"/>
          </p:cNvSpPr>
          <p:nvPr>
            <p:ph idx="1"/>
          </p:nvPr>
        </p:nvSpPr>
        <p:spPr/>
        <p:txBody>
          <a:bodyPr>
            <a:normAutofit/>
          </a:bodyPr>
          <a:lstStyle/>
          <a:p>
            <a:r>
              <a:rPr lang="en-GB" dirty="0" smtClean="0"/>
              <a:t>Successful prediction is generally considered as strong support of a hypothesis</a:t>
            </a:r>
          </a:p>
          <a:p>
            <a:r>
              <a:rPr lang="en-US" dirty="0" smtClean="0"/>
              <a:t>The support is stronger, the more exact the confirmed prediction is</a:t>
            </a:r>
          </a:p>
          <a:p>
            <a:r>
              <a:rPr lang="en-US" dirty="0" smtClean="0"/>
              <a:t>If there are several confirmations, their joint force increases the more independent they </a:t>
            </a:r>
            <a:r>
              <a:rPr lang="en-GB" dirty="0" smtClean="0"/>
              <a:t>are of each other</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32</a:t>
            </a:fld>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The value of simplicity</a:t>
            </a:r>
            <a:endParaRPr lang="en-GB" dirty="0"/>
          </a:p>
        </p:txBody>
      </p:sp>
      <p:sp>
        <p:nvSpPr>
          <p:cNvPr id="3" name="Platshållare för innehåll 2"/>
          <p:cNvSpPr>
            <a:spLocks noGrp="1"/>
          </p:cNvSpPr>
          <p:nvPr>
            <p:ph idx="1"/>
          </p:nvPr>
        </p:nvSpPr>
        <p:spPr/>
        <p:txBody>
          <a:bodyPr>
            <a:normAutofit fontScale="92500" lnSpcReduction="10000"/>
          </a:bodyPr>
          <a:lstStyle/>
          <a:p>
            <a:r>
              <a:rPr lang="en-GB" dirty="0" smtClean="0"/>
              <a:t>Occam’s razor. </a:t>
            </a:r>
            <a:r>
              <a:rPr lang="sv-SE" dirty="0" smtClean="0"/>
              <a:t>No </a:t>
            </a:r>
            <a:r>
              <a:rPr lang="sv-SE" dirty="0" err="1" smtClean="0"/>
              <a:t>theoretical</a:t>
            </a:r>
            <a:r>
              <a:rPr lang="sv-SE" dirty="0" smtClean="0"/>
              <a:t> elements </a:t>
            </a:r>
            <a:r>
              <a:rPr lang="en-US" dirty="0" smtClean="0"/>
              <a:t>should be introduced unless empirical evidence shows that they are needed (Hansson p. 65)</a:t>
            </a:r>
          </a:p>
          <a:p>
            <a:r>
              <a:rPr lang="en-GB" dirty="0" smtClean="0"/>
              <a:t>Why? This is a major reason:</a:t>
            </a:r>
          </a:p>
          <a:p>
            <a:r>
              <a:rPr lang="en-GB" dirty="0" smtClean="0"/>
              <a:t>Theoretical </a:t>
            </a:r>
            <a:r>
              <a:rPr lang="en-US" dirty="0" smtClean="0"/>
              <a:t>assumptions that are not forced upon us by the facts can be chosen differently by different people</a:t>
            </a:r>
          </a:p>
          <a:p>
            <a:r>
              <a:rPr lang="en-US" dirty="0" smtClean="0"/>
              <a:t>So in order to achieve intersubjectivity we should refrain from making assumptions that </a:t>
            </a:r>
            <a:r>
              <a:rPr lang="en-GB" dirty="0" smtClean="0"/>
              <a:t>have no empirical justification</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33</a:t>
            </a:fld>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467544" y="404664"/>
            <a:ext cx="8229600" cy="5472608"/>
          </a:xfrm>
        </p:spPr>
        <p:txBody>
          <a:bodyPr>
            <a:normAutofit fontScale="92500" lnSpcReduction="20000"/>
          </a:bodyPr>
          <a:lstStyle/>
          <a:p>
            <a:r>
              <a:rPr lang="en-US" dirty="0" smtClean="0"/>
              <a:t>"... we are to admit no more causes of natural things than such as are both true and sufficient to explain their appearances". Isaac Newton</a:t>
            </a:r>
          </a:p>
          <a:p>
            <a:r>
              <a:rPr lang="en-US" dirty="0" smtClean="0"/>
              <a:t>Everything should be made as simple as possible, but no simpler (Einstein)</a:t>
            </a:r>
          </a:p>
          <a:p>
            <a:r>
              <a:rPr lang="en-US" dirty="0" smtClean="0"/>
              <a:t>The crucial issue is always if and in that case how observations can be made that adjudicate between the rival hypotheses (i.e. not which one of them is the simplest) Hansson p. 66</a:t>
            </a:r>
          </a:p>
          <a:p>
            <a:r>
              <a:rPr lang="en-US" dirty="0" smtClean="0"/>
              <a:t>Note: </a:t>
            </a:r>
            <a:r>
              <a:rPr lang="en-US" dirty="0" smtClean="0"/>
              <a:t>simplicity is </a:t>
            </a:r>
            <a:r>
              <a:rPr lang="en-US" dirty="0" smtClean="0"/>
              <a:t>a </a:t>
            </a:r>
            <a:r>
              <a:rPr lang="en-US" dirty="0" smtClean="0"/>
              <a:t>research </a:t>
            </a:r>
            <a:r>
              <a:rPr lang="en-US" dirty="0" smtClean="0"/>
              <a:t>strategy, not “science” or “truth”</a:t>
            </a:r>
          </a:p>
          <a:p>
            <a:r>
              <a:rPr lang="en-US" dirty="0" smtClean="0"/>
              <a:t>In statistics there is a loose concept called </a:t>
            </a:r>
            <a:r>
              <a:rPr lang="en-US" dirty="0" err="1" smtClean="0"/>
              <a:t>overfitting</a:t>
            </a:r>
            <a:r>
              <a:rPr lang="en-US" dirty="0" smtClean="0"/>
              <a:t>. We will shortly come back to this.</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Models</a:t>
            </a:r>
            <a:endParaRPr lang="en-GB" dirty="0"/>
          </a:p>
        </p:txBody>
      </p:sp>
      <p:sp>
        <p:nvSpPr>
          <p:cNvPr id="3" name="Platshållare för innehåll 2"/>
          <p:cNvSpPr>
            <a:spLocks noGrp="1"/>
          </p:cNvSpPr>
          <p:nvPr>
            <p:ph idx="1"/>
          </p:nvPr>
        </p:nvSpPr>
        <p:spPr/>
        <p:txBody>
          <a:bodyPr/>
          <a:lstStyle/>
          <a:p>
            <a:r>
              <a:rPr lang="en-GB" dirty="0" smtClean="0"/>
              <a:t>Three types of models:</a:t>
            </a:r>
          </a:p>
          <a:p>
            <a:pPr marL="514350" indent="-514350">
              <a:buFont typeface="+mj-lt"/>
              <a:buAutoNum type="arabicPeriod"/>
            </a:pPr>
            <a:r>
              <a:rPr lang="en-GB" dirty="0" smtClean="0"/>
              <a:t>Iconic models. E.g. </a:t>
            </a:r>
            <a:r>
              <a:rPr lang="en-GB" dirty="0" smtClean="0"/>
              <a:t>Maps or model aeroplane</a:t>
            </a:r>
            <a:endParaRPr lang="en-GB" dirty="0" smtClean="0"/>
          </a:p>
          <a:p>
            <a:pPr marL="514350" indent="-514350">
              <a:buFont typeface="+mj-lt"/>
              <a:buAutoNum type="arabicPeriod"/>
            </a:pPr>
            <a:r>
              <a:rPr lang="en-GB" dirty="0" smtClean="0"/>
              <a:t>Analogue models. E.g. </a:t>
            </a:r>
            <a:r>
              <a:rPr lang="en-GB" dirty="0" smtClean="0"/>
              <a:t>watch</a:t>
            </a:r>
            <a:endParaRPr lang="en-GB" dirty="0" smtClean="0"/>
          </a:p>
          <a:p>
            <a:pPr marL="514350" indent="-514350">
              <a:buFont typeface="+mj-lt"/>
              <a:buAutoNum type="arabicPeriod"/>
            </a:pPr>
            <a:r>
              <a:rPr lang="en-GB" dirty="0" smtClean="0"/>
              <a:t>Symbolic models, including mathematical models</a:t>
            </a:r>
          </a:p>
          <a:p>
            <a:pPr marL="514350" indent="-514350"/>
            <a:r>
              <a:rPr lang="en-GB" dirty="0" smtClean="0"/>
              <a:t>What kind of model is a scatter plot? The graph of a time series? A jittered plot? </a:t>
            </a:r>
          </a:p>
          <a:p>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35</a:t>
            </a:fld>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p:txBody>
          <a:bodyPr/>
          <a:lstStyle/>
          <a:p>
            <a:r>
              <a:rPr lang="en-GB" dirty="0" smtClean="0"/>
              <a:t>One interesting feature of many models used in practice is that they are false, and known to be false</a:t>
            </a:r>
          </a:p>
          <a:p>
            <a:r>
              <a:rPr lang="en-GB" dirty="0" smtClean="0"/>
              <a:t>“All models are wrong but some of them are useful” George Box </a:t>
            </a:r>
          </a:p>
          <a:p>
            <a:r>
              <a:rPr lang="en-GB" dirty="0" smtClean="0"/>
              <a:t>What is meant by “</a:t>
            </a:r>
            <a:r>
              <a:rPr lang="en-GB" dirty="0" err="1" smtClean="0"/>
              <a:t>overfitting</a:t>
            </a:r>
            <a:r>
              <a:rPr lang="en-GB" dirty="0" smtClean="0"/>
              <a:t>”?</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Benefits of models</a:t>
            </a:r>
            <a:endParaRPr lang="en-GB" dirty="0"/>
          </a:p>
        </p:txBody>
      </p:sp>
      <p:sp>
        <p:nvSpPr>
          <p:cNvPr id="3" name="Platshållare för innehåll 2"/>
          <p:cNvSpPr>
            <a:spLocks noGrp="1"/>
          </p:cNvSpPr>
          <p:nvPr>
            <p:ph idx="1"/>
          </p:nvPr>
        </p:nvSpPr>
        <p:spPr/>
        <p:txBody>
          <a:bodyPr/>
          <a:lstStyle/>
          <a:p>
            <a:r>
              <a:rPr lang="en-GB" dirty="0" smtClean="0"/>
              <a:t>Explicit mathematical models in statistics are useful because</a:t>
            </a:r>
          </a:p>
          <a:p>
            <a:r>
              <a:rPr lang="en-GB" dirty="0" smtClean="0"/>
              <a:t>Often you have implicit models instead, if you do not acknowledge models explicitly</a:t>
            </a:r>
          </a:p>
          <a:p>
            <a:r>
              <a:rPr lang="en-GB" dirty="0" smtClean="0"/>
              <a:t>Explicit models are testable against data (though not always)</a:t>
            </a:r>
          </a:p>
          <a:p>
            <a:r>
              <a:rPr lang="en-GB" dirty="0" smtClean="0"/>
              <a:t>Allows for simulation, prediction and sensitivity studies – all helps strengthen model</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37</a:t>
            </a:fld>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p:txBody>
          <a:bodyPr/>
          <a:lstStyle/>
          <a:p>
            <a:r>
              <a:rPr lang="en-GB" dirty="0" smtClean="0"/>
              <a:t>The flexibility of models makes validation more persuasive. E.g. Exploring data with different, or a series of more refined models allows for deep insight into the real-world issue that the models represent</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Practical gains</a:t>
            </a:r>
            <a:endParaRPr lang="en-GB" dirty="0"/>
          </a:p>
        </p:txBody>
      </p:sp>
      <p:sp>
        <p:nvSpPr>
          <p:cNvPr id="3" name="Platshållare för innehåll 2"/>
          <p:cNvSpPr>
            <a:spLocks noGrp="1"/>
          </p:cNvSpPr>
          <p:nvPr>
            <p:ph idx="1"/>
          </p:nvPr>
        </p:nvSpPr>
        <p:spPr>
          <a:xfrm>
            <a:off x="467544" y="1268760"/>
            <a:ext cx="8229600" cy="4525963"/>
          </a:xfrm>
        </p:spPr>
        <p:txBody>
          <a:bodyPr>
            <a:normAutofit lnSpcReduction="10000"/>
          </a:bodyPr>
          <a:lstStyle/>
          <a:p>
            <a:r>
              <a:rPr lang="en-GB" dirty="0" smtClean="0"/>
              <a:t>Also more practical benefits including</a:t>
            </a:r>
          </a:p>
          <a:p>
            <a:r>
              <a:rPr lang="en-GB" dirty="0" smtClean="0"/>
              <a:t>Facilitates communication</a:t>
            </a:r>
          </a:p>
          <a:p>
            <a:r>
              <a:rPr lang="en-GB" dirty="0" smtClean="0"/>
              <a:t>Thus comparisons of rivalling hypotheses</a:t>
            </a:r>
          </a:p>
          <a:p>
            <a:r>
              <a:rPr lang="en-GB" dirty="0" smtClean="0"/>
              <a:t>Makes it easier to identify ingredients of models as more important than others. E.g. which parameters that are important </a:t>
            </a:r>
          </a:p>
          <a:p>
            <a:r>
              <a:rPr lang="en-GB" dirty="0" smtClean="0"/>
              <a:t>One major purpose of models is to simplify; explicit models make it visible what has been simplified</a:t>
            </a:r>
          </a:p>
          <a:p>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39</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Two types of knowledge</a:t>
            </a:r>
            <a:endParaRPr lang="en-GB" dirty="0"/>
          </a:p>
        </p:txBody>
      </p:sp>
      <p:sp>
        <p:nvSpPr>
          <p:cNvPr id="3" name="Platshållare för innehåll 2"/>
          <p:cNvSpPr>
            <a:spLocks noGrp="1"/>
          </p:cNvSpPr>
          <p:nvPr>
            <p:ph idx="1"/>
          </p:nvPr>
        </p:nvSpPr>
        <p:spPr/>
        <p:txBody>
          <a:bodyPr>
            <a:normAutofit lnSpcReduction="10000"/>
          </a:bodyPr>
          <a:lstStyle/>
          <a:p>
            <a:pPr marL="514350" indent="-514350">
              <a:buFont typeface="+mj-lt"/>
              <a:buAutoNum type="arabicPeriod"/>
            </a:pPr>
            <a:r>
              <a:rPr lang="en-GB" dirty="0" smtClean="0"/>
              <a:t>Episteme (</a:t>
            </a:r>
            <a:r>
              <a:rPr lang="en-GB" dirty="0" err="1" smtClean="0"/>
              <a:t>greek</a:t>
            </a:r>
            <a:r>
              <a:rPr lang="en-GB" dirty="0" smtClean="0"/>
              <a:t>), knowledge of facts. Includes knowledge on how things are. Communicated with statements (“earth’s orbit around the sun is nearly elliptical”)</a:t>
            </a:r>
          </a:p>
          <a:p>
            <a:pPr marL="514350" indent="-514350">
              <a:buFont typeface="+mj-lt"/>
              <a:buAutoNum type="arabicPeriod"/>
            </a:pPr>
            <a:r>
              <a:rPr lang="en-GB" dirty="0" err="1" smtClean="0"/>
              <a:t>Techne</a:t>
            </a:r>
            <a:r>
              <a:rPr lang="en-GB" dirty="0" smtClean="0"/>
              <a:t>, action knowledge. Includes knowledge on how you do things and why and when they give the desired results. Communicated with actions (in practice usually statements describing the actions).</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4</a:t>
            </a:fld>
            <a:endParaRPr lang="en-GB"/>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Model misspecification</a:t>
            </a:r>
            <a:endParaRPr lang="en-GB" dirty="0"/>
          </a:p>
        </p:txBody>
      </p:sp>
      <p:sp>
        <p:nvSpPr>
          <p:cNvPr id="3" name="Platshållare för innehåll 2"/>
          <p:cNvSpPr>
            <a:spLocks noGrp="1"/>
          </p:cNvSpPr>
          <p:nvPr>
            <p:ph idx="1"/>
          </p:nvPr>
        </p:nvSpPr>
        <p:spPr/>
        <p:txBody>
          <a:bodyPr/>
          <a:lstStyle/>
          <a:p>
            <a:r>
              <a:rPr lang="en-GB" dirty="0" smtClean="0"/>
              <a:t>How do we know that models are useful (recall that models are ‘wrong’)</a:t>
            </a:r>
          </a:p>
          <a:p>
            <a:r>
              <a:rPr lang="en-GB" dirty="0" smtClean="0"/>
              <a:t>‘</a:t>
            </a:r>
            <a:r>
              <a:rPr lang="en-GB" dirty="0" err="1" smtClean="0"/>
              <a:t>Misspecified</a:t>
            </a:r>
            <a:r>
              <a:rPr lang="en-GB" dirty="0" smtClean="0"/>
              <a:t>’ means that the model is “too wrong” to be useful</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40</a:t>
            </a:fld>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Two hard problems with models</a:t>
            </a:r>
            <a:endParaRPr lang="en-GB" dirty="0"/>
          </a:p>
        </p:txBody>
      </p:sp>
      <p:sp>
        <p:nvSpPr>
          <p:cNvPr id="3" name="Platshållare för innehåll 2"/>
          <p:cNvSpPr>
            <a:spLocks noGrp="1"/>
          </p:cNvSpPr>
          <p:nvPr>
            <p:ph idx="1"/>
          </p:nvPr>
        </p:nvSpPr>
        <p:spPr/>
        <p:txBody>
          <a:bodyPr/>
          <a:lstStyle/>
          <a:p>
            <a:r>
              <a:rPr lang="en-GB" dirty="0" smtClean="0"/>
              <a:t>Relate them to the real world</a:t>
            </a:r>
          </a:p>
          <a:p>
            <a:r>
              <a:rPr lang="en-GB" dirty="0" smtClean="0"/>
              <a:t>Communicate them to </a:t>
            </a:r>
            <a:r>
              <a:rPr lang="en-GB" smtClean="0"/>
              <a:t>other people</a:t>
            </a:r>
            <a:endParaRPr lang="en-GB"/>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41</a:t>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Real-world applications</a:t>
            </a:r>
            <a:endParaRPr lang="en-GB" dirty="0"/>
          </a:p>
        </p:txBody>
      </p:sp>
      <p:sp>
        <p:nvSpPr>
          <p:cNvPr id="3" name="Platshållare för innehåll 2"/>
          <p:cNvSpPr>
            <a:spLocks noGrp="1"/>
          </p:cNvSpPr>
          <p:nvPr>
            <p:ph idx="1"/>
          </p:nvPr>
        </p:nvSpPr>
        <p:spPr/>
        <p:txBody>
          <a:bodyPr>
            <a:normAutofit/>
          </a:bodyPr>
          <a:lstStyle/>
          <a:p>
            <a:r>
              <a:rPr lang="en-GB" dirty="0" smtClean="0"/>
              <a:t>On p. 72 Hansson reasons that in technology there is little scope for idealisation (the bridge will fall down if you don’t build it for the real world)</a:t>
            </a:r>
          </a:p>
          <a:p>
            <a:r>
              <a:rPr lang="en-GB" dirty="0" smtClean="0"/>
              <a:t>However, in technology you don’t worry about mathematical exactness and optimality</a:t>
            </a:r>
          </a:p>
          <a:p>
            <a:r>
              <a:rPr lang="en-GB" dirty="0" smtClean="0"/>
              <a:t>Similar to statistics?</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42</a:t>
            </a:fld>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en-GB" dirty="0" smtClean="0"/>
              <a:t>Actually there may be two ”levels” in statistics:</a:t>
            </a:r>
          </a:p>
          <a:p>
            <a:pPr marL="514350" indent="-514350">
              <a:buFont typeface="+mj-lt"/>
              <a:buAutoNum type="arabicPeriod"/>
            </a:pPr>
            <a:r>
              <a:rPr lang="en-GB" dirty="0" smtClean="0"/>
              <a:t>A lot of idealisation, e.g. ”under this model we find that”</a:t>
            </a:r>
          </a:p>
          <a:p>
            <a:pPr marL="514350" indent="-514350">
              <a:buFont typeface="+mj-lt"/>
              <a:buAutoNum type="arabicPeriod"/>
            </a:pPr>
            <a:r>
              <a:rPr lang="en-GB" dirty="0" smtClean="0"/>
              <a:t>As close to reality as possible, as in medical research</a:t>
            </a:r>
          </a:p>
          <a:p>
            <a:endParaRPr lang="sv-SE"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43</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467544" y="908720"/>
            <a:ext cx="8229600" cy="4680520"/>
          </a:xfrm>
        </p:spPr>
        <p:txBody>
          <a:bodyPr>
            <a:normAutofit/>
          </a:bodyPr>
          <a:lstStyle/>
          <a:p>
            <a:r>
              <a:rPr lang="en-GB" dirty="0" smtClean="0"/>
              <a:t>“pure” science and “applied” science is fairly close to episteme and </a:t>
            </a:r>
            <a:r>
              <a:rPr lang="en-GB" dirty="0" err="1" smtClean="0"/>
              <a:t>techne</a:t>
            </a:r>
            <a:r>
              <a:rPr lang="en-GB" dirty="0" smtClean="0"/>
              <a:t>, respectively. Compare </a:t>
            </a:r>
            <a:r>
              <a:rPr lang="en-GB" i="1" dirty="0" smtClean="0"/>
              <a:t>pure mathematics </a:t>
            </a:r>
            <a:r>
              <a:rPr lang="en-GB" dirty="0" smtClean="0"/>
              <a:t>and </a:t>
            </a:r>
            <a:r>
              <a:rPr lang="en-GB" i="1" dirty="0" smtClean="0"/>
              <a:t>applied mathematics</a:t>
            </a:r>
            <a:r>
              <a:rPr lang="en-GB" dirty="0" smtClean="0"/>
              <a:t>. In many branches of science pure and applied seem to approach each other</a:t>
            </a:r>
          </a:p>
          <a:p>
            <a:r>
              <a:rPr lang="en-GB" dirty="0" smtClean="0"/>
              <a:t>Is there “pure statistics”? </a:t>
            </a:r>
          </a:p>
          <a:p>
            <a:r>
              <a:rPr lang="en-GB" dirty="0" smtClean="0"/>
              <a:t>Statistical theory (e.g. theory of inference), is it pure or applied?</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Not all knowledge is scientific</a:t>
            </a:r>
            <a:endParaRPr lang="en-GB" dirty="0"/>
          </a:p>
        </p:txBody>
      </p:sp>
      <p:sp>
        <p:nvSpPr>
          <p:cNvPr id="3" name="Platshållare för innehåll 2"/>
          <p:cNvSpPr>
            <a:spLocks noGrp="1"/>
          </p:cNvSpPr>
          <p:nvPr>
            <p:ph idx="1"/>
          </p:nvPr>
        </p:nvSpPr>
        <p:spPr/>
        <p:txBody>
          <a:bodyPr/>
          <a:lstStyle/>
          <a:p>
            <a:pPr marL="514350" indent="-514350">
              <a:buFont typeface="+mj-lt"/>
              <a:buAutoNum type="arabicPeriod"/>
            </a:pPr>
            <a:r>
              <a:rPr lang="en-GB" dirty="0" smtClean="0"/>
              <a:t>Scientific knowledge </a:t>
            </a:r>
            <a:r>
              <a:rPr lang="en-GB" dirty="0" smtClean="0"/>
              <a:t>(in a broad sense, including humanities)</a:t>
            </a:r>
          </a:p>
          <a:p>
            <a:pPr marL="514350" indent="-514350">
              <a:buFont typeface="+mj-lt"/>
              <a:buAutoNum type="arabicPeriod"/>
            </a:pPr>
            <a:r>
              <a:rPr lang="en-GB" dirty="0" smtClean="0"/>
              <a:t>Other types of knowledge. E.g. Carolina’s phone number is 0705641654  (fictitious obviously) or how to make nice custard. </a:t>
            </a:r>
          </a:p>
          <a:p>
            <a:pPr marL="514350" indent="-514350">
              <a:buFont typeface="+mj-lt"/>
              <a:buAutoNum type="arabicPeriod"/>
            </a:pPr>
            <a:r>
              <a:rPr lang="en-GB" dirty="0" smtClean="0"/>
              <a:t>(Pseudoscience = false science)</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539552" y="692696"/>
            <a:ext cx="8229600" cy="5472608"/>
          </a:xfrm>
        </p:spPr>
        <p:txBody>
          <a:bodyPr>
            <a:normAutofit/>
          </a:bodyPr>
          <a:lstStyle/>
          <a:p>
            <a:r>
              <a:rPr lang="en-GB" dirty="0" smtClean="0"/>
              <a:t>Many sciences have gone from a focus on special knowledge to a focus on universal knowledge. Perhaps seen most clearly in biology (Hansson, page 8). </a:t>
            </a:r>
          </a:p>
          <a:p>
            <a:r>
              <a:rPr lang="en-GB" dirty="0" smtClean="0"/>
              <a:t>“Special knowledge”, e.g. on species or a particular habitat. “Universal knowledge”, e.g. on evolution, ecological systems in general or genetics (there is a subfield called mathematical biology)</a:t>
            </a:r>
          </a:p>
          <a:p>
            <a:r>
              <a:rPr lang="en-GB" dirty="0" smtClean="0"/>
              <a:t>What about statistics? Special or universal?</a:t>
            </a:r>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a:xfrm>
            <a:off x="467544" y="1052736"/>
            <a:ext cx="8229600" cy="4525963"/>
          </a:xfrm>
        </p:spPr>
        <p:txBody>
          <a:bodyPr>
            <a:normAutofit lnSpcReduction="10000"/>
          </a:bodyPr>
          <a:lstStyle/>
          <a:p>
            <a:r>
              <a:rPr lang="en-GB" dirty="0" smtClean="0"/>
              <a:t>The two levels (special and universal) support and depend on each other. Probably true for all sciences. </a:t>
            </a:r>
          </a:p>
          <a:p>
            <a:r>
              <a:rPr lang="en-GB" dirty="0" smtClean="0"/>
              <a:t>Special knowledge gives inspiration and provides and environment for fact checks to the universal side of knowledge. </a:t>
            </a:r>
          </a:p>
          <a:p>
            <a:r>
              <a:rPr lang="en-GB" dirty="0" smtClean="0"/>
              <a:t>Universal -&gt; special, through providing tools, theorems, knowledge of general facts</a:t>
            </a:r>
          </a:p>
          <a:p>
            <a:r>
              <a:rPr lang="en-GB" dirty="0" smtClean="0"/>
              <a:t>Other ‘causes’ and effects?</a:t>
            </a:r>
          </a:p>
          <a:p>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Science in action knowledge</a:t>
            </a:r>
            <a:endParaRPr lang="en-GB" dirty="0"/>
          </a:p>
        </p:txBody>
      </p:sp>
      <p:sp>
        <p:nvSpPr>
          <p:cNvPr id="3" name="Platshållare för innehåll 2"/>
          <p:cNvSpPr>
            <a:spLocks noGrp="1"/>
          </p:cNvSpPr>
          <p:nvPr>
            <p:ph idx="1"/>
          </p:nvPr>
        </p:nvSpPr>
        <p:spPr/>
        <p:txBody>
          <a:bodyPr/>
          <a:lstStyle/>
          <a:p>
            <a:r>
              <a:rPr lang="en-GB" dirty="0" smtClean="0"/>
              <a:t>Science is used in two ways to gain/enhance action knowledge:</a:t>
            </a:r>
          </a:p>
          <a:p>
            <a:pPr marL="514350" indent="-514350">
              <a:buFont typeface="+mj-lt"/>
              <a:buAutoNum type="arabicPeriod"/>
            </a:pPr>
            <a:r>
              <a:rPr lang="en-GB" dirty="0" smtClean="0"/>
              <a:t>To solve problems</a:t>
            </a:r>
          </a:p>
          <a:p>
            <a:pPr marL="514350" indent="-514350">
              <a:buFont typeface="+mj-lt"/>
              <a:buAutoNum type="arabicPeriod"/>
            </a:pPr>
            <a:r>
              <a:rPr lang="en-GB" dirty="0" smtClean="0"/>
              <a:t>To study how solutions work in practice</a:t>
            </a:r>
          </a:p>
          <a:p>
            <a:r>
              <a:rPr lang="en-GB" dirty="0" smtClean="0"/>
              <a:t>1 and 2 address different questions. The combination of 1 and 2 is powerful. Alone each of them is not worth much. </a:t>
            </a:r>
          </a:p>
          <a:p>
            <a:r>
              <a:rPr lang="en-GB" dirty="0" smtClean="0"/>
              <a:t>Examples in statistics?</a:t>
            </a:r>
            <a:endParaRPr lang="en-GB" dirty="0"/>
          </a:p>
        </p:txBody>
      </p:sp>
      <p:sp>
        <p:nvSpPr>
          <p:cNvPr id="4" name="Platshållare för sidfot 3"/>
          <p:cNvSpPr>
            <a:spLocks noGrp="1"/>
          </p:cNvSpPr>
          <p:nvPr>
            <p:ph type="ftr" sz="quarter" idx="11"/>
          </p:nvPr>
        </p:nvSpPr>
        <p:spPr/>
        <p:txBody>
          <a:bodyPr/>
          <a:lstStyle/>
          <a:p>
            <a:r>
              <a:rPr lang="en-US" smtClean="0"/>
              <a:t>Stockholm University, autumn semester 2012</a:t>
            </a:r>
            <a:endParaRPr lang="en-GB"/>
          </a:p>
        </p:txBody>
      </p:sp>
      <p:sp>
        <p:nvSpPr>
          <p:cNvPr id="5" name="Platshållare för bildnummer 4"/>
          <p:cNvSpPr>
            <a:spLocks noGrp="1"/>
          </p:cNvSpPr>
          <p:nvPr>
            <p:ph type="sldNum" sz="quarter" idx="12"/>
          </p:nvPr>
        </p:nvSpPr>
        <p:spPr/>
        <p:txBody>
          <a:bodyPr/>
          <a:lstStyle/>
          <a:p>
            <a:fld id="{F58D90E3-AF27-403D-9CED-0D8593671725}" type="slidenum">
              <a:rPr lang="en-GB" smtClean="0"/>
              <a:pPr/>
              <a:t>9</a:t>
            </a:fld>
            <a:endParaRPr lang="en-GB"/>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2310</TotalTime>
  <Words>2363</Words>
  <Application>Microsoft Office PowerPoint</Application>
  <PresentationFormat>Bildspel på skärmen (4:3)</PresentationFormat>
  <Paragraphs>240</Paragraphs>
  <Slides>43</Slides>
  <Notes>0</Notes>
  <HiddenSlides>0</HiddenSlides>
  <MMClips>0</MMClips>
  <ScaleCrop>false</ScaleCrop>
  <HeadingPairs>
    <vt:vector size="4" baseType="variant">
      <vt:variant>
        <vt:lpstr>Tema</vt:lpstr>
      </vt:variant>
      <vt:variant>
        <vt:i4>1</vt:i4>
      </vt:variant>
      <vt:variant>
        <vt:lpstr>Bildrubriker</vt:lpstr>
      </vt:variant>
      <vt:variant>
        <vt:i4>43</vt:i4>
      </vt:variant>
    </vt:vector>
  </HeadingPairs>
  <TitlesOfParts>
    <vt:vector size="44" baseType="lpstr">
      <vt:lpstr>Office-tema</vt:lpstr>
      <vt:lpstr>Statistical Methods, part 1 Module 1: Science in practice</vt:lpstr>
      <vt:lpstr>Why philosophy of science?</vt:lpstr>
      <vt:lpstr>“The Art of Doing Science”</vt:lpstr>
      <vt:lpstr>Two types of knowledge</vt:lpstr>
      <vt:lpstr>Bild 5</vt:lpstr>
      <vt:lpstr>Not all knowledge is scientific</vt:lpstr>
      <vt:lpstr>Bild 7</vt:lpstr>
      <vt:lpstr>Bild 8</vt:lpstr>
      <vt:lpstr>Science in action knowledge</vt:lpstr>
      <vt:lpstr>Spectrum from objective to subjective</vt:lpstr>
      <vt:lpstr>continued</vt:lpstr>
      <vt:lpstr>Bild 12</vt:lpstr>
      <vt:lpstr>Probabilities</vt:lpstr>
      <vt:lpstr>Bild 14</vt:lpstr>
      <vt:lpstr>Bild 15</vt:lpstr>
      <vt:lpstr>Bild 16</vt:lpstr>
      <vt:lpstr>Bild 17</vt:lpstr>
      <vt:lpstr>Science must be intersubjective</vt:lpstr>
      <vt:lpstr>What is science?</vt:lpstr>
      <vt:lpstr>Bild 20</vt:lpstr>
      <vt:lpstr>Bild 21</vt:lpstr>
      <vt:lpstr>Observations are theory-dependent</vt:lpstr>
      <vt:lpstr>Observations independent of theory</vt:lpstr>
      <vt:lpstr>Four types of observation</vt:lpstr>
      <vt:lpstr>Bild 25</vt:lpstr>
      <vt:lpstr>No ideal observations</vt:lpstr>
      <vt:lpstr>Two ways to get around it</vt:lpstr>
      <vt:lpstr>Bild 28</vt:lpstr>
      <vt:lpstr>Second way around it</vt:lpstr>
      <vt:lpstr>Hypotheses</vt:lpstr>
      <vt:lpstr>Possible to prove a hypothesis?</vt:lpstr>
      <vt:lpstr>Successful prediction</vt:lpstr>
      <vt:lpstr>The value of simplicity</vt:lpstr>
      <vt:lpstr>Bild 34</vt:lpstr>
      <vt:lpstr>Models</vt:lpstr>
      <vt:lpstr>Bild 36</vt:lpstr>
      <vt:lpstr>Benefits of models</vt:lpstr>
      <vt:lpstr>Bild 38</vt:lpstr>
      <vt:lpstr>Practical gains</vt:lpstr>
      <vt:lpstr>Model misspecification</vt:lpstr>
      <vt:lpstr>Two hard problems with models</vt:lpstr>
      <vt:lpstr>Real-world applications</vt:lpstr>
      <vt:lpstr>Bild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Methods, part 1 Module: Science in practice</dc:title>
  <dc:creator>Dan</dc:creator>
  <cp:lastModifiedBy>Dan Hedlin</cp:lastModifiedBy>
  <cp:revision>193</cp:revision>
  <dcterms:created xsi:type="dcterms:W3CDTF">2012-10-31T14:27:13Z</dcterms:created>
  <dcterms:modified xsi:type="dcterms:W3CDTF">2012-11-05T16:17:00Z</dcterms:modified>
</cp:coreProperties>
</file>