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61"/>
  </p:notesMasterIdLst>
  <p:handoutMasterIdLst>
    <p:handoutMasterId r:id="rId62"/>
  </p:handoutMasterIdLst>
  <p:sldIdLst>
    <p:sldId id="258" r:id="rId2"/>
    <p:sldId id="345" r:id="rId3"/>
    <p:sldId id="346" r:id="rId4"/>
    <p:sldId id="347" r:id="rId5"/>
    <p:sldId id="348" r:id="rId6"/>
    <p:sldId id="349" r:id="rId7"/>
    <p:sldId id="350" r:id="rId8"/>
    <p:sldId id="351" r:id="rId9"/>
    <p:sldId id="352" r:id="rId10"/>
    <p:sldId id="353" r:id="rId11"/>
    <p:sldId id="354" r:id="rId12"/>
    <p:sldId id="355" r:id="rId13"/>
    <p:sldId id="356" r:id="rId14"/>
    <p:sldId id="357" r:id="rId15"/>
    <p:sldId id="358" r:id="rId16"/>
    <p:sldId id="359" r:id="rId17"/>
    <p:sldId id="402" r:id="rId18"/>
    <p:sldId id="360" r:id="rId19"/>
    <p:sldId id="361" r:id="rId20"/>
    <p:sldId id="362" r:id="rId21"/>
    <p:sldId id="363" r:id="rId22"/>
    <p:sldId id="372" r:id="rId23"/>
    <p:sldId id="403" r:id="rId24"/>
    <p:sldId id="365" r:id="rId25"/>
    <p:sldId id="366" r:id="rId26"/>
    <p:sldId id="367" r:id="rId27"/>
    <p:sldId id="369" r:id="rId28"/>
    <p:sldId id="368" r:id="rId29"/>
    <p:sldId id="404" r:id="rId30"/>
    <p:sldId id="371" r:id="rId31"/>
    <p:sldId id="373" r:id="rId32"/>
    <p:sldId id="374" r:id="rId33"/>
    <p:sldId id="375" r:id="rId34"/>
    <p:sldId id="376" r:id="rId35"/>
    <p:sldId id="377" r:id="rId36"/>
    <p:sldId id="378" r:id="rId37"/>
    <p:sldId id="379" r:id="rId38"/>
    <p:sldId id="380" r:id="rId39"/>
    <p:sldId id="381" r:id="rId40"/>
    <p:sldId id="382" r:id="rId41"/>
    <p:sldId id="383" r:id="rId42"/>
    <p:sldId id="384" r:id="rId43"/>
    <p:sldId id="386" r:id="rId44"/>
    <p:sldId id="389" r:id="rId45"/>
    <p:sldId id="390" r:id="rId46"/>
    <p:sldId id="391" r:id="rId47"/>
    <p:sldId id="388" r:id="rId48"/>
    <p:sldId id="392" r:id="rId49"/>
    <p:sldId id="396" r:id="rId50"/>
    <p:sldId id="405" r:id="rId51"/>
    <p:sldId id="406" r:id="rId52"/>
    <p:sldId id="394" r:id="rId53"/>
    <p:sldId id="395" r:id="rId54"/>
    <p:sldId id="400" r:id="rId55"/>
    <p:sldId id="398" r:id="rId56"/>
    <p:sldId id="399" r:id="rId57"/>
    <p:sldId id="401" r:id="rId58"/>
    <p:sldId id="397" r:id="rId59"/>
    <p:sldId id="341" r:id="rId60"/>
  </p:sldIdLst>
  <p:sldSz cx="9144000" cy="6858000" type="screen4x3"/>
  <p:notesSz cx="6794500" cy="9931400"/>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9646" autoAdjust="0"/>
  </p:normalViewPr>
  <p:slideViewPr>
    <p:cSldViewPr>
      <p:cViewPr varScale="1">
        <p:scale>
          <a:sx n="92" d="100"/>
          <a:sy n="92" d="100"/>
        </p:scale>
        <p:origin x="-94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a:defRPr sz="1200"/>
            </a:lvl1pPr>
          </a:lstStyle>
          <a:p>
            <a:fld id="{4A2473C6-BCE1-4D56-AC9F-78270FCAB2B7}" type="datetimeFigureOut">
              <a:rPr lang="sv-SE" smtClean="0"/>
              <a:pPr/>
              <a:t>2011-11-20</a:t>
            </a:fld>
            <a:endParaRPr lang="sv-SE"/>
          </a:p>
        </p:txBody>
      </p:sp>
      <p:sp>
        <p:nvSpPr>
          <p:cNvPr id="4" name="Platshållare för sidfot 3"/>
          <p:cNvSpPr>
            <a:spLocks noGrp="1"/>
          </p:cNvSpPr>
          <p:nvPr>
            <p:ph type="ftr" sz="quarter" idx="2"/>
          </p:nvPr>
        </p:nvSpPr>
        <p:spPr>
          <a:xfrm>
            <a:off x="0" y="9432925"/>
            <a:ext cx="2944813" cy="496888"/>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48100" y="9432925"/>
            <a:ext cx="2944813" cy="496888"/>
          </a:xfrm>
          <a:prstGeom prst="rect">
            <a:avLst/>
          </a:prstGeom>
        </p:spPr>
        <p:txBody>
          <a:bodyPr vert="horz" lIns="91440" tIns="45720" rIns="91440" bIns="45720" rtlCol="0" anchor="b"/>
          <a:lstStyle>
            <a:lvl1pPr algn="r">
              <a:defRPr sz="1200"/>
            </a:lvl1pPr>
          </a:lstStyle>
          <a:p>
            <a:fld id="{F12E3DD6-0443-41ED-A45F-C6554E2D9897}" type="slidenum">
              <a:rPr lang="sv-SE" smtClean="0"/>
              <a:pPr/>
              <a:t>‹#›</a:t>
            </a:fld>
            <a:endParaRPr lang="sv-S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p:cNvSpPr>
          <p:nvPr>
            <p:ph type="sldImg"/>
          </p:nvPr>
        </p:nvSpPr>
        <p:spPr bwMode="auto">
          <a:xfrm>
            <a:off x="914400" y="744538"/>
            <a:ext cx="4965700" cy="3724275"/>
          </a:xfrm>
          <a:prstGeom prst="rect">
            <a:avLst/>
          </a:prstGeom>
          <a:solidFill>
            <a:srgbClr val="FFFFFF"/>
          </a:solidFill>
          <a:ln>
            <a:solidFill>
              <a:srgbClr val="000000"/>
            </a:solidFill>
            <a:miter lim="800000"/>
            <a:headEnd/>
            <a:tailEnd/>
          </a:ln>
        </p:spPr>
      </p:sp>
      <p:sp>
        <p:nvSpPr>
          <p:cNvPr id="8195" name="Rectangle 3"/>
          <p:cNvSpPr>
            <a:spLocks noGrp="1" noChangeArrowheads="1"/>
          </p:cNvSpPr>
          <p:nvPr>
            <p:ph type="body" idx="1"/>
          </p:nvPr>
        </p:nvSpPr>
        <p:spPr bwMode="auto">
          <a:xfrm>
            <a:off x="904362" y="4717415"/>
            <a:ext cx="5059700" cy="4469130"/>
          </a:xfrm>
          <a:prstGeom prst="rect">
            <a:avLst/>
          </a:prstGeom>
          <a:solidFill>
            <a:srgbClr val="FFFFFF"/>
          </a:solidFill>
          <a:ln>
            <a:solidFill>
              <a:srgbClr val="000000"/>
            </a:solidFill>
            <a:miter lim="800000"/>
            <a:headEnd/>
            <a:tailEnd/>
          </a:ln>
        </p:spPr>
        <p:txBody>
          <a:bodyPr/>
          <a:lstStyle/>
          <a:p>
            <a:endParaRPr lang="sv-S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p:cNvSpPr>
          <p:nvPr>
            <p:ph type="sldImg"/>
          </p:nvPr>
        </p:nvSpPr>
        <p:spPr bwMode="auto">
          <a:xfrm>
            <a:off x="914400" y="744538"/>
            <a:ext cx="4965700" cy="3724275"/>
          </a:xfrm>
          <a:prstGeom prst="rect">
            <a:avLst/>
          </a:prstGeom>
          <a:solidFill>
            <a:srgbClr val="FFFFFF"/>
          </a:solidFill>
          <a:ln>
            <a:solidFill>
              <a:srgbClr val="000000"/>
            </a:solidFill>
            <a:miter lim="800000"/>
            <a:headEnd/>
            <a:tailEnd/>
          </a:ln>
        </p:spPr>
      </p:sp>
      <p:sp>
        <p:nvSpPr>
          <p:cNvPr id="8195" name="Rectangle 3"/>
          <p:cNvSpPr>
            <a:spLocks noGrp="1" noChangeArrowheads="1"/>
          </p:cNvSpPr>
          <p:nvPr>
            <p:ph type="body" idx="1"/>
          </p:nvPr>
        </p:nvSpPr>
        <p:spPr bwMode="auto">
          <a:xfrm>
            <a:off x="904362" y="4717415"/>
            <a:ext cx="5059700" cy="4469130"/>
          </a:xfrm>
          <a:prstGeom prst="rect">
            <a:avLst/>
          </a:prstGeom>
          <a:solidFill>
            <a:srgbClr val="FFFFFF"/>
          </a:solidFill>
          <a:ln>
            <a:solidFill>
              <a:srgbClr val="000000"/>
            </a:solidFill>
            <a:miter lim="800000"/>
            <a:headEnd/>
            <a:tailEnd/>
          </a:ln>
        </p:spPr>
        <p:txBody>
          <a:bodyPr/>
          <a:lstStyle/>
          <a:p>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lvl1pPr>
              <a:defRPr/>
            </a:lvl1pPr>
          </a:lstStyle>
          <a:p>
            <a:fld id="{597F6A3C-D930-49CF-AE06-676C51D38DD2}" type="datetime1">
              <a:rPr lang="en-US" smtClean="0"/>
              <a:pPr/>
              <a:t>11/20/2011</a:t>
            </a:fld>
            <a:endParaRPr lang="sv-SE"/>
          </a:p>
        </p:txBody>
      </p:sp>
      <p:sp>
        <p:nvSpPr>
          <p:cNvPr id="5" name="Platshållare för sidfot 4"/>
          <p:cNvSpPr>
            <a:spLocks noGrp="1"/>
          </p:cNvSpPr>
          <p:nvPr>
            <p:ph type="ftr" sz="quarter" idx="11"/>
          </p:nvPr>
        </p:nvSpPr>
        <p:spPr/>
        <p:txBody>
          <a:bodyPr/>
          <a:lstStyle>
            <a:lvl1pPr>
              <a:defRPr/>
            </a:lvl1pPr>
          </a:lstStyle>
          <a:p>
            <a:r>
              <a:rPr lang="pt-BR" smtClean="0"/>
              <a:t>III ESAMP Universidade Federal de Juiz de Fora.  Dan Hedlin</a:t>
            </a:r>
            <a:endParaRPr lang="sv-SE"/>
          </a:p>
        </p:txBody>
      </p:sp>
      <p:sp>
        <p:nvSpPr>
          <p:cNvPr id="6" name="Platshållare för bildnummer 5"/>
          <p:cNvSpPr>
            <a:spLocks noGrp="1"/>
          </p:cNvSpPr>
          <p:nvPr>
            <p:ph type="sldNum" sz="quarter" idx="12"/>
          </p:nvPr>
        </p:nvSpPr>
        <p:spPr/>
        <p:txBody>
          <a:bodyPr/>
          <a:lstStyle>
            <a:lvl1pPr>
              <a:defRPr/>
            </a:lvl1pPr>
          </a:lstStyle>
          <a:p>
            <a:fld id="{F3A0925D-0D25-47C9-B05A-9FD7261E32DE}" type="slidenum">
              <a:rPr lang="sv-SE"/>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fld id="{5B7D3104-E688-4C1D-BCC6-F9CEA43FC5EC}" type="datetime1">
              <a:rPr lang="en-US" smtClean="0"/>
              <a:pPr/>
              <a:t>11/20/2011</a:t>
            </a:fld>
            <a:endParaRPr lang="sv-SE"/>
          </a:p>
        </p:txBody>
      </p:sp>
      <p:sp>
        <p:nvSpPr>
          <p:cNvPr id="5" name="Platshållare för sidfot 4"/>
          <p:cNvSpPr>
            <a:spLocks noGrp="1"/>
          </p:cNvSpPr>
          <p:nvPr>
            <p:ph type="ftr" sz="quarter" idx="11"/>
          </p:nvPr>
        </p:nvSpPr>
        <p:spPr/>
        <p:txBody>
          <a:bodyPr/>
          <a:lstStyle>
            <a:lvl1pPr>
              <a:defRPr/>
            </a:lvl1pPr>
          </a:lstStyle>
          <a:p>
            <a:r>
              <a:rPr lang="pt-BR" smtClean="0"/>
              <a:t>III ESAMP Universidade Federal de Juiz de Fora.  Dan Hedlin</a:t>
            </a:r>
            <a:endParaRPr lang="sv-SE"/>
          </a:p>
        </p:txBody>
      </p:sp>
      <p:sp>
        <p:nvSpPr>
          <p:cNvPr id="6" name="Platshållare för bildnummer 5"/>
          <p:cNvSpPr>
            <a:spLocks noGrp="1"/>
          </p:cNvSpPr>
          <p:nvPr>
            <p:ph type="sldNum" sz="quarter" idx="12"/>
          </p:nvPr>
        </p:nvSpPr>
        <p:spPr/>
        <p:txBody>
          <a:bodyPr/>
          <a:lstStyle>
            <a:lvl1pPr>
              <a:defRPr/>
            </a:lvl1pPr>
          </a:lstStyle>
          <a:p>
            <a:fld id="{56A251D3-EA29-4A99-92F1-984236E92161}" type="slidenum">
              <a:rPr lang="sv-SE"/>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124700" y="533400"/>
            <a:ext cx="1943100" cy="5562600"/>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1295400" y="533400"/>
            <a:ext cx="5676900" cy="556260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fld id="{B6C3C9BC-A2F1-416E-B6CE-FA24A336F879}" type="datetime1">
              <a:rPr lang="en-US" smtClean="0"/>
              <a:pPr/>
              <a:t>11/20/2011</a:t>
            </a:fld>
            <a:endParaRPr lang="sv-SE"/>
          </a:p>
        </p:txBody>
      </p:sp>
      <p:sp>
        <p:nvSpPr>
          <p:cNvPr id="5" name="Platshållare för sidfot 4"/>
          <p:cNvSpPr>
            <a:spLocks noGrp="1"/>
          </p:cNvSpPr>
          <p:nvPr>
            <p:ph type="ftr" sz="quarter" idx="11"/>
          </p:nvPr>
        </p:nvSpPr>
        <p:spPr/>
        <p:txBody>
          <a:bodyPr/>
          <a:lstStyle>
            <a:lvl1pPr>
              <a:defRPr/>
            </a:lvl1pPr>
          </a:lstStyle>
          <a:p>
            <a:r>
              <a:rPr lang="pt-BR" smtClean="0"/>
              <a:t>III ESAMP Universidade Federal de Juiz de Fora.  Dan Hedlin</a:t>
            </a:r>
            <a:endParaRPr lang="sv-SE"/>
          </a:p>
        </p:txBody>
      </p:sp>
      <p:sp>
        <p:nvSpPr>
          <p:cNvPr id="6" name="Platshållare för bildnummer 5"/>
          <p:cNvSpPr>
            <a:spLocks noGrp="1"/>
          </p:cNvSpPr>
          <p:nvPr>
            <p:ph type="sldNum" sz="quarter" idx="12"/>
          </p:nvPr>
        </p:nvSpPr>
        <p:spPr/>
        <p:txBody>
          <a:bodyPr/>
          <a:lstStyle>
            <a:lvl1pPr>
              <a:defRPr/>
            </a:lvl1pPr>
          </a:lstStyle>
          <a:p>
            <a:fld id="{53258A89-1043-4F76-874B-CE14E5AE30F1}" type="slidenum">
              <a:rPr lang="sv-SE"/>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fld id="{A706AE28-C2B4-4B14-B81F-044C5527797B}" type="datetime1">
              <a:rPr lang="en-US" smtClean="0"/>
              <a:pPr/>
              <a:t>11/20/2011</a:t>
            </a:fld>
            <a:endParaRPr lang="sv-SE"/>
          </a:p>
        </p:txBody>
      </p:sp>
      <p:sp>
        <p:nvSpPr>
          <p:cNvPr id="5" name="Platshållare för sidfot 4"/>
          <p:cNvSpPr>
            <a:spLocks noGrp="1"/>
          </p:cNvSpPr>
          <p:nvPr>
            <p:ph type="ftr" sz="quarter" idx="11"/>
          </p:nvPr>
        </p:nvSpPr>
        <p:spPr/>
        <p:txBody>
          <a:bodyPr/>
          <a:lstStyle>
            <a:lvl1pPr>
              <a:defRPr/>
            </a:lvl1pPr>
          </a:lstStyle>
          <a:p>
            <a:r>
              <a:rPr lang="pt-BR" smtClean="0"/>
              <a:t>III ESAMP Universidade Federal de Juiz de Fora.  Dan Hedlin</a:t>
            </a:r>
            <a:endParaRPr lang="sv-SE"/>
          </a:p>
        </p:txBody>
      </p:sp>
      <p:sp>
        <p:nvSpPr>
          <p:cNvPr id="6" name="Platshållare för bildnummer 5"/>
          <p:cNvSpPr>
            <a:spLocks noGrp="1"/>
          </p:cNvSpPr>
          <p:nvPr>
            <p:ph type="sldNum" sz="quarter" idx="12"/>
          </p:nvPr>
        </p:nvSpPr>
        <p:spPr/>
        <p:txBody>
          <a:bodyPr/>
          <a:lstStyle>
            <a:lvl1pPr>
              <a:defRPr/>
            </a:lvl1pPr>
          </a:lstStyle>
          <a:p>
            <a:fld id="{49855493-5E37-4634-95D2-487FD7670D0D}" type="slidenum">
              <a:rPr lang="sv-SE"/>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lvl1pPr>
              <a:defRPr/>
            </a:lvl1pPr>
          </a:lstStyle>
          <a:p>
            <a:fld id="{39D16C47-D982-4988-8353-A35B4294BC51}" type="datetime1">
              <a:rPr lang="en-US" smtClean="0"/>
              <a:pPr/>
              <a:t>11/20/2011</a:t>
            </a:fld>
            <a:endParaRPr lang="sv-SE"/>
          </a:p>
        </p:txBody>
      </p:sp>
      <p:sp>
        <p:nvSpPr>
          <p:cNvPr id="5" name="Platshållare för sidfot 4"/>
          <p:cNvSpPr>
            <a:spLocks noGrp="1"/>
          </p:cNvSpPr>
          <p:nvPr>
            <p:ph type="ftr" sz="quarter" idx="11"/>
          </p:nvPr>
        </p:nvSpPr>
        <p:spPr/>
        <p:txBody>
          <a:bodyPr/>
          <a:lstStyle>
            <a:lvl1pPr>
              <a:defRPr/>
            </a:lvl1pPr>
          </a:lstStyle>
          <a:p>
            <a:r>
              <a:rPr lang="pt-BR" smtClean="0"/>
              <a:t>III ESAMP Universidade Federal de Juiz de Fora.  Dan Hedlin</a:t>
            </a:r>
            <a:endParaRPr lang="sv-SE"/>
          </a:p>
        </p:txBody>
      </p:sp>
      <p:sp>
        <p:nvSpPr>
          <p:cNvPr id="6" name="Platshållare för bildnummer 5"/>
          <p:cNvSpPr>
            <a:spLocks noGrp="1"/>
          </p:cNvSpPr>
          <p:nvPr>
            <p:ph type="sldNum" sz="quarter" idx="12"/>
          </p:nvPr>
        </p:nvSpPr>
        <p:spPr/>
        <p:txBody>
          <a:bodyPr/>
          <a:lstStyle>
            <a:lvl1pPr>
              <a:defRPr/>
            </a:lvl1pPr>
          </a:lstStyle>
          <a:p>
            <a:fld id="{AC86F586-7A10-44FE-BAD6-C154729C9FF4}" type="slidenum">
              <a:rPr lang="sv-SE"/>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12954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5257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lvl1pPr>
              <a:defRPr/>
            </a:lvl1pPr>
          </a:lstStyle>
          <a:p>
            <a:fld id="{4B5556F8-BFD4-42FB-A1BD-CBA35DDD47F9}" type="datetime1">
              <a:rPr lang="en-US" smtClean="0"/>
              <a:pPr/>
              <a:t>11/20/2011</a:t>
            </a:fld>
            <a:endParaRPr lang="sv-SE"/>
          </a:p>
        </p:txBody>
      </p:sp>
      <p:sp>
        <p:nvSpPr>
          <p:cNvPr id="6" name="Platshållare för sidfot 5"/>
          <p:cNvSpPr>
            <a:spLocks noGrp="1"/>
          </p:cNvSpPr>
          <p:nvPr>
            <p:ph type="ftr" sz="quarter" idx="11"/>
          </p:nvPr>
        </p:nvSpPr>
        <p:spPr/>
        <p:txBody>
          <a:bodyPr/>
          <a:lstStyle>
            <a:lvl1pPr>
              <a:defRPr/>
            </a:lvl1pPr>
          </a:lstStyle>
          <a:p>
            <a:r>
              <a:rPr lang="pt-BR" smtClean="0"/>
              <a:t>III ESAMP Universidade Federal de Juiz de Fora.  Dan Hedlin</a:t>
            </a:r>
            <a:endParaRPr lang="sv-SE"/>
          </a:p>
        </p:txBody>
      </p:sp>
      <p:sp>
        <p:nvSpPr>
          <p:cNvPr id="7" name="Platshållare för bildnummer 6"/>
          <p:cNvSpPr>
            <a:spLocks noGrp="1"/>
          </p:cNvSpPr>
          <p:nvPr>
            <p:ph type="sldNum" sz="quarter" idx="12"/>
          </p:nvPr>
        </p:nvSpPr>
        <p:spPr/>
        <p:txBody>
          <a:bodyPr/>
          <a:lstStyle>
            <a:lvl1pPr>
              <a:defRPr/>
            </a:lvl1pPr>
          </a:lstStyle>
          <a:p>
            <a:fld id="{8A4F30B2-B3EA-42C9-902C-A51220DDB574}" type="slidenum">
              <a:rPr lang="sv-SE"/>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lvl1pPr>
              <a:defRPr/>
            </a:lvl1pPr>
          </a:lstStyle>
          <a:p>
            <a:fld id="{F8DB5E0C-C8F5-4A7E-B4FD-FD2810DC2865}" type="datetime1">
              <a:rPr lang="en-US" smtClean="0"/>
              <a:pPr/>
              <a:t>11/20/2011</a:t>
            </a:fld>
            <a:endParaRPr lang="sv-SE"/>
          </a:p>
        </p:txBody>
      </p:sp>
      <p:sp>
        <p:nvSpPr>
          <p:cNvPr id="8" name="Platshållare för sidfot 7"/>
          <p:cNvSpPr>
            <a:spLocks noGrp="1"/>
          </p:cNvSpPr>
          <p:nvPr>
            <p:ph type="ftr" sz="quarter" idx="11"/>
          </p:nvPr>
        </p:nvSpPr>
        <p:spPr/>
        <p:txBody>
          <a:bodyPr/>
          <a:lstStyle>
            <a:lvl1pPr>
              <a:defRPr/>
            </a:lvl1pPr>
          </a:lstStyle>
          <a:p>
            <a:r>
              <a:rPr lang="pt-BR" smtClean="0"/>
              <a:t>III ESAMP Universidade Federal de Juiz de Fora.  Dan Hedlin</a:t>
            </a:r>
            <a:endParaRPr lang="sv-SE"/>
          </a:p>
        </p:txBody>
      </p:sp>
      <p:sp>
        <p:nvSpPr>
          <p:cNvPr id="9" name="Platshållare för bildnummer 8"/>
          <p:cNvSpPr>
            <a:spLocks noGrp="1"/>
          </p:cNvSpPr>
          <p:nvPr>
            <p:ph type="sldNum" sz="quarter" idx="12"/>
          </p:nvPr>
        </p:nvSpPr>
        <p:spPr/>
        <p:txBody>
          <a:bodyPr/>
          <a:lstStyle>
            <a:lvl1pPr>
              <a:defRPr/>
            </a:lvl1pPr>
          </a:lstStyle>
          <a:p>
            <a:fld id="{6890F79B-5505-4C5C-A9EA-5AB5D8C13B0B}" type="slidenum">
              <a:rPr lang="sv-SE"/>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lvl1pPr>
              <a:defRPr/>
            </a:lvl1pPr>
          </a:lstStyle>
          <a:p>
            <a:fld id="{63F42116-E883-4CFD-B6D0-346E5FBB3934}" type="datetime1">
              <a:rPr lang="en-US" smtClean="0"/>
              <a:pPr/>
              <a:t>11/20/2011</a:t>
            </a:fld>
            <a:endParaRPr lang="sv-SE"/>
          </a:p>
        </p:txBody>
      </p:sp>
      <p:sp>
        <p:nvSpPr>
          <p:cNvPr id="4" name="Platshållare för sidfot 3"/>
          <p:cNvSpPr>
            <a:spLocks noGrp="1"/>
          </p:cNvSpPr>
          <p:nvPr>
            <p:ph type="ftr" sz="quarter" idx="11"/>
          </p:nvPr>
        </p:nvSpPr>
        <p:spPr/>
        <p:txBody>
          <a:bodyPr/>
          <a:lstStyle>
            <a:lvl1pPr>
              <a:defRPr/>
            </a:lvl1p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lvl1pPr>
              <a:defRPr/>
            </a:lvl1pPr>
          </a:lstStyle>
          <a:p>
            <a:fld id="{37438810-E950-43C4-883C-51CE5D39DCF2}" type="slidenum">
              <a:rPr lang="sv-SE"/>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lvl1pPr>
              <a:defRPr/>
            </a:lvl1pPr>
          </a:lstStyle>
          <a:p>
            <a:fld id="{A34736D9-F555-4E84-852D-9C92068CD57B}" type="datetime1">
              <a:rPr lang="en-US" smtClean="0"/>
              <a:pPr/>
              <a:t>11/20/2011</a:t>
            </a:fld>
            <a:endParaRPr lang="sv-SE"/>
          </a:p>
        </p:txBody>
      </p:sp>
      <p:sp>
        <p:nvSpPr>
          <p:cNvPr id="3" name="Platshållare för sidfot 2"/>
          <p:cNvSpPr>
            <a:spLocks noGrp="1"/>
          </p:cNvSpPr>
          <p:nvPr>
            <p:ph type="ftr" sz="quarter" idx="11"/>
          </p:nvPr>
        </p:nvSpPr>
        <p:spPr/>
        <p:txBody>
          <a:bodyPr/>
          <a:lstStyle>
            <a:lvl1pPr>
              <a:defRPr/>
            </a:lvl1pPr>
          </a:lstStyle>
          <a:p>
            <a:r>
              <a:rPr lang="pt-BR" smtClean="0"/>
              <a:t>III ESAMP Universidade Federal de Juiz de Fora.  Dan Hedlin</a:t>
            </a:r>
            <a:endParaRPr lang="sv-SE"/>
          </a:p>
        </p:txBody>
      </p:sp>
      <p:sp>
        <p:nvSpPr>
          <p:cNvPr id="4" name="Platshållare för bildnummer 3"/>
          <p:cNvSpPr>
            <a:spLocks noGrp="1"/>
          </p:cNvSpPr>
          <p:nvPr>
            <p:ph type="sldNum" sz="quarter" idx="12"/>
          </p:nvPr>
        </p:nvSpPr>
        <p:spPr/>
        <p:txBody>
          <a:bodyPr/>
          <a:lstStyle>
            <a:lvl1pPr>
              <a:defRPr/>
            </a:lvl1pPr>
          </a:lstStyle>
          <a:p>
            <a:fld id="{64DCAE9E-1B7D-494A-A619-C124218EEDAF}" type="slidenum">
              <a:rPr lang="sv-SE"/>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lvl1pPr>
              <a:defRPr/>
            </a:lvl1pPr>
          </a:lstStyle>
          <a:p>
            <a:fld id="{4832777C-E97C-4B32-8EB5-ADCC83604E1A}" type="datetime1">
              <a:rPr lang="en-US" smtClean="0"/>
              <a:pPr/>
              <a:t>11/20/2011</a:t>
            </a:fld>
            <a:endParaRPr lang="sv-SE"/>
          </a:p>
        </p:txBody>
      </p:sp>
      <p:sp>
        <p:nvSpPr>
          <p:cNvPr id="6" name="Platshållare för sidfot 5"/>
          <p:cNvSpPr>
            <a:spLocks noGrp="1"/>
          </p:cNvSpPr>
          <p:nvPr>
            <p:ph type="ftr" sz="quarter" idx="11"/>
          </p:nvPr>
        </p:nvSpPr>
        <p:spPr/>
        <p:txBody>
          <a:bodyPr/>
          <a:lstStyle>
            <a:lvl1pPr>
              <a:defRPr/>
            </a:lvl1pPr>
          </a:lstStyle>
          <a:p>
            <a:r>
              <a:rPr lang="pt-BR" smtClean="0"/>
              <a:t>III ESAMP Universidade Federal de Juiz de Fora.  Dan Hedlin</a:t>
            </a:r>
            <a:endParaRPr lang="sv-SE"/>
          </a:p>
        </p:txBody>
      </p:sp>
      <p:sp>
        <p:nvSpPr>
          <p:cNvPr id="7" name="Platshållare för bildnummer 6"/>
          <p:cNvSpPr>
            <a:spLocks noGrp="1"/>
          </p:cNvSpPr>
          <p:nvPr>
            <p:ph type="sldNum" sz="quarter" idx="12"/>
          </p:nvPr>
        </p:nvSpPr>
        <p:spPr/>
        <p:txBody>
          <a:bodyPr/>
          <a:lstStyle>
            <a:lvl1pPr>
              <a:defRPr/>
            </a:lvl1pPr>
          </a:lstStyle>
          <a:p>
            <a:fld id="{4A60F5B6-A9C5-4315-8306-1CF97290C846}" type="slidenum">
              <a:rPr lang="sv-SE"/>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lvl1pPr>
              <a:defRPr/>
            </a:lvl1pPr>
          </a:lstStyle>
          <a:p>
            <a:fld id="{D681A920-283F-4803-965E-B335B79CF784}" type="datetime1">
              <a:rPr lang="en-US" smtClean="0"/>
              <a:pPr/>
              <a:t>11/20/2011</a:t>
            </a:fld>
            <a:endParaRPr lang="sv-SE"/>
          </a:p>
        </p:txBody>
      </p:sp>
      <p:sp>
        <p:nvSpPr>
          <p:cNvPr id="6" name="Platshållare för sidfot 5"/>
          <p:cNvSpPr>
            <a:spLocks noGrp="1"/>
          </p:cNvSpPr>
          <p:nvPr>
            <p:ph type="ftr" sz="quarter" idx="11"/>
          </p:nvPr>
        </p:nvSpPr>
        <p:spPr/>
        <p:txBody>
          <a:bodyPr/>
          <a:lstStyle>
            <a:lvl1pPr>
              <a:defRPr/>
            </a:lvl1pPr>
          </a:lstStyle>
          <a:p>
            <a:r>
              <a:rPr lang="pt-BR" smtClean="0"/>
              <a:t>III ESAMP Universidade Federal de Juiz de Fora.  Dan Hedlin</a:t>
            </a:r>
            <a:endParaRPr lang="sv-SE"/>
          </a:p>
        </p:txBody>
      </p:sp>
      <p:sp>
        <p:nvSpPr>
          <p:cNvPr id="7" name="Platshållare för bildnummer 6"/>
          <p:cNvSpPr>
            <a:spLocks noGrp="1"/>
          </p:cNvSpPr>
          <p:nvPr>
            <p:ph type="sldNum" sz="quarter" idx="12"/>
          </p:nvPr>
        </p:nvSpPr>
        <p:spPr/>
        <p:txBody>
          <a:bodyPr/>
          <a:lstStyle>
            <a:lvl1pPr>
              <a:defRPr/>
            </a:lvl1pPr>
          </a:lstStyle>
          <a:p>
            <a:fld id="{E1E58852-F516-49EB-AF24-59A04B39745A}" type="slidenum">
              <a:rPr lang="sv-SE"/>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2.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95400" y="5334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GB" smtClean="0"/>
              <a:t>Klicka här för att redigera rubrikbakgrunden</a:t>
            </a:r>
          </a:p>
        </p:txBody>
      </p:sp>
      <p:sp>
        <p:nvSpPr>
          <p:cNvPr id="1027" name="Rectangle 3"/>
          <p:cNvSpPr>
            <a:spLocks noGrp="1" noChangeArrowheads="1"/>
          </p:cNvSpPr>
          <p:nvPr>
            <p:ph type="body" idx="1"/>
          </p:nvPr>
        </p:nvSpPr>
        <p:spPr bwMode="auto">
          <a:xfrm>
            <a:off x="12954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GB" smtClean="0"/>
              <a:t>Klicka här för att redigera textbakgrunden</a:t>
            </a:r>
          </a:p>
          <a:p>
            <a:pPr lvl="1"/>
            <a:r>
              <a:rPr lang="en-GB" smtClean="0"/>
              <a:t>Andra nivån</a:t>
            </a:r>
            <a:endParaRPr lang="sv-SE" smtClean="0"/>
          </a:p>
        </p:txBody>
      </p:sp>
      <p:graphicFrame>
        <p:nvGraphicFramePr>
          <p:cNvPr id="1036" name="Object 12"/>
          <p:cNvGraphicFramePr>
            <a:graphicFrameLocks noChangeAspect="1"/>
          </p:cNvGraphicFramePr>
          <p:nvPr/>
        </p:nvGraphicFramePr>
        <p:xfrm>
          <a:off x="0" y="504825"/>
          <a:ext cx="912813" cy="5794375"/>
        </p:xfrm>
        <a:graphic>
          <a:graphicData uri="http://schemas.openxmlformats.org/presentationml/2006/ole">
            <p:oleObj spid="_x0000_s1036" name="Photo Editor Photo" r:id="rId14" imgW="2066667" imgH="13133333" progId="">
              <p:embed/>
            </p:oleObj>
          </a:graphicData>
        </a:graphic>
      </p:graphicFrame>
      <p:graphicFrame>
        <p:nvGraphicFramePr>
          <p:cNvPr id="1040" name="Object 16"/>
          <p:cNvGraphicFramePr>
            <a:graphicFrameLocks noChangeAspect="1"/>
          </p:cNvGraphicFramePr>
          <p:nvPr/>
        </p:nvGraphicFramePr>
        <p:xfrm>
          <a:off x="7162800" y="5407025"/>
          <a:ext cx="2005013" cy="1450975"/>
        </p:xfrm>
        <a:graphic>
          <a:graphicData uri="http://schemas.openxmlformats.org/presentationml/2006/ole">
            <p:oleObj spid="_x0000_s1040" name="Photo Editor Photo" r:id="rId15" imgW="3990476" imgH="2886478" progId="">
              <p:embed/>
            </p:oleObj>
          </a:graphicData>
        </a:graphic>
      </p:graphicFrame>
      <p:sp>
        <p:nvSpPr>
          <p:cNvPr id="1041" name="Rectangle 17"/>
          <p:cNvSpPr>
            <a:spLocks noGrp="1" noChangeArrowheads="1"/>
          </p:cNvSpPr>
          <p:nvPr>
            <p:ph type="dt" sz="half" idx="2"/>
          </p:nvPr>
        </p:nvSpPr>
        <p:spPr bwMode="auto">
          <a:xfrm>
            <a:off x="152400" y="64008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defTabSz="762000">
              <a:defRPr sz="1200">
                <a:latin typeface="+mn-lt"/>
              </a:defRPr>
            </a:lvl1pPr>
          </a:lstStyle>
          <a:p>
            <a:fld id="{553D96D7-08AB-40F9-89B2-9BB3CB59DCE3}" type="datetime1">
              <a:rPr lang="en-US" smtClean="0"/>
              <a:pPr/>
              <a:t>11/20/2011</a:t>
            </a:fld>
            <a:endParaRPr lang="sv-SE"/>
          </a:p>
        </p:txBody>
      </p:sp>
      <p:sp>
        <p:nvSpPr>
          <p:cNvPr id="1042" name="Rectangle 18"/>
          <p:cNvSpPr>
            <a:spLocks noGrp="1" noChangeArrowheads="1"/>
          </p:cNvSpPr>
          <p:nvPr>
            <p:ph type="ftr" sz="quarter" idx="3"/>
          </p:nvPr>
        </p:nvSpPr>
        <p:spPr bwMode="auto">
          <a:xfrm>
            <a:off x="2133600" y="6400800"/>
            <a:ext cx="4953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defTabSz="762000">
              <a:defRPr sz="1200">
                <a:latin typeface="+mn-lt"/>
              </a:defRPr>
            </a:lvl1pPr>
          </a:lstStyle>
          <a:p>
            <a:r>
              <a:rPr lang="pt-BR" smtClean="0"/>
              <a:t>III ESAMP Universidade Federal de Juiz de Fora.  Dan Hedlin</a:t>
            </a:r>
            <a:endParaRPr lang="sv-SE"/>
          </a:p>
        </p:txBody>
      </p:sp>
      <p:sp>
        <p:nvSpPr>
          <p:cNvPr id="1043" name="Rectangle 19"/>
          <p:cNvSpPr>
            <a:spLocks noGrp="1" noChangeArrowheads="1"/>
          </p:cNvSpPr>
          <p:nvPr>
            <p:ph type="sldNum" sz="quarter" idx="4"/>
          </p:nvPr>
        </p:nvSpPr>
        <p:spPr bwMode="auto">
          <a:xfrm>
            <a:off x="7162800" y="64008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defTabSz="762000">
              <a:defRPr sz="1200" b="1">
                <a:latin typeface="+mn-lt"/>
              </a:defRPr>
            </a:lvl1pPr>
          </a:lstStyle>
          <a:p>
            <a:fld id="{2DBFC04B-CC23-4C6C-BAAA-584F59B552CB}" type="slidenum">
              <a:rPr lang="sv-SE"/>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rtl="0" eaLnBrk="0" fontAlgn="base" hangingPunct="0">
        <a:spcBef>
          <a:spcPct val="0"/>
        </a:spcBef>
        <a:spcAft>
          <a:spcPct val="0"/>
        </a:spcAft>
        <a:defRPr sz="3600">
          <a:solidFill>
            <a:schemeClr val="accent2"/>
          </a:solidFill>
          <a:latin typeface="+mj-lt"/>
          <a:ea typeface="+mj-ea"/>
          <a:cs typeface="+mj-cs"/>
        </a:defRPr>
      </a:lvl1pPr>
      <a:lvl2pPr algn="l" rtl="0" eaLnBrk="0" fontAlgn="base" hangingPunct="0">
        <a:spcBef>
          <a:spcPct val="0"/>
        </a:spcBef>
        <a:spcAft>
          <a:spcPct val="0"/>
        </a:spcAft>
        <a:defRPr sz="3600">
          <a:solidFill>
            <a:schemeClr val="accent2"/>
          </a:solidFill>
          <a:latin typeface="Arial Black" pitchFamily="34" charset="0"/>
        </a:defRPr>
      </a:lvl2pPr>
      <a:lvl3pPr algn="l" rtl="0" eaLnBrk="0" fontAlgn="base" hangingPunct="0">
        <a:spcBef>
          <a:spcPct val="0"/>
        </a:spcBef>
        <a:spcAft>
          <a:spcPct val="0"/>
        </a:spcAft>
        <a:defRPr sz="3600">
          <a:solidFill>
            <a:schemeClr val="accent2"/>
          </a:solidFill>
          <a:latin typeface="Arial Black" pitchFamily="34" charset="0"/>
        </a:defRPr>
      </a:lvl3pPr>
      <a:lvl4pPr algn="l" rtl="0" eaLnBrk="0" fontAlgn="base" hangingPunct="0">
        <a:spcBef>
          <a:spcPct val="0"/>
        </a:spcBef>
        <a:spcAft>
          <a:spcPct val="0"/>
        </a:spcAft>
        <a:defRPr sz="3600">
          <a:solidFill>
            <a:schemeClr val="accent2"/>
          </a:solidFill>
          <a:latin typeface="Arial Black" pitchFamily="34" charset="0"/>
        </a:defRPr>
      </a:lvl4pPr>
      <a:lvl5pPr algn="l" rtl="0" eaLnBrk="0" fontAlgn="base" hangingPunct="0">
        <a:spcBef>
          <a:spcPct val="0"/>
        </a:spcBef>
        <a:spcAft>
          <a:spcPct val="0"/>
        </a:spcAft>
        <a:defRPr sz="3600">
          <a:solidFill>
            <a:schemeClr val="accent2"/>
          </a:solidFill>
          <a:latin typeface="Arial Black" pitchFamily="34" charset="0"/>
        </a:defRPr>
      </a:lvl5pPr>
      <a:lvl6pPr marL="457200" algn="l" rtl="0" eaLnBrk="0" fontAlgn="base" hangingPunct="0">
        <a:spcBef>
          <a:spcPct val="0"/>
        </a:spcBef>
        <a:spcAft>
          <a:spcPct val="0"/>
        </a:spcAft>
        <a:defRPr sz="3600">
          <a:solidFill>
            <a:schemeClr val="accent2"/>
          </a:solidFill>
          <a:latin typeface="Arial Black" pitchFamily="34" charset="0"/>
        </a:defRPr>
      </a:lvl6pPr>
      <a:lvl7pPr marL="914400" algn="l" rtl="0" eaLnBrk="0" fontAlgn="base" hangingPunct="0">
        <a:spcBef>
          <a:spcPct val="0"/>
        </a:spcBef>
        <a:spcAft>
          <a:spcPct val="0"/>
        </a:spcAft>
        <a:defRPr sz="3600">
          <a:solidFill>
            <a:schemeClr val="accent2"/>
          </a:solidFill>
          <a:latin typeface="Arial Black" pitchFamily="34" charset="0"/>
        </a:defRPr>
      </a:lvl7pPr>
      <a:lvl8pPr marL="1371600" algn="l" rtl="0" eaLnBrk="0" fontAlgn="base" hangingPunct="0">
        <a:spcBef>
          <a:spcPct val="0"/>
        </a:spcBef>
        <a:spcAft>
          <a:spcPct val="0"/>
        </a:spcAft>
        <a:defRPr sz="3600">
          <a:solidFill>
            <a:schemeClr val="accent2"/>
          </a:solidFill>
          <a:latin typeface="Arial Black" pitchFamily="34" charset="0"/>
        </a:defRPr>
      </a:lvl8pPr>
      <a:lvl9pPr marL="1828800" algn="l" rtl="0" eaLnBrk="0" fontAlgn="base" hangingPunct="0">
        <a:spcBef>
          <a:spcPct val="0"/>
        </a:spcBef>
        <a:spcAft>
          <a:spcPct val="0"/>
        </a:spcAft>
        <a:defRPr sz="3600">
          <a:solidFill>
            <a:schemeClr val="accent2"/>
          </a:solidFill>
          <a:latin typeface="Arial Black" pitchFamily="34" charset="0"/>
        </a:defRPr>
      </a:lvl9pPr>
    </p:titleStyle>
    <p:bodyStyle>
      <a:lvl1pPr marL="342900" indent="-342900" algn="l" rtl="0" eaLnBrk="0" fontAlgn="base" hangingPunct="0">
        <a:spcBef>
          <a:spcPct val="40000"/>
        </a:spcBef>
        <a:spcAft>
          <a:spcPct val="0"/>
        </a:spcAft>
        <a:buClr>
          <a:schemeClr val="accent2"/>
        </a:buClr>
        <a:buFont typeface="Arial"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tatistikframjandet.se/?page_id=14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4"/>
          <p:cNvSpPr>
            <a:spLocks noGrp="1"/>
          </p:cNvSpPr>
          <p:nvPr>
            <p:ph type="sldNum" sz="quarter" idx="12"/>
          </p:nvPr>
        </p:nvSpPr>
        <p:spPr/>
        <p:txBody>
          <a:bodyPr/>
          <a:lstStyle/>
          <a:p>
            <a:fld id="{90919C7A-B1E6-4E0B-9843-2571CE10319A}" type="slidenum">
              <a:rPr lang="sv-SE"/>
              <a:pPr/>
              <a:t>1</a:t>
            </a:fld>
            <a:endParaRPr lang="sv-SE"/>
          </a:p>
        </p:txBody>
      </p:sp>
      <p:sp>
        <p:nvSpPr>
          <p:cNvPr id="7170" name="Rectangle 2"/>
          <p:cNvSpPr>
            <a:spLocks noGrp="1" noChangeArrowheads="1"/>
          </p:cNvSpPr>
          <p:nvPr>
            <p:ph type="title"/>
          </p:nvPr>
        </p:nvSpPr>
        <p:spPr>
          <a:xfrm>
            <a:off x="1331640" y="1196752"/>
            <a:ext cx="7429500" cy="1524000"/>
          </a:xfrm>
        </p:spPr>
        <p:txBody>
          <a:bodyPr/>
          <a:lstStyle/>
          <a:p>
            <a:pPr algn="ctr"/>
            <a:r>
              <a:rPr lang="en-US" dirty="0" smtClean="0"/>
              <a:t>Analysis of survey data and register data </a:t>
            </a:r>
            <a:br>
              <a:rPr lang="en-US" dirty="0" smtClean="0"/>
            </a:br>
            <a:r>
              <a:rPr lang="en-US" dirty="0" smtClean="0"/>
              <a:t>— a journey into statistical cultures</a:t>
            </a:r>
            <a:r>
              <a:rPr lang="en-US" dirty="0"/>
              <a:t/>
            </a:r>
            <a:br>
              <a:rPr lang="en-US" dirty="0"/>
            </a:br>
            <a:endParaRPr lang="en-US" dirty="0"/>
          </a:p>
        </p:txBody>
      </p:sp>
      <p:sp>
        <p:nvSpPr>
          <p:cNvPr id="7173" name="Text Box 5"/>
          <p:cNvSpPr txBox="1">
            <a:spLocks noChangeArrowheads="1"/>
          </p:cNvSpPr>
          <p:nvPr/>
        </p:nvSpPr>
        <p:spPr bwMode="auto">
          <a:xfrm>
            <a:off x="2268538" y="3284538"/>
            <a:ext cx="4537075" cy="1384995"/>
          </a:xfrm>
          <a:prstGeom prst="rect">
            <a:avLst/>
          </a:prstGeom>
          <a:noFill/>
          <a:ln w="12700">
            <a:noFill/>
            <a:miter lim="800000"/>
            <a:headEnd type="none" w="sm" len="sm"/>
            <a:tailEnd type="none" w="sm" len="sm"/>
          </a:ln>
          <a:effectLst/>
        </p:spPr>
        <p:txBody>
          <a:bodyPr>
            <a:spAutoFit/>
          </a:bodyPr>
          <a:lstStyle/>
          <a:p>
            <a:pPr algn="ctr"/>
            <a:r>
              <a:rPr lang="sv-SE" sz="2800" dirty="0" smtClean="0">
                <a:latin typeface="Arial" charset="0"/>
              </a:rPr>
              <a:t>Dan Hedlin</a:t>
            </a:r>
          </a:p>
          <a:p>
            <a:pPr algn="ctr"/>
            <a:r>
              <a:rPr lang="sv-SE" sz="2800" dirty="0" smtClean="0">
                <a:latin typeface="Arial" charset="0"/>
              </a:rPr>
              <a:t>Statistics Sweden and Stockholm University </a:t>
            </a:r>
            <a:endParaRPr lang="sv-SE" sz="2800" dirty="0">
              <a:latin typeface="Arial" charset="0"/>
            </a:endParaRPr>
          </a:p>
        </p:txBody>
      </p:sp>
      <p:sp>
        <p:nvSpPr>
          <p:cNvPr id="6" name="Platshållare för sidfot 5"/>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6"/>
          <p:cNvSpPr>
            <a:spLocks noGrp="1"/>
          </p:cNvSpPr>
          <p:nvPr>
            <p:ph type="sldNum" sz="quarter" idx="12"/>
          </p:nvPr>
        </p:nvSpPr>
        <p:spPr/>
        <p:txBody>
          <a:bodyPr/>
          <a:lstStyle/>
          <a:p>
            <a:fld id="{66CF97C9-27EC-4618-AFD8-37EC10B6F073}" type="slidenum">
              <a:rPr lang="sv-SE"/>
              <a:pPr/>
              <a:t>10</a:t>
            </a:fld>
            <a:endParaRPr lang="sv-SE"/>
          </a:p>
        </p:txBody>
      </p:sp>
      <p:sp>
        <p:nvSpPr>
          <p:cNvPr id="108546" name="Rectangle 2"/>
          <p:cNvSpPr>
            <a:spLocks noGrp="1" noChangeArrowheads="1"/>
          </p:cNvSpPr>
          <p:nvPr>
            <p:ph type="title"/>
          </p:nvPr>
        </p:nvSpPr>
        <p:spPr/>
        <p:txBody>
          <a:bodyPr/>
          <a:lstStyle/>
          <a:p>
            <a:r>
              <a:rPr lang="en-GB" dirty="0" smtClean="0"/>
              <a:t>What is random?</a:t>
            </a:r>
            <a:endParaRPr lang="en-GB" dirty="0"/>
          </a:p>
        </p:txBody>
      </p:sp>
      <p:sp>
        <p:nvSpPr>
          <p:cNvPr id="108553" name="Rectangle 9"/>
          <p:cNvSpPr>
            <a:spLocks noGrp="1" noChangeArrowheads="1"/>
          </p:cNvSpPr>
          <p:nvPr>
            <p:ph type="body" idx="1"/>
          </p:nvPr>
        </p:nvSpPr>
        <p:spPr>
          <a:xfrm>
            <a:off x="1187624" y="2132856"/>
            <a:ext cx="7597775" cy="2592387"/>
          </a:xfrm>
          <a:noFill/>
          <a:ln/>
        </p:spPr>
        <p:txBody>
          <a:bodyPr/>
          <a:lstStyle/>
          <a:p>
            <a:pPr marL="457200" indent="0">
              <a:buNone/>
            </a:pPr>
            <a:r>
              <a:rPr lang="en-GB" dirty="0" smtClean="0"/>
              <a:t>If all accidents are recorded then there is nothing at random? So what do we do with statistics then?</a:t>
            </a:r>
          </a:p>
          <a:p>
            <a:pPr marL="457200" indent="0">
              <a:buNone/>
            </a:pPr>
            <a:r>
              <a:rPr lang="en-GB" dirty="0" smtClean="0"/>
              <a:t>We need randomness, we feed on randomness</a:t>
            </a:r>
          </a:p>
          <a:p>
            <a:pPr marL="457200" indent="-457200">
              <a:buNone/>
            </a:pPr>
            <a:endParaRPr lang="en-GB" sz="2400" dirty="0" smtClean="0"/>
          </a:p>
          <a:p>
            <a:pPr marL="457200" indent="-457200">
              <a:buNone/>
            </a:pPr>
            <a:endParaRPr lang="en-GB" sz="2400" dirty="0"/>
          </a:p>
        </p:txBody>
      </p:sp>
      <p:pic>
        <p:nvPicPr>
          <p:cNvPr id="6" name="Bildobjekt 5" descr="crossing.jpg"/>
          <p:cNvPicPr>
            <a:picLocks noChangeAspect="1"/>
          </p:cNvPicPr>
          <p:nvPr/>
        </p:nvPicPr>
        <p:blipFill>
          <a:blip r:embed="rId2" cstate="print"/>
          <a:stretch>
            <a:fillRect/>
          </a:stretch>
        </p:blipFill>
        <p:spPr>
          <a:xfrm>
            <a:off x="5796136" y="620688"/>
            <a:ext cx="1704206" cy="1352544"/>
          </a:xfrm>
          <a:prstGeom prst="rect">
            <a:avLst/>
          </a:prstGeom>
        </p:spPr>
      </p:pic>
      <p:sp>
        <p:nvSpPr>
          <p:cNvPr id="7" name="Platshållare för sidfot 6"/>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8553">
                                            <p:txEl>
                                              <p:pRg st="0" end="0"/>
                                            </p:txEl>
                                          </p:spTgt>
                                        </p:tgtEl>
                                        <p:attrNameLst>
                                          <p:attrName>style.visibility</p:attrName>
                                        </p:attrNameLst>
                                      </p:cBhvr>
                                      <p:to>
                                        <p:strVal val="visible"/>
                                      </p:to>
                                    </p:set>
                                    <p:animEffect transition="in" filter="wipe(down)">
                                      <p:cBhvr>
                                        <p:cTn id="7" dur="500"/>
                                        <p:tgtEl>
                                          <p:spTgt spid="10855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8553">
                                            <p:txEl>
                                              <p:pRg st="1" end="1"/>
                                            </p:txEl>
                                          </p:spTgt>
                                        </p:tgtEl>
                                        <p:attrNameLst>
                                          <p:attrName>style.visibility</p:attrName>
                                        </p:attrNameLst>
                                      </p:cBhvr>
                                      <p:to>
                                        <p:strVal val="visible"/>
                                      </p:to>
                                    </p:set>
                                    <p:animEffect transition="in" filter="wipe(down)">
                                      <p:cBhvr>
                                        <p:cTn id="12" dur="500"/>
                                        <p:tgtEl>
                                          <p:spTgt spid="10855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5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6"/>
          <p:cNvSpPr>
            <a:spLocks noGrp="1"/>
          </p:cNvSpPr>
          <p:nvPr>
            <p:ph type="sldNum" sz="quarter" idx="12"/>
          </p:nvPr>
        </p:nvSpPr>
        <p:spPr/>
        <p:txBody>
          <a:bodyPr/>
          <a:lstStyle/>
          <a:p>
            <a:fld id="{66CF97C9-27EC-4618-AFD8-37EC10B6F073}" type="slidenum">
              <a:rPr lang="sv-SE"/>
              <a:pPr/>
              <a:t>11</a:t>
            </a:fld>
            <a:endParaRPr lang="sv-SE"/>
          </a:p>
        </p:txBody>
      </p:sp>
      <p:sp>
        <p:nvSpPr>
          <p:cNvPr id="108546" name="Rectangle 2"/>
          <p:cNvSpPr>
            <a:spLocks noGrp="1" noChangeArrowheads="1"/>
          </p:cNvSpPr>
          <p:nvPr>
            <p:ph type="title"/>
          </p:nvPr>
        </p:nvSpPr>
        <p:spPr/>
        <p:txBody>
          <a:bodyPr/>
          <a:lstStyle/>
          <a:p>
            <a:r>
              <a:rPr lang="en-GB" dirty="0" smtClean="0"/>
              <a:t>What is random?</a:t>
            </a:r>
            <a:endParaRPr lang="en-GB" dirty="0"/>
          </a:p>
        </p:txBody>
      </p:sp>
      <p:sp>
        <p:nvSpPr>
          <p:cNvPr id="108553" name="Rectangle 9"/>
          <p:cNvSpPr>
            <a:spLocks noGrp="1" noChangeArrowheads="1"/>
          </p:cNvSpPr>
          <p:nvPr>
            <p:ph type="body" idx="1"/>
          </p:nvPr>
        </p:nvSpPr>
        <p:spPr>
          <a:xfrm>
            <a:off x="1187624" y="2132856"/>
            <a:ext cx="7597775" cy="2592387"/>
          </a:xfrm>
          <a:noFill/>
          <a:ln/>
        </p:spPr>
        <p:txBody>
          <a:bodyPr/>
          <a:lstStyle/>
          <a:p>
            <a:pPr marL="457200" indent="-457200">
              <a:buNone/>
            </a:pPr>
            <a:endParaRPr lang="en-GB" sz="2400" dirty="0" smtClean="0"/>
          </a:p>
          <a:p>
            <a:pPr marL="457200" indent="-457200">
              <a:buNone/>
            </a:pPr>
            <a:endParaRPr lang="en-GB" sz="2400" dirty="0"/>
          </a:p>
        </p:txBody>
      </p:sp>
      <p:pic>
        <p:nvPicPr>
          <p:cNvPr id="6" name="Bildobjekt 5" descr="crossing.jpg"/>
          <p:cNvPicPr>
            <a:picLocks noChangeAspect="1"/>
          </p:cNvPicPr>
          <p:nvPr/>
        </p:nvPicPr>
        <p:blipFill>
          <a:blip r:embed="rId2" cstate="print"/>
          <a:stretch>
            <a:fillRect/>
          </a:stretch>
        </p:blipFill>
        <p:spPr>
          <a:xfrm>
            <a:off x="2894213" y="1556792"/>
            <a:ext cx="2994094" cy="2376264"/>
          </a:xfrm>
          <a:prstGeom prst="rect">
            <a:avLst/>
          </a:prstGeom>
        </p:spPr>
      </p:pic>
      <p:cxnSp>
        <p:nvCxnSpPr>
          <p:cNvPr id="8" name="Rak pil 7"/>
          <p:cNvCxnSpPr/>
          <p:nvPr/>
        </p:nvCxnSpPr>
        <p:spPr bwMode="auto">
          <a:xfrm flipH="1" flipV="1">
            <a:off x="5724128" y="3933056"/>
            <a:ext cx="2232248" cy="1296144"/>
          </a:xfrm>
          <a:prstGeom prst="straightConnector1">
            <a:avLst/>
          </a:prstGeom>
          <a:ln>
            <a:headEnd type="none" w="sm" len="sm"/>
            <a:tailEnd type="arrow"/>
          </a:ln>
        </p:spPr>
        <p:style>
          <a:lnRef idx="3">
            <a:schemeClr val="accent1"/>
          </a:lnRef>
          <a:fillRef idx="0">
            <a:schemeClr val="accent1"/>
          </a:fillRef>
          <a:effectRef idx="2">
            <a:schemeClr val="accent1"/>
          </a:effectRef>
          <a:fontRef idx="minor">
            <a:schemeClr val="tx1"/>
          </a:fontRef>
        </p:style>
      </p:cxnSp>
      <p:sp>
        <p:nvSpPr>
          <p:cNvPr id="10" name="textruta 9"/>
          <p:cNvSpPr txBox="1"/>
          <p:nvPr/>
        </p:nvSpPr>
        <p:spPr>
          <a:xfrm>
            <a:off x="1115616" y="4293096"/>
            <a:ext cx="4752528" cy="1569660"/>
          </a:xfrm>
          <a:prstGeom prst="rect">
            <a:avLst/>
          </a:prstGeom>
          <a:noFill/>
        </p:spPr>
        <p:txBody>
          <a:bodyPr wrap="square" rtlCol="0">
            <a:spAutoFit/>
          </a:bodyPr>
          <a:lstStyle/>
          <a:p>
            <a:r>
              <a:rPr lang="en-GB" dirty="0" smtClean="0"/>
              <a:t>What is the rationale? We </a:t>
            </a:r>
            <a:r>
              <a:rPr lang="en-GB" b="1" i="1" dirty="0" smtClean="0"/>
              <a:t>know</a:t>
            </a:r>
            <a:r>
              <a:rPr lang="en-GB" dirty="0" smtClean="0"/>
              <a:t> how many accidents that did happen this year and last year, 50% more this year</a:t>
            </a:r>
            <a:endParaRPr lang="en-GB" dirty="0"/>
          </a:p>
        </p:txBody>
      </p:sp>
      <p:sp>
        <p:nvSpPr>
          <p:cNvPr id="11" name="Oval 10"/>
          <p:cNvSpPr/>
          <p:nvPr/>
        </p:nvSpPr>
        <p:spPr bwMode="auto">
          <a:xfrm>
            <a:off x="4716016" y="1196752"/>
            <a:ext cx="4968552" cy="1656184"/>
          </a:xfrm>
          <a:prstGeom prst="wedgeEllipseCallout">
            <a:avLst>
              <a:gd name="adj1" fmla="val -20406"/>
              <a:gd name="adj2" fmla="val 118602"/>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Times New Roman" pitchFamily="18" charset="0"/>
              </a:rPr>
              <a:t>Poisson process.  With some probability accidents happen</a:t>
            </a:r>
          </a:p>
        </p:txBody>
      </p:sp>
      <p:sp>
        <p:nvSpPr>
          <p:cNvPr id="12" name="textruta 11"/>
          <p:cNvSpPr txBox="1"/>
          <p:nvPr/>
        </p:nvSpPr>
        <p:spPr>
          <a:xfrm>
            <a:off x="5652120" y="620688"/>
            <a:ext cx="3096344" cy="523220"/>
          </a:xfrm>
          <a:prstGeom prst="rect">
            <a:avLst/>
          </a:prstGeom>
          <a:noFill/>
        </p:spPr>
        <p:txBody>
          <a:bodyPr wrap="square" rtlCol="0">
            <a:spAutoFit/>
          </a:bodyPr>
          <a:lstStyle/>
          <a:p>
            <a:r>
              <a:rPr lang="en-GB" sz="2800" b="1" dirty="0" smtClean="0"/>
              <a:t>Statistician says:</a:t>
            </a:r>
            <a:endParaRPr lang="en-GB" sz="2800" b="1" dirty="0"/>
          </a:p>
        </p:txBody>
      </p:sp>
      <p:sp>
        <p:nvSpPr>
          <p:cNvPr id="13" name="Platshållare för sidfot 12"/>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0"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edge">
                                      <p:cBhvr>
                                        <p:cTn id="21"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6"/>
          <p:cNvSpPr>
            <a:spLocks noGrp="1"/>
          </p:cNvSpPr>
          <p:nvPr>
            <p:ph type="sldNum" sz="quarter" idx="12"/>
          </p:nvPr>
        </p:nvSpPr>
        <p:spPr/>
        <p:txBody>
          <a:bodyPr/>
          <a:lstStyle/>
          <a:p>
            <a:fld id="{66CF97C9-27EC-4618-AFD8-37EC10B6F073}" type="slidenum">
              <a:rPr lang="sv-SE"/>
              <a:pPr/>
              <a:t>12</a:t>
            </a:fld>
            <a:endParaRPr lang="sv-SE"/>
          </a:p>
        </p:txBody>
      </p:sp>
      <p:sp>
        <p:nvSpPr>
          <p:cNvPr id="108546" name="Rectangle 2"/>
          <p:cNvSpPr>
            <a:spLocks noGrp="1" noChangeArrowheads="1"/>
          </p:cNvSpPr>
          <p:nvPr>
            <p:ph type="title"/>
          </p:nvPr>
        </p:nvSpPr>
        <p:spPr/>
        <p:txBody>
          <a:bodyPr/>
          <a:lstStyle/>
          <a:p>
            <a:r>
              <a:rPr lang="en-GB" dirty="0" smtClean="0"/>
              <a:t>What is random?</a:t>
            </a:r>
            <a:endParaRPr lang="en-GB" dirty="0"/>
          </a:p>
        </p:txBody>
      </p:sp>
      <p:sp>
        <p:nvSpPr>
          <p:cNvPr id="108553" name="Rectangle 9"/>
          <p:cNvSpPr>
            <a:spLocks noGrp="1" noChangeArrowheads="1"/>
          </p:cNvSpPr>
          <p:nvPr>
            <p:ph type="body" idx="1"/>
          </p:nvPr>
        </p:nvSpPr>
        <p:spPr>
          <a:xfrm>
            <a:off x="1187624" y="2132856"/>
            <a:ext cx="7597775" cy="2592387"/>
          </a:xfrm>
          <a:noFill/>
          <a:ln/>
        </p:spPr>
        <p:txBody>
          <a:bodyPr/>
          <a:lstStyle/>
          <a:p>
            <a:pPr marL="457200" indent="-457200">
              <a:buNone/>
            </a:pPr>
            <a:endParaRPr lang="en-GB" sz="2400" dirty="0" smtClean="0"/>
          </a:p>
          <a:p>
            <a:pPr marL="457200" indent="-457200">
              <a:buNone/>
            </a:pPr>
            <a:endParaRPr lang="en-GB" sz="2400" dirty="0"/>
          </a:p>
        </p:txBody>
      </p:sp>
      <p:pic>
        <p:nvPicPr>
          <p:cNvPr id="6" name="Bildobjekt 5" descr="crossing.jpg"/>
          <p:cNvPicPr>
            <a:picLocks noChangeAspect="1"/>
          </p:cNvPicPr>
          <p:nvPr/>
        </p:nvPicPr>
        <p:blipFill>
          <a:blip r:embed="rId2" cstate="print"/>
          <a:stretch>
            <a:fillRect/>
          </a:stretch>
        </p:blipFill>
        <p:spPr>
          <a:xfrm>
            <a:off x="2894213" y="1556792"/>
            <a:ext cx="2994094" cy="1872208"/>
          </a:xfrm>
          <a:prstGeom prst="rect">
            <a:avLst/>
          </a:prstGeom>
        </p:spPr>
      </p:pic>
      <p:sp>
        <p:nvSpPr>
          <p:cNvPr id="10" name="textruta 9"/>
          <p:cNvSpPr txBox="1"/>
          <p:nvPr/>
        </p:nvSpPr>
        <p:spPr>
          <a:xfrm>
            <a:off x="1043608" y="3645024"/>
            <a:ext cx="6768752" cy="1292662"/>
          </a:xfrm>
          <a:prstGeom prst="rect">
            <a:avLst/>
          </a:prstGeom>
          <a:noFill/>
        </p:spPr>
        <p:txBody>
          <a:bodyPr wrap="square" rtlCol="0">
            <a:spAutoFit/>
          </a:bodyPr>
          <a:lstStyle/>
          <a:p>
            <a:r>
              <a:rPr lang="en-GB" sz="2600" dirty="0" smtClean="0">
                <a:latin typeface="+mn-lt"/>
              </a:rPr>
              <a:t>Probably best way to explain to non-statistician: how do we know that this increase is not just temporary?</a:t>
            </a:r>
            <a:endParaRPr lang="en-GB" sz="2600" dirty="0">
              <a:latin typeface="+mn-lt"/>
            </a:endParaRPr>
          </a:p>
        </p:txBody>
      </p:sp>
      <p:sp>
        <p:nvSpPr>
          <p:cNvPr id="7" name="Platshållare för sidfot 6"/>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6"/>
          <p:cNvSpPr>
            <a:spLocks noGrp="1"/>
          </p:cNvSpPr>
          <p:nvPr>
            <p:ph type="sldNum" sz="quarter" idx="12"/>
          </p:nvPr>
        </p:nvSpPr>
        <p:spPr/>
        <p:txBody>
          <a:bodyPr/>
          <a:lstStyle/>
          <a:p>
            <a:fld id="{66CF97C9-27EC-4618-AFD8-37EC10B6F073}" type="slidenum">
              <a:rPr lang="sv-SE"/>
              <a:pPr/>
              <a:t>13</a:t>
            </a:fld>
            <a:endParaRPr lang="sv-SE"/>
          </a:p>
        </p:txBody>
      </p:sp>
      <p:sp>
        <p:nvSpPr>
          <p:cNvPr id="108546" name="Rectangle 2"/>
          <p:cNvSpPr>
            <a:spLocks noGrp="1" noChangeArrowheads="1"/>
          </p:cNvSpPr>
          <p:nvPr>
            <p:ph type="title"/>
          </p:nvPr>
        </p:nvSpPr>
        <p:spPr/>
        <p:txBody>
          <a:bodyPr/>
          <a:lstStyle/>
          <a:p>
            <a:r>
              <a:rPr lang="en-GB" dirty="0" smtClean="0"/>
              <a:t>What is random?</a:t>
            </a:r>
            <a:endParaRPr lang="en-GB" dirty="0"/>
          </a:p>
        </p:txBody>
      </p:sp>
      <p:sp>
        <p:nvSpPr>
          <p:cNvPr id="108553" name="Rectangle 9"/>
          <p:cNvSpPr>
            <a:spLocks noGrp="1" noChangeArrowheads="1"/>
          </p:cNvSpPr>
          <p:nvPr>
            <p:ph type="body" idx="1"/>
          </p:nvPr>
        </p:nvSpPr>
        <p:spPr>
          <a:xfrm>
            <a:off x="1187624" y="2132856"/>
            <a:ext cx="7597775" cy="2592387"/>
          </a:xfrm>
          <a:noFill/>
          <a:ln/>
        </p:spPr>
        <p:txBody>
          <a:bodyPr/>
          <a:lstStyle/>
          <a:p>
            <a:pPr marL="457200" indent="-457200">
              <a:buNone/>
            </a:pPr>
            <a:endParaRPr lang="en-GB" sz="2400" dirty="0" smtClean="0"/>
          </a:p>
          <a:p>
            <a:pPr marL="457200" indent="-457200">
              <a:buNone/>
            </a:pPr>
            <a:endParaRPr lang="en-GB" sz="2400" dirty="0"/>
          </a:p>
        </p:txBody>
      </p:sp>
      <p:pic>
        <p:nvPicPr>
          <p:cNvPr id="6" name="Bildobjekt 5" descr="crossing.jpg"/>
          <p:cNvPicPr>
            <a:picLocks noChangeAspect="1"/>
          </p:cNvPicPr>
          <p:nvPr/>
        </p:nvPicPr>
        <p:blipFill>
          <a:blip r:embed="rId2" cstate="print"/>
          <a:stretch>
            <a:fillRect/>
          </a:stretch>
        </p:blipFill>
        <p:spPr>
          <a:xfrm>
            <a:off x="2894213" y="1556792"/>
            <a:ext cx="2994094" cy="1872208"/>
          </a:xfrm>
          <a:prstGeom prst="rect">
            <a:avLst/>
          </a:prstGeom>
        </p:spPr>
      </p:pic>
      <p:sp>
        <p:nvSpPr>
          <p:cNvPr id="10" name="textruta 9"/>
          <p:cNvSpPr txBox="1"/>
          <p:nvPr/>
        </p:nvSpPr>
        <p:spPr>
          <a:xfrm>
            <a:off x="1043608" y="3645024"/>
            <a:ext cx="6768752" cy="892552"/>
          </a:xfrm>
          <a:prstGeom prst="rect">
            <a:avLst/>
          </a:prstGeom>
          <a:noFill/>
        </p:spPr>
        <p:txBody>
          <a:bodyPr wrap="square" rtlCol="0">
            <a:spAutoFit/>
          </a:bodyPr>
          <a:lstStyle/>
          <a:p>
            <a:r>
              <a:rPr lang="en-GB" sz="2600" dirty="0" smtClean="0">
                <a:latin typeface="+mn-lt"/>
              </a:rPr>
              <a:t>Things are random. It is a truly random process. </a:t>
            </a:r>
            <a:endParaRPr lang="en-GB" sz="2600" dirty="0">
              <a:latin typeface="+mn-lt"/>
            </a:endParaRPr>
          </a:p>
        </p:txBody>
      </p:sp>
      <p:sp>
        <p:nvSpPr>
          <p:cNvPr id="7" name="textruta 6"/>
          <p:cNvSpPr txBox="1"/>
          <p:nvPr/>
        </p:nvSpPr>
        <p:spPr>
          <a:xfrm>
            <a:off x="1115616" y="2924944"/>
            <a:ext cx="3096344" cy="523220"/>
          </a:xfrm>
          <a:prstGeom prst="rect">
            <a:avLst/>
          </a:prstGeom>
          <a:solidFill>
            <a:schemeClr val="bg1"/>
          </a:solidFill>
        </p:spPr>
        <p:txBody>
          <a:bodyPr wrap="square" rtlCol="0">
            <a:spAutoFit/>
          </a:bodyPr>
          <a:lstStyle/>
          <a:p>
            <a:r>
              <a:rPr lang="en-GB" sz="2800" b="1" dirty="0" smtClean="0"/>
              <a:t>Statistician says:</a:t>
            </a:r>
            <a:endParaRPr lang="en-GB" sz="2800" b="1" dirty="0"/>
          </a:p>
        </p:txBody>
      </p:sp>
      <p:sp>
        <p:nvSpPr>
          <p:cNvPr id="8" name="textruta 7"/>
          <p:cNvSpPr txBox="1"/>
          <p:nvPr/>
        </p:nvSpPr>
        <p:spPr>
          <a:xfrm>
            <a:off x="1043608" y="4797152"/>
            <a:ext cx="6336704" cy="461665"/>
          </a:xfrm>
          <a:prstGeom prst="rect">
            <a:avLst/>
          </a:prstGeom>
          <a:noFill/>
        </p:spPr>
        <p:txBody>
          <a:bodyPr wrap="square" rtlCol="0">
            <a:spAutoFit/>
          </a:bodyPr>
          <a:lstStyle/>
          <a:p>
            <a:r>
              <a:rPr lang="en-GB" dirty="0" smtClean="0"/>
              <a:t>Modelled by a Poisson process</a:t>
            </a:r>
            <a:endParaRPr lang="en-GB" dirty="0"/>
          </a:p>
        </p:txBody>
      </p:sp>
      <p:sp>
        <p:nvSpPr>
          <p:cNvPr id="9" name="Platshållare för sidfot 8"/>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edge">
                                      <p:cBhvr>
                                        <p:cTn id="13" dur="2000"/>
                                        <p:tgtEl>
                                          <p:spTgt spid="10"/>
                                        </p:tgtEl>
                                      </p:cBhvr>
                                    </p:animEffect>
                                  </p:childTnLst>
                                </p:cTn>
                              </p:par>
                              <p:par>
                                <p:cTn id="14" presetID="1"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animBg="1"/>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6"/>
          <p:cNvSpPr>
            <a:spLocks noGrp="1"/>
          </p:cNvSpPr>
          <p:nvPr>
            <p:ph type="sldNum" sz="quarter" idx="12"/>
          </p:nvPr>
        </p:nvSpPr>
        <p:spPr/>
        <p:txBody>
          <a:bodyPr/>
          <a:lstStyle/>
          <a:p>
            <a:fld id="{66CF97C9-27EC-4618-AFD8-37EC10B6F073}" type="slidenum">
              <a:rPr lang="sv-SE"/>
              <a:pPr/>
              <a:t>14</a:t>
            </a:fld>
            <a:endParaRPr lang="sv-SE"/>
          </a:p>
        </p:txBody>
      </p:sp>
      <p:sp>
        <p:nvSpPr>
          <p:cNvPr id="108546" name="Rectangle 2"/>
          <p:cNvSpPr>
            <a:spLocks noGrp="1" noChangeArrowheads="1"/>
          </p:cNvSpPr>
          <p:nvPr>
            <p:ph type="title"/>
          </p:nvPr>
        </p:nvSpPr>
        <p:spPr/>
        <p:txBody>
          <a:bodyPr/>
          <a:lstStyle/>
          <a:p>
            <a:r>
              <a:rPr lang="en-GB" dirty="0" smtClean="0"/>
              <a:t>Process control</a:t>
            </a:r>
            <a:endParaRPr lang="en-GB" dirty="0"/>
          </a:p>
        </p:txBody>
      </p:sp>
      <p:sp>
        <p:nvSpPr>
          <p:cNvPr id="108553" name="Rectangle 9"/>
          <p:cNvSpPr>
            <a:spLocks noGrp="1" noChangeArrowheads="1"/>
          </p:cNvSpPr>
          <p:nvPr>
            <p:ph type="body" idx="1"/>
          </p:nvPr>
        </p:nvSpPr>
        <p:spPr>
          <a:xfrm>
            <a:off x="1187624" y="2132856"/>
            <a:ext cx="7597775" cy="2592387"/>
          </a:xfrm>
          <a:noFill/>
          <a:ln/>
        </p:spPr>
        <p:txBody>
          <a:bodyPr/>
          <a:lstStyle/>
          <a:p>
            <a:pPr marL="457200" indent="-457200">
              <a:buNone/>
            </a:pPr>
            <a:endParaRPr lang="en-GB" sz="2400" dirty="0" smtClean="0"/>
          </a:p>
          <a:p>
            <a:pPr marL="457200" indent="-457200">
              <a:buNone/>
            </a:pPr>
            <a:endParaRPr lang="en-GB" sz="2400" dirty="0"/>
          </a:p>
        </p:txBody>
      </p:sp>
      <p:sp>
        <p:nvSpPr>
          <p:cNvPr id="10" name="textruta 9"/>
          <p:cNvSpPr txBox="1"/>
          <p:nvPr/>
        </p:nvSpPr>
        <p:spPr>
          <a:xfrm>
            <a:off x="1043608" y="2492896"/>
            <a:ext cx="6768752" cy="1292662"/>
          </a:xfrm>
          <a:prstGeom prst="rect">
            <a:avLst/>
          </a:prstGeom>
          <a:noFill/>
        </p:spPr>
        <p:txBody>
          <a:bodyPr wrap="square" rtlCol="0">
            <a:spAutoFit/>
          </a:bodyPr>
          <a:lstStyle/>
          <a:p>
            <a:r>
              <a:rPr lang="en-GB" sz="2600" dirty="0" smtClean="0">
                <a:latin typeface="+mn-lt"/>
              </a:rPr>
              <a:t>Things are random. It is a truly random process. But is it common cause randomness or special cause randomness?</a:t>
            </a:r>
            <a:endParaRPr lang="en-GB" sz="2600" dirty="0">
              <a:latin typeface="+mn-lt"/>
            </a:endParaRPr>
          </a:p>
        </p:txBody>
      </p:sp>
      <p:sp>
        <p:nvSpPr>
          <p:cNvPr id="7" name="textruta 6"/>
          <p:cNvSpPr txBox="1"/>
          <p:nvPr/>
        </p:nvSpPr>
        <p:spPr>
          <a:xfrm>
            <a:off x="827584" y="1844824"/>
            <a:ext cx="4608512" cy="523220"/>
          </a:xfrm>
          <a:prstGeom prst="rect">
            <a:avLst/>
          </a:prstGeom>
          <a:solidFill>
            <a:schemeClr val="bg1"/>
          </a:solidFill>
        </p:spPr>
        <p:txBody>
          <a:bodyPr wrap="square" rtlCol="0">
            <a:spAutoFit/>
          </a:bodyPr>
          <a:lstStyle/>
          <a:p>
            <a:r>
              <a:rPr lang="en-GB" sz="2800" b="1" dirty="0" smtClean="0"/>
              <a:t>Industry statistician says:</a:t>
            </a:r>
            <a:endParaRPr lang="en-GB" sz="2800" b="1" dirty="0"/>
          </a:p>
        </p:txBody>
      </p:sp>
      <p:sp>
        <p:nvSpPr>
          <p:cNvPr id="8" name="textruta 7"/>
          <p:cNvSpPr txBox="1"/>
          <p:nvPr/>
        </p:nvSpPr>
        <p:spPr>
          <a:xfrm>
            <a:off x="1043608" y="4005064"/>
            <a:ext cx="6336704" cy="1200329"/>
          </a:xfrm>
          <a:prstGeom prst="rect">
            <a:avLst/>
          </a:prstGeom>
          <a:noFill/>
        </p:spPr>
        <p:txBody>
          <a:bodyPr wrap="square" rtlCol="0">
            <a:spAutoFit/>
          </a:bodyPr>
          <a:lstStyle/>
          <a:p>
            <a:r>
              <a:rPr lang="en-GB" dirty="0" smtClean="0"/>
              <a:t>If the extremes of the process stays within bounds, then it is common cause randomness (non-avoidable, everyday randomness)</a:t>
            </a:r>
            <a:endParaRPr lang="en-GB" dirty="0"/>
          </a:p>
        </p:txBody>
      </p:sp>
      <p:sp>
        <p:nvSpPr>
          <p:cNvPr id="9" name="Platshållare för sidfot 8"/>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animBg="1"/>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6"/>
          <p:cNvSpPr>
            <a:spLocks noGrp="1"/>
          </p:cNvSpPr>
          <p:nvPr>
            <p:ph type="sldNum" sz="quarter" idx="12"/>
          </p:nvPr>
        </p:nvSpPr>
        <p:spPr/>
        <p:txBody>
          <a:bodyPr/>
          <a:lstStyle/>
          <a:p>
            <a:fld id="{66CF97C9-27EC-4618-AFD8-37EC10B6F073}" type="slidenum">
              <a:rPr lang="sv-SE"/>
              <a:pPr/>
              <a:t>15</a:t>
            </a:fld>
            <a:endParaRPr lang="sv-SE"/>
          </a:p>
        </p:txBody>
      </p:sp>
      <p:sp>
        <p:nvSpPr>
          <p:cNvPr id="108546" name="Rectangle 2"/>
          <p:cNvSpPr>
            <a:spLocks noGrp="1" noChangeArrowheads="1"/>
          </p:cNvSpPr>
          <p:nvPr>
            <p:ph type="title"/>
          </p:nvPr>
        </p:nvSpPr>
        <p:spPr/>
        <p:txBody>
          <a:bodyPr/>
          <a:lstStyle/>
          <a:p>
            <a:r>
              <a:rPr lang="en-GB" dirty="0" smtClean="0"/>
              <a:t>Process control</a:t>
            </a:r>
            <a:endParaRPr lang="en-GB" dirty="0"/>
          </a:p>
        </p:txBody>
      </p:sp>
      <p:sp>
        <p:nvSpPr>
          <p:cNvPr id="108553" name="Rectangle 9"/>
          <p:cNvSpPr>
            <a:spLocks noGrp="1" noChangeArrowheads="1"/>
          </p:cNvSpPr>
          <p:nvPr>
            <p:ph type="body" idx="1"/>
          </p:nvPr>
        </p:nvSpPr>
        <p:spPr>
          <a:xfrm>
            <a:off x="755576" y="3573016"/>
            <a:ext cx="7597775" cy="2592387"/>
          </a:xfrm>
          <a:noFill/>
          <a:ln/>
        </p:spPr>
        <p:txBody>
          <a:bodyPr/>
          <a:lstStyle/>
          <a:p>
            <a:pPr marL="457200" indent="0">
              <a:buNone/>
            </a:pPr>
            <a:endParaRPr lang="en-GB" sz="2400" dirty="0" smtClean="0"/>
          </a:p>
          <a:p>
            <a:pPr marL="0" indent="0">
              <a:buNone/>
            </a:pPr>
            <a:r>
              <a:rPr lang="en-GB" sz="2400" dirty="0" smtClean="0"/>
              <a:t>Else there would be many false alarms. There are many processes in a factory and the are run 24/7. If outside intervals, “special cause” variation. Within, “process is stable”.  </a:t>
            </a:r>
            <a:endParaRPr lang="en-GB" sz="2400" dirty="0"/>
          </a:p>
        </p:txBody>
      </p:sp>
      <p:sp>
        <p:nvSpPr>
          <p:cNvPr id="7" name="textruta 6"/>
          <p:cNvSpPr txBox="1"/>
          <p:nvPr/>
        </p:nvSpPr>
        <p:spPr>
          <a:xfrm>
            <a:off x="827584" y="1844824"/>
            <a:ext cx="6552728" cy="1815882"/>
          </a:xfrm>
          <a:prstGeom prst="rect">
            <a:avLst/>
          </a:prstGeom>
          <a:solidFill>
            <a:schemeClr val="bg1"/>
          </a:solidFill>
        </p:spPr>
        <p:txBody>
          <a:bodyPr wrap="square" rtlCol="0">
            <a:spAutoFit/>
          </a:bodyPr>
          <a:lstStyle/>
          <a:p>
            <a:r>
              <a:rPr lang="en-GB" sz="2800" b="1" dirty="0" smtClean="0"/>
              <a:t>In process control often ± 3 sigma is used, which covers more than 99% of the total probability mass. Why such a wide interval?</a:t>
            </a:r>
            <a:endParaRPr lang="en-GB" sz="2800" b="1" dirty="0"/>
          </a:p>
        </p:txBody>
      </p:sp>
      <p:sp>
        <p:nvSpPr>
          <p:cNvPr id="6" name="Platshållare för sidfot 5"/>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855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53" grpId="0" build="p"/>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6"/>
          <p:cNvSpPr>
            <a:spLocks noGrp="1"/>
          </p:cNvSpPr>
          <p:nvPr>
            <p:ph type="sldNum" sz="quarter" idx="12"/>
          </p:nvPr>
        </p:nvSpPr>
        <p:spPr/>
        <p:txBody>
          <a:bodyPr/>
          <a:lstStyle/>
          <a:p>
            <a:fld id="{66CF97C9-27EC-4618-AFD8-37EC10B6F073}" type="slidenum">
              <a:rPr lang="sv-SE"/>
              <a:pPr/>
              <a:t>16</a:t>
            </a:fld>
            <a:endParaRPr lang="sv-SE"/>
          </a:p>
        </p:txBody>
      </p:sp>
      <p:sp>
        <p:nvSpPr>
          <p:cNvPr id="108546" name="Rectangle 2"/>
          <p:cNvSpPr>
            <a:spLocks noGrp="1" noChangeArrowheads="1"/>
          </p:cNvSpPr>
          <p:nvPr>
            <p:ph type="title"/>
          </p:nvPr>
        </p:nvSpPr>
        <p:spPr/>
        <p:txBody>
          <a:bodyPr/>
          <a:lstStyle/>
          <a:p>
            <a:r>
              <a:rPr lang="en-GB" dirty="0" smtClean="0"/>
              <a:t>Multiple hypotheses</a:t>
            </a:r>
            <a:br>
              <a:rPr lang="en-GB" dirty="0" smtClean="0"/>
            </a:br>
            <a:r>
              <a:rPr lang="en-GB" dirty="0" smtClean="0"/>
              <a:t>Statistical cultures</a:t>
            </a:r>
            <a:endParaRPr lang="en-GB" dirty="0"/>
          </a:p>
        </p:txBody>
      </p:sp>
      <p:sp>
        <p:nvSpPr>
          <p:cNvPr id="7" name="textruta 6"/>
          <p:cNvSpPr txBox="1"/>
          <p:nvPr/>
        </p:nvSpPr>
        <p:spPr>
          <a:xfrm>
            <a:off x="1187624" y="1844824"/>
            <a:ext cx="6552728" cy="3108543"/>
          </a:xfrm>
          <a:prstGeom prst="rect">
            <a:avLst/>
          </a:prstGeom>
          <a:solidFill>
            <a:schemeClr val="bg1"/>
          </a:solidFill>
        </p:spPr>
        <p:txBody>
          <a:bodyPr wrap="square" rtlCol="0">
            <a:spAutoFit/>
          </a:bodyPr>
          <a:lstStyle/>
          <a:p>
            <a:pPr marL="432000" indent="-432000">
              <a:buFont typeface="Arial" pitchFamily="34" charset="0"/>
              <a:buChar char="•"/>
            </a:pPr>
            <a:r>
              <a:rPr lang="en-GB" sz="2800" dirty="0" smtClean="0">
                <a:latin typeface="+mn-lt"/>
              </a:rPr>
              <a:t>Process control: tough to reject hypothesis</a:t>
            </a:r>
          </a:p>
          <a:p>
            <a:pPr marL="432000" indent="-432000">
              <a:buFont typeface="Arial" pitchFamily="34" charset="0"/>
              <a:buChar char="•"/>
            </a:pPr>
            <a:r>
              <a:rPr lang="en-GB" sz="2800" dirty="0" smtClean="0">
                <a:latin typeface="+mn-lt"/>
              </a:rPr>
              <a:t>Pharmaceutical: </a:t>
            </a:r>
            <a:r>
              <a:rPr lang="en-GB" sz="2800" dirty="0" err="1" smtClean="0">
                <a:latin typeface="+mn-lt"/>
              </a:rPr>
              <a:t>Familywise</a:t>
            </a:r>
            <a:r>
              <a:rPr lang="en-GB" sz="2800" dirty="0" smtClean="0">
                <a:latin typeface="+mn-lt"/>
              </a:rPr>
              <a:t> error rate (e.g. </a:t>
            </a:r>
            <a:r>
              <a:rPr lang="en-GB" sz="2800" dirty="0" err="1" smtClean="0">
                <a:latin typeface="+mn-lt"/>
              </a:rPr>
              <a:t>Bonferroni</a:t>
            </a:r>
            <a:r>
              <a:rPr lang="en-GB" sz="2800" dirty="0" smtClean="0">
                <a:latin typeface="+mn-lt"/>
              </a:rPr>
              <a:t> method)</a:t>
            </a:r>
          </a:p>
          <a:p>
            <a:pPr marL="432000" indent="-432000">
              <a:buFont typeface="Arial" pitchFamily="34" charset="0"/>
              <a:buChar char="•"/>
            </a:pPr>
            <a:r>
              <a:rPr lang="en-GB" sz="2800" dirty="0" smtClean="0">
                <a:latin typeface="+mn-lt"/>
              </a:rPr>
              <a:t>Epidemiology: no adjustment for multiple testing (Rothman 1990)</a:t>
            </a:r>
          </a:p>
          <a:p>
            <a:pPr marL="432000" indent="-432000">
              <a:buFont typeface="Arial" pitchFamily="34" charset="0"/>
              <a:buChar char="•"/>
            </a:pPr>
            <a:r>
              <a:rPr lang="en-GB" sz="2800" dirty="0" smtClean="0">
                <a:latin typeface="+mn-lt"/>
              </a:rPr>
              <a:t>What about official statistics?</a:t>
            </a:r>
            <a:endParaRPr lang="en-GB" sz="2800" dirty="0">
              <a:latin typeface="+mn-lt"/>
            </a:endParaRPr>
          </a:p>
        </p:txBody>
      </p:sp>
      <p:sp>
        <p:nvSpPr>
          <p:cNvPr id="8" name="Platshållare för sidfot 7"/>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p:cNvSpPr>
            <a:spLocks noGrp="1"/>
          </p:cNvSpPr>
          <p:nvPr>
            <p:ph type="sldNum" sz="quarter" idx="12"/>
          </p:nvPr>
        </p:nvSpPr>
        <p:spPr/>
        <p:txBody>
          <a:bodyPr/>
          <a:lstStyle/>
          <a:p>
            <a:fld id="{64DCAE9E-1B7D-494A-A619-C124218EEDAF}" type="slidenum">
              <a:rPr lang="sv-SE" smtClean="0"/>
              <a:pPr/>
              <a:t>17</a:t>
            </a:fld>
            <a:endParaRPr lang="sv-SE"/>
          </a:p>
        </p:txBody>
      </p:sp>
      <p:pic>
        <p:nvPicPr>
          <p:cNvPr id="2050" name="Picture 2"/>
          <p:cNvPicPr>
            <a:picLocks noChangeAspect="1" noChangeArrowheads="1"/>
          </p:cNvPicPr>
          <p:nvPr/>
        </p:nvPicPr>
        <p:blipFill>
          <a:blip r:embed="rId2" cstate="print"/>
          <a:srcRect/>
          <a:stretch>
            <a:fillRect/>
          </a:stretch>
        </p:blipFill>
        <p:spPr bwMode="auto">
          <a:xfrm>
            <a:off x="0" y="0"/>
            <a:ext cx="9753600" cy="7315200"/>
          </a:xfrm>
          <a:prstGeom prst="rect">
            <a:avLst/>
          </a:prstGeom>
          <a:noFill/>
          <a:ln w="9525">
            <a:noFill/>
            <a:miter lim="800000"/>
            <a:headEnd/>
            <a:tailEnd/>
          </a:ln>
        </p:spPr>
      </p:pic>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6"/>
          <p:cNvSpPr>
            <a:spLocks noGrp="1"/>
          </p:cNvSpPr>
          <p:nvPr>
            <p:ph type="sldNum" sz="quarter" idx="12"/>
          </p:nvPr>
        </p:nvSpPr>
        <p:spPr/>
        <p:txBody>
          <a:bodyPr/>
          <a:lstStyle/>
          <a:p>
            <a:fld id="{66CF97C9-27EC-4618-AFD8-37EC10B6F073}" type="slidenum">
              <a:rPr lang="sv-SE"/>
              <a:pPr/>
              <a:t>18</a:t>
            </a:fld>
            <a:endParaRPr lang="sv-SE"/>
          </a:p>
        </p:txBody>
      </p:sp>
      <p:sp>
        <p:nvSpPr>
          <p:cNvPr id="108546" name="Rectangle 2"/>
          <p:cNvSpPr>
            <a:spLocks noGrp="1" noChangeArrowheads="1"/>
          </p:cNvSpPr>
          <p:nvPr>
            <p:ph type="title"/>
          </p:nvPr>
        </p:nvSpPr>
        <p:spPr/>
        <p:txBody>
          <a:bodyPr/>
          <a:lstStyle/>
          <a:p>
            <a:r>
              <a:rPr lang="en-GB" dirty="0" smtClean="0"/>
              <a:t>Returning to St Paul’s Cathedral</a:t>
            </a:r>
            <a:endParaRPr lang="en-GB" dirty="0"/>
          </a:p>
        </p:txBody>
      </p:sp>
      <p:sp>
        <p:nvSpPr>
          <p:cNvPr id="108553" name="Rectangle 9"/>
          <p:cNvSpPr>
            <a:spLocks noGrp="1" noChangeArrowheads="1"/>
          </p:cNvSpPr>
          <p:nvPr>
            <p:ph type="body" idx="1"/>
          </p:nvPr>
        </p:nvSpPr>
        <p:spPr>
          <a:xfrm>
            <a:off x="1187624" y="2132856"/>
            <a:ext cx="7597775" cy="2592387"/>
          </a:xfrm>
          <a:noFill/>
          <a:ln/>
        </p:spPr>
        <p:txBody>
          <a:bodyPr/>
          <a:lstStyle/>
          <a:p>
            <a:pPr marL="457200" indent="-457200">
              <a:buNone/>
            </a:pPr>
            <a:endParaRPr lang="en-GB" sz="2400" dirty="0" smtClean="0"/>
          </a:p>
          <a:p>
            <a:pPr marL="457200" indent="-457200">
              <a:buNone/>
            </a:pPr>
            <a:endParaRPr lang="en-GB" sz="2400" dirty="0"/>
          </a:p>
        </p:txBody>
      </p:sp>
      <p:pic>
        <p:nvPicPr>
          <p:cNvPr id="9" name="Bildobjekt 8" descr="St Pauls.jpg"/>
          <p:cNvPicPr>
            <a:picLocks noChangeAspect="1"/>
          </p:cNvPicPr>
          <p:nvPr/>
        </p:nvPicPr>
        <p:blipFill>
          <a:blip r:embed="rId2" cstate="print"/>
          <a:stretch>
            <a:fillRect/>
          </a:stretch>
        </p:blipFill>
        <p:spPr>
          <a:xfrm>
            <a:off x="4139952" y="1484784"/>
            <a:ext cx="3024336" cy="2265333"/>
          </a:xfrm>
          <a:prstGeom prst="rect">
            <a:avLst/>
          </a:prstGeom>
        </p:spPr>
      </p:pic>
      <p:sp>
        <p:nvSpPr>
          <p:cNvPr id="6" name="textruta 5"/>
          <p:cNvSpPr txBox="1"/>
          <p:nvPr/>
        </p:nvSpPr>
        <p:spPr>
          <a:xfrm>
            <a:off x="1259632" y="2204864"/>
            <a:ext cx="5976664" cy="1200329"/>
          </a:xfrm>
          <a:prstGeom prst="rect">
            <a:avLst/>
          </a:prstGeom>
          <a:noFill/>
        </p:spPr>
        <p:txBody>
          <a:bodyPr wrap="square" rtlCol="0">
            <a:spAutoFit/>
          </a:bodyPr>
          <a:lstStyle/>
          <a:p>
            <a:r>
              <a:rPr lang="en-GB" dirty="0" smtClean="0">
                <a:latin typeface="+mn-lt"/>
              </a:rPr>
              <a:t>What if there was a statistically significant lack of fit. Then the Poisson  model would not fit, hence .... </a:t>
            </a:r>
            <a:endParaRPr lang="en-GB" dirty="0">
              <a:latin typeface="+mn-lt"/>
            </a:endParaRPr>
          </a:p>
        </p:txBody>
      </p:sp>
      <p:sp>
        <p:nvSpPr>
          <p:cNvPr id="7" name="Platshållare för sidfot 6"/>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xit" presetSubtype="10" fill="hold" nodeType="clickEffect">
                                  <p:stCondLst>
                                    <p:cond delay="0"/>
                                  </p:stCondLst>
                                  <p:childTnLst>
                                    <p:animEffect transition="out" filter="blinds(horizontal)">
                                      <p:cBhvr>
                                        <p:cTn id="10" dur="3000"/>
                                        <p:tgtEl>
                                          <p:spTgt spid="9"/>
                                        </p:tgtEl>
                                      </p:cBhvr>
                                    </p:animEffect>
                                    <p:set>
                                      <p:cBhvr>
                                        <p:cTn id="11" dur="1" fill="hold">
                                          <p:stCondLst>
                                            <p:cond delay="2999"/>
                                          </p:stCondLst>
                                        </p:cTn>
                                        <p:tgtEl>
                                          <p:spTgt spid="9"/>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nodePh="1">
                                  <p:stCondLst>
                                    <p:cond delay="0"/>
                                  </p:stCondLst>
                                  <p:endCondLst>
                                    <p:cond evt="begin" delay="0">
                                      <p:tn val="14"/>
                                    </p:cond>
                                  </p:endCondLst>
                                  <p:childTnLst>
                                    <p:set>
                                      <p:cBhvr>
                                        <p:cTn id="15" dur="1" fill="hold">
                                          <p:stCondLst>
                                            <p:cond delay="0"/>
                                          </p:stCondLst>
                                        </p:cTn>
                                        <p:tgtEl>
                                          <p:spTgt spid="108553">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5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6"/>
          <p:cNvSpPr>
            <a:spLocks noGrp="1"/>
          </p:cNvSpPr>
          <p:nvPr>
            <p:ph type="sldNum" sz="quarter" idx="12"/>
          </p:nvPr>
        </p:nvSpPr>
        <p:spPr/>
        <p:txBody>
          <a:bodyPr/>
          <a:lstStyle/>
          <a:p>
            <a:fld id="{66CF97C9-27EC-4618-AFD8-37EC10B6F073}" type="slidenum">
              <a:rPr lang="sv-SE"/>
              <a:pPr/>
              <a:t>19</a:t>
            </a:fld>
            <a:endParaRPr lang="sv-SE"/>
          </a:p>
        </p:txBody>
      </p:sp>
      <p:sp>
        <p:nvSpPr>
          <p:cNvPr id="108546" name="Rectangle 2"/>
          <p:cNvSpPr>
            <a:spLocks noGrp="1" noChangeArrowheads="1"/>
          </p:cNvSpPr>
          <p:nvPr>
            <p:ph type="title"/>
          </p:nvPr>
        </p:nvSpPr>
        <p:spPr/>
        <p:txBody>
          <a:bodyPr/>
          <a:lstStyle/>
          <a:p>
            <a:r>
              <a:rPr lang="en-GB" dirty="0" smtClean="0"/>
              <a:t>Returning to St Paul’s Cathedral</a:t>
            </a:r>
            <a:endParaRPr lang="en-GB" dirty="0"/>
          </a:p>
        </p:txBody>
      </p:sp>
      <p:sp>
        <p:nvSpPr>
          <p:cNvPr id="108553" name="Rectangle 9"/>
          <p:cNvSpPr>
            <a:spLocks noGrp="1" noChangeArrowheads="1"/>
          </p:cNvSpPr>
          <p:nvPr>
            <p:ph type="body" idx="1"/>
          </p:nvPr>
        </p:nvSpPr>
        <p:spPr>
          <a:xfrm>
            <a:off x="1187624" y="2132856"/>
            <a:ext cx="7597775" cy="2592387"/>
          </a:xfrm>
          <a:noFill/>
          <a:ln/>
        </p:spPr>
        <p:txBody>
          <a:bodyPr/>
          <a:lstStyle/>
          <a:p>
            <a:pPr marL="457200" indent="-457200">
              <a:buNone/>
            </a:pPr>
            <a:endParaRPr lang="en-GB" sz="2400" dirty="0" smtClean="0"/>
          </a:p>
          <a:p>
            <a:pPr marL="457200" indent="-457200">
              <a:buNone/>
            </a:pPr>
            <a:endParaRPr lang="en-GB" sz="2400" dirty="0"/>
          </a:p>
        </p:txBody>
      </p:sp>
      <p:pic>
        <p:nvPicPr>
          <p:cNvPr id="9" name="Bildobjekt 8" descr="St Pauls.jpg"/>
          <p:cNvPicPr>
            <a:picLocks noChangeAspect="1"/>
          </p:cNvPicPr>
          <p:nvPr/>
        </p:nvPicPr>
        <p:blipFill>
          <a:blip r:embed="rId2" cstate="print"/>
          <a:stretch>
            <a:fillRect/>
          </a:stretch>
        </p:blipFill>
        <p:spPr>
          <a:xfrm>
            <a:off x="6993919" y="332657"/>
            <a:ext cx="1826552" cy="1368151"/>
          </a:xfrm>
          <a:prstGeom prst="rect">
            <a:avLst/>
          </a:prstGeom>
        </p:spPr>
      </p:pic>
      <p:graphicFrame>
        <p:nvGraphicFramePr>
          <p:cNvPr id="7" name="Tabell 6"/>
          <p:cNvGraphicFramePr>
            <a:graphicFrameLocks noGrp="1"/>
          </p:cNvGraphicFramePr>
          <p:nvPr/>
        </p:nvGraphicFramePr>
        <p:xfrm>
          <a:off x="1259632" y="2636912"/>
          <a:ext cx="6840757" cy="1371600"/>
        </p:xfrm>
        <a:graphic>
          <a:graphicData uri="http://schemas.openxmlformats.org/drawingml/2006/table">
            <a:tbl>
              <a:tblPr firstRow="1" bandRow="1">
                <a:tableStyleId>{5C22544A-7EE6-4342-B048-85BDC9FD1C3A}</a:tableStyleId>
              </a:tblPr>
              <a:tblGrid>
                <a:gridCol w="977251"/>
                <a:gridCol w="977251"/>
                <a:gridCol w="977251"/>
                <a:gridCol w="977251"/>
                <a:gridCol w="977251"/>
                <a:gridCol w="977251"/>
                <a:gridCol w="977251"/>
              </a:tblGrid>
              <a:tr h="370840">
                <a:tc>
                  <a:txBody>
                    <a:bodyPr/>
                    <a:lstStyle/>
                    <a:p>
                      <a:r>
                        <a:rPr lang="en-GB" sz="2400" dirty="0" smtClean="0"/>
                        <a:t>Hits</a:t>
                      </a:r>
                      <a:endParaRPr lang="en-GB" sz="2400" dirty="0"/>
                    </a:p>
                  </a:txBody>
                  <a:tcPr/>
                </a:tc>
                <a:tc>
                  <a:txBody>
                    <a:bodyPr/>
                    <a:lstStyle/>
                    <a:p>
                      <a:r>
                        <a:rPr lang="en-GB" sz="2400" dirty="0" smtClean="0"/>
                        <a:t>0</a:t>
                      </a:r>
                      <a:endParaRPr lang="en-GB" sz="2400" dirty="0"/>
                    </a:p>
                  </a:txBody>
                  <a:tcPr/>
                </a:tc>
                <a:tc>
                  <a:txBody>
                    <a:bodyPr/>
                    <a:lstStyle/>
                    <a:p>
                      <a:r>
                        <a:rPr lang="en-GB" sz="2400" dirty="0" smtClean="0"/>
                        <a:t>1</a:t>
                      </a:r>
                      <a:endParaRPr lang="en-GB" sz="2400" dirty="0"/>
                    </a:p>
                  </a:txBody>
                  <a:tcPr/>
                </a:tc>
                <a:tc>
                  <a:txBody>
                    <a:bodyPr/>
                    <a:lstStyle/>
                    <a:p>
                      <a:r>
                        <a:rPr lang="en-GB" sz="2400" dirty="0" smtClean="0"/>
                        <a:t>2</a:t>
                      </a:r>
                      <a:endParaRPr lang="en-GB" sz="2400" dirty="0"/>
                    </a:p>
                  </a:txBody>
                  <a:tcPr/>
                </a:tc>
                <a:tc>
                  <a:txBody>
                    <a:bodyPr/>
                    <a:lstStyle/>
                    <a:p>
                      <a:r>
                        <a:rPr lang="en-GB" sz="2400" dirty="0" smtClean="0"/>
                        <a:t>3</a:t>
                      </a:r>
                      <a:endParaRPr lang="en-GB" sz="2400" dirty="0"/>
                    </a:p>
                  </a:txBody>
                  <a:tcPr/>
                </a:tc>
                <a:tc>
                  <a:txBody>
                    <a:bodyPr/>
                    <a:lstStyle/>
                    <a:p>
                      <a:r>
                        <a:rPr lang="en-GB" sz="2400" dirty="0" smtClean="0"/>
                        <a:t>4</a:t>
                      </a:r>
                      <a:endParaRPr lang="en-GB" sz="2400" dirty="0"/>
                    </a:p>
                  </a:txBody>
                  <a:tcPr/>
                </a:tc>
                <a:tc>
                  <a:txBody>
                    <a:bodyPr/>
                    <a:lstStyle/>
                    <a:p>
                      <a:r>
                        <a:rPr lang="en-GB" sz="2400" dirty="0" smtClean="0"/>
                        <a:t>5+</a:t>
                      </a:r>
                      <a:endParaRPr lang="en-GB" sz="2400" dirty="0"/>
                    </a:p>
                  </a:txBody>
                  <a:tcPr/>
                </a:tc>
              </a:tr>
              <a:tr h="370840">
                <a:tc>
                  <a:txBody>
                    <a:bodyPr/>
                    <a:lstStyle/>
                    <a:p>
                      <a:r>
                        <a:rPr lang="en-GB" sz="2400" dirty="0" err="1" smtClean="0"/>
                        <a:t>Obs</a:t>
                      </a:r>
                      <a:endParaRPr lang="en-GB" sz="2400" dirty="0"/>
                    </a:p>
                  </a:txBody>
                  <a:tcPr/>
                </a:tc>
                <a:tc>
                  <a:txBody>
                    <a:bodyPr/>
                    <a:lstStyle/>
                    <a:p>
                      <a:r>
                        <a:rPr lang="en-GB" sz="2400" dirty="0" smtClean="0"/>
                        <a:t>229</a:t>
                      </a:r>
                      <a:endParaRPr lang="en-GB" sz="2400" dirty="0"/>
                    </a:p>
                  </a:txBody>
                  <a:tcPr/>
                </a:tc>
                <a:tc>
                  <a:txBody>
                    <a:bodyPr/>
                    <a:lstStyle/>
                    <a:p>
                      <a:r>
                        <a:rPr lang="en-GB" sz="2400" dirty="0" smtClean="0"/>
                        <a:t>211</a:t>
                      </a:r>
                      <a:endParaRPr lang="en-GB" sz="2400" dirty="0"/>
                    </a:p>
                  </a:txBody>
                  <a:tcPr/>
                </a:tc>
                <a:tc>
                  <a:txBody>
                    <a:bodyPr/>
                    <a:lstStyle/>
                    <a:p>
                      <a:r>
                        <a:rPr lang="en-GB" sz="2400" dirty="0" smtClean="0"/>
                        <a:t>93</a:t>
                      </a:r>
                      <a:endParaRPr lang="en-GB" sz="2400" dirty="0"/>
                    </a:p>
                  </a:txBody>
                  <a:tcPr/>
                </a:tc>
                <a:tc>
                  <a:txBody>
                    <a:bodyPr/>
                    <a:lstStyle/>
                    <a:p>
                      <a:r>
                        <a:rPr lang="en-GB" sz="2400" dirty="0" smtClean="0"/>
                        <a:t>35</a:t>
                      </a:r>
                      <a:endParaRPr lang="en-GB" sz="2400" dirty="0"/>
                    </a:p>
                  </a:txBody>
                  <a:tcPr/>
                </a:tc>
                <a:tc>
                  <a:txBody>
                    <a:bodyPr/>
                    <a:lstStyle/>
                    <a:p>
                      <a:r>
                        <a:rPr lang="en-GB" sz="2400" dirty="0" smtClean="0"/>
                        <a:t>7</a:t>
                      </a:r>
                      <a:endParaRPr lang="en-GB" sz="2400" dirty="0"/>
                    </a:p>
                  </a:txBody>
                  <a:tcPr/>
                </a:tc>
                <a:tc>
                  <a:txBody>
                    <a:bodyPr/>
                    <a:lstStyle/>
                    <a:p>
                      <a:r>
                        <a:rPr lang="en-GB" sz="2400" dirty="0" smtClean="0"/>
                        <a:t>1</a:t>
                      </a:r>
                      <a:endParaRPr lang="en-GB" sz="2400" dirty="0"/>
                    </a:p>
                  </a:txBody>
                  <a:tcPr/>
                </a:tc>
              </a:tr>
              <a:tr h="370840">
                <a:tc>
                  <a:txBody>
                    <a:bodyPr/>
                    <a:lstStyle/>
                    <a:p>
                      <a:r>
                        <a:rPr lang="en-GB" sz="2400" dirty="0" err="1" smtClean="0"/>
                        <a:t>Pred</a:t>
                      </a:r>
                      <a:endParaRPr lang="en-GB" sz="2400" dirty="0"/>
                    </a:p>
                  </a:txBody>
                  <a:tcPr/>
                </a:tc>
                <a:tc>
                  <a:txBody>
                    <a:bodyPr/>
                    <a:lstStyle/>
                    <a:p>
                      <a:r>
                        <a:rPr lang="en-GB" sz="2400" dirty="0" smtClean="0"/>
                        <a:t>226.7</a:t>
                      </a:r>
                      <a:endParaRPr lang="en-GB" sz="2400" dirty="0"/>
                    </a:p>
                  </a:txBody>
                  <a:tcPr/>
                </a:tc>
                <a:tc>
                  <a:txBody>
                    <a:bodyPr/>
                    <a:lstStyle/>
                    <a:p>
                      <a:r>
                        <a:rPr lang="en-GB" sz="2400" dirty="0" smtClean="0"/>
                        <a:t>211.3</a:t>
                      </a:r>
                      <a:endParaRPr lang="en-GB" sz="2400" dirty="0"/>
                    </a:p>
                  </a:txBody>
                  <a:tcPr/>
                </a:tc>
                <a:tc>
                  <a:txBody>
                    <a:bodyPr/>
                    <a:lstStyle/>
                    <a:p>
                      <a:r>
                        <a:rPr lang="en-GB" sz="2400" dirty="0" smtClean="0"/>
                        <a:t>98.5</a:t>
                      </a:r>
                      <a:endParaRPr lang="en-GB" sz="2400" dirty="0"/>
                    </a:p>
                  </a:txBody>
                  <a:tcPr/>
                </a:tc>
                <a:tc>
                  <a:txBody>
                    <a:bodyPr/>
                    <a:lstStyle/>
                    <a:p>
                      <a:r>
                        <a:rPr lang="en-GB" sz="2400" dirty="0" smtClean="0"/>
                        <a:t>30.6</a:t>
                      </a:r>
                      <a:endParaRPr lang="en-GB" sz="2400" dirty="0"/>
                    </a:p>
                  </a:txBody>
                  <a:tcPr/>
                </a:tc>
                <a:tc>
                  <a:txBody>
                    <a:bodyPr/>
                    <a:lstStyle/>
                    <a:p>
                      <a:r>
                        <a:rPr lang="en-GB" sz="2400" dirty="0" smtClean="0"/>
                        <a:t>7.4</a:t>
                      </a:r>
                      <a:endParaRPr lang="en-GB" sz="2400" dirty="0"/>
                    </a:p>
                  </a:txBody>
                  <a:tcPr/>
                </a:tc>
                <a:tc>
                  <a:txBody>
                    <a:bodyPr/>
                    <a:lstStyle/>
                    <a:p>
                      <a:r>
                        <a:rPr lang="en-GB" sz="2400" dirty="0" smtClean="0"/>
                        <a:t>1.6</a:t>
                      </a:r>
                      <a:endParaRPr lang="en-GB" sz="2400" dirty="0"/>
                    </a:p>
                  </a:txBody>
                  <a:tcPr/>
                </a:tc>
              </a:tr>
            </a:tbl>
          </a:graphicData>
        </a:graphic>
      </p:graphicFrame>
      <p:sp>
        <p:nvSpPr>
          <p:cNvPr id="8" name="textruta 7"/>
          <p:cNvSpPr txBox="1"/>
          <p:nvPr/>
        </p:nvSpPr>
        <p:spPr>
          <a:xfrm>
            <a:off x="1403648" y="1988840"/>
            <a:ext cx="3168352" cy="523220"/>
          </a:xfrm>
          <a:prstGeom prst="rect">
            <a:avLst/>
          </a:prstGeom>
          <a:noFill/>
        </p:spPr>
        <p:txBody>
          <a:bodyPr wrap="square" rtlCol="0">
            <a:spAutoFit/>
          </a:bodyPr>
          <a:lstStyle/>
          <a:p>
            <a:r>
              <a:rPr lang="en-GB" sz="2800" dirty="0" smtClean="0">
                <a:latin typeface="+mn-lt"/>
              </a:rPr>
              <a:t>What if?</a:t>
            </a:r>
            <a:endParaRPr lang="en-GB" sz="2800" dirty="0">
              <a:latin typeface="+mn-lt"/>
            </a:endParaRPr>
          </a:p>
        </p:txBody>
      </p:sp>
      <p:sp>
        <p:nvSpPr>
          <p:cNvPr id="10" name="Oval 9"/>
          <p:cNvSpPr/>
          <p:nvPr/>
        </p:nvSpPr>
        <p:spPr bwMode="auto">
          <a:xfrm>
            <a:off x="4139952" y="4293096"/>
            <a:ext cx="3456384" cy="1152128"/>
          </a:xfrm>
          <a:prstGeom prst="wedgeEllipseCallout">
            <a:avLst>
              <a:gd name="adj1" fmla="val 41038"/>
              <a:gd name="adj2" fmla="val -119274"/>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Times New Roman" pitchFamily="18" charset="0"/>
              </a:rPr>
              <a:t>What if large number here?</a:t>
            </a:r>
          </a:p>
        </p:txBody>
      </p:sp>
      <p:sp>
        <p:nvSpPr>
          <p:cNvPr id="11" name="textruta 10"/>
          <p:cNvSpPr txBox="1"/>
          <p:nvPr/>
        </p:nvSpPr>
        <p:spPr>
          <a:xfrm>
            <a:off x="1475656" y="4581128"/>
            <a:ext cx="2520280" cy="1938992"/>
          </a:xfrm>
          <a:prstGeom prst="rect">
            <a:avLst/>
          </a:prstGeom>
          <a:noFill/>
        </p:spPr>
        <p:txBody>
          <a:bodyPr wrap="square" rtlCol="0">
            <a:spAutoFit/>
          </a:bodyPr>
          <a:lstStyle/>
          <a:p>
            <a:r>
              <a:rPr lang="en-GB" dirty="0" smtClean="0"/>
              <a:t>There is a similar example in Lohr (2010) on accidents and airline pilots</a:t>
            </a:r>
            <a:endParaRPr lang="en-GB" dirty="0"/>
          </a:p>
        </p:txBody>
      </p:sp>
      <p:sp>
        <p:nvSpPr>
          <p:cNvPr id="12" name="Platshållare för sidfot 11"/>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6"/>
          <p:cNvSpPr>
            <a:spLocks noGrp="1"/>
          </p:cNvSpPr>
          <p:nvPr>
            <p:ph type="sldNum" sz="quarter" idx="12"/>
          </p:nvPr>
        </p:nvSpPr>
        <p:spPr/>
        <p:txBody>
          <a:bodyPr/>
          <a:lstStyle/>
          <a:p>
            <a:fld id="{66CF97C9-27EC-4618-AFD8-37EC10B6F073}" type="slidenum">
              <a:rPr lang="sv-SE"/>
              <a:pPr/>
              <a:t>2</a:t>
            </a:fld>
            <a:endParaRPr lang="sv-SE"/>
          </a:p>
        </p:txBody>
      </p:sp>
      <p:sp>
        <p:nvSpPr>
          <p:cNvPr id="108546" name="Rectangle 2"/>
          <p:cNvSpPr>
            <a:spLocks noGrp="1" noChangeArrowheads="1"/>
          </p:cNvSpPr>
          <p:nvPr>
            <p:ph type="title"/>
          </p:nvPr>
        </p:nvSpPr>
        <p:spPr/>
        <p:txBody>
          <a:bodyPr/>
          <a:lstStyle/>
          <a:p>
            <a:r>
              <a:rPr lang="en-GB" dirty="0" smtClean="0"/>
              <a:t>St Paul’s Cathedral, London</a:t>
            </a:r>
            <a:endParaRPr lang="en-GB" dirty="0"/>
          </a:p>
        </p:txBody>
      </p:sp>
      <p:sp>
        <p:nvSpPr>
          <p:cNvPr id="108553" name="Rectangle 9"/>
          <p:cNvSpPr>
            <a:spLocks noGrp="1" noChangeArrowheads="1"/>
          </p:cNvSpPr>
          <p:nvPr>
            <p:ph type="body" idx="1"/>
          </p:nvPr>
        </p:nvSpPr>
        <p:spPr>
          <a:xfrm>
            <a:off x="1187624" y="2132856"/>
            <a:ext cx="7597775" cy="2592387"/>
          </a:xfrm>
          <a:noFill/>
          <a:ln/>
        </p:spPr>
        <p:txBody>
          <a:bodyPr/>
          <a:lstStyle/>
          <a:p>
            <a:pPr marL="457200" indent="-457200">
              <a:buNone/>
            </a:pPr>
            <a:endParaRPr lang="en-GB" sz="2400" dirty="0" smtClean="0"/>
          </a:p>
          <a:p>
            <a:pPr marL="457200" indent="-457200">
              <a:buNone/>
            </a:pPr>
            <a:endParaRPr lang="en-GB" sz="2400" dirty="0"/>
          </a:p>
        </p:txBody>
      </p:sp>
      <p:pic>
        <p:nvPicPr>
          <p:cNvPr id="9" name="Bildobjekt 8" descr="St Pauls.jpg"/>
          <p:cNvPicPr>
            <a:picLocks noChangeAspect="1"/>
          </p:cNvPicPr>
          <p:nvPr/>
        </p:nvPicPr>
        <p:blipFill>
          <a:blip r:embed="rId2" cstate="print"/>
          <a:stretch>
            <a:fillRect/>
          </a:stretch>
        </p:blipFill>
        <p:spPr>
          <a:xfrm>
            <a:off x="2555776" y="1628800"/>
            <a:ext cx="4037644" cy="3024336"/>
          </a:xfrm>
          <a:prstGeom prst="rect">
            <a:avLst/>
          </a:prstGeom>
        </p:spPr>
      </p:pic>
      <p:sp>
        <p:nvSpPr>
          <p:cNvPr id="6" name="Platshållare för sidfot 5"/>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85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6"/>
          <p:cNvSpPr>
            <a:spLocks noGrp="1"/>
          </p:cNvSpPr>
          <p:nvPr>
            <p:ph type="sldNum" sz="quarter" idx="12"/>
          </p:nvPr>
        </p:nvSpPr>
        <p:spPr/>
        <p:txBody>
          <a:bodyPr/>
          <a:lstStyle/>
          <a:p>
            <a:fld id="{66CF97C9-27EC-4618-AFD8-37EC10B6F073}" type="slidenum">
              <a:rPr lang="sv-SE"/>
              <a:pPr/>
              <a:t>20</a:t>
            </a:fld>
            <a:endParaRPr lang="sv-SE"/>
          </a:p>
        </p:txBody>
      </p:sp>
      <p:sp>
        <p:nvSpPr>
          <p:cNvPr id="108546" name="Rectangle 2"/>
          <p:cNvSpPr>
            <a:spLocks noGrp="1" noChangeArrowheads="1"/>
          </p:cNvSpPr>
          <p:nvPr>
            <p:ph type="title"/>
          </p:nvPr>
        </p:nvSpPr>
        <p:spPr/>
        <p:txBody>
          <a:bodyPr/>
          <a:lstStyle/>
          <a:p>
            <a:r>
              <a:rPr lang="en-GB" dirty="0" smtClean="0"/>
              <a:t>No, it is not that easy</a:t>
            </a:r>
            <a:endParaRPr lang="en-GB" dirty="0"/>
          </a:p>
        </p:txBody>
      </p:sp>
      <p:sp>
        <p:nvSpPr>
          <p:cNvPr id="108553" name="Rectangle 9"/>
          <p:cNvSpPr>
            <a:spLocks noGrp="1" noChangeArrowheads="1"/>
          </p:cNvSpPr>
          <p:nvPr>
            <p:ph type="body" idx="1"/>
          </p:nvPr>
        </p:nvSpPr>
        <p:spPr>
          <a:xfrm>
            <a:off x="1187624" y="2132856"/>
            <a:ext cx="7597775" cy="2592387"/>
          </a:xfrm>
          <a:noFill/>
          <a:ln/>
        </p:spPr>
        <p:txBody>
          <a:bodyPr/>
          <a:lstStyle/>
          <a:p>
            <a:pPr marL="457200" indent="-457200">
              <a:buNone/>
            </a:pPr>
            <a:endParaRPr lang="en-GB" sz="2400" dirty="0" smtClean="0"/>
          </a:p>
          <a:p>
            <a:pPr marL="457200" indent="-457200">
              <a:buNone/>
            </a:pPr>
            <a:endParaRPr lang="en-GB" sz="2400" dirty="0"/>
          </a:p>
        </p:txBody>
      </p:sp>
      <p:pic>
        <p:nvPicPr>
          <p:cNvPr id="9" name="Bildobjekt 8" descr="St Pauls.jpg"/>
          <p:cNvPicPr>
            <a:picLocks noChangeAspect="1"/>
          </p:cNvPicPr>
          <p:nvPr/>
        </p:nvPicPr>
        <p:blipFill>
          <a:blip r:embed="rId2" cstate="print"/>
          <a:stretch>
            <a:fillRect/>
          </a:stretch>
        </p:blipFill>
        <p:spPr>
          <a:xfrm>
            <a:off x="1331640" y="1844824"/>
            <a:ext cx="1826552" cy="1368151"/>
          </a:xfrm>
          <a:prstGeom prst="rect">
            <a:avLst/>
          </a:prstGeom>
        </p:spPr>
      </p:pic>
      <p:pic>
        <p:nvPicPr>
          <p:cNvPr id="12" name="Bildobjekt 11" descr="Westminister.jpg"/>
          <p:cNvPicPr>
            <a:picLocks noChangeAspect="1"/>
          </p:cNvPicPr>
          <p:nvPr/>
        </p:nvPicPr>
        <p:blipFill>
          <a:blip r:embed="rId3" cstate="print"/>
          <a:stretch>
            <a:fillRect/>
          </a:stretch>
        </p:blipFill>
        <p:spPr>
          <a:xfrm>
            <a:off x="3347864" y="1844824"/>
            <a:ext cx="1842120" cy="3089511"/>
          </a:xfrm>
          <a:prstGeom prst="rect">
            <a:avLst/>
          </a:prstGeom>
        </p:spPr>
      </p:pic>
      <p:pic>
        <p:nvPicPr>
          <p:cNvPr id="13" name="Bildobjekt 12" descr="Tower_of_London,_Traitors_Gate.jpg"/>
          <p:cNvPicPr>
            <a:picLocks noChangeAspect="1"/>
          </p:cNvPicPr>
          <p:nvPr/>
        </p:nvPicPr>
        <p:blipFill>
          <a:blip r:embed="rId4" cstate="print"/>
          <a:stretch>
            <a:fillRect/>
          </a:stretch>
        </p:blipFill>
        <p:spPr>
          <a:xfrm>
            <a:off x="5364088" y="1844824"/>
            <a:ext cx="3317098" cy="3033845"/>
          </a:xfrm>
          <a:prstGeom prst="rect">
            <a:avLst/>
          </a:prstGeom>
        </p:spPr>
      </p:pic>
      <p:sp>
        <p:nvSpPr>
          <p:cNvPr id="14" name="Platshållare för sidfot 13"/>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6"/>
          <p:cNvSpPr>
            <a:spLocks noGrp="1"/>
          </p:cNvSpPr>
          <p:nvPr>
            <p:ph type="sldNum" sz="quarter" idx="12"/>
          </p:nvPr>
        </p:nvSpPr>
        <p:spPr/>
        <p:txBody>
          <a:bodyPr/>
          <a:lstStyle/>
          <a:p>
            <a:fld id="{66CF97C9-27EC-4618-AFD8-37EC10B6F073}" type="slidenum">
              <a:rPr lang="sv-SE"/>
              <a:pPr/>
              <a:t>21</a:t>
            </a:fld>
            <a:endParaRPr lang="sv-SE"/>
          </a:p>
        </p:txBody>
      </p:sp>
      <p:sp>
        <p:nvSpPr>
          <p:cNvPr id="108546" name="Rectangle 2"/>
          <p:cNvSpPr>
            <a:spLocks noGrp="1" noChangeArrowheads="1"/>
          </p:cNvSpPr>
          <p:nvPr>
            <p:ph type="title"/>
          </p:nvPr>
        </p:nvSpPr>
        <p:spPr/>
        <p:txBody>
          <a:bodyPr/>
          <a:lstStyle/>
          <a:p>
            <a:r>
              <a:rPr lang="en-GB" dirty="0" smtClean="0"/>
              <a:t>Undefined sample space</a:t>
            </a:r>
            <a:endParaRPr lang="en-GB" dirty="0"/>
          </a:p>
        </p:txBody>
      </p:sp>
      <p:sp>
        <p:nvSpPr>
          <p:cNvPr id="108553" name="Rectangle 9"/>
          <p:cNvSpPr>
            <a:spLocks noGrp="1" noChangeArrowheads="1"/>
          </p:cNvSpPr>
          <p:nvPr>
            <p:ph type="body" idx="1"/>
          </p:nvPr>
        </p:nvSpPr>
        <p:spPr>
          <a:xfrm>
            <a:off x="1187624" y="2132856"/>
            <a:ext cx="7597775" cy="2592387"/>
          </a:xfrm>
          <a:noFill/>
          <a:ln/>
        </p:spPr>
        <p:txBody>
          <a:bodyPr/>
          <a:lstStyle/>
          <a:p>
            <a:pPr marL="457200" indent="-457200">
              <a:buNone/>
            </a:pPr>
            <a:endParaRPr lang="en-GB" sz="2400" dirty="0" smtClean="0"/>
          </a:p>
          <a:p>
            <a:pPr marL="457200" indent="-457200">
              <a:buNone/>
            </a:pPr>
            <a:endParaRPr lang="en-GB" sz="2400" dirty="0"/>
          </a:p>
        </p:txBody>
      </p:sp>
      <p:sp>
        <p:nvSpPr>
          <p:cNvPr id="8" name="textruta 7"/>
          <p:cNvSpPr txBox="1"/>
          <p:nvPr/>
        </p:nvSpPr>
        <p:spPr>
          <a:xfrm>
            <a:off x="1547664" y="1844825"/>
            <a:ext cx="6552728" cy="830997"/>
          </a:xfrm>
          <a:prstGeom prst="rect">
            <a:avLst/>
          </a:prstGeom>
          <a:noFill/>
        </p:spPr>
        <p:txBody>
          <a:bodyPr wrap="square" rtlCol="0">
            <a:spAutoFit/>
          </a:bodyPr>
          <a:lstStyle/>
          <a:p>
            <a:r>
              <a:rPr lang="en-GB" dirty="0" smtClean="0">
                <a:latin typeface="+mn-lt"/>
              </a:rPr>
              <a:t>Very common.</a:t>
            </a:r>
          </a:p>
          <a:p>
            <a:endParaRPr lang="en-GB" dirty="0"/>
          </a:p>
        </p:txBody>
      </p:sp>
      <p:sp>
        <p:nvSpPr>
          <p:cNvPr id="10" name="textruta 9"/>
          <p:cNvSpPr txBox="1"/>
          <p:nvPr/>
        </p:nvSpPr>
        <p:spPr>
          <a:xfrm>
            <a:off x="1403648" y="3356992"/>
            <a:ext cx="6408712" cy="1569660"/>
          </a:xfrm>
          <a:prstGeom prst="rect">
            <a:avLst/>
          </a:prstGeom>
          <a:noFill/>
        </p:spPr>
        <p:txBody>
          <a:bodyPr wrap="square" rtlCol="0">
            <a:spAutoFit/>
          </a:bodyPr>
          <a:lstStyle/>
          <a:p>
            <a:r>
              <a:rPr lang="en-GB" dirty="0" smtClean="0">
                <a:latin typeface="+mn-lt"/>
              </a:rPr>
              <a:t>Question to ask oneself: how was the object/event/situation at hand selected? Was it selected </a:t>
            </a:r>
            <a:r>
              <a:rPr lang="en-GB" i="1" dirty="0" smtClean="0">
                <a:latin typeface="+mn-lt"/>
              </a:rPr>
              <a:t>because</a:t>
            </a:r>
            <a:r>
              <a:rPr lang="en-GB" dirty="0" smtClean="0">
                <a:latin typeface="+mn-lt"/>
              </a:rPr>
              <a:t> of its remarkable features (e.g. many accidents)</a:t>
            </a:r>
            <a:endParaRPr lang="en-GB" dirty="0">
              <a:latin typeface="+mn-lt"/>
            </a:endParaRPr>
          </a:p>
        </p:txBody>
      </p:sp>
      <p:pic>
        <p:nvPicPr>
          <p:cNvPr id="11" name="Bildobjekt 10" descr="crossing.jpg"/>
          <p:cNvPicPr>
            <a:picLocks noChangeAspect="1"/>
          </p:cNvPicPr>
          <p:nvPr/>
        </p:nvPicPr>
        <p:blipFill>
          <a:blip r:embed="rId2" cstate="print"/>
          <a:stretch>
            <a:fillRect/>
          </a:stretch>
        </p:blipFill>
        <p:spPr>
          <a:xfrm>
            <a:off x="3851920" y="1628800"/>
            <a:ext cx="2086793" cy="1656184"/>
          </a:xfrm>
          <a:prstGeom prst="rect">
            <a:avLst/>
          </a:prstGeom>
        </p:spPr>
      </p:pic>
      <p:sp>
        <p:nvSpPr>
          <p:cNvPr id="14" name="Platshållare för sidfot 13"/>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20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ppt_x"/>
                                          </p:val>
                                        </p:tav>
                                        <p:tav tm="100000">
                                          <p:val>
                                            <p:strVal val="#ppt_x"/>
                                          </p:val>
                                        </p:tav>
                                      </p:tavLst>
                                    </p:anim>
                                    <p:anim calcmode="lin" valueType="num">
                                      <p:cBhvr additive="base">
                                        <p:cTn id="1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6"/>
          <p:cNvSpPr>
            <a:spLocks noGrp="1"/>
          </p:cNvSpPr>
          <p:nvPr>
            <p:ph type="sldNum" sz="quarter" idx="12"/>
          </p:nvPr>
        </p:nvSpPr>
        <p:spPr/>
        <p:txBody>
          <a:bodyPr/>
          <a:lstStyle/>
          <a:p>
            <a:fld id="{66CF97C9-27EC-4618-AFD8-37EC10B6F073}" type="slidenum">
              <a:rPr lang="sv-SE"/>
              <a:pPr/>
              <a:t>22</a:t>
            </a:fld>
            <a:endParaRPr lang="sv-SE"/>
          </a:p>
        </p:txBody>
      </p:sp>
      <p:sp>
        <p:nvSpPr>
          <p:cNvPr id="108546" name="Rectangle 2"/>
          <p:cNvSpPr>
            <a:spLocks noGrp="1" noChangeArrowheads="1"/>
          </p:cNvSpPr>
          <p:nvPr>
            <p:ph type="title"/>
          </p:nvPr>
        </p:nvSpPr>
        <p:spPr/>
        <p:txBody>
          <a:bodyPr/>
          <a:lstStyle/>
          <a:p>
            <a:r>
              <a:rPr lang="en-GB" dirty="0" smtClean="0"/>
              <a:t>Undefined sample space</a:t>
            </a:r>
            <a:endParaRPr lang="en-GB" dirty="0"/>
          </a:p>
        </p:txBody>
      </p:sp>
      <p:sp>
        <p:nvSpPr>
          <p:cNvPr id="108553" name="Rectangle 9"/>
          <p:cNvSpPr>
            <a:spLocks noGrp="1" noChangeArrowheads="1"/>
          </p:cNvSpPr>
          <p:nvPr>
            <p:ph type="body" idx="1"/>
          </p:nvPr>
        </p:nvSpPr>
        <p:spPr>
          <a:xfrm>
            <a:off x="1187624" y="2132856"/>
            <a:ext cx="7597775" cy="2592387"/>
          </a:xfrm>
          <a:noFill/>
          <a:ln/>
        </p:spPr>
        <p:txBody>
          <a:bodyPr/>
          <a:lstStyle/>
          <a:p>
            <a:pPr marL="457200" indent="-457200">
              <a:buNone/>
            </a:pPr>
            <a:endParaRPr lang="en-GB" sz="2400" dirty="0" smtClean="0"/>
          </a:p>
          <a:p>
            <a:pPr marL="457200" indent="-457200">
              <a:buNone/>
            </a:pPr>
            <a:endParaRPr lang="en-GB" sz="2400" dirty="0"/>
          </a:p>
        </p:txBody>
      </p:sp>
      <p:sp>
        <p:nvSpPr>
          <p:cNvPr id="8" name="textruta 7"/>
          <p:cNvSpPr txBox="1"/>
          <p:nvPr/>
        </p:nvSpPr>
        <p:spPr>
          <a:xfrm>
            <a:off x="1547664" y="1844825"/>
            <a:ext cx="6552728" cy="2308324"/>
          </a:xfrm>
          <a:prstGeom prst="rect">
            <a:avLst/>
          </a:prstGeom>
          <a:noFill/>
        </p:spPr>
        <p:txBody>
          <a:bodyPr wrap="square" rtlCol="0">
            <a:spAutoFit/>
          </a:bodyPr>
          <a:lstStyle/>
          <a:p>
            <a:r>
              <a:rPr lang="en-GB" dirty="0" smtClean="0">
                <a:latin typeface="+mn-lt"/>
              </a:rPr>
              <a:t>Note difference between </a:t>
            </a:r>
            <a:r>
              <a:rPr lang="en-GB" dirty="0" err="1" smtClean="0">
                <a:latin typeface="+mn-lt"/>
              </a:rPr>
              <a:t>Lohr’s</a:t>
            </a:r>
            <a:r>
              <a:rPr lang="en-GB" dirty="0" smtClean="0">
                <a:latin typeface="+mn-lt"/>
              </a:rPr>
              <a:t> airline pilots example and the accidents in the crossing: we have data on all airline accidents and pilots. That crossing was selected on the bases on its properties (informative sample) </a:t>
            </a:r>
          </a:p>
          <a:p>
            <a:endParaRPr lang="en-GB" dirty="0"/>
          </a:p>
        </p:txBody>
      </p:sp>
      <p:sp>
        <p:nvSpPr>
          <p:cNvPr id="14" name="Platshållare för sidfot 13"/>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p:cNvSpPr>
            <a:spLocks noGrp="1"/>
          </p:cNvSpPr>
          <p:nvPr>
            <p:ph type="sldNum" sz="quarter" idx="12"/>
          </p:nvPr>
        </p:nvSpPr>
        <p:spPr/>
        <p:txBody>
          <a:bodyPr/>
          <a:lstStyle/>
          <a:p>
            <a:fld id="{64DCAE9E-1B7D-494A-A619-C124218EEDAF}" type="slidenum">
              <a:rPr lang="sv-SE" smtClean="0"/>
              <a:pPr/>
              <a:t>23</a:t>
            </a:fld>
            <a:endParaRPr lang="sv-SE"/>
          </a:p>
        </p:txBody>
      </p:sp>
      <p:pic>
        <p:nvPicPr>
          <p:cNvPr id="2050" name="Picture 2"/>
          <p:cNvPicPr>
            <a:picLocks noChangeAspect="1" noChangeArrowheads="1"/>
          </p:cNvPicPr>
          <p:nvPr/>
        </p:nvPicPr>
        <p:blipFill>
          <a:blip r:embed="rId2" cstate="print"/>
          <a:srcRect/>
          <a:stretch>
            <a:fillRect/>
          </a:stretch>
        </p:blipFill>
        <p:spPr bwMode="auto">
          <a:xfrm>
            <a:off x="0" y="0"/>
            <a:ext cx="9753600" cy="7315200"/>
          </a:xfrm>
          <a:prstGeom prst="rect">
            <a:avLst/>
          </a:prstGeom>
          <a:noFill/>
          <a:ln w="9525">
            <a:noFill/>
            <a:miter lim="800000"/>
            <a:headEnd/>
            <a:tailEnd/>
          </a:ln>
        </p:spPr>
      </p:pic>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Scenarios in thought-experiment</a:t>
            </a:r>
            <a:endParaRPr lang="en-GB" dirty="0"/>
          </a:p>
        </p:txBody>
      </p:sp>
      <p:sp>
        <p:nvSpPr>
          <p:cNvPr id="3" name="Platshållare för innehåll 2"/>
          <p:cNvSpPr>
            <a:spLocks noGrp="1"/>
          </p:cNvSpPr>
          <p:nvPr>
            <p:ph idx="1"/>
          </p:nvPr>
        </p:nvSpPr>
        <p:spPr>
          <a:xfrm>
            <a:off x="1115616" y="1628800"/>
            <a:ext cx="7772400" cy="4114800"/>
          </a:xfrm>
        </p:spPr>
        <p:txBody>
          <a:bodyPr/>
          <a:lstStyle/>
          <a:p>
            <a:r>
              <a:rPr lang="en-GB" dirty="0" smtClean="0"/>
              <a:t>Suppose the far North was particularly prone to crime</a:t>
            </a:r>
          </a:p>
          <a:p>
            <a:r>
              <a:rPr lang="en-GB" dirty="0" smtClean="0"/>
              <a:t>A statistician would have checked it and asked questions. Perhaps second thoughts about testing procedure.</a:t>
            </a:r>
          </a:p>
          <a:p>
            <a:r>
              <a:rPr lang="en-GB" dirty="0" smtClean="0"/>
              <a:t>If published, people analysing statistics would have “found” reasons (high unemployment, women move out, etc)</a:t>
            </a:r>
          </a:p>
          <a:p>
            <a:r>
              <a:rPr lang="en-GB" dirty="0" smtClean="0"/>
              <a:t>Recall “</a:t>
            </a:r>
            <a:r>
              <a:rPr lang="en-GB" dirty="0" err="1" smtClean="0"/>
              <a:t>ley</a:t>
            </a:r>
            <a:r>
              <a:rPr lang="en-GB" dirty="0" smtClean="0"/>
              <a:t> line”</a:t>
            </a:r>
          </a:p>
          <a:p>
            <a:endParaRPr lang="en-GB" dirty="0" smtClean="0"/>
          </a:p>
          <a:p>
            <a:endParaRPr lang="en-GB" dirty="0" smtClean="0"/>
          </a:p>
          <a:p>
            <a:pPr>
              <a:buNone/>
            </a:pPr>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24</a:t>
            </a:fld>
            <a:endParaRPr lang="sv-SE"/>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Statistical culture</a:t>
            </a:r>
            <a:endParaRPr lang="en-GB" dirty="0"/>
          </a:p>
        </p:txBody>
      </p:sp>
      <p:sp>
        <p:nvSpPr>
          <p:cNvPr id="3" name="Platshållare för innehåll 2"/>
          <p:cNvSpPr>
            <a:spLocks noGrp="1"/>
          </p:cNvSpPr>
          <p:nvPr>
            <p:ph idx="1"/>
          </p:nvPr>
        </p:nvSpPr>
        <p:spPr>
          <a:xfrm>
            <a:off x="1187624" y="1772816"/>
            <a:ext cx="7772400" cy="4114800"/>
          </a:xfrm>
        </p:spPr>
        <p:txBody>
          <a:bodyPr/>
          <a:lstStyle/>
          <a:p>
            <a:r>
              <a:rPr lang="en-GB" dirty="0" smtClean="0"/>
              <a:t>In pharmaceutical industry:</a:t>
            </a:r>
          </a:p>
          <a:p>
            <a:r>
              <a:rPr lang="en-GB" dirty="0" smtClean="0"/>
              <a:t>Studies are planned, primary hypothesis selected. Reported ahead of time. </a:t>
            </a:r>
          </a:p>
          <a:p>
            <a:r>
              <a:rPr lang="en-GB" dirty="0" smtClean="0"/>
              <a:t>Downsides: No flexibility, expensive, time consuming.</a:t>
            </a:r>
          </a:p>
          <a:p>
            <a:r>
              <a:rPr lang="en-GB" dirty="0" smtClean="0"/>
              <a:t>Perhaps there should be different statistical cultures</a:t>
            </a:r>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25</a:t>
            </a:fld>
            <a:endParaRPr lang="sv-SE"/>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Sweden’s first fully register-based census this year</a:t>
            </a:r>
            <a:endParaRPr lang="en-GB" dirty="0"/>
          </a:p>
        </p:txBody>
      </p:sp>
      <p:sp>
        <p:nvSpPr>
          <p:cNvPr id="3" name="Platshållare för sidfot 2"/>
          <p:cNvSpPr>
            <a:spLocks noGrp="1"/>
          </p:cNvSpPr>
          <p:nvPr>
            <p:ph type="ftr" sz="quarter" idx="11"/>
          </p:nvPr>
        </p:nvSpPr>
        <p:spPr/>
        <p:txBody>
          <a:bodyPr/>
          <a:lstStyle/>
          <a:p>
            <a:r>
              <a:rPr lang="pt-BR" smtClean="0"/>
              <a:t>III ESAMP Universidade Federal de Juiz de Fora.  Dan Hedlin</a:t>
            </a:r>
            <a:endParaRPr lang="sv-SE"/>
          </a:p>
        </p:txBody>
      </p:sp>
      <p:sp>
        <p:nvSpPr>
          <p:cNvPr id="4" name="Platshållare för bildnummer 3"/>
          <p:cNvSpPr>
            <a:spLocks noGrp="1"/>
          </p:cNvSpPr>
          <p:nvPr>
            <p:ph type="sldNum" sz="quarter" idx="12"/>
          </p:nvPr>
        </p:nvSpPr>
        <p:spPr/>
        <p:txBody>
          <a:bodyPr/>
          <a:lstStyle/>
          <a:p>
            <a:fld id="{37438810-E950-43C4-883C-51CE5D39DCF2}" type="slidenum">
              <a:rPr lang="sv-SE" smtClean="0"/>
              <a:pPr/>
              <a:t>26</a:t>
            </a:fld>
            <a:endParaRPr lang="sv-SE"/>
          </a:p>
        </p:txBody>
      </p:sp>
      <p:sp>
        <p:nvSpPr>
          <p:cNvPr id="5" name="Magnetskiva 4"/>
          <p:cNvSpPr/>
          <p:nvPr/>
        </p:nvSpPr>
        <p:spPr bwMode="auto">
          <a:xfrm>
            <a:off x="1835696" y="2348880"/>
            <a:ext cx="1728192" cy="2232248"/>
          </a:xfrm>
          <a:prstGeom prst="flowChartMagneticDisk">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rPr>
              <a:t>Population</a:t>
            </a:r>
          </a:p>
        </p:txBody>
      </p:sp>
      <p:sp>
        <p:nvSpPr>
          <p:cNvPr id="6" name="Magnetskiva 5"/>
          <p:cNvSpPr/>
          <p:nvPr/>
        </p:nvSpPr>
        <p:spPr bwMode="auto">
          <a:xfrm>
            <a:off x="4067944" y="2276872"/>
            <a:ext cx="1656184" cy="2376264"/>
          </a:xfrm>
          <a:prstGeom prst="flowChartMagneticDisk">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smtClean="0">
                <a:solidFill>
                  <a:schemeClr val="tx1"/>
                </a:solidFill>
              </a:rPr>
              <a:t>Apart-</a:t>
            </a:r>
            <a:r>
              <a:rPr lang="en-GB" dirty="0" err="1" smtClean="0">
                <a:solidFill>
                  <a:schemeClr val="tx1"/>
                </a:solidFill>
              </a:rPr>
              <a:t>ments</a:t>
            </a:r>
            <a:endParaRPr kumimoji="0" lang="en-GB" sz="2400" b="0" i="0" u="none" strike="noStrike" cap="none" normalizeH="0" baseline="0" dirty="0" smtClean="0">
              <a:ln>
                <a:noFill/>
              </a:ln>
              <a:solidFill>
                <a:schemeClr val="tx1"/>
              </a:solidFill>
              <a:effectLst/>
            </a:endParaRPr>
          </a:p>
        </p:txBody>
      </p:sp>
      <p:sp>
        <p:nvSpPr>
          <p:cNvPr id="7" name="Magnetskiva 6"/>
          <p:cNvSpPr/>
          <p:nvPr/>
        </p:nvSpPr>
        <p:spPr bwMode="auto">
          <a:xfrm>
            <a:off x="6228184" y="2204864"/>
            <a:ext cx="1656184" cy="2376264"/>
          </a:xfrm>
          <a:prstGeom prst="flowChartMagneticDisk">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smtClean="0">
                <a:solidFill>
                  <a:schemeClr val="tx1"/>
                </a:solidFill>
              </a:rPr>
              <a:t>Properties (houses)</a:t>
            </a:r>
            <a:endParaRPr kumimoji="0" lang="en-GB" sz="2400" b="0" i="0" u="none" strike="noStrike" cap="none" normalizeH="0" baseline="0" dirty="0" smtClean="0">
              <a:ln>
                <a:noFill/>
              </a:ln>
              <a:solidFill>
                <a:schemeClr val="tx1"/>
              </a:solidFill>
              <a:effectLst/>
            </a:endParaRPr>
          </a:p>
        </p:txBody>
      </p:sp>
      <p:sp>
        <p:nvSpPr>
          <p:cNvPr id="8" name="Rektangel 7"/>
          <p:cNvSpPr/>
          <p:nvPr/>
        </p:nvSpPr>
        <p:spPr>
          <a:xfrm>
            <a:off x="1835696" y="4869160"/>
            <a:ext cx="3098925" cy="523220"/>
          </a:xfrm>
          <a:prstGeom prst="rect">
            <a:avLst/>
          </a:prstGeom>
        </p:spPr>
        <p:txBody>
          <a:bodyPr wrap="none">
            <a:spAutoFit/>
          </a:bodyPr>
          <a:lstStyle/>
          <a:p>
            <a:r>
              <a:rPr lang="en-GB" sz="2800" b="1" dirty="0" smtClean="0">
                <a:latin typeface="+mn-lt"/>
              </a:rPr>
              <a:t>What is random?</a:t>
            </a:r>
            <a:endParaRPr lang="en-GB" sz="2800" b="1" dirty="0">
              <a:latin typeface="+mn-lt"/>
            </a:endParaRPr>
          </a:p>
        </p:txBody>
      </p:sp>
      <p:cxnSp>
        <p:nvCxnSpPr>
          <p:cNvPr id="10" name="Rak pil 9"/>
          <p:cNvCxnSpPr>
            <a:stCxn id="5" idx="4"/>
            <a:endCxn id="6" idx="2"/>
          </p:cNvCxnSpPr>
          <p:nvPr/>
        </p:nvCxnSpPr>
        <p:spPr bwMode="auto">
          <a:xfrm>
            <a:off x="3563888" y="3465004"/>
            <a:ext cx="504056" cy="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2" name="Rak pil 11"/>
          <p:cNvCxnSpPr/>
          <p:nvPr/>
        </p:nvCxnSpPr>
        <p:spPr bwMode="auto">
          <a:xfrm>
            <a:off x="5724128" y="3501008"/>
            <a:ext cx="504056" cy="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13" name="textruta 12"/>
          <p:cNvSpPr txBox="1"/>
          <p:nvPr/>
        </p:nvSpPr>
        <p:spPr>
          <a:xfrm>
            <a:off x="1691680" y="4869160"/>
            <a:ext cx="5904656" cy="954107"/>
          </a:xfrm>
          <a:prstGeom prst="rect">
            <a:avLst/>
          </a:prstGeom>
          <a:noFill/>
        </p:spPr>
        <p:txBody>
          <a:bodyPr wrap="square" rtlCol="0">
            <a:spAutoFit/>
          </a:bodyPr>
          <a:lstStyle/>
          <a:p>
            <a:r>
              <a:rPr lang="en-GB" sz="2800" dirty="0" smtClean="0"/>
              <a:t>One of the  statistical issues: what proportion live in cramped apartments?</a:t>
            </a:r>
            <a:endParaRPr lang="en-GB"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45" presetClass="entr" presetSubtype="0" fill="hold" grpId="0" nodeType="clickEffect">
                                  <p:stCondLst>
                                    <p:cond delay="0"/>
                                  </p:stCondLst>
                                  <p:iterate type="lt">
                                    <p:tmPct val="10000"/>
                                  </p:iterate>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anim calcmode="lin" valueType="num">
                                      <p:cBhvr>
                                        <p:cTn id="12" dur="500" fill="hold"/>
                                        <p:tgtEl>
                                          <p:spTgt spid="8"/>
                                        </p:tgtEl>
                                        <p:attrNameLst>
                                          <p:attrName>ppt_w</p:attrName>
                                        </p:attrNameLst>
                                      </p:cBhvr>
                                      <p:tavLst>
                                        <p:tav tm="0" fmla="#ppt_w*sin(2.5*pi*$)">
                                          <p:val>
                                            <p:fltVal val="0"/>
                                          </p:val>
                                        </p:tav>
                                        <p:tav tm="100000">
                                          <p:val>
                                            <p:fltVal val="1"/>
                                          </p:val>
                                        </p:tav>
                                      </p:tavLst>
                                    </p:anim>
                                    <p:anim calcmode="lin" valueType="num">
                                      <p:cBhvr>
                                        <p:cTn id="13" dur="5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“Usual” sources of error</a:t>
            </a:r>
            <a:endParaRPr lang="en-GB" dirty="0"/>
          </a:p>
        </p:txBody>
      </p:sp>
      <p:sp>
        <p:nvSpPr>
          <p:cNvPr id="3" name="Platshållare för innehåll 2"/>
          <p:cNvSpPr>
            <a:spLocks noGrp="1"/>
          </p:cNvSpPr>
          <p:nvPr>
            <p:ph idx="1"/>
          </p:nvPr>
        </p:nvSpPr>
        <p:spPr>
          <a:xfrm>
            <a:off x="1187624" y="1772816"/>
            <a:ext cx="7772400" cy="4114800"/>
          </a:xfrm>
        </p:spPr>
        <p:txBody>
          <a:bodyPr/>
          <a:lstStyle/>
          <a:p>
            <a:r>
              <a:rPr lang="en-GB" dirty="0" smtClean="0"/>
              <a:t>Undercoverage</a:t>
            </a:r>
          </a:p>
          <a:p>
            <a:r>
              <a:rPr lang="en-GB" dirty="0" smtClean="0"/>
              <a:t>Missing values (here missing links) </a:t>
            </a:r>
          </a:p>
          <a:p>
            <a:r>
              <a:rPr lang="en-GB" dirty="0" smtClean="0"/>
              <a:t>Incorrect values</a:t>
            </a:r>
          </a:p>
          <a:p>
            <a:r>
              <a:rPr lang="en-GB" dirty="0" smtClean="0"/>
              <a:t>No sampling error though</a:t>
            </a:r>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27</a:t>
            </a:fld>
            <a:endParaRPr lang="sv-SE"/>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Statistical cultures</a:t>
            </a:r>
            <a:endParaRPr lang="en-GB" dirty="0"/>
          </a:p>
        </p:txBody>
      </p:sp>
      <p:sp>
        <p:nvSpPr>
          <p:cNvPr id="3" name="Platshållare för innehåll 2"/>
          <p:cNvSpPr>
            <a:spLocks noGrp="1"/>
          </p:cNvSpPr>
          <p:nvPr>
            <p:ph idx="1"/>
          </p:nvPr>
        </p:nvSpPr>
        <p:spPr>
          <a:xfrm>
            <a:off x="1187624" y="1772816"/>
            <a:ext cx="7772400" cy="4114800"/>
          </a:xfrm>
        </p:spPr>
        <p:txBody>
          <a:bodyPr/>
          <a:lstStyle/>
          <a:p>
            <a:r>
              <a:rPr lang="en-GB" dirty="0" smtClean="0"/>
              <a:t>Various “register-based cultures”, including “just count the numbers, there is no random variation”</a:t>
            </a:r>
          </a:p>
          <a:p>
            <a:r>
              <a:rPr lang="en-GB" dirty="0" smtClean="0"/>
              <a:t>“No errors, after you have corrected them. So no random variation.”</a:t>
            </a:r>
          </a:p>
          <a:p>
            <a:r>
              <a:rPr lang="en-GB" dirty="0" smtClean="0"/>
              <a:t>Very common indeed</a:t>
            </a:r>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28</a:t>
            </a:fld>
            <a:endParaRPr lang="sv-SE"/>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a:xfrm>
            <a:off x="1259632" y="1052736"/>
            <a:ext cx="7772400" cy="4114800"/>
          </a:xfrm>
        </p:spPr>
        <p:txBody>
          <a:bodyPr/>
          <a:lstStyle/>
          <a:p>
            <a:r>
              <a:rPr lang="en-GB" dirty="0" smtClean="0"/>
              <a:t>Not much research on register-based statistics.</a:t>
            </a:r>
          </a:p>
          <a:p>
            <a:r>
              <a:rPr lang="en-GB" dirty="0" smtClean="0"/>
              <a:t>For a different framework, see Zhang (2010)</a:t>
            </a:r>
          </a:p>
          <a:p>
            <a:r>
              <a:rPr lang="en-GB" dirty="0" smtClean="0"/>
              <a:t>Imputation etc does lead to random variation. E.g. multiple imputation to capture this. Imputed values should at least be flagged.</a:t>
            </a:r>
          </a:p>
          <a:p>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29</a:t>
            </a:fld>
            <a:endParaRPr lang="sv-SE"/>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6"/>
          <p:cNvSpPr>
            <a:spLocks noGrp="1"/>
          </p:cNvSpPr>
          <p:nvPr>
            <p:ph type="sldNum" sz="quarter" idx="12"/>
          </p:nvPr>
        </p:nvSpPr>
        <p:spPr/>
        <p:txBody>
          <a:bodyPr/>
          <a:lstStyle/>
          <a:p>
            <a:fld id="{66CF97C9-27EC-4618-AFD8-37EC10B6F073}" type="slidenum">
              <a:rPr lang="sv-SE"/>
              <a:pPr/>
              <a:t>3</a:t>
            </a:fld>
            <a:endParaRPr lang="sv-SE"/>
          </a:p>
        </p:txBody>
      </p:sp>
      <p:sp>
        <p:nvSpPr>
          <p:cNvPr id="108546" name="Rectangle 2"/>
          <p:cNvSpPr>
            <a:spLocks noGrp="1" noChangeArrowheads="1"/>
          </p:cNvSpPr>
          <p:nvPr>
            <p:ph type="title"/>
          </p:nvPr>
        </p:nvSpPr>
        <p:spPr/>
        <p:txBody>
          <a:bodyPr/>
          <a:lstStyle/>
          <a:p>
            <a:r>
              <a:rPr lang="en-GB" dirty="0" smtClean="0"/>
              <a:t>St Paul’s Cathedral in WW2</a:t>
            </a:r>
            <a:endParaRPr lang="en-GB" dirty="0"/>
          </a:p>
        </p:txBody>
      </p:sp>
      <p:sp>
        <p:nvSpPr>
          <p:cNvPr id="108553" name="Rectangle 9"/>
          <p:cNvSpPr>
            <a:spLocks noGrp="1" noChangeArrowheads="1"/>
          </p:cNvSpPr>
          <p:nvPr>
            <p:ph type="body" idx="1"/>
          </p:nvPr>
        </p:nvSpPr>
        <p:spPr>
          <a:xfrm>
            <a:off x="1187624" y="2132856"/>
            <a:ext cx="7597775" cy="2592387"/>
          </a:xfrm>
          <a:noFill/>
          <a:ln/>
        </p:spPr>
        <p:txBody>
          <a:bodyPr/>
          <a:lstStyle/>
          <a:p>
            <a:pPr marL="457200" indent="-457200">
              <a:buNone/>
            </a:pPr>
            <a:endParaRPr lang="en-GB" sz="2400" dirty="0" smtClean="0"/>
          </a:p>
          <a:p>
            <a:pPr marL="457200" indent="-457200">
              <a:buNone/>
            </a:pPr>
            <a:endParaRPr lang="en-GB" sz="2400" dirty="0"/>
          </a:p>
        </p:txBody>
      </p:sp>
      <p:pic>
        <p:nvPicPr>
          <p:cNvPr id="6" name="Bildobjekt 5" descr="St Pauls at war.jpg"/>
          <p:cNvPicPr>
            <a:picLocks noChangeAspect="1"/>
          </p:cNvPicPr>
          <p:nvPr/>
        </p:nvPicPr>
        <p:blipFill>
          <a:blip r:embed="rId2" cstate="print"/>
          <a:stretch>
            <a:fillRect/>
          </a:stretch>
        </p:blipFill>
        <p:spPr>
          <a:xfrm>
            <a:off x="2667000" y="2024062"/>
            <a:ext cx="3810000" cy="2809875"/>
          </a:xfrm>
          <a:prstGeom prst="rect">
            <a:avLst/>
          </a:prstGeom>
        </p:spPr>
      </p:pic>
      <p:sp>
        <p:nvSpPr>
          <p:cNvPr id="7" name="Platshållare för sidfot 6"/>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Census-like situations</a:t>
            </a:r>
            <a:endParaRPr lang="en-GB" dirty="0"/>
          </a:p>
        </p:txBody>
      </p:sp>
      <p:sp>
        <p:nvSpPr>
          <p:cNvPr id="3" name="Platshållare för innehåll 2"/>
          <p:cNvSpPr>
            <a:spLocks noGrp="1"/>
          </p:cNvSpPr>
          <p:nvPr>
            <p:ph idx="1"/>
          </p:nvPr>
        </p:nvSpPr>
        <p:spPr/>
        <p:txBody>
          <a:bodyPr/>
          <a:lstStyle/>
          <a:p>
            <a:r>
              <a:rPr lang="en-GB" dirty="0" smtClean="0"/>
              <a:t>On the one hand: we have all information (expect for missing values, undercoverage...)</a:t>
            </a:r>
          </a:p>
          <a:p>
            <a:r>
              <a:rPr lang="en-GB" dirty="0" smtClean="0"/>
              <a:t>On the under hand, we “desire” randomness</a:t>
            </a:r>
          </a:p>
          <a:p>
            <a:r>
              <a:rPr lang="en-GB" dirty="0" smtClean="0"/>
              <a:t>Why?</a:t>
            </a:r>
          </a:p>
          <a:p>
            <a:r>
              <a:rPr lang="en-GB" dirty="0" smtClean="0"/>
              <a:t>Because object/event/situation is just one of the scenarios that could have happened</a:t>
            </a:r>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30</a:t>
            </a:fld>
            <a:endParaRPr lang="sv-SE"/>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Register-based culture </a:t>
            </a:r>
            <a:r>
              <a:rPr lang="en-GB" dirty="0" err="1" smtClean="0"/>
              <a:t>vs</a:t>
            </a:r>
            <a:r>
              <a:rPr lang="en-GB" dirty="0" smtClean="0"/>
              <a:t/>
            </a:r>
            <a:br>
              <a:rPr lang="en-GB" dirty="0" smtClean="0"/>
            </a:br>
            <a:r>
              <a:rPr lang="en-GB" dirty="0" smtClean="0"/>
              <a:t>common statistical culture</a:t>
            </a:r>
            <a:endParaRPr lang="en-GB" dirty="0"/>
          </a:p>
        </p:txBody>
      </p:sp>
      <p:sp>
        <p:nvSpPr>
          <p:cNvPr id="3" name="Platshållare för innehåll 2"/>
          <p:cNvSpPr>
            <a:spLocks noGrp="1"/>
          </p:cNvSpPr>
          <p:nvPr>
            <p:ph idx="1"/>
          </p:nvPr>
        </p:nvSpPr>
        <p:spPr/>
        <p:txBody>
          <a:bodyPr/>
          <a:lstStyle/>
          <a:p>
            <a:r>
              <a:rPr lang="en-GB" dirty="0" smtClean="0"/>
              <a:t>E.g. in </a:t>
            </a:r>
            <a:r>
              <a:rPr lang="en-GB" dirty="0" err="1" smtClean="0"/>
              <a:t>Agresti</a:t>
            </a:r>
            <a:r>
              <a:rPr lang="en-GB" dirty="0" smtClean="0"/>
              <a:t> (1990) there are no discussions on this. Models are fitted to census-like data. </a:t>
            </a:r>
          </a:p>
          <a:p>
            <a:r>
              <a:rPr lang="en-GB" dirty="0" smtClean="0"/>
              <a:t>Example, page 135, death penalty, victim’s race and defendant’s race. This is a census-like situation. (excellent book btw)</a:t>
            </a:r>
          </a:p>
          <a:p>
            <a:r>
              <a:rPr lang="en-GB" dirty="0" smtClean="0"/>
              <a:t>Sentencing viewed as a random process</a:t>
            </a:r>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31</a:t>
            </a:fld>
            <a:endParaRPr lang="sv-SE"/>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Exactly what is random?</a:t>
            </a:r>
            <a:endParaRPr lang="en-GB" dirty="0"/>
          </a:p>
        </p:txBody>
      </p:sp>
      <p:sp>
        <p:nvSpPr>
          <p:cNvPr id="3" name="Platshållare för innehåll 2"/>
          <p:cNvSpPr>
            <a:spLocks noGrp="1"/>
          </p:cNvSpPr>
          <p:nvPr>
            <p:ph idx="1"/>
          </p:nvPr>
        </p:nvSpPr>
        <p:spPr/>
        <p:txBody>
          <a:bodyPr/>
          <a:lstStyle/>
          <a:p>
            <a:r>
              <a:rPr lang="en-GB" dirty="0" smtClean="0"/>
              <a:t>The jury does not toss a coin</a:t>
            </a:r>
          </a:p>
          <a:p>
            <a:r>
              <a:rPr lang="en-GB" dirty="0" smtClean="0"/>
              <a:t>Random: many small and large circumstances that eventually lead to a sentence in court. Individual unexplained variation. Even if you knew all about them, a deterministic model would not helpful. It would be too complex.</a:t>
            </a:r>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32</a:t>
            </a:fld>
            <a:endParaRPr lang="sv-SE"/>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What culture should we adopt</a:t>
            </a:r>
            <a:endParaRPr lang="en-GB" dirty="0"/>
          </a:p>
        </p:txBody>
      </p:sp>
      <p:sp>
        <p:nvSpPr>
          <p:cNvPr id="3" name="Platshållare för innehåll 2"/>
          <p:cNvSpPr>
            <a:spLocks noGrp="1"/>
          </p:cNvSpPr>
          <p:nvPr>
            <p:ph idx="1"/>
          </p:nvPr>
        </p:nvSpPr>
        <p:spPr/>
        <p:txBody>
          <a:bodyPr/>
          <a:lstStyle/>
          <a:p>
            <a:r>
              <a:rPr lang="en-GB" dirty="0" smtClean="0"/>
              <a:t>...for our register-based census?</a:t>
            </a:r>
          </a:p>
          <a:p>
            <a:r>
              <a:rPr lang="en-GB" dirty="0" smtClean="0"/>
              <a:t>Non-statistical “just count culture” (no errors and no uncertainty). Of course not.</a:t>
            </a:r>
          </a:p>
          <a:p>
            <a:r>
              <a:rPr lang="en-GB" dirty="0" smtClean="0"/>
              <a:t>Common statistical culture (model)</a:t>
            </a:r>
          </a:p>
          <a:p>
            <a:r>
              <a:rPr lang="en-GB" dirty="0" smtClean="0"/>
              <a:t>Intermediate way? Model errors (imputation, measurement errors, undercoverage) but nothing more?</a:t>
            </a:r>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33</a:t>
            </a:fld>
            <a:endParaRPr lang="sv-SE"/>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Finite population</a:t>
            </a:r>
            <a:endParaRPr lang="en-GB" dirty="0"/>
          </a:p>
        </p:txBody>
      </p:sp>
      <p:sp>
        <p:nvSpPr>
          <p:cNvPr id="3" name="Platshållare för innehåll 2"/>
          <p:cNvSpPr>
            <a:spLocks noGrp="1"/>
          </p:cNvSpPr>
          <p:nvPr>
            <p:ph idx="1"/>
          </p:nvPr>
        </p:nvSpPr>
        <p:spPr>
          <a:xfrm>
            <a:off x="755576" y="1556792"/>
            <a:ext cx="7772400" cy="4114800"/>
          </a:xfrm>
        </p:spPr>
        <p:txBody>
          <a:bodyPr/>
          <a:lstStyle/>
          <a:p>
            <a:r>
              <a:rPr lang="en-GB" dirty="0" smtClean="0"/>
              <a:t>Examples: 1) the population of Sweden at a certain point in time 2) local governments in Sweden at a certain point in time </a:t>
            </a:r>
            <a:endParaRPr lang="sv-SE" dirty="0" smtClean="0"/>
          </a:p>
          <a:p>
            <a:r>
              <a:rPr lang="en-GB" dirty="0" smtClean="0"/>
              <a:t>Here: finite population = actual and definite population. </a:t>
            </a:r>
            <a:r>
              <a:rPr lang="en-GB" dirty="0" smtClean="0"/>
              <a:t>-&gt;</a:t>
            </a:r>
            <a:endParaRPr lang="sv-SE" dirty="0" smtClean="0"/>
          </a:p>
          <a:p>
            <a:endParaRPr lang="sv-SE" dirty="0" smtClean="0"/>
          </a:p>
          <a:p>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34</a:t>
            </a:fld>
            <a:endParaRPr lang="sv-SE"/>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a:xfrm>
            <a:off x="1187624" y="764704"/>
            <a:ext cx="7772400" cy="4114800"/>
          </a:xfrm>
        </p:spPr>
        <p:txBody>
          <a:bodyPr/>
          <a:lstStyle/>
          <a:p>
            <a:pPr marL="0" indent="0">
              <a:buNone/>
            </a:pPr>
            <a:r>
              <a:rPr lang="en-GB" dirty="0" smtClean="0"/>
              <a:t>The actual and definite population exists in the real world and we could, in principle, investigate it fully. </a:t>
            </a:r>
          </a:p>
          <a:p>
            <a:pPr marL="0" indent="0">
              <a:buNone/>
            </a:pPr>
            <a:r>
              <a:rPr lang="en-GB" dirty="0" smtClean="0"/>
              <a:t>Note that we have now moved away a bit from “finite” in “finite population”</a:t>
            </a:r>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35</a:t>
            </a:fld>
            <a:endParaRPr lang="sv-SE"/>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a:xfrm>
            <a:off x="1187624" y="980728"/>
            <a:ext cx="7772400" cy="4114800"/>
          </a:xfrm>
        </p:spPr>
        <p:txBody>
          <a:bodyPr/>
          <a:lstStyle/>
          <a:p>
            <a:r>
              <a:rPr lang="en-GB" dirty="0" smtClean="0"/>
              <a:t>A finite population parameter is a function of </a:t>
            </a:r>
            <a:r>
              <a:rPr lang="en-GB" b="1" dirty="0" smtClean="0"/>
              <a:t>y</a:t>
            </a:r>
            <a:r>
              <a:rPr lang="en-GB" dirty="0" smtClean="0"/>
              <a:t>. For example, mean income. </a:t>
            </a:r>
          </a:p>
          <a:p>
            <a:pPr lvl="0"/>
            <a:r>
              <a:rPr lang="en-GB" dirty="0" smtClean="0"/>
              <a:t>Finite population of </a:t>
            </a:r>
            <a:r>
              <a:rPr lang="en-GB" i="1" dirty="0" smtClean="0"/>
              <a:t>N</a:t>
            </a:r>
            <a:r>
              <a:rPr lang="en-GB" dirty="0" smtClean="0"/>
              <a:t> units, conceptually labelled 1, 2, 3, …, </a:t>
            </a:r>
            <a:r>
              <a:rPr lang="en-GB" i="1" dirty="0" smtClean="0"/>
              <a:t>N</a:t>
            </a:r>
            <a:endParaRPr lang="sv-SE" dirty="0" smtClean="0"/>
          </a:p>
          <a:p>
            <a:endParaRPr lang="sv-SE" dirty="0" smtClean="0"/>
          </a:p>
          <a:p>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36</a:t>
            </a:fld>
            <a:endParaRPr lang="sv-SE"/>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Aim of analysis of finite population</a:t>
            </a:r>
            <a:endParaRPr lang="en-GB" dirty="0"/>
          </a:p>
        </p:txBody>
      </p:sp>
      <p:sp>
        <p:nvSpPr>
          <p:cNvPr id="3" name="Platshållare för innehåll 2"/>
          <p:cNvSpPr>
            <a:spLocks noGrp="1"/>
          </p:cNvSpPr>
          <p:nvPr>
            <p:ph idx="1"/>
          </p:nvPr>
        </p:nvSpPr>
        <p:spPr/>
        <p:txBody>
          <a:bodyPr/>
          <a:lstStyle/>
          <a:p>
            <a:r>
              <a:rPr lang="en-GB" b="1" dirty="0" smtClean="0"/>
              <a:t>Descriptive</a:t>
            </a:r>
            <a:r>
              <a:rPr lang="en-GB" dirty="0" smtClean="0"/>
              <a:t> aim, if we are interested in finite population parameters. “Descriptive population quantity” (</a:t>
            </a:r>
            <a:r>
              <a:rPr lang="en-GB" dirty="0" err="1" smtClean="0"/>
              <a:t>Pfeffermann</a:t>
            </a:r>
            <a:r>
              <a:rPr lang="en-GB" dirty="0" smtClean="0"/>
              <a:t> 1993)</a:t>
            </a:r>
            <a:endParaRPr lang="sv-SE" dirty="0" smtClean="0"/>
          </a:p>
          <a:p>
            <a:r>
              <a:rPr lang="en-GB" b="1" dirty="0" smtClean="0"/>
              <a:t>Analytic</a:t>
            </a:r>
            <a:r>
              <a:rPr lang="en-GB" dirty="0" smtClean="0"/>
              <a:t> aim if we are interested in model parameters or probabilities based on a model fitted to the finite population.</a:t>
            </a:r>
            <a:endParaRPr lang="sv-SE" dirty="0" smtClean="0"/>
          </a:p>
          <a:p>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37</a:t>
            </a:fld>
            <a:endParaRPr lang="sv-SE"/>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a:xfrm>
            <a:off x="1371600" y="1340768"/>
            <a:ext cx="7772400" cy="4114800"/>
          </a:xfrm>
        </p:spPr>
        <p:txBody>
          <a:bodyPr/>
          <a:lstStyle/>
          <a:p>
            <a:r>
              <a:rPr lang="en-GB" dirty="0" smtClean="0"/>
              <a:t>How do we know whether we are interested in a model parameter or a finite population parameter?</a:t>
            </a:r>
            <a:endParaRPr lang="sv-SE" dirty="0" smtClean="0"/>
          </a:p>
          <a:p>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38</a:t>
            </a:fld>
            <a:endParaRPr lang="sv-SE"/>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a:xfrm>
            <a:off x="1115616" y="908720"/>
            <a:ext cx="7772400" cy="4114800"/>
          </a:xfrm>
        </p:spPr>
        <p:txBody>
          <a:bodyPr/>
          <a:lstStyle/>
          <a:p>
            <a:pPr>
              <a:buNone/>
            </a:pPr>
            <a:r>
              <a:rPr lang="en-GB" dirty="0" smtClean="0"/>
              <a:t>  Example (Thompson 1997, p. 199):</a:t>
            </a:r>
            <a:endParaRPr lang="sv-SE" dirty="0" smtClean="0"/>
          </a:p>
          <a:p>
            <a:pPr>
              <a:buNone/>
            </a:pPr>
            <a:r>
              <a:rPr lang="en-GB" dirty="0" smtClean="0"/>
              <a:t> Smokers in Ontario…</a:t>
            </a:r>
            <a:endParaRPr lang="sv-SE" dirty="0" smtClean="0"/>
          </a:p>
          <a:p>
            <a:pPr>
              <a:buNone/>
            </a:pPr>
            <a:r>
              <a:rPr lang="en-GB" dirty="0" smtClean="0"/>
              <a:t> …whether they have smoked brand A during October =&gt; probably descriptive aim (how many smokers in this definite population?)</a:t>
            </a:r>
            <a:endParaRPr lang="sv-SE" dirty="0" smtClean="0"/>
          </a:p>
          <a:p>
            <a:pPr>
              <a:buNone/>
            </a:pPr>
            <a:r>
              <a:rPr lang="en-GB" dirty="0" smtClean="0"/>
              <a:t>…whether they have switched brands in the month prior to the survey =&gt; then we may be interested in the probability that a randomly selected smoker, in Ontario or a larger area, will switch brands in some future month under similar conditions</a:t>
            </a:r>
            <a:endParaRPr lang="sv-SE" dirty="0" smtClean="0"/>
          </a:p>
          <a:p>
            <a:pPr>
              <a:buNone/>
            </a:pPr>
            <a:endParaRPr lang="sv-SE" dirty="0" smtClean="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39</a:t>
            </a:fld>
            <a:endParaRPr lang="sv-SE"/>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6"/>
          <p:cNvSpPr>
            <a:spLocks noGrp="1"/>
          </p:cNvSpPr>
          <p:nvPr>
            <p:ph type="sldNum" sz="quarter" idx="12"/>
          </p:nvPr>
        </p:nvSpPr>
        <p:spPr/>
        <p:txBody>
          <a:bodyPr/>
          <a:lstStyle/>
          <a:p>
            <a:fld id="{66CF97C9-27EC-4618-AFD8-37EC10B6F073}" type="slidenum">
              <a:rPr lang="sv-SE"/>
              <a:pPr/>
              <a:t>4</a:t>
            </a:fld>
            <a:endParaRPr lang="sv-SE"/>
          </a:p>
        </p:txBody>
      </p:sp>
      <p:sp>
        <p:nvSpPr>
          <p:cNvPr id="108546" name="Rectangle 2"/>
          <p:cNvSpPr>
            <a:spLocks noGrp="1" noChangeArrowheads="1"/>
          </p:cNvSpPr>
          <p:nvPr>
            <p:ph type="title"/>
          </p:nvPr>
        </p:nvSpPr>
        <p:spPr/>
        <p:txBody>
          <a:bodyPr/>
          <a:lstStyle/>
          <a:p>
            <a:r>
              <a:rPr lang="en-GB" dirty="0" smtClean="0"/>
              <a:t>Protected by energy point?</a:t>
            </a:r>
            <a:endParaRPr lang="en-GB" dirty="0"/>
          </a:p>
        </p:txBody>
      </p:sp>
      <p:sp>
        <p:nvSpPr>
          <p:cNvPr id="108553" name="Rectangle 9"/>
          <p:cNvSpPr>
            <a:spLocks noGrp="1" noChangeArrowheads="1"/>
          </p:cNvSpPr>
          <p:nvPr>
            <p:ph type="body" idx="1"/>
          </p:nvPr>
        </p:nvSpPr>
        <p:spPr>
          <a:xfrm>
            <a:off x="1187624" y="2132856"/>
            <a:ext cx="7597775" cy="2592387"/>
          </a:xfrm>
          <a:noFill/>
          <a:ln/>
        </p:spPr>
        <p:txBody>
          <a:bodyPr/>
          <a:lstStyle/>
          <a:p>
            <a:pPr marL="457200" indent="-457200">
              <a:buNone/>
            </a:pPr>
            <a:endParaRPr lang="en-GB" sz="2400" dirty="0" smtClean="0"/>
          </a:p>
          <a:p>
            <a:pPr marL="457200" indent="-457200">
              <a:buNone/>
            </a:pPr>
            <a:endParaRPr lang="en-GB" sz="2400" dirty="0"/>
          </a:p>
        </p:txBody>
      </p:sp>
      <p:sp>
        <p:nvSpPr>
          <p:cNvPr id="7" name="Rektangel 6"/>
          <p:cNvSpPr/>
          <p:nvPr/>
        </p:nvSpPr>
        <p:spPr>
          <a:xfrm>
            <a:off x="2286000" y="2090172"/>
            <a:ext cx="4572000" cy="3046988"/>
          </a:xfrm>
          <a:prstGeom prst="rect">
            <a:avLst/>
          </a:prstGeom>
        </p:spPr>
        <p:txBody>
          <a:bodyPr>
            <a:spAutoFit/>
          </a:bodyPr>
          <a:lstStyle/>
          <a:p>
            <a:r>
              <a:rPr lang="en-US" dirty="0" smtClean="0">
                <a:latin typeface="SimSun" pitchFamily="2" charset="-122"/>
                <a:ea typeface="SimSun" pitchFamily="2" charset="-122"/>
              </a:rPr>
              <a:t>So was St. Paul's Cathedral protected in World War 2 by an important energy point? Fanciful perhaps but how else could it have remained upstanding when all around was being flattened?</a:t>
            </a:r>
            <a:r>
              <a:rPr lang="en-US" dirty="0" smtClean="0"/>
              <a:t/>
            </a:r>
            <a:br>
              <a:rPr lang="en-US" dirty="0" smtClean="0"/>
            </a:br>
            <a:endParaRPr lang="en-GB" dirty="0"/>
          </a:p>
        </p:txBody>
      </p:sp>
      <p:sp>
        <p:nvSpPr>
          <p:cNvPr id="6" name="Platshållare för sidfot 5"/>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a:xfrm>
            <a:off x="1115616" y="692696"/>
            <a:ext cx="7772400" cy="4114800"/>
          </a:xfrm>
        </p:spPr>
        <p:txBody>
          <a:bodyPr/>
          <a:lstStyle/>
          <a:p>
            <a:pPr>
              <a:buNone/>
            </a:pPr>
            <a:r>
              <a:rPr lang="en-GB" dirty="0" smtClean="0"/>
              <a:t>Another analytic aim of use of survey data</a:t>
            </a:r>
            <a:endParaRPr lang="sv-SE" dirty="0" smtClean="0"/>
          </a:p>
          <a:p>
            <a:r>
              <a:rPr lang="en-GB" dirty="0" smtClean="0"/>
              <a:t>A shoe manufacturer may be interested in the properties of soles and glue, e.g. what combination offers best quality. Is this manufacturer interested in the 1000 shoes that were produced last month, and from which a sample was taken? Most likely not. </a:t>
            </a:r>
            <a:endParaRPr lang="sv-SE" dirty="0" smtClean="0"/>
          </a:p>
          <a:p>
            <a:r>
              <a:rPr lang="en-GB" dirty="0" smtClean="0"/>
              <a:t>This manufacturer will be interested in the shoes that will be produced under similar conditions. Note that this is a finite population too, but a conceptual one. For example, its size is not determined.  </a:t>
            </a:r>
            <a:endParaRPr lang="sv-SE" dirty="0" smtClean="0"/>
          </a:p>
          <a:p>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40</a:t>
            </a:fld>
            <a:endParaRPr lang="sv-SE"/>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a:xfrm>
            <a:off x="971600" y="548680"/>
            <a:ext cx="7772400" cy="4114800"/>
          </a:xfrm>
        </p:spPr>
        <p:txBody>
          <a:bodyPr/>
          <a:lstStyle/>
          <a:p>
            <a:pPr>
              <a:buNone/>
            </a:pPr>
            <a:r>
              <a:rPr lang="en-GB" dirty="0" smtClean="0"/>
              <a:t>Common analytic aims:</a:t>
            </a:r>
            <a:endParaRPr lang="sv-SE" dirty="0" smtClean="0"/>
          </a:p>
          <a:p>
            <a:pPr lvl="0"/>
            <a:r>
              <a:rPr lang="en-GB" dirty="0" smtClean="0"/>
              <a:t>To establish theory about associations (relationships, causal links, etc.) between the variables </a:t>
            </a:r>
            <a:endParaRPr lang="sv-SE" dirty="0" smtClean="0"/>
          </a:p>
          <a:p>
            <a:pPr lvl="0"/>
            <a:r>
              <a:rPr lang="en-GB" dirty="0" smtClean="0"/>
              <a:t>To assess the likely impact of policy changes or making predictions about the possible consequences of `no change` policy </a:t>
            </a:r>
            <a:endParaRPr lang="sv-SE" dirty="0" smtClean="0"/>
          </a:p>
          <a:p>
            <a:pPr lvl="0"/>
            <a:r>
              <a:rPr lang="en-GB" dirty="0" smtClean="0"/>
              <a:t>To draw conclusions that hold beyond the population at the time it was sampled </a:t>
            </a:r>
          </a:p>
          <a:p>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41</a:t>
            </a:fld>
            <a:endParaRPr lang="sv-SE"/>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So what culture we should adopt...</a:t>
            </a:r>
            <a:endParaRPr lang="en-GB" dirty="0"/>
          </a:p>
        </p:txBody>
      </p:sp>
      <p:sp>
        <p:nvSpPr>
          <p:cNvPr id="3" name="Platshållare för sidfot 2"/>
          <p:cNvSpPr>
            <a:spLocks noGrp="1"/>
          </p:cNvSpPr>
          <p:nvPr>
            <p:ph type="ftr" sz="quarter" idx="11"/>
          </p:nvPr>
        </p:nvSpPr>
        <p:spPr/>
        <p:txBody>
          <a:bodyPr/>
          <a:lstStyle/>
          <a:p>
            <a:r>
              <a:rPr lang="pt-BR" smtClean="0"/>
              <a:t>III ESAMP Universidade Federal de Juiz de Fora.  Dan Hedlin</a:t>
            </a:r>
            <a:endParaRPr lang="sv-SE"/>
          </a:p>
        </p:txBody>
      </p:sp>
      <p:sp>
        <p:nvSpPr>
          <p:cNvPr id="4" name="Platshållare för bildnummer 3"/>
          <p:cNvSpPr>
            <a:spLocks noGrp="1"/>
          </p:cNvSpPr>
          <p:nvPr>
            <p:ph type="sldNum" sz="quarter" idx="12"/>
          </p:nvPr>
        </p:nvSpPr>
        <p:spPr/>
        <p:txBody>
          <a:bodyPr/>
          <a:lstStyle/>
          <a:p>
            <a:fld id="{37438810-E950-43C4-883C-51CE5D39DCF2}" type="slidenum">
              <a:rPr lang="sv-SE" smtClean="0"/>
              <a:pPr/>
              <a:t>42</a:t>
            </a:fld>
            <a:endParaRPr lang="sv-SE"/>
          </a:p>
        </p:txBody>
      </p:sp>
      <p:sp>
        <p:nvSpPr>
          <p:cNvPr id="5" name="textruta 4"/>
          <p:cNvSpPr txBox="1"/>
          <p:nvPr/>
        </p:nvSpPr>
        <p:spPr>
          <a:xfrm>
            <a:off x="1547664" y="1772816"/>
            <a:ext cx="5832648" cy="1692771"/>
          </a:xfrm>
          <a:prstGeom prst="rect">
            <a:avLst/>
          </a:prstGeom>
          <a:noFill/>
        </p:spPr>
        <p:txBody>
          <a:bodyPr wrap="square" rtlCol="0">
            <a:spAutoFit/>
          </a:bodyPr>
          <a:lstStyle/>
          <a:p>
            <a:r>
              <a:rPr lang="en-GB" sz="2600" dirty="0" smtClean="0">
                <a:latin typeface="+mn-lt"/>
              </a:rPr>
              <a:t>Descriptive aim or analytic aim. Apparently depends on purpose. Could even have both. Distinction useful but not a barrier</a:t>
            </a:r>
            <a:endParaRPr lang="en-GB" sz="2600" dirty="0">
              <a:latin typeface="+mn-lt"/>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School evaluation</a:t>
            </a:r>
            <a:endParaRPr lang="en-GB" dirty="0"/>
          </a:p>
        </p:txBody>
      </p:sp>
      <p:sp>
        <p:nvSpPr>
          <p:cNvPr id="3" name="Platshållare för sidfot 2"/>
          <p:cNvSpPr>
            <a:spLocks noGrp="1"/>
          </p:cNvSpPr>
          <p:nvPr>
            <p:ph type="ftr" sz="quarter" idx="11"/>
          </p:nvPr>
        </p:nvSpPr>
        <p:spPr/>
        <p:txBody>
          <a:bodyPr/>
          <a:lstStyle/>
          <a:p>
            <a:r>
              <a:rPr lang="pt-BR" smtClean="0"/>
              <a:t>III ESAMP Universidade Federal de Juiz de Fora.  Dan Hedlin</a:t>
            </a:r>
            <a:endParaRPr lang="sv-SE"/>
          </a:p>
        </p:txBody>
      </p:sp>
      <p:sp>
        <p:nvSpPr>
          <p:cNvPr id="4" name="Platshållare för bildnummer 3"/>
          <p:cNvSpPr>
            <a:spLocks noGrp="1"/>
          </p:cNvSpPr>
          <p:nvPr>
            <p:ph type="sldNum" sz="quarter" idx="12"/>
          </p:nvPr>
        </p:nvSpPr>
        <p:spPr/>
        <p:txBody>
          <a:bodyPr/>
          <a:lstStyle/>
          <a:p>
            <a:fld id="{37438810-E950-43C4-883C-51CE5D39DCF2}" type="slidenum">
              <a:rPr lang="sv-SE" smtClean="0"/>
              <a:pPr/>
              <a:t>43</a:t>
            </a:fld>
            <a:endParaRPr lang="sv-SE"/>
          </a:p>
        </p:txBody>
      </p:sp>
      <p:graphicFrame>
        <p:nvGraphicFramePr>
          <p:cNvPr id="5" name="Objekt 4"/>
          <p:cNvGraphicFramePr>
            <a:graphicFrameLocks noChangeAspect="1"/>
          </p:cNvGraphicFramePr>
          <p:nvPr/>
        </p:nvGraphicFramePr>
        <p:xfrm>
          <a:off x="4514850" y="3321050"/>
          <a:ext cx="114300" cy="215900"/>
        </p:xfrm>
        <a:graphic>
          <a:graphicData uri="http://schemas.openxmlformats.org/presentationml/2006/ole">
            <p:oleObj spid="_x0000_s4098" name="Ekvation" r:id="rId3" imgW="114120" imgH="215640" progId="Equation.3">
              <p:embed/>
            </p:oleObj>
          </a:graphicData>
        </a:graphic>
      </p:graphicFrame>
      <p:graphicFrame>
        <p:nvGraphicFramePr>
          <p:cNvPr id="7" name="Objekt 6"/>
          <p:cNvGraphicFramePr>
            <a:graphicFrameLocks noChangeAspect="1"/>
          </p:cNvGraphicFramePr>
          <p:nvPr/>
        </p:nvGraphicFramePr>
        <p:xfrm>
          <a:off x="1584325" y="2420938"/>
          <a:ext cx="4859883" cy="795787"/>
        </p:xfrm>
        <a:graphic>
          <a:graphicData uri="http://schemas.openxmlformats.org/presentationml/2006/ole">
            <p:oleObj spid="_x0000_s4100" name="Ekvation" r:id="rId4" imgW="1473120" imgH="241200" progId="Equation.3">
              <p:embed/>
            </p:oleObj>
          </a:graphicData>
        </a:graphic>
      </p:graphicFrame>
      <p:sp>
        <p:nvSpPr>
          <p:cNvPr id="9" name="textruta 8"/>
          <p:cNvSpPr txBox="1"/>
          <p:nvPr/>
        </p:nvSpPr>
        <p:spPr>
          <a:xfrm>
            <a:off x="1547664" y="1700808"/>
            <a:ext cx="5112568" cy="492443"/>
          </a:xfrm>
          <a:prstGeom prst="rect">
            <a:avLst/>
          </a:prstGeom>
          <a:noFill/>
        </p:spPr>
        <p:txBody>
          <a:bodyPr wrap="square" rtlCol="0">
            <a:spAutoFit/>
          </a:bodyPr>
          <a:lstStyle/>
          <a:p>
            <a:r>
              <a:rPr lang="en-GB" sz="2600" dirty="0" smtClean="0">
                <a:latin typeface="+mn-lt"/>
              </a:rPr>
              <a:t>From Goldstein (1995)</a:t>
            </a:r>
            <a:endParaRPr lang="en-GB" sz="2600" dirty="0">
              <a:latin typeface="+mn-lt"/>
            </a:endParaRPr>
          </a:p>
        </p:txBody>
      </p:sp>
      <p:sp>
        <p:nvSpPr>
          <p:cNvPr id="10" name="textruta 9"/>
          <p:cNvSpPr txBox="1"/>
          <p:nvPr/>
        </p:nvSpPr>
        <p:spPr>
          <a:xfrm>
            <a:off x="1619672" y="3429000"/>
            <a:ext cx="5112568" cy="2893100"/>
          </a:xfrm>
          <a:prstGeom prst="rect">
            <a:avLst/>
          </a:prstGeom>
          <a:noFill/>
        </p:spPr>
        <p:txBody>
          <a:bodyPr wrap="square" rtlCol="0">
            <a:spAutoFit/>
          </a:bodyPr>
          <a:lstStyle/>
          <a:p>
            <a:r>
              <a:rPr lang="en-GB" sz="2600" i="1" dirty="0" err="1" smtClean="0">
                <a:latin typeface="+mn-lt"/>
              </a:rPr>
              <a:t>Y</a:t>
            </a:r>
            <a:r>
              <a:rPr lang="en-GB" sz="2600" i="1" baseline="-25000" dirty="0" err="1" smtClean="0">
                <a:latin typeface="+mn-lt"/>
              </a:rPr>
              <a:t>ij</a:t>
            </a:r>
            <a:r>
              <a:rPr lang="en-GB" sz="2600" i="1" dirty="0" smtClean="0">
                <a:latin typeface="+mn-lt"/>
              </a:rPr>
              <a:t>  </a:t>
            </a:r>
            <a:r>
              <a:rPr lang="en-GB" sz="2600" dirty="0" smtClean="0">
                <a:latin typeface="+mn-lt"/>
              </a:rPr>
              <a:t>maths score at age 11, pupil </a:t>
            </a:r>
            <a:r>
              <a:rPr lang="en-GB" sz="2600" i="1" dirty="0" err="1" smtClean="0">
                <a:latin typeface="+mn-lt"/>
              </a:rPr>
              <a:t>i</a:t>
            </a:r>
            <a:r>
              <a:rPr lang="en-GB" sz="2600" dirty="0" smtClean="0">
                <a:latin typeface="+mn-lt"/>
              </a:rPr>
              <a:t>, </a:t>
            </a:r>
          </a:p>
          <a:p>
            <a:r>
              <a:rPr lang="en-GB" sz="2600" dirty="0" smtClean="0">
                <a:latin typeface="+mn-lt"/>
              </a:rPr>
              <a:t>     school </a:t>
            </a:r>
            <a:r>
              <a:rPr lang="en-GB" sz="2600" i="1" dirty="0" smtClean="0">
                <a:latin typeface="+mn-lt"/>
              </a:rPr>
              <a:t>j</a:t>
            </a:r>
          </a:p>
          <a:p>
            <a:r>
              <a:rPr lang="en-GB" sz="2600" i="1" dirty="0" err="1" smtClean="0"/>
              <a:t>x</a:t>
            </a:r>
            <a:r>
              <a:rPr lang="en-GB" sz="2600" i="1" baseline="-25000" dirty="0" err="1" smtClean="0"/>
              <a:t>ij</a:t>
            </a:r>
            <a:r>
              <a:rPr lang="en-GB" sz="2600" i="1" dirty="0" smtClean="0"/>
              <a:t>  </a:t>
            </a:r>
            <a:r>
              <a:rPr lang="en-GB" sz="2600" dirty="0" smtClean="0">
                <a:latin typeface="+mn-lt"/>
              </a:rPr>
              <a:t>maths score at age 8</a:t>
            </a:r>
          </a:p>
          <a:p>
            <a:r>
              <a:rPr lang="en-GB" sz="2600" i="1" dirty="0" err="1" smtClean="0"/>
              <a:t>u</a:t>
            </a:r>
            <a:r>
              <a:rPr lang="en-GB" sz="2600" i="1" baseline="-25000" dirty="0" err="1" smtClean="0"/>
              <a:t>j</a:t>
            </a:r>
            <a:r>
              <a:rPr lang="en-GB" sz="2600" i="1" dirty="0" smtClean="0"/>
              <a:t>   </a:t>
            </a:r>
            <a:r>
              <a:rPr lang="en-GB" sz="2600" dirty="0" smtClean="0">
                <a:latin typeface="+mn-lt"/>
              </a:rPr>
              <a:t>school </a:t>
            </a:r>
            <a:r>
              <a:rPr lang="en-GB" sz="2600" i="1" dirty="0" smtClean="0">
                <a:latin typeface="+mn-lt"/>
              </a:rPr>
              <a:t>j  </a:t>
            </a:r>
            <a:r>
              <a:rPr lang="en-GB" sz="2600" dirty="0" smtClean="0">
                <a:latin typeface="+mn-lt"/>
              </a:rPr>
              <a:t>(</a:t>
            </a:r>
            <a:r>
              <a:rPr lang="en-GB" sz="2600" i="1" dirty="0" err="1" smtClean="0">
                <a:latin typeface="+mn-lt"/>
              </a:rPr>
              <a:t>u</a:t>
            </a:r>
            <a:r>
              <a:rPr lang="en-GB" sz="2600" i="1" baseline="-25000" dirty="0" err="1" smtClean="0">
                <a:latin typeface="+mn-lt"/>
              </a:rPr>
              <a:t>j</a:t>
            </a:r>
            <a:r>
              <a:rPr lang="en-GB" sz="2600" dirty="0" smtClean="0">
                <a:latin typeface="+mn-lt"/>
              </a:rPr>
              <a:t> random)</a:t>
            </a:r>
          </a:p>
          <a:p>
            <a:endParaRPr lang="en-GB" sz="2600" dirty="0" smtClean="0"/>
          </a:p>
          <a:p>
            <a:endParaRPr lang="en-GB" sz="2600" dirty="0" smtClean="0">
              <a:latin typeface="+mn-lt"/>
            </a:endParaRPr>
          </a:p>
          <a:p>
            <a:endParaRPr lang="en-GB" sz="2600" dirty="0">
              <a:latin typeface="+mn-lt"/>
            </a:endParaRPr>
          </a:p>
        </p:txBody>
      </p:sp>
      <p:sp>
        <p:nvSpPr>
          <p:cNvPr id="11" name="textruta 10"/>
          <p:cNvSpPr txBox="1"/>
          <p:nvPr/>
        </p:nvSpPr>
        <p:spPr>
          <a:xfrm>
            <a:off x="1619672" y="5373216"/>
            <a:ext cx="3888432" cy="461665"/>
          </a:xfrm>
          <a:prstGeom prst="rect">
            <a:avLst/>
          </a:prstGeom>
          <a:noFill/>
        </p:spPr>
        <p:txBody>
          <a:bodyPr wrap="square" rtlCol="0">
            <a:spAutoFit/>
          </a:bodyPr>
          <a:lstStyle/>
          <a:p>
            <a:r>
              <a:rPr lang="en-GB" dirty="0" smtClean="0"/>
              <a:t>Multilevel model</a:t>
            </a:r>
            <a:endParaRPr lang="en-GB"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School evaluation </a:t>
            </a:r>
            <a:r>
              <a:rPr lang="en-GB" dirty="0" err="1" smtClean="0"/>
              <a:t>cntd</a:t>
            </a:r>
            <a:endParaRPr lang="en-GB" dirty="0"/>
          </a:p>
        </p:txBody>
      </p:sp>
      <p:sp>
        <p:nvSpPr>
          <p:cNvPr id="3" name="Platshållare för sidfot 2"/>
          <p:cNvSpPr>
            <a:spLocks noGrp="1"/>
          </p:cNvSpPr>
          <p:nvPr>
            <p:ph type="ftr" sz="quarter" idx="11"/>
          </p:nvPr>
        </p:nvSpPr>
        <p:spPr/>
        <p:txBody>
          <a:bodyPr/>
          <a:lstStyle/>
          <a:p>
            <a:r>
              <a:rPr lang="pt-BR" smtClean="0"/>
              <a:t>III ESAMP Universidade Federal de Juiz de Fora.  Dan Hedlin</a:t>
            </a:r>
            <a:endParaRPr lang="sv-SE"/>
          </a:p>
        </p:txBody>
      </p:sp>
      <p:sp>
        <p:nvSpPr>
          <p:cNvPr id="4" name="Platshållare för bildnummer 3"/>
          <p:cNvSpPr>
            <a:spLocks noGrp="1"/>
          </p:cNvSpPr>
          <p:nvPr>
            <p:ph type="sldNum" sz="quarter" idx="12"/>
          </p:nvPr>
        </p:nvSpPr>
        <p:spPr/>
        <p:txBody>
          <a:bodyPr/>
          <a:lstStyle/>
          <a:p>
            <a:fld id="{37438810-E950-43C4-883C-51CE5D39DCF2}" type="slidenum">
              <a:rPr lang="sv-SE" smtClean="0"/>
              <a:pPr/>
              <a:t>44</a:t>
            </a:fld>
            <a:endParaRPr lang="sv-SE"/>
          </a:p>
        </p:txBody>
      </p:sp>
      <p:graphicFrame>
        <p:nvGraphicFramePr>
          <p:cNvPr id="5" name="Objekt 4"/>
          <p:cNvGraphicFramePr>
            <a:graphicFrameLocks noChangeAspect="1"/>
          </p:cNvGraphicFramePr>
          <p:nvPr/>
        </p:nvGraphicFramePr>
        <p:xfrm>
          <a:off x="4514850" y="3321050"/>
          <a:ext cx="114300" cy="215900"/>
        </p:xfrm>
        <a:graphic>
          <a:graphicData uri="http://schemas.openxmlformats.org/presentationml/2006/ole">
            <p:oleObj spid="_x0000_s6146" name="Ekvation" r:id="rId3" imgW="114120" imgH="215640" progId="Equation.3">
              <p:embed/>
            </p:oleObj>
          </a:graphicData>
        </a:graphic>
      </p:graphicFrame>
      <p:graphicFrame>
        <p:nvGraphicFramePr>
          <p:cNvPr id="7" name="Objekt 6"/>
          <p:cNvGraphicFramePr>
            <a:graphicFrameLocks noChangeAspect="1"/>
          </p:cNvGraphicFramePr>
          <p:nvPr/>
        </p:nvGraphicFramePr>
        <p:xfrm>
          <a:off x="1691681" y="2564904"/>
          <a:ext cx="4032448" cy="1612979"/>
        </p:xfrm>
        <a:graphic>
          <a:graphicData uri="http://schemas.openxmlformats.org/presentationml/2006/ole">
            <p:oleObj spid="_x0000_s6147" name="Ekvation" r:id="rId4" imgW="1206360" imgH="482400" progId="Equation.3">
              <p:embed/>
            </p:oleObj>
          </a:graphicData>
        </a:graphic>
      </p:graphicFrame>
      <p:sp>
        <p:nvSpPr>
          <p:cNvPr id="9" name="textruta 8"/>
          <p:cNvSpPr txBox="1"/>
          <p:nvPr/>
        </p:nvSpPr>
        <p:spPr>
          <a:xfrm>
            <a:off x="1547664" y="1700808"/>
            <a:ext cx="5112568" cy="892552"/>
          </a:xfrm>
          <a:prstGeom prst="rect">
            <a:avLst/>
          </a:prstGeom>
          <a:noFill/>
        </p:spPr>
        <p:txBody>
          <a:bodyPr wrap="square" rtlCol="0">
            <a:spAutoFit/>
          </a:bodyPr>
          <a:lstStyle/>
          <a:p>
            <a:r>
              <a:rPr lang="en-GB" sz="2600" dirty="0" smtClean="0">
                <a:latin typeface="+mn-lt"/>
              </a:rPr>
              <a:t>Predict value for a school (</a:t>
            </a:r>
            <a:r>
              <a:rPr lang="en-GB" sz="2600" dirty="0" smtClean="0">
                <a:latin typeface="+mn-lt"/>
              </a:rPr>
              <a:t>variance </a:t>
            </a:r>
            <a:r>
              <a:rPr lang="en-GB" sz="2600" dirty="0" smtClean="0">
                <a:latin typeface="+mn-lt"/>
              </a:rPr>
              <a:t>components model)</a:t>
            </a:r>
            <a:endParaRPr lang="en-GB" sz="2600" dirty="0">
              <a:latin typeface="+mn-lt"/>
            </a:endParaRPr>
          </a:p>
        </p:txBody>
      </p:sp>
      <p:sp>
        <p:nvSpPr>
          <p:cNvPr id="8" name="textruta 7"/>
          <p:cNvSpPr txBox="1"/>
          <p:nvPr/>
        </p:nvSpPr>
        <p:spPr>
          <a:xfrm>
            <a:off x="1547664" y="4365010"/>
            <a:ext cx="5112568" cy="2893100"/>
          </a:xfrm>
          <a:prstGeom prst="rect">
            <a:avLst/>
          </a:prstGeom>
          <a:noFill/>
        </p:spPr>
        <p:txBody>
          <a:bodyPr wrap="square" rtlCol="0">
            <a:spAutoFit/>
          </a:bodyPr>
          <a:lstStyle/>
          <a:p>
            <a:r>
              <a:rPr lang="en-GB" sz="2600" i="1" dirty="0" err="1" smtClean="0">
                <a:latin typeface="+mn-lt"/>
              </a:rPr>
              <a:t>n</a:t>
            </a:r>
            <a:r>
              <a:rPr lang="en-GB" sz="2600" i="1" baseline="-25000" dirty="0" err="1" smtClean="0">
                <a:latin typeface="+mn-lt"/>
              </a:rPr>
              <a:t>j</a:t>
            </a:r>
            <a:r>
              <a:rPr lang="en-GB" sz="2600" i="1" dirty="0" smtClean="0">
                <a:latin typeface="+mn-lt"/>
              </a:rPr>
              <a:t>  </a:t>
            </a:r>
            <a:r>
              <a:rPr lang="en-GB" sz="2600" dirty="0" smtClean="0">
                <a:latin typeface="+mn-lt"/>
              </a:rPr>
              <a:t>sample size school </a:t>
            </a:r>
            <a:r>
              <a:rPr lang="en-GB" sz="2600" i="1" dirty="0" smtClean="0">
                <a:latin typeface="+mn-lt"/>
              </a:rPr>
              <a:t>j</a:t>
            </a:r>
          </a:p>
          <a:p>
            <a:r>
              <a:rPr lang="en-GB" sz="2600" dirty="0" smtClean="0">
                <a:latin typeface="+mn-lt"/>
              </a:rPr>
              <a:t>     </a:t>
            </a:r>
          </a:p>
          <a:p>
            <a:r>
              <a:rPr lang="en-GB" sz="2600" dirty="0" smtClean="0">
                <a:latin typeface="+mn-lt"/>
              </a:rPr>
              <a:t>     raw residuals</a:t>
            </a:r>
          </a:p>
          <a:p>
            <a:endParaRPr lang="en-GB" sz="2600" dirty="0" smtClean="0">
              <a:latin typeface="+mn-lt"/>
            </a:endParaRPr>
          </a:p>
          <a:p>
            <a:endParaRPr lang="en-GB" sz="2600" dirty="0" smtClean="0"/>
          </a:p>
          <a:p>
            <a:endParaRPr lang="en-GB" sz="2600" dirty="0" smtClean="0">
              <a:latin typeface="+mn-lt"/>
            </a:endParaRPr>
          </a:p>
          <a:p>
            <a:endParaRPr lang="en-GB" sz="2600" dirty="0">
              <a:latin typeface="+mn-lt"/>
            </a:endParaRPr>
          </a:p>
        </p:txBody>
      </p:sp>
      <p:graphicFrame>
        <p:nvGraphicFramePr>
          <p:cNvPr id="10" name="Objekt 9"/>
          <p:cNvGraphicFramePr>
            <a:graphicFrameLocks noChangeAspect="1"/>
          </p:cNvGraphicFramePr>
          <p:nvPr/>
        </p:nvGraphicFramePr>
        <p:xfrm>
          <a:off x="1619672" y="5085184"/>
          <a:ext cx="360040" cy="540060"/>
        </p:xfrm>
        <a:graphic>
          <a:graphicData uri="http://schemas.openxmlformats.org/presentationml/2006/ole">
            <p:oleObj spid="_x0000_s6148" name="Ekvation" r:id="rId5" imgW="177480" imgH="241200" progId="Equation.3">
              <p:embed/>
            </p:oleObj>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sidfot 2"/>
          <p:cNvSpPr>
            <a:spLocks noGrp="1"/>
          </p:cNvSpPr>
          <p:nvPr>
            <p:ph type="ftr" sz="quarter" idx="11"/>
          </p:nvPr>
        </p:nvSpPr>
        <p:spPr/>
        <p:txBody>
          <a:bodyPr/>
          <a:lstStyle/>
          <a:p>
            <a:r>
              <a:rPr lang="pt-BR" smtClean="0"/>
              <a:t>III ESAMP Universidade Federal de Juiz de Fora.  Dan Hedlin</a:t>
            </a:r>
            <a:endParaRPr lang="sv-SE"/>
          </a:p>
        </p:txBody>
      </p:sp>
      <p:sp>
        <p:nvSpPr>
          <p:cNvPr id="4" name="Platshållare för bildnummer 3"/>
          <p:cNvSpPr>
            <a:spLocks noGrp="1"/>
          </p:cNvSpPr>
          <p:nvPr>
            <p:ph type="sldNum" sz="quarter" idx="12"/>
          </p:nvPr>
        </p:nvSpPr>
        <p:spPr/>
        <p:txBody>
          <a:bodyPr/>
          <a:lstStyle/>
          <a:p>
            <a:fld id="{37438810-E950-43C4-883C-51CE5D39DCF2}" type="slidenum">
              <a:rPr lang="sv-SE" smtClean="0"/>
              <a:pPr/>
              <a:t>45</a:t>
            </a:fld>
            <a:endParaRPr lang="sv-SE"/>
          </a:p>
        </p:txBody>
      </p:sp>
      <p:sp>
        <p:nvSpPr>
          <p:cNvPr id="6" name="textruta 5"/>
          <p:cNvSpPr txBox="1"/>
          <p:nvPr/>
        </p:nvSpPr>
        <p:spPr>
          <a:xfrm>
            <a:off x="1403648" y="1844824"/>
            <a:ext cx="3096344" cy="523220"/>
          </a:xfrm>
          <a:prstGeom prst="rect">
            <a:avLst/>
          </a:prstGeom>
          <a:noFill/>
        </p:spPr>
        <p:txBody>
          <a:bodyPr wrap="square" rtlCol="0">
            <a:spAutoFit/>
          </a:bodyPr>
          <a:lstStyle/>
          <a:p>
            <a:r>
              <a:rPr lang="en-GB" sz="2800" b="1" dirty="0" smtClean="0"/>
              <a:t>Statistician says:</a:t>
            </a:r>
            <a:endParaRPr lang="en-GB" sz="2800" b="1" dirty="0"/>
          </a:p>
        </p:txBody>
      </p:sp>
      <p:sp>
        <p:nvSpPr>
          <p:cNvPr id="7" name="textruta 6"/>
          <p:cNvSpPr txBox="1"/>
          <p:nvPr/>
        </p:nvSpPr>
        <p:spPr>
          <a:xfrm>
            <a:off x="1907704" y="2348880"/>
            <a:ext cx="4752528" cy="2893100"/>
          </a:xfrm>
          <a:prstGeom prst="rect">
            <a:avLst/>
          </a:prstGeom>
          <a:noFill/>
        </p:spPr>
        <p:txBody>
          <a:bodyPr wrap="square" rtlCol="0">
            <a:spAutoFit/>
          </a:bodyPr>
          <a:lstStyle/>
          <a:p>
            <a:r>
              <a:rPr lang="en-GB" sz="2600" dirty="0" smtClean="0"/>
              <a:t>If we have few observations from one school, the best we can do is to estimate this school with the average of all schools. Rationale: lack of knowledge and then we should not assume this school is special if there is no reason.</a:t>
            </a:r>
            <a:endParaRPr lang="en-GB" sz="2600" dirty="0"/>
          </a:p>
        </p:txBody>
      </p:sp>
      <p:sp>
        <p:nvSpPr>
          <p:cNvPr id="8" name="textruta 7"/>
          <p:cNvSpPr txBox="1"/>
          <p:nvPr/>
        </p:nvSpPr>
        <p:spPr>
          <a:xfrm>
            <a:off x="1187624" y="764704"/>
            <a:ext cx="5544616" cy="830997"/>
          </a:xfrm>
          <a:prstGeom prst="rect">
            <a:avLst/>
          </a:prstGeom>
          <a:noFill/>
        </p:spPr>
        <p:txBody>
          <a:bodyPr wrap="square" rtlCol="0">
            <a:spAutoFit/>
          </a:bodyPr>
          <a:lstStyle/>
          <a:p>
            <a:r>
              <a:rPr lang="en-GB" dirty="0" smtClean="0">
                <a:latin typeface="+mn-lt"/>
              </a:rPr>
              <a:t>Small schools are ‘shrunk’ towards average for all schools</a:t>
            </a:r>
            <a:endParaRPr lang="en-GB"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sidfot 2"/>
          <p:cNvSpPr>
            <a:spLocks noGrp="1"/>
          </p:cNvSpPr>
          <p:nvPr>
            <p:ph type="ftr" sz="quarter" idx="11"/>
          </p:nvPr>
        </p:nvSpPr>
        <p:spPr/>
        <p:txBody>
          <a:bodyPr/>
          <a:lstStyle/>
          <a:p>
            <a:r>
              <a:rPr lang="pt-BR" smtClean="0"/>
              <a:t>III ESAMP Universidade Federal de Juiz de Fora.  Dan Hedlin</a:t>
            </a:r>
            <a:endParaRPr lang="sv-SE"/>
          </a:p>
        </p:txBody>
      </p:sp>
      <p:sp>
        <p:nvSpPr>
          <p:cNvPr id="4" name="Platshållare för bildnummer 3"/>
          <p:cNvSpPr>
            <a:spLocks noGrp="1"/>
          </p:cNvSpPr>
          <p:nvPr>
            <p:ph type="sldNum" sz="quarter" idx="12"/>
          </p:nvPr>
        </p:nvSpPr>
        <p:spPr/>
        <p:txBody>
          <a:bodyPr/>
          <a:lstStyle/>
          <a:p>
            <a:fld id="{37438810-E950-43C4-883C-51CE5D39DCF2}" type="slidenum">
              <a:rPr lang="sv-SE" smtClean="0"/>
              <a:pPr/>
              <a:t>46</a:t>
            </a:fld>
            <a:endParaRPr lang="sv-SE"/>
          </a:p>
        </p:txBody>
      </p:sp>
      <p:sp>
        <p:nvSpPr>
          <p:cNvPr id="6" name="textruta 5"/>
          <p:cNvSpPr txBox="1"/>
          <p:nvPr/>
        </p:nvSpPr>
        <p:spPr>
          <a:xfrm>
            <a:off x="1403648" y="1844824"/>
            <a:ext cx="3096344" cy="523220"/>
          </a:xfrm>
          <a:prstGeom prst="rect">
            <a:avLst/>
          </a:prstGeom>
          <a:noFill/>
        </p:spPr>
        <p:txBody>
          <a:bodyPr wrap="square" rtlCol="0">
            <a:spAutoFit/>
          </a:bodyPr>
          <a:lstStyle/>
          <a:p>
            <a:r>
              <a:rPr lang="en-GB" sz="2800" b="1" dirty="0" smtClean="0"/>
              <a:t>School says:</a:t>
            </a:r>
            <a:endParaRPr lang="en-GB" sz="2800" b="1" dirty="0"/>
          </a:p>
        </p:txBody>
      </p:sp>
      <p:sp>
        <p:nvSpPr>
          <p:cNvPr id="7" name="textruta 6"/>
          <p:cNvSpPr txBox="1"/>
          <p:nvPr/>
        </p:nvSpPr>
        <p:spPr>
          <a:xfrm>
            <a:off x="1907704" y="2348880"/>
            <a:ext cx="4752528" cy="2092881"/>
          </a:xfrm>
          <a:prstGeom prst="rect">
            <a:avLst/>
          </a:prstGeom>
          <a:noFill/>
        </p:spPr>
        <p:txBody>
          <a:bodyPr wrap="square" rtlCol="0">
            <a:spAutoFit/>
          </a:bodyPr>
          <a:lstStyle/>
          <a:p>
            <a:r>
              <a:rPr lang="en-GB" sz="2600" dirty="0" smtClean="0"/>
              <a:t>Unfair! Just because they could not be bothered to collect information from our school, we are punished with an average estimate.</a:t>
            </a:r>
            <a:endParaRPr lang="en-GB"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A different example</a:t>
            </a:r>
            <a:endParaRPr lang="en-GB" dirty="0"/>
          </a:p>
        </p:txBody>
      </p:sp>
      <p:sp>
        <p:nvSpPr>
          <p:cNvPr id="3" name="Platshållare för innehåll 2"/>
          <p:cNvSpPr>
            <a:spLocks noGrp="1"/>
          </p:cNvSpPr>
          <p:nvPr>
            <p:ph idx="1"/>
          </p:nvPr>
        </p:nvSpPr>
        <p:spPr>
          <a:xfrm>
            <a:off x="1187624" y="1628800"/>
            <a:ext cx="7772400" cy="4114800"/>
          </a:xfrm>
        </p:spPr>
        <p:txBody>
          <a:bodyPr/>
          <a:lstStyle/>
          <a:p>
            <a:r>
              <a:rPr lang="en-GB" dirty="0" smtClean="0"/>
              <a:t>Technically the same, but now... </a:t>
            </a:r>
          </a:p>
          <a:p>
            <a:pPr lvl="1"/>
            <a:r>
              <a:rPr lang="en-GB" dirty="0" smtClean="0"/>
              <a:t>independent variable income</a:t>
            </a:r>
          </a:p>
          <a:p>
            <a:pPr lvl="1"/>
            <a:r>
              <a:rPr lang="en-GB" dirty="0" smtClean="0"/>
              <a:t>dependent variable(s) e.g. age (levels: individual, and area)</a:t>
            </a:r>
          </a:p>
          <a:p>
            <a:r>
              <a:rPr lang="en-GB" dirty="0" smtClean="0"/>
              <a:t>If official statistics, should we use the same model? Let’s say model fit is very good. </a:t>
            </a:r>
          </a:p>
          <a:p>
            <a:r>
              <a:rPr lang="en-GB" dirty="0" smtClean="0"/>
              <a:t>National Statistical Institutes tend not to use this type of model – unless </a:t>
            </a:r>
            <a:r>
              <a:rPr lang="en-GB" i="1" dirty="0" err="1" smtClean="0"/>
              <a:t>n</a:t>
            </a:r>
            <a:r>
              <a:rPr lang="en-GB" i="1" baseline="-25000" dirty="0" err="1" smtClean="0"/>
              <a:t>j</a:t>
            </a:r>
            <a:r>
              <a:rPr lang="en-GB" dirty="0" smtClean="0"/>
              <a:t> very small </a:t>
            </a:r>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47</a:t>
            </a:fld>
            <a:endParaRPr lang="sv-SE"/>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dirty="0"/>
          </a:p>
        </p:txBody>
      </p:sp>
      <p:sp>
        <p:nvSpPr>
          <p:cNvPr id="3" name="Platshållare för innehåll 2"/>
          <p:cNvSpPr>
            <a:spLocks noGrp="1"/>
          </p:cNvSpPr>
          <p:nvPr>
            <p:ph idx="1"/>
          </p:nvPr>
        </p:nvSpPr>
        <p:spPr>
          <a:xfrm>
            <a:off x="1043608" y="980728"/>
            <a:ext cx="7772400" cy="4114800"/>
          </a:xfrm>
        </p:spPr>
        <p:txBody>
          <a:bodyPr/>
          <a:lstStyle/>
          <a:p>
            <a:r>
              <a:rPr lang="en-GB" dirty="0" smtClean="0"/>
              <a:t>Why? Complex picture (see Hedlin 2008). Respect for model bias one reason. </a:t>
            </a:r>
          </a:p>
          <a:p>
            <a:r>
              <a:rPr lang="en-GB" dirty="0" smtClean="0"/>
              <a:t>Often in official statistics only data from one school is used to make estimates for that school. This is fairly model-free.</a:t>
            </a:r>
          </a:p>
          <a:p>
            <a:r>
              <a:rPr lang="en-GB" dirty="0" smtClean="0"/>
              <a:t>Note there are subcultures in official statistics, mainly environmental statistics</a:t>
            </a:r>
          </a:p>
          <a:p>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48</a:t>
            </a:fld>
            <a:endParaRPr lang="sv-SE"/>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sidfot 1"/>
          <p:cNvSpPr>
            <a:spLocks noGrp="1"/>
          </p:cNvSpPr>
          <p:nvPr>
            <p:ph type="ftr" sz="quarter" idx="11"/>
          </p:nvPr>
        </p:nvSpPr>
        <p:spPr/>
        <p:txBody>
          <a:bodyPr/>
          <a:lstStyle/>
          <a:p>
            <a:r>
              <a:rPr lang="pt-BR" smtClean="0"/>
              <a:t>III ESAMP Universidade Federal de Juiz de Fora.  Dan Hedlin</a:t>
            </a:r>
            <a:endParaRPr lang="sv-SE"/>
          </a:p>
        </p:txBody>
      </p:sp>
      <p:sp>
        <p:nvSpPr>
          <p:cNvPr id="3" name="Platshållare för bildnummer 2"/>
          <p:cNvSpPr>
            <a:spLocks noGrp="1"/>
          </p:cNvSpPr>
          <p:nvPr>
            <p:ph type="sldNum" sz="quarter" idx="12"/>
          </p:nvPr>
        </p:nvSpPr>
        <p:spPr/>
        <p:txBody>
          <a:bodyPr/>
          <a:lstStyle/>
          <a:p>
            <a:fld id="{64DCAE9E-1B7D-494A-A619-C124218EEDAF}" type="slidenum">
              <a:rPr lang="sv-SE" smtClean="0"/>
              <a:pPr/>
              <a:t>49</a:t>
            </a:fld>
            <a:endParaRPr lang="sv-SE"/>
          </a:p>
        </p:txBody>
      </p:sp>
      <p:grpSp>
        <p:nvGrpSpPr>
          <p:cNvPr id="18" name="Grupp 17"/>
          <p:cNvGrpSpPr/>
          <p:nvPr/>
        </p:nvGrpSpPr>
        <p:grpSpPr>
          <a:xfrm>
            <a:off x="2555776" y="1340768"/>
            <a:ext cx="4824536" cy="3096344"/>
            <a:chOff x="2555776" y="1340768"/>
            <a:chExt cx="4824536" cy="3096344"/>
          </a:xfrm>
        </p:grpSpPr>
        <p:sp>
          <p:nvSpPr>
            <p:cNvPr id="4" name="Rektangel med rundade hörn 3"/>
            <p:cNvSpPr/>
            <p:nvPr/>
          </p:nvSpPr>
          <p:spPr bwMode="auto">
            <a:xfrm>
              <a:off x="2555776" y="1340768"/>
              <a:ext cx="4824536" cy="309634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Times New Roman" pitchFamily="18" charset="0"/>
              </a:endParaRPr>
            </a:p>
          </p:txBody>
        </p:sp>
        <p:cxnSp>
          <p:nvCxnSpPr>
            <p:cNvPr id="6" name="Rak 5"/>
            <p:cNvCxnSpPr/>
            <p:nvPr/>
          </p:nvCxnSpPr>
          <p:spPr bwMode="auto">
            <a:xfrm flipH="1">
              <a:off x="2627784" y="1340768"/>
              <a:ext cx="1872208" cy="165618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 name="Rak 7"/>
            <p:cNvCxnSpPr/>
            <p:nvPr/>
          </p:nvCxnSpPr>
          <p:spPr bwMode="auto">
            <a:xfrm flipH="1">
              <a:off x="2843808" y="1412776"/>
              <a:ext cx="3168352" cy="288032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Rak 9"/>
            <p:cNvCxnSpPr/>
            <p:nvPr/>
          </p:nvCxnSpPr>
          <p:spPr bwMode="auto">
            <a:xfrm flipH="1">
              <a:off x="4283968" y="1412776"/>
              <a:ext cx="2808312" cy="295232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Rak 11"/>
            <p:cNvCxnSpPr/>
            <p:nvPr/>
          </p:nvCxnSpPr>
          <p:spPr bwMode="auto">
            <a:xfrm>
              <a:off x="5724128" y="2924944"/>
              <a:ext cx="1368152" cy="144016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5" name="textruta 14"/>
          <p:cNvSpPr txBox="1"/>
          <p:nvPr/>
        </p:nvSpPr>
        <p:spPr>
          <a:xfrm>
            <a:off x="2339752" y="620688"/>
            <a:ext cx="5040560" cy="461665"/>
          </a:xfrm>
          <a:prstGeom prst="rect">
            <a:avLst/>
          </a:prstGeom>
          <a:noFill/>
        </p:spPr>
        <p:txBody>
          <a:bodyPr wrap="square" rtlCol="0">
            <a:spAutoFit/>
          </a:bodyPr>
          <a:lstStyle/>
          <a:p>
            <a:r>
              <a:rPr lang="en-GB" dirty="0" smtClean="0">
                <a:latin typeface="+mn-lt"/>
              </a:rPr>
              <a:t>Population with 5 domains</a:t>
            </a:r>
            <a:endParaRPr lang="en-GB" dirty="0">
              <a:latin typeface="+mn-lt"/>
            </a:endParaRPr>
          </a:p>
        </p:txBody>
      </p:sp>
      <p:sp>
        <p:nvSpPr>
          <p:cNvPr id="16" name="textruta 15"/>
          <p:cNvSpPr txBox="1"/>
          <p:nvPr/>
        </p:nvSpPr>
        <p:spPr>
          <a:xfrm>
            <a:off x="1907704" y="4869160"/>
            <a:ext cx="5040560" cy="830997"/>
          </a:xfrm>
          <a:prstGeom prst="rect">
            <a:avLst/>
          </a:prstGeom>
          <a:noFill/>
        </p:spPr>
        <p:txBody>
          <a:bodyPr wrap="square" rtlCol="0">
            <a:spAutoFit/>
          </a:bodyPr>
          <a:lstStyle/>
          <a:p>
            <a:r>
              <a:rPr lang="en-GB" dirty="0" smtClean="0">
                <a:latin typeface="+mn-lt"/>
              </a:rPr>
              <a:t>Fit one model to all data?</a:t>
            </a:r>
          </a:p>
          <a:p>
            <a:r>
              <a:rPr lang="en-GB" dirty="0" smtClean="0">
                <a:latin typeface="+mn-lt"/>
              </a:rPr>
              <a:t>Or take data from one domain only.</a:t>
            </a:r>
            <a:endParaRPr lang="en-GB" dirty="0">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6"/>
          <p:cNvSpPr>
            <a:spLocks noGrp="1"/>
          </p:cNvSpPr>
          <p:nvPr>
            <p:ph type="sldNum" sz="quarter" idx="12"/>
          </p:nvPr>
        </p:nvSpPr>
        <p:spPr/>
        <p:txBody>
          <a:bodyPr/>
          <a:lstStyle/>
          <a:p>
            <a:fld id="{66CF97C9-27EC-4618-AFD8-37EC10B6F073}" type="slidenum">
              <a:rPr lang="sv-SE"/>
              <a:pPr/>
              <a:t>5</a:t>
            </a:fld>
            <a:endParaRPr lang="sv-SE"/>
          </a:p>
        </p:txBody>
      </p:sp>
      <p:sp>
        <p:nvSpPr>
          <p:cNvPr id="108546" name="Rectangle 2"/>
          <p:cNvSpPr>
            <a:spLocks noGrp="1" noChangeArrowheads="1"/>
          </p:cNvSpPr>
          <p:nvPr>
            <p:ph type="title"/>
          </p:nvPr>
        </p:nvSpPr>
        <p:spPr/>
        <p:txBody>
          <a:bodyPr/>
          <a:lstStyle/>
          <a:p>
            <a:r>
              <a:rPr lang="en-GB" dirty="0" smtClean="0"/>
              <a:t>St Paul’s on a </a:t>
            </a:r>
            <a:r>
              <a:rPr lang="en-GB" dirty="0" err="1" smtClean="0"/>
              <a:t>ley</a:t>
            </a:r>
            <a:r>
              <a:rPr lang="en-GB" dirty="0" smtClean="0"/>
              <a:t> line?</a:t>
            </a:r>
            <a:endParaRPr lang="en-GB" dirty="0"/>
          </a:p>
        </p:txBody>
      </p:sp>
      <p:sp>
        <p:nvSpPr>
          <p:cNvPr id="108553" name="Rectangle 9"/>
          <p:cNvSpPr>
            <a:spLocks noGrp="1" noChangeArrowheads="1"/>
          </p:cNvSpPr>
          <p:nvPr>
            <p:ph type="body" idx="1"/>
          </p:nvPr>
        </p:nvSpPr>
        <p:spPr>
          <a:xfrm>
            <a:off x="1187624" y="2132856"/>
            <a:ext cx="7597775" cy="2592387"/>
          </a:xfrm>
          <a:noFill/>
          <a:ln/>
        </p:spPr>
        <p:txBody>
          <a:bodyPr/>
          <a:lstStyle/>
          <a:p>
            <a:pPr marL="457200" indent="-457200">
              <a:buNone/>
            </a:pPr>
            <a:endParaRPr lang="en-GB" sz="2400" dirty="0" smtClean="0"/>
          </a:p>
          <a:p>
            <a:pPr marL="457200" indent="-457200">
              <a:buNone/>
            </a:pPr>
            <a:endParaRPr lang="en-GB" sz="2400" dirty="0"/>
          </a:p>
        </p:txBody>
      </p:sp>
      <p:pic>
        <p:nvPicPr>
          <p:cNvPr id="6" name="Bildobjekt 5" descr="st-pauls-cathedral-ley-line.jpg"/>
          <p:cNvPicPr>
            <a:picLocks noChangeAspect="1"/>
          </p:cNvPicPr>
          <p:nvPr/>
        </p:nvPicPr>
        <p:blipFill>
          <a:blip r:embed="rId2" cstate="print"/>
          <a:stretch>
            <a:fillRect/>
          </a:stretch>
        </p:blipFill>
        <p:spPr>
          <a:xfrm>
            <a:off x="0" y="2135155"/>
            <a:ext cx="9144000" cy="2587690"/>
          </a:xfrm>
          <a:prstGeom prst="rect">
            <a:avLst/>
          </a:prstGeom>
        </p:spPr>
      </p:pic>
      <p:sp>
        <p:nvSpPr>
          <p:cNvPr id="7" name="Platshållare för sidfot 6"/>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dirty="0"/>
          </a:p>
        </p:txBody>
      </p:sp>
      <p:sp>
        <p:nvSpPr>
          <p:cNvPr id="3" name="Platshållare för innehåll 2"/>
          <p:cNvSpPr>
            <a:spLocks noGrp="1"/>
          </p:cNvSpPr>
          <p:nvPr>
            <p:ph idx="1"/>
          </p:nvPr>
        </p:nvSpPr>
        <p:spPr>
          <a:xfrm>
            <a:off x="1043608" y="692696"/>
            <a:ext cx="7772400" cy="4114800"/>
          </a:xfrm>
        </p:spPr>
        <p:txBody>
          <a:bodyPr/>
          <a:lstStyle/>
          <a:p>
            <a:r>
              <a:rPr lang="en-GB" dirty="0" smtClean="0"/>
              <a:t>If you do use a model, such as the one above, should you use sampling weights?</a:t>
            </a:r>
          </a:p>
          <a:p>
            <a:r>
              <a:rPr lang="en-GB" dirty="0" smtClean="0"/>
              <a:t>Debated issue (Chambers &amp; Skinner 2003). </a:t>
            </a:r>
          </a:p>
          <a:p>
            <a:r>
              <a:rPr lang="en-GB" dirty="0" smtClean="0"/>
              <a:t>If sample information (stratification, clusters, etc) are included in model, little reason to use weights (</a:t>
            </a:r>
            <a:r>
              <a:rPr lang="en-GB" dirty="0" err="1" smtClean="0"/>
              <a:t>Pfeffermann</a:t>
            </a:r>
            <a:r>
              <a:rPr lang="en-GB" dirty="0" smtClean="0"/>
              <a:t> 1993)</a:t>
            </a:r>
          </a:p>
          <a:p>
            <a:r>
              <a:rPr lang="en-GB" dirty="0" smtClean="0"/>
              <a:t>However, weights do give some </a:t>
            </a:r>
            <a:r>
              <a:rPr lang="en-GB" dirty="0" smtClean="0"/>
              <a:t>robustness. One way to look at it: with sampling weights you estimate finite population parameters</a:t>
            </a:r>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50</a:t>
            </a:fld>
            <a:endParaRPr lang="sv-SE"/>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a:xfrm>
            <a:off x="1259632" y="1412776"/>
            <a:ext cx="7772400" cy="4114800"/>
          </a:xfrm>
        </p:spPr>
        <p:txBody>
          <a:bodyPr/>
          <a:lstStyle/>
          <a:p>
            <a:r>
              <a:rPr lang="en-GB" dirty="0" smtClean="0"/>
              <a:t>Trend is towards more extensive use of sampling weights in analysis, and more software that can apply weights. </a:t>
            </a:r>
          </a:p>
          <a:p>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51</a:t>
            </a:fld>
            <a:endParaRPr lang="sv-SE"/>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dirty="0"/>
          </a:p>
        </p:txBody>
      </p:sp>
      <p:sp>
        <p:nvSpPr>
          <p:cNvPr id="3" name="Platshållare för innehåll 2"/>
          <p:cNvSpPr>
            <a:spLocks noGrp="1"/>
          </p:cNvSpPr>
          <p:nvPr>
            <p:ph idx="1"/>
          </p:nvPr>
        </p:nvSpPr>
        <p:spPr>
          <a:xfrm>
            <a:off x="1043608" y="980728"/>
            <a:ext cx="7772400" cy="4114800"/>
          </a:xfrm>
        </p:spPr>
        <p:txBody>
          <a:bodyPr/>
          <a:lstStyle/>
          <a:p>
            <a:r>
              <a:rPr lang="en-GB" dirty="0" smtClean="0"/>
              <a:t>Also issue on communication of methods.</a:t>
            </a:r>
          </a:p>
          <a:p>
            <a:r>
              <a:rPr lang="en-GB" dirty="0" smtClean="0"/>
              <a:t>Briscoe (2004) criticised the way the methods of the British 2001 census came across: </a:t>
            </a:r>
            <a:br>
              <a:rPr lang="en-GB" dirty="0" smtClean="0"/>
            </a:br>
            <a:endParaRPr lang="en-GB" sz="800" dirty="0" smtClean="0"/>
          </a:p>
          <a:p>
            <a:pPr indent="0">
              <a:buNone/>
            </a:pPr>
            <a:r>
              <a:rPr lang="en-GB" dirty="0" smtClean="0"/>
              <a:t>‘</a:t>
            </a:r>
            <a:r>
              <a:rPr lang="en-GB" dirty="0" smtClean="0">
                <a:latin typeface="Times New Roman" pitchFamily="18" charset="0"/>
                <a:cs typeface="Times New Roman" pitchFamily="18" charset="0"/>
              </a:rPr>
              <a:t>There was too much science and too little counting and common sense…. The ONS should publish some worked </a:t>
            </a:r>
            <a:r>
              <a:rPr lang="en-GB" dirty="0" smtClean="0">
                <a:latin typeface="Times New Roman" pitchFamily="18" charset="0"/>
                <a:cs typeface="Times New Roman" pitchFamily="18" charset="0"/>
              </a:rPr>
              <a:t>examples </a:t>
            </a:r>
            <a:r>
              <a:rPr lang="en-GB" dirty="0" smtClean="0">
                <a:latin typeface="Times New Roman" pitchFamily="18" charset="0"/>
                <a:cs typeface="Times New Roman" pitchFamily="18" charset="0"/>
              </a:rPr>
              <a:t>of how numbers were derived to remove the suspicion surrounding the science.’ (There was no reason to be suspicious about the science)</a:t>
            </a:r>
            <a:endParaRPr lang="en-GB" dirty="0">
              <a:latin typeface="Times New Roman" pitchFamily="18" charset="0"/>
              <a:cs typeface="Times New Roman" pitchFamily="18" charset="0"/>
            </a:endParaRPr>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52</a:t>
            </a:fld>
            <a:endParaRPr lang="sv-SE"/>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dirty="0"/>
          </a:p>
        </p:txBody>
      </p:sp>
      <p:sp>
        <p:nvSpPr>
          <p:cNvPr id="3" name="Platshållare för innehåll 2"/>
          <p:cNvSpPr>
            <a:spLocks noGrp="1"/>
          </p:cNvSpPr>
          <p:nvPr>
            <p:ph idx="1"/>
          </p:nvPr>
        </p:nvSpPr>
        <p:spPr>
          <a:xfrm>
            <a:off x="1043608" y="908720"/>
            <a:ext cx="7772400" cy="4114800"/>
          </a:xfrm>
        </p:spPr>
        <p:txBody>
          <a:bodyPr/>
          <a:lstStyle/>
          <a:p>
            <a:r>
              <a:rPr lang="en-GB" dirty="0" smtClean="0"/>
              <a:t>Another expression of culture: “fairly model-free or at least model-undisputed computation”. </a:t>
            </a:r>
          </a:p>
          <a:p>
            <a:r>
              <a:rPr lang="en-GB" dirty="0" smtClean="0"/>
              <a:t>In research we are not worried about models. Check them, defend them, and submit. Researcher says: other people are free to try other models.</a:t>
            </a:r>
          </a:p>
          <a:p>
            <a:r>
              <a:rPr lang="en-GB" dirty="0" smtClean="0"/>
              <a:t>But researchers do not publish official statistics. The point of official statistics is that they are official. </a:t>
            </a:r>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53</a:t>
            </a:fld>
            <a:endParaRPr lang="sv-SE"/>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a:xfrm>
            <a:off x="1259632" y="692696"/>
            <a:ext cx="7772400" cy="4114800"/>
          </a:xfrm>
        </p:spPr>
        <p:txBody>
          <a:bodyPr/>
          <a:lstStyle/>
          <a:p>
            <a:r>
              <a:rPr lang="en-GB" dirty="0" smtClean="0"/>
              <a:t>In official statistics you want to come close to an undisputed estimate.</a:t>
            </a:r>
          </a:p>
          <a:p>
            <a:r>
              <a:rPr lang="en-GB" dirty="0" smtClean="0"/>
              <a:t>Choice of model may be hard to defend if being criticised.</a:t>
            </a:r>
          </a:p>
          <a:p>
            <a:r>
              <a:rPr lang="en-GB" dirty="0" smtClean="0"/>
              <a:t>Of course true also for choice of sample weights and other decisions</a:t>
            </a:r>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54</a:t>
            </a:fld>
            <a:endParaRPr lang="sv-SE"/>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Questions to ask oneself</a:t>
            </a:r>
            <a:endParaRPr lang="en-GB" dirty="0"/>
          </a:p>
        </p:txBody>
      </p:sp>
      <p:sp>
        <p:nvSpPr>
          <p:cNvPr id="3" name="Platshållare för innehåll 2"/>
          <p:cNvSpPr>
            <a:spLocks noGrp="1"/>
          </p:cNvSpPr>
          <p:nvPr>
            <p:ph idx="1"/>
          </p:nvPr>
        </p:nvSpPr>
        <p:spPr/>
        <p:txBody>
          <a:bodyPr/>
          <a:lstStyle/>
          <a:p>
            <a:pPr marL="514350" indent="-514350">
              <a:buFont typeface="+mj-lt"/>
              <a:buAutoNum type="arabicPeriod"/>
            </a:pPr>
            <a:r>
              <a:rPr lang="en-US" dirty="0" smtClean="0"/>
              <a:t>From what sample space is the object taken? (is there a well-defined sample space?)</a:t>
            </a:r>
          </a:p>
          <a:p>
            <a:pPr marL="514350" indent="-514350">
              <a:buFont typeface="+mj-lt"/>
              <a:buAutoNum type="arabicPeriod"/>
            </a:pPr>
            <a:r>
              <a:rPr lang="en-US" dirty="0" smtClean="0"/>
              <a:t>How have undercoverage, measurement, measurement errors and missing values been treated?</a:t>
            </a:r>
          </a:p>
          <a:p>
            <a:pPr marL="514350" indent="-514350">
              <a:buFont typeface="+mj-lt"/>
              <a:buAutoNum type="arabicPeriod"/>
            </a:pPr>
            <a:r>
              <a:rPr lang="en-US" dirty="0" smtClean="0"/>
              <a:t>Is there a problem with multiple testing? </a:t>
            </a:r>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55</a:t>
            </a:fld>
            <a:endParaRPr lang="sv-SE"/>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a:xfrm>
            <a:off x="1371600" y="764704"/>
            <a:ext cx="7772400" cy="4114800"/>
          </a:xfrm>
        </p:spPr>
        <p:txBody>
          <a:bodyPr/>
          <a:lstStyle/>
          <a:p>
            <a:pPr marL="514350" indent="-514350">
              <a:buFont typeface="+mj-lt"/>
              <a:buAutoNum type="arabicPeriod" startAt="4"/>
            </a:pPr>
            <a:r>
              <a:rPr lang="en-US" dirty="0" smtClean="0"/>
              <a:t>Is the target model parameters or finite population parameters?</a:t>
            </a:r>
          </a:p>
          <a:p>
            <a:pPr marL="514350" indent="-514350">
              <a:buFont typeface="+mj-lt"/>
              <a:buAutoNum type="arabicPeriod" startAt="4"/>
            </a:pPr>
            <a:r>
              <a:rPr lang="en-US" dirty="0" smtClean="0"/>
              <a:t>Does the model assume </a:t>
            </a:r>
            <a:r>
              <a:rPr lang="en-US" dirty="0" err="1" smtClean="0"/>
              <a:t>iid</a:t>
            </a:r>
            <a:r>
              <a:rPr lang="en-US" dirty="0" smtClean="0"/>
              <a:t>?</a:t>
            </a:r>
          </a:p>
          <a:p>
            <a:pPr marL="514350" indent="-514350">
              <a:buFont typeface="+mj-lt"/>
              <a:buAutoNum type="arabicPeriod" startAt="4"/>
            </a:pPr>
            <a:r>
              <a:rPr lang="en-US" dirty="0" smtClean="0"/>
              <a:t>If basis is a sample survey, are the design weights accounted for</a:t>
            </a:r>
            <a:r>
              <a:rPr lang="en-US" dirty="0" smtClean="0"/>
              <a:t>?</a:t>
            </a:r>
          </a:p>
          <a:p>
            <a:pPr marL="514350" indent="-514350">
              <a:buFont typeface="+mj-lt"/>
              <a:buAutoNum type="arabicPeriod" startAt="4"/>
            </a:pPr>
            <a:r>
              <a:rPr lang="en-US" dirty="0" smtClean="0"/>
              <a:t>Are the explanations of the result all post-hoc (invented afterwards)?</a:t>
            </a:r>
            <a:endParaRPr lang="en-US" dirty="0" smtClean="0"/>
          </a:p>
          <a:p>
            <a:pPr marL="514350" indent="-514350">
              <a:buFont typeface="+mj-lt"/>
              <a:buAutoNum type="arabicPeriod" startAt="4"/>
            </a:pPr>
            <a:r>
              <a:rPr lang="en-US" dirty="0" smtClean="0"/>
              <a:t>What does the documentation look like?</a:t>
            </a:r>
          </a:p>
          <a:p>
            <a:endParaRPr lang="en-GB" dirty="0" smtClean="0"/>
          </a:p>
          <a:p>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56</a:t>
            </a:fld>
            <a:endParaRPr lang="sv-SE"/>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Experience</a:t>
            </a:r>
            <a:endParaRPr lang="en-GB" dirty="0"/>
          </a:p>
        </p:txBody>
      </p:sp>
      <p:sp>
        <p:nvSpPr>
          <p:cNvPr id="3" name="Platshållare för innehåll 2"/>
          <p:cNvSpPr>
            <a:spLocks noGrp="1"/>
          </p:cNvSpPr>
          <p:nvPr>
            <p:ph idx="1"/>
          </p:nvPr>
        </p:nvSpPr>
        <p:spPr>
          <a:xfrm>
            <a:off x="1259632" y="1484784"/>
            <a:ext cx="7772400" cy="4114800"/>
          </a:xfrm>
        </p:spPr>
        <p:txBody>
          <a:bodyPr/>
          <a:lstStyle/>
          <a:p>
            <a:pPr marL="0" indent="0">
              <a:buNone/>
            </a:pPr>
            <a:r>
              <a:rPr lang="en-GB" dirty="0" smtClean="0"/>
              <a:t>Conducting a survey is a very complex process. There is only so much you can document and many decisions that influence results are overlooked or drown in the complexity.</a:t>
            </a:r>
          </a:p>
          <a:p>
            <a:pPr marL="0" indent="0">
              <a:buNone/>
            </a:pPr>
            <a:r>
              <a:rPr lang="en-GB" dirty="0" smtClean="0"/>
              <a:t>Probably wise to be careful about small or moderate effect sizes from a single or only a few studies.</a:t>
            </a:r>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57</a:t>
            </a:fld>
            <a:endParaRPr lang="sv-SE"/>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One last question</a:t>
            </a:r>
            <a:endParaRPr lang="en-GB" dirty="0"/>
          </a:p>
        </p:txBody>
      </p:sp>
      <p:sp>
        <p:nvSpPr>
          <p:cNvPr id="3" name="Platshållare för innehåll 2"/>
          <p:cNvSpPr>
            <a:spLocks noGrp="1"/>
          </p:cNvSpPr>
          <p:nvPr>
            <p:ph idx="1"/>
          </p:nvPr>
        </p:nvSpPr>
        <p:spPr/>
        <p:txBody>
          <a:bodyPr/>
          <a:lstStyle/>
          <a:p>
            <a:r>
              <a:rPr lang="en-GB" dirty="0" smtClean="0"/>
              <a:t>Are these statistical cultures driven by needs and purpose?</a:t>
            </a:r>
          </a:p>
          <a:p>
            <a:r>
              <a:rPr lang="en-GB" dirty="0" smtClean="0"/>
              <a:t>Or is there an element of unnecessary variation?</a:t>
            </a:r>
            <a:endParaRPr lang="en-GB" dirty="0"/>
          </a:p>
        </p:txBody>
      </p:sp>
      <p:sp>
        <p:nvSpPr>
          <p:cNvPr id="4" name="Platshållare för sidfot 3"/>
          <p:cNvSpPr>
            <a:spLocks noGrp="1"/>
          </p:cNvSpPr>
          <p:nvPr>
            <p:ph type="ftr" sz="quarter" idx="11"/>
          </p:nvPr>
        </p:nvSpPr>
        <p:spPr/>
        <p:txBody>
          <a:bodyPr/>
          <a:lstStyle/>
          <a:p>
            <a:r>
              <a:rPr lang="pt-BR" smtClean="0"/>
              <a:t>III ESAMP Universidade Federal de Juiz de Fora.  Dan Hedlin</a:t>
            </a:r>
            <a:endParaRPr lang="sv-SE"/>
          </a:p>
        </p:txBody>
      </p:sp>
      <p:sp>
        <p:nvSpPr>
          <p:cNvPr id="5" name="Platshållare för bildnummer 4"/>
          <p:cNvSpPr>
            <a:spLocks noGrp="1"/>
          </p:cNvSpPr>
          <p:nvPr>
            <p:ph type="sldNum" sz="quarter" idx="12"/>
          </p:nvPr>
        </p:nvSpPr>
        <p:spPr/>
        <p:txBody>
          <a:bodyPr/>
          <a:lstStyle/>
          <a:p>
            <a:fld id="{49855493-5E37-4634-95D2-487FD7670D0D}" type="slidenum">
              <a:rPr lang="sv-SE" smtClean="0"/>
              <a:pPr/>
              <a:t>58</a:t>
            </a:fld>
            <a:endParaRPr lang="sv-SE"/>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References</a:t>
            </a:r>
            <a:endParaRPr lang="en-GB" dirty="0"/>
          </a:p>
        </p:txBody>
      </p:sp>
      <p:sp>
        <p:nvSpPr>
          <p:cNvPr id="3" name="Platshållare för innehåll 2"/>
          <p:cNvSpPr>
            <a:spLocks noGrp="1"/>
          </p:cNvSpPr>
          <p:nvPr>
            <p:ph idx="1"/>
          </p:nvPr>
        </p:nvSpPr>
        <p:spPr>
          <a:xfrm>
            <a:off x="1187624" y="1628800"/>
            <a:ext cx="7772400" cy="4114800"/>
          </a:xfrm>
        </p:spPr>
        <p:txBody>
          <a:bodyPr/>
          <a:lstStyle/>
          <a:p>
            <a:r>
              <a:rPr lang="en-US" sz="1200" dirty="0" err="1" smtClean="0"/>
              <a:t>Agresti</a:t>
            </a:r>
            <a:r>
              <a:rPr lang="en-US" sz="1200" dirty="0" smtClean="0"/>
              <a:t>, A., (1990). Categorical Data Analysis. Wiley. </a:t>
            </a:r>
          </a:p>
          <a:p>
            <a:r>
              <a:rPr lang="en-GB" sz="1200" dirty="0" smtClean="0"/>
              <a:t>Briscoe, S. (2004). Discussion on the meeting on 'The 2001 census and beyond'. Journal of the Royal Statistical Society: Series A, 167, 229–248.</a:t>
            </a:r>
            <a:endParaRPr lang="sv-SE" sz="1200" dirty="0" smtClean="0"/>
          </a:p>
          <a:p>
            <a:r>
              <a:rPr lang="en-US" sz="1200" dirty="0" smtClean="0"/>
              <a:t>Chambers, R.L. and Skinner, C.J. (</a:t>
            </a:r>
            <a:r>
              <a:rPr lang="en-US" sz="1200" dirty="0" err="1" smtClean="0"/>
              <a:t>eds</a:t>
            </a:r>
            <a:r>
              <a:rPr lang="en-US" sz="1200" dirty="0" smtClean="0"/>
              <a:t>) (2003). Analysis of Survey Data. </a:t>
            </a:r>
            <a:r>
              <a:rPr lang="en-US" sz="1200" dirty="0" err="1" smtClean="0"/>
              <a:t>Chichester</a:t>
            </a:r>
            <a:r>
              <a:rPr lang="en-US" sz="1200" dirty="0" smtClean="0"/>
              <a:t>: Wiley.</a:t>
            </a:r>
            <a:endParaRPr lang="sv-SE" sz="1200" dirty="0" smtClean="0"/>
          </a:p>
          <a:p>
            <a:r>
              <a:rPr lang="en-US" sz="1200" dirty="0" smtClean="0"/>
              <a:t>Clarke, R.D (1946). An application of the Poisson distribution, Journal of the </a:t>
            </a:r>
            <a:r>
              <a:rPr lang="en-GB" sz="1200" dirty="0" smtClean="0"/>
              <a:t>Institute of Actuaries, vol. 72.</a:t>
            </a:r>
            <a:endParaRPr lang="en-GB" sz="1200" dirty="0" smtClean="0">
              <a:latin typeface="Times New Roman" pitchFamily="18" charset="0"/>
              <a:cs typeface="Times New Roman" pitchFamily="18" charset="0"/>
            </a:endParaRPr>
          </a:p>
          <a:p>
            <a:r>
              <a:rPr lang="en-US" sz="1200" dirty="0" smtClean="0"/>
              <a:t>Goldstein, H. (1995). Multilevel Statistical Models, 2nd Ed. London: Arnold. (this edition is available on the internet).</a:t>
            </a:r>
            <a:endParaRPr lang="sv-SE" sz="1200" dirty="0" smtClean="0"/>
          </a:p>
          <a:p>
            <a:pPr lvl="0"/>
            <a:r>
              <a:rPr lang="en-US" sz="1200" dirty="0" smtClean="0"/>
              <a:t>Hedlin, D. (2008). Small Area Estimation: A Practitioner’s Appraisal. </a:t>
            </a:r>
            <a:r>
              <a:rPr lang="it-IT" sz="1200" dirty="0" smtClean="0"/>
              <a:t>Rivista Internazionale di Scienze Sociali</a:t>
            </a:r>
            <a:r>
              <a:rPr lang="en-US" sz="1200" dirty="0" smtClean="0"/>
              <a:t>, 407‑417.</a:t>
            </a:r>
            <a:endParaRPr lang="sv-SE" sz="1200" dirty="0" smtClean="0"/>
          </a:p>
          <a:p>
            <a:r>
              <a:rPr lang="en-US" sz="1200" dirty="0" smtClean="0"/>
              <a:t>Lohr, S. (2010). Sampling: Design and Analysis, 2nd ed. Boston: Brookes/Cole. </a:t>
            </a:r>
            <a:endParaRPr lang="sv-SE" sz="1200" dirty="0" smtClean="0"/>
          </a:p>
          <a:p>
            <a:r>
              <a:rPr lang="en-US" sz="1200" dirty="0" err="1" smtClean="0"/>
              <a:t>Pfeffermann</a:t>
            </a:r>
            <a:r>
              <a:rPr lang="en-US" sz="1200" dirty="0" smtClean="0"/>
              <a:t>, D. (1993). The role of sampling weights when modeling survey data. International Statistical Review, 61, 317‑337.</a:t>
            </a:r>
            <a:endParaRPr lang="sv-SE" sz="1200" dirty="0" smtClean="0"/>
          </a:p>
          <a:p>
            <a:r>
              <a:rPr lang="en-GB" sz="1200" dirty="0" smtClean="0">
                <a:latin typeface="Times New Roman" pitchFamily="18" charset="0"/>
                <a:cs typeface="Times New Roman" pitchFamily="18" charset="0"/>
              </a:rPr>
              <a:t>Rothman, K.J. (1990). No adjustments are needed for multiple comparisons. Epidemiology, </a:t>
            </a:r>
            <a:r>
              <a:rPr lang="en-GB" sz="1200" dirty="0" err="1" smtClean="0">
                <a:latin typeface="Times New Roman" pitchFamily="18" charset="0"/>
                <a:cs typeface="Times New Roman" pitchFamily="18" charset="0"/>
              </a:rPr>
              <a:t>vol</a:t>
            </a:r>
            <a:r>
              <a:rPr lang="en-GB" sz="1200" dirty="0" smtClean="0">
                <a:latin typeface="Times New Roman" pitchFamily="18" charset="0"/>
                <a:cs typeface="Times New Roman" pitchFamily="18" charset="0"/>
              </a:rPr>
              <a:t> 1, no 1.</a:t>
            </a:r>
          </a:p>
          <a:p>
            <a:r>
              <a:rPr lang="en-GB" sz="1200" dirty="0" smtClean="0">
                <a:latin typeface="Times New Roman" pitchFamily="18" charset="0"/>
                <a:cs typeface="Times New Roman" pitchFamily="18" charset="0"/>
              </a:rPr>
              <a:t>Smith, T.M.F. (1999). Recent Developments in Sample Survey Theory and Their Relevance to Official Statistics. National Statistics: Proceedings of the Government Statistical Service Methodology Conference, 148-162.</a:t>
            </a:r>
          </a:p>
          <a:p>
            <a:r>
              <a:rPr lang="en-US" sz="1200" dirty="0" smtClean="0"/>
              <a:t>Thompson, M.E. (1997). Theory of Sample Surveys. London: Chapman &amp; Hall.</a:t>
            </a:r>
            <a:endParaRPr lang="sv-SE" sz="1200" dirty="0" smtClean="0"/>
          </a:p>
          <a:p>
            <a:r>
              <a:rPr lang="en-GB" sz="1200" dirty="0" smtClean="0">
                <a:latin typeface="Times New Roman" pitchFamily="18" charset="0"/>
                <a:cs typeface="Times New Roman" pitchFamily="18" charset="0"/>
              </a:rPr>
              <a:t>Zhang, L.-C. (2010). Developing Statistical Theories for Register-Based Statistics. Qvintensen, No. 4/2010, 20-22. Available at </a:t>
            </a:r>
            <a:r>
              <a:rPr lang="en-GB" sz="1200" dirty="0" smtClean="0">
                <a:latin typeface="Times New Roman" pitchFamily="18" charset="0"/>
                <a:cs typeface="Times New Roman" pitchFamily="18" charset="0"/>
                <a:hlinkClick r:id="rId2"/>
              </a:rPr>
              <a:t>http://statistikframjandet.se/?page_id=141</a:t>
            </a:r>
            <a:r>
              <a:rPr lang="en-GB" sz="1200" dirty="0" smtClean="0">
                <a:latin typeface="Times New Roman" pitchFamily="18" charset="0"/>
                <a:cs typeface="Times New Roman" pitchFamily="18" charset="0"/>
              </a:rPr>
              <a:t> </a:t>
            </a:r>
            <a:endParaRPr lang="sv-SE" sz="1200" dirty="0" smtClean="0">
              <a:latin typeface="Times New Roman" pitchFamily="18" charset="0"/>
              <a:cs typeface="Times New Roman" pitchFamily="18" charset="0"/>
            </a:endParaRPr>
          </a:p>
          <a:p>
            <a:endParaRPr lang="en-GB" dirty="0"/>
          </a:p>
        </p:txBody>
      </p:sp>
      <p:sp>
        <p:nvSpPr>
          <p:cNvPr id="4" name="Platshållare för bildnummer 3"/>
          <p:cNvSpPr>
            <a:spLocks noGrp="1"/>
          </p:cNvSpPr>
          <p:nvPr>
            <p:ph type="sldNum" sz="quarter" idx="12"/>
          </p:nvPr>
        </p:nvSpPr>
        <p:spPr/>
        <p:txBody>
          <a:bodyPr/>
          <a:lstStyle/>
          <a:p>
            <a:fld id="{49855493-5E37-4634-95D2-487FD7670D0D}" type="slidenum">
              <a:rPr lang="sv-SE" smtClean="0"/>
              <a:pPr/>
              <a:t>59</a:t>
            </a:fld>
            <a:endParaRPr lang="sv-SE"/>
          </a:p>
        </p:txBody>
      </p:sp>
      <p:sp>
        <p:nvSpPr>
          <p:cNvPr id="5" name="Platshållare för sidfot 4"/>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6"/>
          <p:cNvSpPr>
            <a:spLocks noGrp="1"/>
          </p:cNvSpPr>
          <p:nvPr>
            <p:ph type="sldNum" sz="quarter" idx="12"/>
          </p:nvPr>
        </p:nvSpPr>
        <p:spPr/>
        <p:txBody>
          <a:bodyPr/>
          <a:lstStyle/>
          <a:p>
            <a:fld id="{66CF97C9-27EC-4618-AFD8-37EC10B6F073}" type="slidenum">
              <a:rPr lang="sv-SE"/>
              <a:pPr/>
              <a:t>6</a:t>
            </a:fld>
            <a:endParaRPr lang="sv-SE"/>
          </a:p>
        </p:txBody>
      </p:sp>
      <p:sp>
        <p:nvSpPr>
          <p:cNvPr id="108546" name="Rectangle 2"/>
          <p:cNvSpPr>
            <a:spLocks noGrp="1" noChangeArrowheads="1"/>
          </p:cNvSpPr>
          <p:nvPr>
            <p:ph type="title"/>
          </p:nvPr>
        </p:nvSpPr>
        <p:spPr/>
        <p:txBody>
          <a:bodyPr/>
          <a:lstStyle/>
          <a:p>
            <a:r>
              <a:rPr lang="en-GB" dirty="0" smtClean="0"/>
              <a:t>St Paul’s Cathedral, London</a:t>
            </a:r>
            <a:endParaRPr lang="en-GB" dirty="0"/>
          </a:p>
        </p:txBody>
      </p:sp>
      <p:sp>
        <p:nvSpPr>
          <p:cNvPr id="108553" name="Rectangle 9"/>
          <p:cNvSpPr>
            <a:spLocks noGrp="1" noChangeArrowheads="1"/>
          </p:cNvSpPr>
          <p:nvPr>
            <p:ph type="body" idx="1"/>
          </p:nvPr>
        </p:nvSpPr>
        <p:spPr>
          <a:xfrm>
            <a:off x="1187624" y="2132856"/>
            <a:ext cx="7597775" cy="2592387"/>
          </a:xfrm>
          <a:noFill/>
          <a:ln/>
        </p:spPr>
        <p:txBody>
          <a:bodyPr/>
          <a:lstStyle/>
          <a:p>
            <a:pPr marL="457200" indent="-457200">
              <a:buNone/>
            </a:pPr>
            <a:endParaRPr lang="en-GB" sz="2400" dirty="0" smtClean="0"/>
          </a:p>
          <a:p>
            <a:pPr marL="457200" indent="-457200">
              <a:buNone/>
            </a:pPr>
            <a:endParaRPr lang="en-GB" sz="2400" dirty="0"/>
          </a:p>
        </p:txBody>
      </p:sp>
      <p:graphicFrame>
        <p:nvGraphicFramePr>
          <p:cNvPr id="8" name="Tabell 7"/>
          <p:cNvGraphicFramePr>
            <a:graphicFrameLocks noGrp="1"/>
          </p:cNvGraphicFramePr>
          <p:nvPr/>
        </p:nvGraphicFramePr>
        <p:xfrm>
          <a:off x="1547664" y="2060848"/>
          <a:ext cx="6840757" cy="1371600"/>
        </p:xfrm>
        <a:graphic>
          <a:graphicData uri="http://schemas.openxmlformats.org/drawingml/2006/table">
            <a:tbl>
              <a:tblPr firstRow="1" bandRow="1">
                <a:tableStyleId>{5C22544A-7EE6-4342-B048-85BDC9FD1C3A}</a:tableStyleId>
              </a:tblPr>
              <a:tblGrid>
                <a:gridCol w="977251"/>
                <a:gridCol w="977251"/>
                <a:gridCol w="977251"/>
                <a:gridCol w="977251"/>
                <a:gridCol w="977251"/>
                <a:gridCol w="977251"/>
                <a:gridCol w="977251"/>
              </a:tblGrid>
              <a:tr h="370840">
                <a:tc>
                  <a:txBody>
                    <a:bodyPr/>
                    <a:lstStyle/>
                    <a:p>
                      <a:r>
                        <a:rPr lang="en-GB" sz="2400" dirty="0" smtClean="0"/>
                        <a:t>Hits</a:t>
                      </a:r>
                      <a:endParaRPr lang="en-GB" sz="2400" dirty="0"/>
                    </a:p>
                  </a:txBody>
                  <a:tcPr/>
                </a:tc>
                <a:tc>
                  <a:txBody>
                    <a:bodyPr/>
                    <a:lstStyle/>
                    <a:p>
                      <a:r>
                        <a:rPr lang="en-GB" sz="2400" dirty="0" smtClean="0"/>
                        <a:t>0</a:t>
                      </a:r>
                      <a:endParaRPr lang="en-GB" sz="2400" dirty="0"/>
                    </a:p>
                  </a:txBody>
                  <a:tcPr/>
                </a:tc>
                <a:tc>
                  <a:txBody>
                    <a:bodyPr/>
                    <a:lstStyle/>
                    <a:p>
                      <a:r>
                        <a:rPr lang="en-GB" sz="2400" dirty="0" smtClean="0"/>
                        <a:t>1</a:t>
                      </a:r>
                      <a:endParaRPr lang="en-GB" sz="2400" dirty="0"/>
                    </a:p>
                  </a:txBody>
                  <a:tcPr/>
                </a:tc>
                <a:tc>
                  <a:txBody>
                    <a:bodyPr/>
                    <a:lstStyle/>
                    <a:p>
                      <a:r>
                        <a:rPr lang="en-GB" sz="2400" dirty="0" smtClean="0"/>
                        <a:t>2</a:t>
                      </a:r>
                      <a:endParaRPr lang="en-GB" sz="2400" dirty="0"/>
                    </a:p>
                  </a:txBody>
                  <a:tcPr/>
                </a:tc>
                <a:tc>
                  <a:txBody>
                    <a:bodyPr/>
                    <a:lstStyle/>
                    <a:p>
                      <a:r>
                        <a:rPr lang="en-GB" sz="2400" dirty="0" smtClean="0"/>
                        <a:t>3</a:t>
                      </a:r>
                      <a:endParaRPr lang="en-GB" sz="2400" dirty="0"/>
                    </a:p>
                  </a:txBody>
                  <a:tcPr/>
                </a:tc>
                <a:tc>
                  <a:txBody>
                    <a:bodyPr/>
                    <a:lstStyle/>
                    <a:p>
                      <a:r>
                        <a:rPr lang="en-GB" sz="2400" dirty="0" smtClean="0"/>
                        <a:t>4</a:t>
                      </a:r>
                      <a:endParaRPr lang="en-GB" sz="2400" dirty="0"/>
                    </a:p>
                  </a:txBody>
                  <a:tcPr/>
                </a:tc>
                <a:tc>
                  <a:txBody>
                    <a:bodyPr/>
                    <a:lstStyle/>
                    <a:p>
                      <a:r>
                        <a:rPr lang="en-GB" sz="2400" dirty="0" smtClean="0"/>
                        <a:t>5+</a:t>
                      </a:r>
                      <a:endParaRPr lang="en-GB" sz="2400" dirty="0"/>
                    </a:p>
                  </a:txBody>
                  <a:tcPr/>
                </a:tc>
              </a:tr>
              <a:tr h="370840">
                <a:tc>
                  <a:txBody>
                    <a:bodyPr/>
                    <a:lstStyle/>
                    <a:p>
                      <a:r>
                        <a:rPr lang="en-GB" sz="2400" dirty="0" err="1" smtClean="0"/>
                        <a:t>Obs</a:t>
                      </a:r>
                      <a:endParaRPr lang="en-GB" sz="2400" dirty="0"/>
                    </a:p>
                  </a:txBody>
                  <a:tcPr/>
                </a:tc>
                <a:tc>
                  <a:txBody>
                    <a:bodyPr/>
                    <a:lstStyle/>
                    <a:p>
                      <a:r>
                        <a:rPr lang="en-GB" sz="2400" dirty="0" smtClean="0"/>
                        <a:t>229</a:t>
                      </a:r>
                      <a:endParaRPr lang="en-GB" sz="2400" dirty="0"/>
                    </a:p>
                  </a:txBody>
                  <a:tcPr/>
                </a:tc>
                <a:tc>
                  <a:txBody>
                    <a:bodyPr/>
                    <a:lstStyle/>
                    <a:p>
                      <a:r>
                        <a:rPr lang="en-GB" sz="2400" dirty="0" smtClean="0"/>
                        <a:t>211</a:t>
                      </a:r>
                      <a:endParaRPr lang="en-GB" sz="2400" dirty="0"/>
                    </a:p>
                  </a:txBody>
                  <a:tcPr/>
                </a:tc>
                <a:tc>
                  <a:txBody>
                    <a:bodyPr/>
                    <a:lstStyle/>
                    <a:p>
                      <a:r>
                        <a:rPr lang="en-GB" sz="2400" dirty="0" smtClean="0"/>
                        <a:t>93</a:t>
                      </a:r>
                      <a:endParaRPr lang="en-GB" sz="2400" dirty="0"/>
                    </a:p>
                  </a:txBody>
                  <a:tcPr/>
                </a:tc>
                <a:tc>
                  <a:txBody>
                    <a:bodyPr/>
                    <a:lstStyle/>
                    <a:p>
                      <a:r>
                        <a:rPr lang="en-GB" sz="2400" dirty="0" smtClean="0"/>
                        <a:t>35</a:t>
                      </a:r>
                      <a:endParaRPr lang="en-GB" sz="2400" dirty="0"/>
                    </a:p>
                  </a:txBody>
                  <a:tcPr/>
                </a:tc>
                <a:tc>
                  <a:txBody>
                    <a:bodyPr/>
                    <a:lstStyle/>
                    <a:p>
                      <a:r>
                        <a:rPr lang="en-GB" sz="2400" dirty="0" smtClean="0"/>
                        <a:t>7</a:t>
                      </a:r>
                      <a:endParaRPr lang="en-GB" sz="2400" dirty="0"/>
                    </a:p>
                  </a:txBody>
                  <a:tcPr/>
                </a:tc>
                <a:tc>
                  <a:txBody>
                    <a:bodyPr/>
                    <a:lstStyle/>
                    <a:p>
                      <a:r>
                        <a:rPr lang="en-GB" sz="2400" dirty="0" smtClean="0"/>
                        <a:t>1</a:t>
                      </a:r>
                      <a:endParaRPr lang="en-GB" sz="2400" dirty="0"/>
                    </a:p>
                  </a:txBody>
                  <a:tcPr/>
                </a:tc>
              </a:tr>
              <a:tr h="370840">
                <a:tc>
                  <a:txBody>
                    <a:bodyPr/>
                    <a:lstStyle/>
                    <a:p>
                      <a:r>
                        <a:rPr lang="en-GB" sz="2400" dirty="0" err="1" smtClean="0"/>
                        <a:t>Pred</a:t>
                      </a:r>
                      <a:endParaRPr lang="en-GB" sz="2400" dirty="0"/>
                    </a:p>
                  </a:txBody>
                  <a:tcPr/>
                </a:tc>
                <a:tc>
                  <a:txBody>
                    <a:bodyPr/>
                    <a:lstStyle/>
                    <a:p>
                      <a:r>
                        <a:rPr lang="en-GB" sz="2400" dirty="0" smtClean="0"/>
                        <a:t>226.7</a:t>
                      </a:r>
                      <a:endParaRPr lang="en-GB" sz="2400" dirty="0"/>
                    </a:p>
                  </a:txBody>
                  <a:tcPr/>
                </a:tc>
                <a:tc>
                  <a:txBody>
                    <a:bodyPr/>
                    <a:lstStyle/>
                    <a:p>
                      <a:r>
                        <a:rPr lang="en-GB" sz="2400" dirty="0" smtClean="0"/>
                        <a:t>211.3</a:t>
                      </a:r>
                      <a:endParaRPr lang="en-GB" sz="2400" dirty="0"/>
                    </a:p>
                  </a:txBody>
                  <a:tcPr/>
                </a:tc>
                <a:tc>
                  <a:txBody>
                    <a:bodyPr/>
                    <a:lstStyle/>
                    <a:p>
                      <a:r>
                        <a:rPr lang="en-GB" sz="2400" dirty="0" smtClean="0"/>
                        <a:t>98.5</a:t>
                      </a:r>
                      <a:endParaRPr lang="en-GB" sz="2400" dirty="0"/>
                    </a:p>
                  </a:txBody>
                  <a:tcPr/>
                </a:tc>
                <a:tc>
                  <a:txBody>
                    <a:bodyPr/>
                    <a:lstStyle/>
                    <a:p>
                      <a:r>
                        <a:rPr lang="en-GB" sz="2400" dirty="0" smtClean="0"/>
                        <a:t>30.6</a:t>
                      </a:r>
                      <a:endParaRPr lang="en-GB" sz="2400" dirty="0"/>
                    </a:p>
                  </a:txBody>
                  <a:tcPr/>
                </a:tc>
                <a:tc>
                  <a:txBody>
                    <a:bodyPr/>
                    <a:lstStyle/>
                    <a:p>
                      <a:r>
                        <a:rPr lang="en-GB" sz="2400" dirty="0" smtClean="0"/>
                        <a:t>7.4</a:t>
                      </a:r>
                      <a:endParaRPr lang="en-GB" sz="2400" dirty="0"/>
                    </a:p>
                  </a:txBody>
                  <a:tcPr/>
                </a:tc>
                <a:tc>
                  <a:txBody>
                    <a:bodyPr/>
                    <a:lstStyle/>
                    <a:p>
                      <a:r>
                        <a:rPr lang="en-GB" sz="2400" dirty="0" smtClean="0"/>
                        <a:t>1.6</a:t>
                      </a:r>
                      <a:endParaRPr lang="en-GB" sz="2400" dirty="0"/>
                    </a:p>
                  </a:txBody>
                  <a:tcPr/>
                </a:tc>
              </a:tr>
            </a:tbl>
          </a:graphicData>
        </a:graphic>
      </p:graphicFrame>
      <p:sp>
        <p:nvSpPr>
          <p:cNvPr id="9" name="textruta 8"/>
          <p:cNvSpPr txBox="1"/>
          <p:nvPr/>
        </p:nvSpPr>
        <p:spPr>
          <a:xfrm>
            <a:off x="1691680" y="3789040"/>
            <a:ext cx="5184576" cy="2246769"/>
          </a:xfrm>
          <a:prstGeom prst="rect">
            <a:avLst/>
          </a:prstGeom>
          <a:noFill/>
        </p:spPr>
        <p:txBody>
          <a:bodyPr wrap="square" rtlCol="0">
            <a:spAutoFit/>
          </a:bodyPr>
          <a:lstStyle/>
          <a:p>
            <a:r>
              <a:rPr lang="en-GB" sz="2800" dirty="0" smtClean="0"/>
              <a:t>N= 576 areas, size ¼ km</a:t>
            </a:r>
            <a:r>
              <a:rPr lang="en-GB" sz="2800" baseline="30000" dirty="0" smtClean="0"/>
              <a:t>2</a:t>
            </a:r>
            <a:r>
              <a:rPr lang="en-GB" sz="2800" dirty="0" smtClean="0"/>
              <a:t> each</a:t>
            </a:r>
          </a:p>
          <a:p>
            <a:r>
              <a:rPr lang="en-GB" sz="2800" dirty="0" smtClean="0"/>
              <a:t>Total number of bombs= 537</a:t>
            </a:r>
          </a:p>
          <a:p>
            <a:r>
              <a:rPr lang="en-GB" sz="2800" dirty="0" smtClean="0"/>
              <a:t>Poisson distribution gives predicted values, and a very god fit (Clarke 1946) </a:t>
            </a:r>
            <a:endParaRPr lang="en-GB" sz="2800" dirty="0"/>
          </a:p>
        </p:txBody>
      </p:sp>
      <p:sp>
        <p:nvSpPr>
          <p:cNvPr id="10" name="textruta 9"/>
          <p:cNvSpPr txBox="1"/>
          <p:nvPr/>
        </p:nvSpPr>
        <p:spPr>
          <a:xfrm>
            <a:off x="1547664" y="1484784"/>
            <a:ext cx="3096344" cy="523220"/>
          </a:xfrm>
          <a:prstGeom prst="rect">
            <a:avLst/>
          </a:prstGeom>
          <a:noFill/>
        </p:spPr>
        <p:txBody>
          <a:bodyPr wrap="square" rtlCol="0">
            <a:spAutoFit/>
          </a:bodyPr>
          <a:lstStyle/>
          <a:p>
            <a:r>
              <a:rPr lang="en-GB" sz="2800" b="1" dirty="0" smtClean="0"/>
              <a:t>Statistician says:</a:t>
            </a:r>
            <a:endParaRPr lang="en-GB" sz="2800" b="1" dirty="0"/>
          </a:p>
        </p:txBody>
      </p:sp>
      <p:sp>
        <p:nvSpPr>
          <p:cNvPr id="11" name="Platshållare för sidfot 10"/>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4"/>
          <p:cNvSpPr>
            <a:spLocks noGrp="1"/>
          </p:cNvSpPr>
          <p:nvPr>
            <p:ph type="sldNum" sz="quarter" idx="12"/>
          </p:nvPr>
        </p:nvSpPr>
        <p:spPr/>
        <p:txBody>
          <a:bodyPr/>
          <a:lstStyle/>
          <a:p>
            <a:fld id="{90919C7A-B1E6-4E0B-9843-2571CE10319A}" type="slidenum">
              <a:rPr lang="sv-SE"/>
              <a:pPr/>
              <a:t>7</a:t>
            </a:fld>
            <a:endParaRPr lang="sv-SE"/>
          </a:p>
        </p:txBody>
      </p:sp>
      <p:sp>
        <p:nvSpPr>
          <p:cNvPr id="7170" name="Rectangle 2"/>
          <p:cNvSpPr>
            <a:spLocks noGrp="1" noChangeArrowheads="1"/>
          </p:cNvSpPr>
          <p:nvPr>
            <p:ph type="title"/>
          </p:nvPr>
        </p:nvSpPr>
        <p:spPr>
          <a:xfrm>
            <a:off x="1331640" y="1196752"/>
            <a:ext cx="7429500" cy="1524000"/>
          </a:xfrm>
        </p:spPr>
        <p:txBody>
          <a:bodyPr/>
          <a:lstStyle/>
          <a:p>
            <a:r>
              <a:rPr lang="en-US" dirty="0"/>
              <a:t/>
            </a:r>
            <a:br>
              <a:rPr lang="en-US" dirty="0"/>
            </a:br>
            <a:endParaRPr lang="en-US" dirty="0"/>
          </a:p>
        </p:txBody>
      </p:sp>
      <p:pic>
        <p:nvPicPr>
          <p:cNvPr id="7" name="Bildobjekt 6" descr="crossing.jpg"/>
          <p:cNvPicPr>
            <a:picLocks noChangeAspect="1"/>
          </p:cNvPicPr>
          <p:nvPr/>
        </p:nvPicPr>
        <p:blipFill>
          <a:blip r:embed="rId3" cstate="print"/>
          <a:stretch>
            <a:fillRect/>
          </a:stretch>
        </p:blipFill>
        <p:spPr>
          <a:xfrm>
            <a:off x="2051720" y="764704"/>
            <a:ext cx="5328592" cy="4229042"/>
          </a:xfrm>
          <a:prstGeom prst="rect">
            <a:avLst/>
          </a:prstGeom>
        </p:spPr>
      </p:pic>
      <p:sp>
        <p:nvSpPr>
          <p:cNvPr id="8" name="Rundad rektangulär 7"/>
          <p:cNvSpPr/>
          <p:nvPr/>
        </p:nvSpPr>
        <p:spPr bwMode="auto">
          <a:xfrm>
            <a:off x="5580112" y="1052736"/>
            <a:ext cx="3563888" cy="1728192"/>
          </a:xfrm>
          <a:prstGeom prst="wedgeRoundRectCallout">
            <a:avLst>
              <a:gd name="adj1" fmla="val -58218"/>
              <a:gd name="adj2" fmla="val 69344"/>
              <a:gd name="adj3" fmla="val 16667"/>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GB" b="1" dirty="0" smtClean="0">
              <a:ln w="10541" cmpd="sng">
                <a:solidFill>
                  <a:srgbClr val="FF0000"/>
                </a:solidFill>
                <a:prstDash val="solid"/>
              </a:ln>
              <a:solidFill>
                <a:srgbClr val="FF0000"/>
              </a:solidFill>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r>
              <a:rPr lang="en-GB" b="1" dirty="0" smtClean="0">
                <a:ln w="10541" cmpd="sng">
                  <a:solidFill>
                    <a:srgbClr val="FF0000"/>
                  </a:solidFill>
                  <a:prstDash val="solid"/>
                </a:ln>
                <a:solidFill>
                  <a:srgbClr val="FF0000"/>
                </a:solidFill>
                <a:latin typeface="Times New Roman" pitchFamily="18" charset="0"/>
              </a:rPr>
              <a:t> </a:t>
            </a:r>
            <a:r>
              <a:rPr lang="en-GB" sz="2800" b="1" dirty="0" smtClean="0">
                <a:ln w="10541" cmpd="sng">
                  <a:solidFill>
                    <a:srgbClr val="FF0000"/>
                  </a:solidFill>
                  <a:prstDash val="solid"/>
                </a:ln>
                <a:solidFill>
                  <a:srgbClr val="FF0000"/>
                </a:solidFill>
                <a:latin typeface="Times New Roman" pitchFamily="18" charset="0"/>
              </a:rPr>
              <a:t>Accidents 50% up!</a:t>
            </a:r>
            <a:endParaRPr kumimoji="0" lang="en-GB" sz="2800" b="1" i="0" u="none" strike="noStrike" normalizeH="0" baseline="0" dirty="0" smtClean="0">
              <a:ln w="10541" cmpd="sng">
                <a:solidFill>
                  <a:srgbClr val="FF0000"/>
                </a:solidFill>
                <a:prstDash val="solid"/>
              </a:ln>
              <a:solidFill>
                <a:srgbClr val="FF0000"/>
              </a:solidFill>
              <a:latin typeface="Times New Roman" pitchFamily="18" charset="0"/>
            </a:endParaRPr>
          </a:p>
        </p:txBody>
      </p:sp>
      <p:sp>
        <p:nvSpPr>
          <p:cNvPr id="6" name="Platshållare för sidfot 5"/>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6"/>
          <p:cNvSpPr>
            <a:spLocks noGrp="1"/>
          </p:cNvSpPr>
          <p:nvPr>
            <p:ph type="sldNum" sz="quarter" idx="12"/>
          </p:nvPr>
        </p:nvSpPr>
        <p:spPr/>
        <p:txBody>
          <a:bodyPr/>
          <a:lstStyle/>
          <a:p>
            <a:fld id="{66CF97C9-27EC-4618-AFD8-37EC10B6F073}" type="slidenum">
              <a:rPr lang="sv-SE"/>
              <a:pPr/>
              <a:t>8</a:t>
            </a:fld>
            <a:endParaRPr lang="sv-SE"/>
          </a:p>
        </p:txBody>
      </p:sp>
      <p:sp>
        <p:nvSpPr>
          <p:cNvPr id="108546" name="Rectangle 2"/>
          <p:cNvSpPr>
            <a:spLocks noGrp="1" noChangeArrowheads="1"/>
          </p:cNvSpPr>
          <p:nvPr>
            <p:ph type="title"/>
          </p:nvPr>
        </p:nvSpPr>
        <p:spPr/>
        <p:txBody>
          <a:bodyPr/>
          <a:lstStyle/>
          <a:p>
            <a:r>
              <a:rPr lang="en-GB" dirty="0" smtClean="0"/>
              <a:t>Statistical cultures </a:t>
            </a:r>
            <a:endParaRPr lang="en-GB" dirty="0"/>
          </a:p>
        </p:txBody>
      </p:sp>
      <p:sp>
        <p:nvSpPr>
          <p:cNvPr id="108553" name="Rectangle 9"/>
          <p:cNvSpPr>
            <a:spLocks noGrp="1" noChangeArrowheads="1"/>
          </p:cNvSpPr>
          <p:nvPr>
            <p:ph type="body" idx="1"/>
          </p:nvPr>
        </p:nvSpPr>
        <p:spPr>
          <a:xfrm>
            <a:off x="1187624" y="2132856"/>
            <a:ext cx="7597775" cy="2592387"/>
          </a:xfrm>
          <a:noFill/>
          <a:ln/>
        </p:spPr>
        <p:txBody>
          <a:bodyPr/>
          <a:lstStyle/>
          <a:p>
            <a:pPr marL="457200" indent="-457200">
              <a:buFont typeface="+mj-lt"/>
              <a:buAutoNum type="arabicPeriod"/>
            </a:pPr>
            <a:r>
              <a:rPr lang="en-GB" dirty="0" smtClean="0"/>
              <a:t>50%! Someone must take action now!</a:t>
            </a:r>
          </a:p>
          <a:p>
            <a:pPr marL="457200" indent="-457200">
              <a:buFont typeface="+mj-lt"/>
              <a:buAutoNum type="arabicPeriod"/>
            </a:pPr>
            <a:r>
              <a:rPr lang="en-GB" dirty="0" smtClean="0"/>
              <a:t>Is this significant?</a:t>
            </a:r>
          </a:p>
          <a:p>
            <a:pPr marL="457200" indent="-457200">
              <a:buFont typeface="+mj-lt"/>
              <a:buAutoNum type="arabicPeriod"/>
            </a:pPr>
            <a:r>
              <a:rPr lang="en-GB" dirty="0" smtClean="0"/>
              <a:t>Is this statistically significant </a:t>
            </a:r>
            <a:r>
              <a:rPr lang="en-GB" i="1" dirty="0" smtClean="0"/>
              <a:t>and</a:t>
            </a:r>
            <a:r>
              <a:rPr lang="en-GB" dirty="0" smtClean="0"/>
              <a:t> cost-effective?</a:t>
            </a:r>
            <a:endParaRPr lang="en-GB" dirty="0"/>
          </a:p>
        </p:txBody>
      </p:sp>
      <p:sp>
        <p:nvSpPr>
          <p:cNvPr id="6" name="Platshållare för sidfot 5"/>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8553">
                                            <p:txEl>
                                              <p:pRg st="0" end="0"/>
                                            </p:txEl>
                                          </p:spTgt>
                                        </p:tgtEl>
                                        <p:attrNameLst>
                                          <p:attrName>style.visibility</p:attrName>
                                        </p:attrNameLst>
                                      </p:cBhvr>
                                      <p:to>
                                        <p:strVal val="visible"/>
                                      </p:to>
                                    </p:set>
                                    <p:animEffect transition="in" filter="wipe(down)">
                                      <p:cBhvr>
                                        <p:cTn id="7" dur="500"/>
                                        <p:tgtEl>
                                          <p:spTgt spid="10855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8553">
                                            <p:txEl>
                                              <p:pRg st="1" end="1"/>
                                            </p:txEl>
                                          </p:spTgt>
                                        </p:tgtEl>
                                        <p:attrNameLst>
                                          <p:attrName>style.visibility</p:attrName>
                                        </p:attrNameLst>
                                      </p:cBhvr>
                                      <p:to>
                                        <p:strVal val="visible"/>
                                      </p:to>
                                    </p:set>
                                    <p:animEffect transition="in" filter="wipe(down)">
                                      <p:cBhvr>
                                        <p:cTn id="12" dur="500"/>
                                        <p:tgtEl>
                                          <p:spTgt spid="10855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8553">
                                            <p:txEl>
                                              <p:pRg st="2" end="2"/>
                                            </p:txEl>
                                          </p:spTgt>
                                        </p:tgtEl>
                                        <p:attrNameLst>
                                          <p:attrName>style.visibility</p:attrName>
                                        </p:attrNameLst>
                                      </p:cBhvr>
                                      <p:to>
                                        <p:strVal val="visible"/>
                                      </p:to>
                                    </p:set>
                                    <p:animEffect transition="in" filter="wipe(down)">
                                      <p:cBhvr>
                                        <p:cTn id="17" dur="500"/>
                                        <p:tgtEl>
                                          <p:spTgt spid="10855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5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6"/>
          <p:cNvSpPr>
            <a:spLocks noGrp="1"/>
          </p:cNvSpPr>
          <p:nvPr>
            <p:ph type="sldNum" sz="quarter" idx="12"/>
          </p:nvPr>
        </p:nvSpPr>
        <p:spPr/>
        <p:txBody>
          <a:bodyPr/>
          <a:lstStyle/>
          <a:p>
            <a:fld id="{66CF97C9-27EC-4618-AFD8-37EC10B6F073}" type="slidenum">
              <a:rPr lang="sv-SE"/>
              <a:pPr/>
              <a:t>9</a:t>
            </a:fld>
            <a:endParaRPr lang="sv-SE"/>
          </a:p>
        </p:txBody>
      </p:sp>
      <p:sp>
        <p:nvSpPr>
          <p:cNvPr id="108546" name="Rectangle 2"/>
          <p:cNvSpPr>
            <a:spLocks noGrp="1" noChangeArrowheads="1"/>
          </p:cNvSpPr>
          <p:nvPr>
            <p:ph type="title"/>
          </p:nvPr>
        </p:nvSpPr>
        <p:spPr/>
        <p:txBody>
          <a:bodyPr/>
          <a:lstStyle/>
          <a:p>
            <a:r>
              <a:rPr lang="en-GB" dirty="0" smtClean="0"/>
              <a:t>What is statistics?</a:t>
            </a:r>
            <a:endParaRPr lang="en-GB" dirty="0"/>
          </a:p>
        </p:txBody>
      </p:sp>
      <p:sp>
        <p:nvSpPr>
          <p:cNvPr id="108553" name="Rectangle 9"/>
          <p:cNvSpPr>
            <a:spLocks noGrp="1" noChangeArrowheads="1"/>
          </p:cNvSpPr>
          <p:nvPr>
            <p:ph type="body" idx="1"/>
          </p:nvPr>
        </p:nvSpPr>
        <p:spPr>
          <a:xfrm>
            <a:off x="1187624" y="2132856"/>
            <a:ext cx="7597775" cy="2592387"/>
          </a:xfrm>
          <a:noFill/>
          <a:ln/>
        </p:spPr>
        <p:txBody>
          <a:bodyPr/>
          <a:lstStyle/>
          <a:p>
            <a:pPr marL="457200" indent="-457200">
              <a:buNone/>
            </a:pPr>
            <a:r>
              <a:rPr lang="en-GB" dirty="0" smtClean="0"/>
              <a:t>“Statistics is about variation”</a:t>
            </a:r>
            <a:r>
              <a:rPr lang="en-GB" sz="2400" dirty="0" smtClean="0"/>
              <a:t>. </a:t>
            </a:r>
          </a:p>
          <a:p>
            <a:pPr marL="457200" indent="-457200">
              <a:buNone/>
            </a:pPr>
            <a:r>
              <a:rPr lang="en-GB" sz="2400" dirty="0" smtClean="0"/>
              <a:t> </a:t>
            </a:r>
          </a:p>
          <a:p>
            <a:pPr marL="457200" indent="-457200">
              <a:buNone/>
            </a:pPr>
            <a:endParaRPr lang="en-GB" sz="2400" dirty="0"/>
          </a:p>
        </p:txBody>
      </p:sp>
      <p:sp>
        <p:nvSpPr>
          <p:cNvPr id="6" name="Rundad rektangulär 5"/>
          <p:cNvSpPr/>
          <p:nvPr/>
        </p:nvSpPr>
        <p:spPr bwMode="auto">
          <a:xfrm>
            <a:off x="5940152" y="2132856"/>
            <a:ext cx="2736304" cy="504056"/>
          </a:xfrm>
          <a:prstGeom prst="wedgeRoundRectCallout">
            <a:avLst>
              <a:gd name="adj1" fmla="val -58023"/>
              <a:gd name="adj2" fmla="val 17441"/>
              <a:gd name="adj3" fmla="val 16667"/>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Times New Roman" pitchFamily="18" charset="0"/>
              </a:rPr>
              <a:t>Too wide!</a:t>
            </a:r>
          </a:p>
        </p:txBody>
      </p:sp>
      <p:sp>
        <p:nvSpPr>
          <p:cNvPr id="7" name="Rektangel 6"/>
          <p:cNvSpPr/>
          <p:nvPr/>
        </p:nvSpPr>
        <p:spPr>
          <a:xfrm>
            <a:off x="827584" y="3140968"/>
            <a:ext cx="6768752" cy="1384995"/>
          </a:xfrm>
          <a:prstGeom prst="rect">
            <a:avLst/>
          </a:prstGeom>
        </p:spPr>
        <p:txBody>
          <a:bodyPr wrap="square">
            <a:spAutoFit/>
          </a:bodyPr>
          <a:lstStyle/>
          <a:p>
            <a:pPr marL="457200">
              <a:buNone/>
            </a:pPr>
            <a:r>
              <a:rPr lang="en-GB" sz="2800" dirty="0" smtClean="0">
                <a:latin typeface="+mn-lt"/>
              </a:rPr>
              <a:t>Statistics is concerned with random variation and constants which cannot be measured. (Smith 1999).</a:t>
            </a:r>
            <a:endParaRPr lang="sv-SE" sz="2800" dirty="0" smtClean="0">
              <a:latin typeface="+mn-lt"/>
            </a:endParaRPr>
          </a:p>
        </p:txBody>
      </p:sp>
      <p:sp>
        <p:nvSpPr>
          <p:cNvPr id="8" name="Platshållare för sidfot 7"/>
          <p:cNvSpPr>
            <a:spLocks noGrp="1"/>
          </p:cNvSpPr>
          <p:nvPr>
            <p:ph type="ftr" sz="quarter" idx="11"/>
          </p:nvPr>
        </p:nvSpPr>
        <p:spPr/>
        <p:txBody>
          <a:bodyPr/>
          <a:lstStyle/>
          <a:p>
            <a:r>
              <a:rPr lang="pt-BR" smtClean="0"/>
              <a:t>III ESAMP Universidade Federal de Juiz de Fora.  Dan Hedlin</a:t>
            </a:r>
            <a:endParaRPr lang="sv-S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8553">
                                            <p:txEl>
                                              <p:pRg st="0" end="0"/>
                                            </p:txEl>
                                          </p:spTgt>
                                        </p:tgtEl>
                                        <p:attrNameLst>
                                          <p:attrName>style.visibility</p:attrName>
                                        </p:attrNameLst>
                                      </p:cBhvr>
                                      <p:to>
                                        <p:strVal val="visible"/>
                                      </p:to>
                                    </p:set>
                                    <p:animEffect transition="in" filter="wipe(down)">
                                      <p:cBhvr>
                                        <p:cTn id="7" dur="500"/>
                                        <p:tgtEl>
                                          <p:spTgt spid="10855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8553">
                                            <p:txEl>
                                              <p:pRg st="1" end="1"/>
                                            </p:txEl>
                                          </p:spTgt>
                                        </p:tgtEl>
                                        <p:attrNameLst>
                                          <p:attrName>style.visibility</p:attrName>
                                        </p:attrNameLst>
                                      </p:cBhvr>
                                      <p:to>
                                        <p:strVal val="visible"/>
                                      </p:to>
                                    </p:set>
                                    <p:animEffect transition="in" filter="wipe(down)">
                                      <p:cBhvr>
                                        <p:cTn id="12" dur="500"/>
                                        <p:tgtEl>
                                          <p:spTgt spid="10855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5"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20" dur="1000" fill="hold"/>
                                        <p:tgtEl>
                                          <p:spTgt spid="6"/>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53" grpId="0" build="p"/>
      <p:bldP spid="6" grpId="0" animBg="1"/>
      <p:bldP spid="7" grpId="0"/>
    </p:bldLst>
  </p:timing>
</p:sld>
</file>

<file path=ppt/theme/theme1.xml><?xml version="1.0" encoding="utf-8"?>
<a:theme xmlns:a="http://schemas.openxmlformats.org/drawingml/2006/main" name="SCB-mall">
  <a:themeElements>
    <a:clrScheme name="SCB-mall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CB-mal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CB-mall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CB-mal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SCB-mall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CB-mall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CB-mall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CB-mall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SCB-mall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T:\Gemensamma\AD apps\Office2k\office2000\PFiles\MSOffice\mallar\SCB-mall.pot</Template>
  <TotalTime>3098</TotalTime>
  <Words>3043</Words>
  <Application>Microsoft Office PowerPoint</Application>
  <PresentationFormat>Bildspel på skärmen (4:3)</PresentationFormat>
  <Paragraphs>367</Paragraphs>
  <Slides>59</Slides>
  <Notes>2</Notes>
  <HiddenSlides>0</HiddenSlides>
  <MMClips>0</MMClips>
  <ScaleCrop>false</ScaleCrop>
  <HeadingPairs>
    <vt:vector size="6" baseType="variant">
      <vt:variant>
        <vt:lpstr>Tema</vt:lpstr>
      </vt:variant>
      <vt:variant>
        <vt:i4>1</vt:i4>
      </vt:variant>
      <vt:variant>
        <vt:lpstr>Serverprogram för OLE-inbäddning</vt:lpstr>
      </vt:variant>
      <vt:variant>
        <vt:i4>2</vt:i4>
      </vt:variant>
      <vt:variant>
        <vt:lpstr>Bildrubriker</vt:lpstr>
      </vt:variant>
      <vt:variant>
        <vt:i4>59</vt:i4>
      </vt:variant>
    </vt:vector>
  </HeadingPairs>
  <TitlesOfParts>
    <vt:vector size="62" baseType="lpstr">
      <vt:lpstr>SCB-mall</vt:lpstr>
      <vt:lpstr>Photo Editor Photo</vt:lpstr>
      <vt:lpstr>Ekvation</vt:lpstr>
      <vt:lpstr>Analysis of survey data and register data  — a journey into statistical cultures </vt:lpstr>
      <vt:lpstr>St Paul’s Cathedral, London</vt:lpstr>
      <vt:lpstr>St Paul’s Cathedral in WW2</vt:lpstr>
      <vt:lpstr>Protected by energy point?</vt:lpstr>
      <vt:lpstr>St Paul’s on a ley line?</vt:lpstr>
      <vt:lpstr>St Paul’s Cathedral, London</vt:lpstr>
      <vt:lpstr> </vt:lpstr>
      <vt:lpstr>Statistical cultures </vt:lpstr>
      <vt:lpstr>What is statistics?</vt:lpstr>
      <vt:lpstr>What is random?</vt:lpstr>
      <vt:lpstr>What is random?</vt:lpstr>
      <vt:lpstr>What is random?</vt:lpstr>
      <vt:lpstr>What is random?</vt:lpstr>
      <vt:lpstr>Process control</vt:lpstr>
      <vt:lpstr>Process control</vt:lpstr>
      <vt:lpstr>Multiple hypotheses Statistical cultures</vt:lpstr>
      <vt:lpstr>Bild 17</vt:lpstr>
      <vt:lpstr>Returning to St Paul’s Cathedral</vt:lpstr>
      <vt:lpstr>Returning to St Paul’s Cathedral</vt:lpstr>
      <vt:lpstr>No, it is not that easy</vt:lpstr>
      <vt:lpstr>Undefined sample space</vt:lpstr>
      <vt:lpstr>Undefined sample space</vt:lpstr>
      <vt:lpstr>Bild 23</vt:lpstr>
      <vt:lpstr>Scenarios in thought-experiment</vt:lpstr>
      <vt:lpstr>Statistical culture</vt:lpstr>
      <vt:lpstr>Sweden’s first fully register-based census this year</vt:lpstr>
      <vt:lpstr>“Usual” sources of error</vt:lpstr>
      <vt:lpstr>Statistical cultures</vt:lpstr>
      <vt:lpstr>Bild 29</vt:lpstr>
      <vt:lpstr>Census-like situations</vt:lpstr>
      <vt:lpstr>Register-based culture vs common statistical culture</vt:lpstr>
      <vt:lpstr>Exactly what is random?</vt:lpstr>
      <vt:lpstr>What culture should we adopt</vt:lpstr>
      <vt:lpstr>Finite population</vt:lpstr>
      <vt:lpstr>Bild 35</vt:lpstr>
      <vt:lpstr>Bild 36</vt:lpstr>
      <vt:lpstr>Aim of analysis of finite population</vt:lpstr>
      <vt:lpstr>Bild 38</vt:lpstr>
      <vt:lpstr>Bild 39</vt:lpstr>
      <vt:lpstr>Bild 40</vt:lpstr>
      <vt:lpstr>Bild 41</vt:lpstr>
      <vt:lpstr>So what culture we should adopt...</vt:lpstr>
      <vt:lpstr>School evaluation</vt:lpstr>
      <vt:lpstr>School evaluation cntd</vt:lpstr>
      <vt:lpstr>Bild 45</vt:lpstr>
      <vt:lpstr>Bild 46</vt:lpstr>
      <vt:lpstr>A different example</vt:lpstr>
      <vt:lpstr>Bild 48</vt:lpstr>
      <vt:lpstr>Bild 49</vt:lpstr>
      <vt:lpstr>Bild 50</vt:lpstr>
      <vt:lpstr>Bild 51</vt:lpstr>
      <vt:lpstr>Bild 52</vt:lpstr>
      <vt:lpstr>Bild 53</vt:lpstr>
      <vt:lpstr>Bild 54</vt:lpstr>
      <vt:lpstr>Questions to ask oneself</vt:lpstr>
      <vt:lpstr>Bild 56</vt:lpstr>
      <vt:lpstr>Experience</vt:lpstr>
      <vt:lpstr>One last question</vt:lpstr>
      <vt:lpstr>References</vt:lpstr>
    </vt:vector>
  </TitlesOfParts>
  <Company>SCB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STRATIFIED SAMPLING</dc:title>
  <dc:creator>scbanis</dc:creator>
  <cp:lastModifiedBy>scbdanh</cp:lastModifiedBy>
  <cp:revision>276</cp:revision>
  <dcterms:created xsi:type="dcterms:W3CDTF">2005-03-06T15:27:10Z</dcterms:created>
  <dcterms:modified xsi:type="dcterms:W3CDTF">2011-11-20T10:55:42Z</dcterms:modified>
</cp:coreProperties>
</file>