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en-GB"/>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GB"/>
          </a:p>
        </p:txBody>
      </p:sp>
      <p:sp>
        <p:nvSpPr>
          <p:cNvPr id="4" name="Platshållare för datum 3"/>
          <p:cNvSpPr>
            <a:spLocks noGrp="1"/>
          </p:cNvSpPr>
          <p:nvPr>
            <p:ph type="dt" sz="half" idx="10"/>
          </p:nvPr>
        </p:nvSpPr>
        <p:spPr/>
        <p:txBody>
          <a:bodyPr/>
          <a:lstStyle/>
          <a:p>
            <a:fld id="{46B82FFD-07A2-4432-9578-7BD804FB96FA}" type="datetimeFigureOut">
              <a:rPr lang="en-GB" smtClean="0"/>
              <a:t>04/11/2012</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46B82FFD-07A2-4432-9578-7BD804FB96FA}" type="datetimeFigureOut">
              <a:rPr lang="en-GB" smtClean="0"/>
              <a:t>04/11/2012</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en-GB"/>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46B82FFD-07A2-4432-9578-7BD804FB96FA}" type="datetimeFigureOut">
              <a:rPr lang="en-GB" smtClean="0"/>
              <a:t>04/11/2012</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10"/>
          </p:nvPr>
        </p:nvSpPr>
        <p:spPr/>
        <p:txBody>
          <a:bodyPr/>
          <a:lstStyle/>
          <a:p>
            <a:fld id="{46B82FFD-07A2-4432-9578-7BD804FB96FA}" type="datetimeFigureOut">
              <a:rPr lang="en-GB" smtClean="0"/>
              <a:t>04/11/2012</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en-GB"/>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6B82FFD-07A2-4432-9578-7BD804FB96FA}" type="datetimeFigureOut">
              <a:rPr lang="en-GB" smtClean="0"/>
              <a:t>04/11/2012</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datum 4"/>
          <p:cNvSpPr>
            <a:spLocks noGrp="1"/>
          </p:cNvSpPr>
          <p:nvPr>
            <p:ph type="dt" sz="half" idx="10"/>
          </p:nvPr>
        </p:nvSpPr>
        <p:spPr/>
        <p:txBody>
          <a:bodyPr/>
          <a:lstStyle/>
          <a:p>
            <a:fld id="{46B82FFD-07A2-4432-9578-7BD804FB96FA}" type="datetimeFigureOut">
              <a:rPr lang="en-GB" smtClean="0"/>
              <a:t>04/11/2012</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GB"/>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7" name="Platshållare för datum 6"/>
          <p:cNvSpPr>
            <a:spLocks noGrp="1"/>
          </p:cNvSpPr>
          <p:nvPr>
            <p:ph type="dt" sz="half" idx="10"/>
          </p:nvPr>
        </p:nvSpPr>
        <p:spPr/>
        <p:txBody>
          <a:bodyPr/>
          <a:lstStyle/>
          <a:p>
            <a:fld id="{46B82FFD-07A2-4432-9578-7BD804FB96FA}" type="datetimeFigureOut">
              <a:rPr lang="en-GB" smtClean="0"/>
              <a:t>04/11/2012</a:t>
            </a:fld>
            <a:endParaRPr lang="en-GB"/>
          </a:p>
        </p:txBody>
      </p:sp>
      <p:sp>
        <p:nvSpPr>
          <p:cNvPr id="8" name="Platshållare för sidfot 7"/>
          <p:cNvSpPr>
            <a:spLocks noGrp="1"/>
          </p:cNvSpPr>
          <p:nvPr>
            <p:ph type="ftr" sz="quarter" idx="11"/>
          </p:nvPr>
        </p:nvSpPr>
        <p:spPr/>
        <p:txBody>
          <a:bodyPr/>
          <a:lstStyle/>
          <a:p>
            <a:endParaRPr lang="en-GB"/>
          </a:p>
        </p:txBody>
      </p:sp>
      <p:sp>
        <p:nvSpPr>
          <p:cNvPr id="9" name="Platshållare för bildnummer 8"/>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datum 2"/>
          <p:cNvSpPr>
            <a:spLocks noGrp="1"/>
          </p:cNvSpPr>
          <p:nvPr>
            <p:ph type="dt" sz="half" idx="10"/>
          </p:nvPr>
        </p:nvSpPr>
        <p:spPr/>
        <p:txBody>
          <a:bodyPr/>
          <a:lstStyle/>
          <a:p>
            <a:fld id="{46B82FFD-07A2-4432-9578-7BD804FB96FA}" type="datetimeFigureOut">
              <a:rPr lang="en-GB" smtClean="0"/>
              <a:t>04/11/2012</a:t>
            </a:fld>
            <a:endParaRPr lang="en-GB"/>
          </a:p>
        </p:txBody>
      </p:sp>
      <p:sp>
        <p:nvSpPr>
          <p:cNvPr id="4" name="Platshållare för sidfot 3"/>
          <p:cNvSpPr>
            <a:spLocks noGrp="1"/>
          </p:cNvSpPr>
          <p:nvPr>
            <p:ph type="ftr" sz="quarter" idx="11"/>
          </p:nvPr>
        </p:nvSpPr>
        <p:spPr/>
        <p:txBody>
          <a:bodyPr/>
          <a:lstStyle/>
          <a:p>
            <a:endParaRPr lang="en-GB"/>
          </a:p>
        </p:txBody>
      </p:sp>
      <p:sp>
        <p:nvSpPr>
          <p:cNvPr id="5" name="Platshållare för bildnummer 4"/>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6B82FFD-07A2-4432-9578-7BD804FB96FA}" type="datetimeFigureOut">
              <a:rPr lang="en-GB" smtClean="0"/>
              <a:t>04/11/2012</a:t>
            </a:fld>
            <a:endParaRPr lang="en-GB"/>
          </a:p>
        </p:txBody>
      </p:sp>
      <p:sp>
        <p:nvSpPr>
          <p:cNvPr id="3" name="Platshållare för sidfot 2"/>
          <p:cNvSpPr>
            <a:spLocks noGrp="1"/>
          </p:cNvSpPr>
          <p:nvPr>
            <p:ph type="ftr" sz="quarter" idx="11"/>
          </p:nvPr>
        </p:nvSpPr>
        <p:spPr/>
        <p:txBody>
          <a:bodyPr/>
          <a:lstStyle/>
          <a:p>
            <a:endParaRPr lang="en-GB"/>
          </a:p>
        </p:txBody>
      </p:sp>
      <p:sp>
        <p:nvSpPr>
          <p:cNvPr id="4" name="Platshållare för bildnummer 3"/>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en-GB"/>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6B82FFD-07A2-4432-9578-7BD804FB96FA}" type="datetimeFigureOut">
              <a:rPr lang="en-GB" smtClean="0"/>
              <a:t>04/11/2012</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en-GB"/>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46B82FFD-07A2-4432-9578-7BD804FB96FA}" type="datetimeFigureOut">
              <a:rPr lang="en-GB" smtClean="0"/>
              <a:t>04/11/2012</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8A304FBE-CCDE-44B7-A516-E0722E160CE8}"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en-GB"/>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82FFD-07A2-4432-9578-7BD804FB96FA}" type="datetimeFigureOut">
              <a:rPr lang="en-GB" smtClean="0"/>
              <a:t>04/11/2012</a:t>
            </a:fld>
            <a:endParaRPr lang="en-GB"/>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304FBE-CCDE-44B7-A516-E0722E160CE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fotbollskanalen.se/1.2362453/2011/11/15/unik_statistik_sa_mycket_battre_ar_landslaget_utan_zlat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cbi.nlm.nih.gov/pubmed?term=Rossander-Hult%C3%A9n%20L%5BAuthor%5D&amp;cauthor=true&amp;cauthor_uid=1600930" TargetMode="External"/><Relationship Id="rId2" Type="http://schemas.openxmlformats.org/officeDocument/2006/relationships/hyperlink" Target="http://www.ncbi.nlm.nih.gov/pubmed?term=Hallberg%20L%5BAuthor%5D&amp;cauthor=true&amp;cauthor_uid=1600930" TargetMode="External"/><Relationship Id="rId1" Type="http://schemas.openxmlformats.org/officeDocument/2006/relationships/slideLayout" Target="../slideLayouts/slideLayout2.xml"/><Relationship Id="rId5" Type="http://schemas.openxmlformats.org/officeDocument/2006/relationships/hyperlink" Target="http://www.ncbi.nlm.nih.gov/pubmed?term=Gleerup%20A%5BAuthor%5D&amp;cauthor=true&amp;cauthor_uid=1600930" TargetMode="External"/><Relationship Id="rId4" Type="http://schemas.openxmlformats.org/officeDocument/2006/relationships/hyperlink" Target="http://www.ncbi.nlm.nih.gov/pubmed?term=Brune%20M%5BAuthor%5D&amp;cauthor=true&amp;cauthor_uid=16009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ncbi.nlm.nih.gov/pubmed?term=Rossander-Hult%C3%A9n%20L%5BAuthor%5D&amp;cauthor=true&amp;cauthor_uid=8156984" TargetMode="External"/><Relationship Id="rId2" Type="http://schemas.openxmlformats.org/officeDocument/2006/relationships/hyperlink" Target="http://www.ncbi.nlm.nih.gov/pubmed?term=Gleerup%20A%5BAuthor%5D&amp;cauthor=true&amp;cauthor_uid=8156984" TargetMode="External"/><Relationship Id="rId1" Type="http://schemas.openxmlformats.org/officeDocument/2006/relationships/slideLayout" Target="../slideLayouts/slideLayout2.xml"/><Relationship Id="rId4" Type="http://schemas.openxmlformats.org/officeDocument/2006/relationships/hyperlink" Target="http://www.ncbi.nlm.nih.gov/pubmed?term=Hallberg%20L%5BAuthor%5D&amp;cauthor=true&amp;cauthor_uid=815698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en-GB"/>
          </a:p>
        </p:txBody>
      </p:sp>
      <p:sp>
        <p:nvSpPr>
          <p:cNvPr id="3" name="Underrubrik 2"/>
          <p:cNvSpPr>
            <a:spLocks noGrp="1"/>
          </p:cNvSpPr>
          <p:nvPr>
            <p:ph type="subTitle" idx="1"/>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Bättre utan Zlatan?</a:t>
            </a:r>
            <a:endParaRPr lang="sv-SE" dirty="0"/>
          </a:p>
        </p:txBody>
      </p:sp>
      <p:sp>
        <p:nvSpPr>
          <p:cNvPr id="3" name="Platshållare för innehåll 2"/>
          <p:cNvSpPr>
            <a:spLocks noGrp="1"/>
          </p:cNvSpPr>
          <p:nvPr>
            <p:ph idx="1"/>
          </p:nvPr>
        </p:nvSpPr>
        <p:spPr>
          <a:xfrm>
            <a:off x="1115616" y="1772816"/>
            <a:ext cx="7430429" cy="4525963"/>
          </a:xfrm>
        </p:spPr>
        <p:txBody>
          <a:bodyPr>
            <a:normAutofit fontScale="47500" lnSpcReduction="20000"/>
          </a:bodyPr>
          <a:lstStyle/>
          <a:p>
            <a:pPr marL="0" indent="0">
              <a:buNone/>
            </a:pPr>
            <a:r>
              <a:rPr lang="sv-SE" sz="4400" b="1" dirty="0" smtClean="0">
                <a:latin typeface="Verdana" pitchFamily="34" charset="0"/>
              </a:rPr>
              <a:t>Landslagets tävlingsmatcher utan Zlatan </a:t>
            </a:r>
            <a:br>
              <a:rPr lang="sv-SE" sz="4400" b="1" dirty="0" smtClean="0">
                <a:latin typeface="Verdana" pitchFamily="34" charset="0"/>
              </a:rPr>
            </a:br>
            <a:r>
              <a:rPr lang="sv-SE" sz="4400" dirty="0" smtClean="0">
                <a:latin typeface="Verdana" pitchFamily="34" charset="0"/>
              </a:rPr>
              <a:t>15 segrar </a:t>
            </a:r>
            <a:br>
              <a:rPr lang="sv-SE" sz="4400" dirty="0" smtClean="0">
                <a:latin typeface="Verdana" pitchFamily="34" charset="0"/>
              </a:rPr>
            </a:br>
            <a:r>
              <a:rPr lang="sv-SE" sz="4400" dirty="0" smtClean="0">
                <a:latin typeface="Verdana" pitchFamily="34" charset="0"/>
              </a:rPr>
              <a:t>4 oavgjorda </a:t>
            </a:r>
            <a:br>
              <a:rPr lang="sv-SE" sz="4400" dirty="0" smtClean="0">
                <a:latin typeface="Verdana" pitchFamily="34" charset="0"/>
              </a:rPr>
            </a:br>
            <a:r>
              <a:rPr lang="sv-SE" sz="4400" dirty="0" smtClean="0">
                <a:latin typeface="Verdana" pitchFamily="34" charset="0"/>
              </a:rPr>
              <a:t>2 förluster </a:t>
            </a:r>
            <a:br>
              <a:rPr lang="sv-SE" sz="4400" dirty="0" smtClean="0">
                <a:latin typeface="Verdana" pitchFamily="34" charset="0"/>
              </a:rPr>
            </a:br>
            <a:r>
              <a:rPr lang="sv-SE" sz="4400" dirty="0" smtClean="0">
                <a:latin typeface="Verdana" pitchFamily="34" charset="0"/>
              </a:rPr>
              <a:t>Poängsnitt: 2,33 </a:t>
            </a:r>
            <a:br>
              <a:rPr lang="sv-SE" sz="4400" dirty="0" smtClean="0">
                <a:latin typeface="Verdana" pitchFamily="34" charset="0"/>
              </a:rPr>
            </a:br>
            <a:r>
              <a:rPr lang="sv-SE" sz="4400" dirty="0" smtClean="0">
                <a:latin typeface="Verdana" pitchFamily="34" charset="0"/>
              </a:rPr>
              <a:t/>
            </a:r>
            <a:br>
              <a:rPr lang="sv-SE" sz="4400" dirty="0" smtClean="0">
                <a:latin typeface="Verdana" pitchFamily="34" charset="0"/>
              </a:rPr>
            </a:br>
            <a:r>
              <a:rPr lang="sv-SE" sz="4400" b="1" dirty="0" smtClean="0">
                <a:latin typeface="Verdana" pitchFamily="34" charset="0"/>
              </a:rPr>
              <a:t>Landslagets tävlingsmatcher med Zlatan </a:t>
            </a:r>
            <a:br>
              <a:rPr lang="sv-SE" sz="4400" b="1" dirty="0" smtClean="0">
                <a:latin typeface="Verdana" pitchFamily="34" charset="0"/>
              </a:rPr>
            </a:br>
            <a:r>
              <a:rPr lang="sv-SE" sz="4400" dirty="0" smtClean="0">
                <a:latin typeface="Verdana" pitchFamily="34" charset="0"/>
              </a:rPr>
              <a:t>22 segrar </a:t>
            </a:r>
            <a:br>
              <a:rPr lang="sv-SE" sz="4400" dirty="0" smtClean="0">
                <a:latin typeface="Verdana" pitchFamily="34" charset="0"/>
              </a:rPr>
            </a:br>
            <a:r>
              <a:rPr lang="sv-SE" sz="4400" dirty="0" smtClean="0">
                <a:latin typeface="Verdana" pitchFamily="34" charset="0"/>
              </a:rPr>
              <a:t>10 oavgjorda </a:t>
            </a:r>
            <a:br>
              <a:rPr lang="sv-SE" sz="4400" dirty="0" smtClean="0">
                <a:latin typeface="Verdana" pitchFamily="34" charset="0"/>
              </a:rPr>
            </a:br>
            <a:r>
              <a:rPr lang="sv-SE" sz="4400" dirty="0" smtClean="0">
                <a:latin typeface="Verdana" pitchFamily="34" charset="0"/>
              </a:rPr>
              <a:t>11 förluster </a:t>
            </a:r>
            <a:br>
              <a:rPr lang="sv-SE" sz="4400" dirty="0" smtClean="0">
                <a:latin typeface="Verdana" pitchFamily="34" charset="0"/>
              </a:rPr>
            </a:br>
            <a:r>
              <a:rPr lang="sv-SE" sz="4400" dirty="0" smtClean="0">
                <a:latin typeface="Verdana" pitchFamily="34" charset="0"/>
              </a:rPr>
              <a:t>Poängsnitt: 1,77 </a:t>
            </a:r>
          </a:p>
          <a:p>
            <a:pPr marL="0" indent="0">
              <a:buNone/>
            </a:pPr>
            <a:endParaRPr lang="sv-SE" sz="4400" dirty="0" smtClean="0">
              <a:latin typeface="Verdana" pitchFamily="34" charset="0"/>
            </a:endParaRPr>
          </a:p>
          <a:p>
            <a:pPr marL="0" indent="0">
              <a:buNone/>
            </a:pPr>
            <a:r>
              <a:rPr lang="sv-SE" sz="4400" dirty="0" smtClean="0">
                <a:latin typeface="Verdana" pitchFamily="34" charset="0"/>
              </a:rPr>
              <a:t>(Källa: Fotbollskanalen 2011).</a:t>
            </a:r>
          </a:p>
          <a:p>
            <a:pPr marL="0" indent="0">
              <a:buNone/>
            </a:pPr>
            <a:r>
              <a:rPr lang="sv-SE" sz="4400" u="sng" dirty="0" smtClean="0">
                <a:hlinkClick r:id="rId2"/>
              </a:rPr>
              <a:t>http://www.fotbollskanalen.se/1.2362453/2011/11/15/unik_statistik_sa_mycket_battre_ar_landslaget_utan_zlatan</a:t>
            </a:r>
            <a:r>
              <a:rPr lang="sv-SE" sz="4400" dirty="0" smtClean="0">
                <a:latin typeface="Verdana" pitchFamily="34" charset="0"/>
              </a:rPr>
              <a:t> </a:t>
            </a:r>
          </a:p>
          <a:p>
            <a:endParaRPr lang="sv-SE" sz="4400" dirty="0" smtClean="0"/>
          </a:p>
          <a:p>
            <a:endParaRPr lang="sv-SE" dirty="0"/>
          </a:p>
        </p:txBody>
      </p:sp>
      <p:sp>
        <p:nvSpPr>
          <p:cNvPr id="4" name="Platshållare för sidfot 3"/>
          <p:cNvSpPr>
            <a:spLocks noGrp="1"/>
          </p:cNvSpPr>
          <p:nvPr>
            <p:ph type="ftr" sz="quarter" idx="11"/>
          </p:nvPr>
        </p:nvSpPr>
        <p:spPr/>
        <p:txBody>
          <a:bodyPr/>
          <a:lstStyle/>
          <a:p>
            <a:r>
              <a:rPr lang="sv-SE" smtClean="0"/>
              <a:t>Statistiska resonemang. ARK-dag januari 2012. Dan Hedlin</a:t>
            </a:r>
            <a:endParaRPr lang="sv-SE"/>
          </a:p>
        </p:txBody>
      </p:sp>
      <p:sp>
        <p:nvSpPr>
          <p:cNvPr id="5" name="Platshållare för bildnummer 4"/>
          <p:cNvSpPr>
            <a:spLocks noGrp="1"/>
          </p:cNvSpPr>
          <p:nvPr>
            <p:ph type="sldNum" sz="quarter" idx="12"/>
          </p:nvPr>
        </p:nvSpPr>
        <p:spPr/>
        <p:txBody>
          <a:bodyPr/>
          <a:lstStyle/>
          <a:p>
            <a:fld id="{6C39467F-BE74-4AAD-857B-908E9ECDE9FD}" type="slidenum">
              <a:rPr lang="sv-SE" smtClean="0"/>
              <a:pPr/>
              <a:t>2</a:t>
            </a:fld>
            <a:endParaRPr lang="sv-SE"/>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Fallet Zlatan</a:t>
            </a:r>
            <a:endParaRPr lang="sv-SE" dirty="0"/>
          </a:p>
        </p:txBody>
      </p:sp>
      <p:sp>
        <p:nvSpPr>
          <p:cNvPr id="3" name="Platshållare för innehåll 2"/>
          <p:cNvSpPr>
            <a:spLocks noGrp="1"/>
          </p:cNvSpPr>
          <p:nvPr>
            <p:ph idx="1"/>
          </p:nvPr>
        </p:nvSpPr>
        <p:spPr/>
        <p:txBody>
          <a:bodyPr>
            <a:normAutofit fontScale="92500"/>
          </a:bodyPr>
          <a:lstStyle/>
          <a:p>
            <a:r>
              <a:rPr lang="sv-SE" dirty="0"/>
              <a:t>Kan ses som en deskriptiv bild av de 64 tävlingsmatcher som spelades under perioden. </a:t>
            </a:r>
          </a:p>
          <a:p>
            <a:r>
              <a:rPr lang="sv-SE" i="1" dirty="0"/>
              <a:t>Men  hur vet man att det inte bara är en slump att det blev så?</a:t>
            </a:r>
            <a:r>
              <a:rPr lang="sv-SE" dirty="0"/>
              <a:t> </a:t>
            </a:r>
          </a:p>
          <a:p>
            <a:r>
              <a:rPr lang="sv-SE" dirty="0"/>
              <a:t>Skillnaden är inte </a:t>
            </a:r>
            <a:r>
              <a:rPr lang="sv-SE" dirty="0" smtClean="0"/>
              <a:t>statistiskt signifikant </a:t>
            </a:r>
            <a:r>
              <a:rPr lang="sv-SE" dirty="0"/>
              <a:t>hur man än räknar, dvs utfallet ovan kan rimligen förstås som slumpmässigt. Om man i ett annat universum spelat om matcherna hade det mycket väl kunnat bli bättre med Zlatan än utan Zlatan. </a:t>
            </a:r>
          </a:p>
          <a:p>
            <a:endParaRPr lang="sv-SE" dirty="0"/>
          </a:p>
        </p:txBody>
      </p:sp>
      <p:sp>
        <p:nvSpPr>
          <p:cNvPr id="4" name="Platshållare för sidfot 3"/>
          <p:cNvSpPr>
            <a:spLocks noGrp="1"/>
          </p:cNvSpPr>
          <p:nvPr>
            <p:ph type="ftr" sz="quarter" idx="11"/>
          </p:nvPr>
        </p:nvSpPr>
        <p:spPr/>
        <p:txBody>
          <a:bodyPr/>
          <a:lstStyle/>
          <a:p>
            <a:r>
              <a:rPr lang="sv-SE" smtClean="0"/>
              <a:t>Statistiska resonemang. ARK-dag januari 2012. Dan Hedlin</a:t>
            </a:r>
            <a:endParaRPr lang="sv-SE"/>
          </a:p>
        </p:txBody>
      </p:sp>
      <p:sp>
        <p:nvSpPr>
          <p:cNvPr id="5" name="Platshållare för bildnummer 4"/>
          <p:cNvSpPr>
            <a:spLocks noGrp="1"/>
          </p:cNvSpPr>
          <p:nvPr>
            <p:ph type="sldNum" sz="quarter" idx="12"/>
          </p:nvPr>
        </p:nvSpPr>
        <p:spPr/>
        <p:txBody>
          <a:bodyPr/>
          <a:lstStyle/>
          <a:p>
            <a:fld id="{6C39467F-BE74-4AAD-857B-908E9ECDE9FD}" type="slidenum">
              <a:rPr lang="sv-SE" smtClean="0"/>
              <a:pPr/>
              <a:t>3</a:t>
            </a:fld>
            <a:endParaRPr lang="sv-SE"/>
          </a:p>
        </p:txBody>
      </p:sp>
    </p:spTree>
    <p:extLst>
      <p:ext uri="{BB962C8B-B14F-4D97-AF65-F5344CB8AC3E}">
        <p14:creationId xmlns="" xmlns:p14="http://schemas.microsoft.com/office/powerpoint/2010/main" val="116449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normAutofit fontScale="40000" lnSpcReduction="20000"/>
          </a:bodyPr>
          <a:lstStyle/>
          <a:p>
            <a:endParaRPr lang="en-US" dirty="0" smtClean="0"/>
          </a:p>
          <a:p>
            <a:r>
              <a:rPr lang="en-US" dirty="0" err="1" smtClean="0">
                <a:hlinkClick r:id="" tooltip="European journal of clinical nutrition."/>
              </a:rPr>
              <a:t>Eur</a:t>
            </a:r>
            <a:r>
              <a:rPr lang="en-US" dirty="0" smtClean="0">
                <a:hlinkClick r:id="" tooltip="European journal of clinical nutrition."/>
              </a:rPr>
              <a:t> J </a:t>
            </a:r>
            <a:r>
              <a:rPr lang="en-US" dirty="0" err="1" smtClean="0">
                <a:hlinkClick r:id="" tooltip="European journal of clinical nutrition."/>
              </a:rPr>
              <a:t>Clin</a:t>
            </a:r>
            <a:r>
              <a:rPr lang="en-US" dirty="0" smtClean="0">
                <a:hlinkClick r:id="" tooltip="European journal of clinical nutrition."/>
              </a:rPr>
              <a:t> </a:t>
            </a:r>
            <a:r>
              <a:rPr lang="en-US" dirty="0" err="1" smtClean="0">
                <a:hlinkClick r:id="" tooltip="European journal of clinical nutrition."/>
              </a:rPr>
              <a:t>Nutr</a:t>
            </a:r>
            <a:r>
              <a:rPr lang="en-US" dirty="0" smtClean="0">
                <a:hlinkClick r:id="" tooltip="European journal of clinical nutrition."/>
              </a:rPr>
              <a:t>.</a:t>
            </a:r>
            <a:r>
              <a:rPr lang="en-US" dirty="0" smtClean="0"/>
              <a:t> 1992 May;46(5):317-27.</a:t>
            </a:r>
          </a:p>
          <a:p>
            <a:r>
              <a:rPr lang="en-US" b="1" dirty="0" smtClean="0"/>
              <a:t>Calcium and iron absorption: mechanism of action and nutritional importance.</a:t>
            </a:r>
          </a:p>
          <a:p>
            <a:r>
              <a:rPr lang="en-US" dirty="0" err="1" smtClean="0">
                <a:hlinkClick r:id="rId2"/>
              </a:rPr>
              <a:t>Hallberg</a:t>
            </a:r>
            <a:r>
              <a:rPr lang="en-US" dirty="0" smtClean="0">
                <a:hlinkClick r:id="rId2"/>
              </a:rPr>
              <a:t> L</a:t>
            </a:r>
            <a:r>
              <a:rPr lang="en-US" dirty="0" smtClean="0"/>
              <a:t>, </a:t>
            </a:r>
            <a:r>
              <a:rPr lang="en-US" dirty="0" err="1" smtClean="0">
                <a:hlinkClick r:id="rId3"/>
              </a:rPr>
              <a:t>Rossander-Hultén</a:t>
            </a:r>
            <a:r>
              <a:rPr lang="en-US" dirty="0" smtClean="0">
                <a:hlinkClick r:id="rId3"/>
              </a:rPr>
              <a:t> L</a:t>
            </a:r>
            <a:r>
              <a:rPr lang="en-US" dirty="0" smtClean="0"/>
              <a:t>, </a:t>
            </a:r>
            <a:r>
              <a:rPr lang="en-US" dirty="0" err="1" smtClean="0">
                <a:hlinkClick r:id="rId4"/>
              </a:rPr>
              <a:t>Brune</a:t>
            </a:r>
            <a:r>
              <a:rPr lang="en-US" dirty="0" smtClean="0">
                <a:hlinkClick r:id="rId4"/>
              </a:rPr>
              <a:t> M</a:t>
            </a:r>
            <a:r>
              <a:rPr lang="en-US" dirty="0" smtClean="0"/>
              <a:t>, </a:t>
            </a:r>
            <a:r>
              <a:rPr lang="en-US" dirty="0" err="1" smtClean="0">
                <a:hlinkClick r:id="rId5"/>
              </a:rPr>
              <a:t>Gleerup</a:t>
            </a:r>
            <a:r>
              <a:rPr lang="en-US" dirty="0" smtClean="0">
                <a:hlinkClick r:id="rId5"/>
              </a:rPr>
              <a:t> A</a:t>
            </a:r>
            <a:r>
              <a:rPr lang="en-US" dirty="0" smtClean="0"/>
              <a:t>.</a:t>
            </a:r>
          </a:p>
          <a:p>
            <a:r>
              <a:rPr lang="en-US" b="1" dirty="0" smtClean="0"/>
              <a:t>Source</a:t>
            </a:r>
          </a:p>
          <a:p>
            <a:r>
              <a:rPr lang="en-US" dirty="0" smtClean="0"/>
              <a:t>Department of Medicine II and Clinical Nutrition University of </a:t>
            </a:r>
            <a:r>
              <a:rPr lang="en-US" dirty="0" err="1" smtClean="0"/>
              <a:t>Göteborg</a:t>
            </a:r>
            <a:r>
              <a:rPr lang="en-US" dirty="0" smtClean="0"/>
              <a:t>, </a:t>
            </a:r>
            <a:r>
              <a:rPr lang="en-US" dirty="0" err="1" smtClean="0"/>
              <a:t>Sahlgren</a:t>
            </a:r>
            <a:r>
              <a:rPr lang="en-US" dirty="0" smtClean="0"/>
              <a:t> Hospital, Sweden.</a:t>
            </a:r>
          </a:p>
          <a:p>
            <a:r>
              <a:rPr lang="en-US" b="1" dirty="0" smtClean="0"/>
              <a:t>Abstract</a:t>
            </a:r>
          </a:p>
          <a:p>
            <a:r>
              <a:rPr lang="en-US" dirty="0" smtClean="0"/>
              <a:t>We investigated the inhibitory effect of calcium on iron absorption in 57 human subjects. Three studies suggested that the effect is not located in the gastrointestinal tract. The presence of </a:t>
            </a:r>
            <a:r>
              <a:rPr lang="en-US" dirty="0" err="1" smtClean="0"/>
              <a:t>phytate</a:t>
            </a:r>
            <a:r>
              <a:rPr lang="en-US" dirty="0" smtClean="0"/>
              <a:t> in a meal and formation of calcium-iron-</a:t>
            </a:r>
            <a:r>
              <a:rPr lang="en-US" dirty="0" err="1" smtClean="0"/>
              <a:t>phytate</a:t>
            </a:r>
            <a:r>
              <a:rPr lang="en-US" dirty="0" smtClean="0"/>
              <a:t> complexes is not a prerequisite for the inhibition. The relative increase in iron absorption by ascorbic acid was the same in meals with and without calcium, suggesting that calcium did not influence the balance between enhancing and inhibiting </a:t>
            </a:r>
            <a:r>
              <a:rPr lang="en-US" dirty="0" err="1" smtClean="0"/>
              <a:t>ligands</a:t>
            </a:r>
            <a:r>
              <a:rPr lang="en-US" dirty="0" smtClean="0"/>
              <a:t> in the gastrointestinal lumen. No inhibiting effect on iron absorption was seen when adding 3 mg calcium to 0.01 mg iron (molar ratio Ca/Fe = 420). Previous studies showing a marked inhibition by calcium had a lower molar ratio, but greater amounts of calcium were given. This suggests that a minimal concentration of calcium is needed to achieve an effect. The present results indirectly support our original hypothesis that the inhibitory effect of calcium on iron absorption is situated within the intestinal mucosal cells. The practical nutritional implications of the inhibitory effect of calcium are considerable since addition of milk, milkshake or cheese to common meals such as pizza or hamburger meals reduced iron absorption by 50-60%. It is recommended to reduce the intake of dairy products with the main meals providing most of the dietary iron, especially for those having the highest iron requirements i.e. children, teenagers and women at childbearing age.</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en-GB"/>
          </a:p>
        </p:txBody>
      </p:sp>
      <p:sp>
        <p:nvSpPr>
          <p:cNvPr id="3" name="Platshållare för innehåll 2"/>
          <p:cNvSpPr>
            <a:spLocks noGrp="1"/>
          </p:cNvSpPr>
          <p:nvPr>
            <p:ph idx="1"/>
          </p:nvPr>
        </p:nvSpPr>
        <p:spPr/>
        <p:txBody>
          <a:bodyPr>
            <a:normAutofit fontScale="55000" lnSpcReduction="20000"/>
          </a:bodyPr>
          <a:lstStyle/>
          <a:p>
            <a:endParaRPr lang="en-US" dirty="0" smtClean="0"/>
          </a:p>
          <a:p>
            <a:r>
              <a:rPr lang="en-US" dirty="0" err="1" smtClean="0">
                <a:hlinkClick r:id="" tooltip="European journal of clinical nutrition."/>
              </a:rPr>
              <a:t>Eur</a:t>
            </a:r>
            <a:r>
              <a:rPr lang="en-US" dirty="0" smtClean="0">
                <a:hlinkClick r:id="" tooltip="European journal of clinical nutrition."/>
              </a:rPr>
              <a:t> J </a:t>
            </a:r>
            <a:r>
              <a:rPr lang="en-US" dirty="0" err="1" smtClean="0">
                <a:hlinkClick r:id="" tooltip="European journal of clinical nutrition."/>
              </a:rPr>
              <a:t>Clin</a:t>
            </a:r>
            <a:r>
              <a:rPr lang="en-US" dirty="0" smtClean="0">
                <a:hlinkClick r:id="" tooltip="European journal of clinical nutrition."/>
              </a:rPr>
              <a:t> </a:t>
            </a:r>
            <a:r>
              <a:rPr lang="en-US" dirty="0" err="1" smtClean="0">
                <a:hlinkClick r:id="" tooltip="European journal of clinical nutrition."/>
              </a:rPr>
              <a:t>Nutr</a:t>
            </a:r>
            <a:r>
              <a:rPr lang="en-US" dirty="0" smtClean="0">
                <a:hlinkClick r:id="" tooltip="European journal of clinical nutrition."/>
              </a:rPr>
              <a:t>.</a:t>
            </a:r>
            <a:r>
              <a:rPr lang="en-US" dirty="0" smtClean="0"/>
              <a:t> 1993 Dec;47(12):875-9.</a:t>
            </a:r>
          </a:p>
          <a:p>
            <a:r>
              <a:rPr lang="en-US" b="1" dirty="0" smtClean="0"/>
              <a:t>Duration of the inhibitory effect of calcium on non-</a:t>
            </a:r>
            <a:r>
              <a:rPr lang="en-US" b="1" dirty="0" err="1" smtClean="0"/>
              <a:t>haem</a:t>
            </a:r>
            <a:r>
              <a:rPr lang="en-US" b="1" dirty="0" smtClean="0"/>
              <a:t> iron absorption in man.</a:t>
            </a:r>
          </a:p>
          <a:p>
            <a:r>
              <a:rPr lang="en-US" dirty="0" err="1" smtClean="0">
                <a:hlinkClick r:id="rId2"/>
              </a:rPr>
              <a:t>Gleerup</a:t>
            </a:r>
            <a:r>
              <a:rPr lang="en-US" dirty="0" smtClean="0">
                <a:hlinkClick r:id="rId2"/>
              </a:rPr>
              <a:t> A</a:t>
            </a:r>
            <a:r>
              <a:rPr lang="en-US" dirty="0" smtClean="0"/>
              <a:t>, </a:t>
            </a:r>
            <a:r>
              <a:rPr lang="en-US" dirty="0" err="1" smtClean="0">
                <a:hlinkClick r:id="rId3"/>
              </a:rPr>
              <a:t>Rossander-Hultén</a:t>
            </a:r>
            <a:r>
              <a:rPr lang="en-US" dirty="0" smtClean="0">
                <a:hlinkClick r:id="rId3"/>
              </a:rPr>
              <a:t> L</a:t>
            </a:r>
            <a:r>
              <a:rPr lang="en-US" dirty="0" smtClean="0"/>
              <a:t>, </a:t>
            </a:r>
            <a:r>
              <a:rPr lang="en-US" dirty="0" err="1" smtClean="0">
                <a:hlinkClick r:id="rId4"/>
              </a:rPr>
              <a:t>Hallberg</a:t>
            </a:r>
            <a:r>
              <a:rPr lang="en-US" dirty="0" smtClean="0">
                <a:hlinkClick r:id="rId4"/>
              </a:rPr>
              <a:t> L</a:t>
            </a:r>
            <a:r>
              <a:rPr lang="en-US" dirty="0" smtClean="0"/>
              <a:t>.</a:t>
            </a:r>
          </a:p>
          <a:p>
            <a:r>
              <a:rPr lang="en-US" b="1" dirty="0" smtClean="0"/>
              <a:t>Source</a:t>
            </a:r>
          </a:p>
          <a:p>
            <a:r>
              <a:rPr lang="en-US" dirty="0" smtClean="0"/>
              <a:t>Department of Internal Medicine, University of </a:t>
            </a:r>
            <a:r>
              <a:rPr lang="en-US" dirty="0" err="1" smtClean="0"/>
              <a:t>Göteborg</a:t>
            </a:r>
            <a:r>
              <a:rPr lang="en-US" dirty="0" smtClean="0"/>
              <a:t>, Sweden.</a:t>
            </a:r>
          </a:p>
          <a:p>
            <a:r>
              <a:rPr lang="en-US" b="1" dirty="0" smtClean="0"/>
              <a:t>Abstract</a:t>
            </a:r>
          </a:p>
          <a:p>
            <a:r>
              <a:rPr lang="en-US" dirty="0" smtClean="0"/>
              <a:t>We investigated the duration of the inhibitory effect of calcium from milk and cheese (340 mg) in a breakfast meal on non-</a:t>
            </a:r>
            <a:r>
              <a:rPr lang="en-US" dirty="0" err="1" smtClean="0"/>
              <a:t>haem</a:t>
            </a:r>
            <a:r>
              <a:rPr lang="en-US" dirty="0" smtClean="0"/>
              <a:t> iron absorption from a hamburger meal eaten 2 or 4 h after the breakfast. The effect of calcium on iron absorption was studied in 21 human subjects by using paired observations and a dual-radioisotope method (55Fe and 59Fe). No duration effect of calcium on iron absorption was observed in this study. The present findings offer an opportunity for theoretical improvement of iron nutrition by a redistribution of the daily intake of calcium to the meals with a minor iron content, i.e. breakfast and the evening meal.</a:t>
            </a:r>
          </a:p>
          <a:p>
            <a:endParaRPr lang="en-GB"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564</Words>
  <Application>Microsoft Office PowerPoint</Application>
  <PresentationFormat>Bildspel på skärmen (4:3)</PresentationFormat>
  <Paragraphs>29</Paragraphs>
  <Slides>5</Slides>
  <Notes>0</Notes>
  <HiddenSlides>0</HiddenSlides>
  <MMClips>0</MMClips>
  <ScaleCrop>false</ScaleCrop>
  <HeadingPairs>
    <vt:vector size="4" baseType="variant">
      <vt:variant>
        <vt:lpstr>Tema</vt:lpstr>
      </vt:variant>
      <vt:variant>
        <vt:i4>1</vt:i4>
      </vt:variant>
      <vt:variant>
        <vt:lpstr>Bildrubriker</vt:lpstr>
      </vt:variant>
      <vt:variant>
        <vt:i4>5</vt:i4>
      </vt:variant>
    </vt:vector>
  </HeadingPairs>
  <TitlesOfParts>
    <vt:vector size="6" baseType="lpstr">
      <vt:lpstr>Office-tema</vt:lpstr>
      <vt:lpstr>Bild 1</vt:lpstr>
      <vt:lpstr>Bättre utan Zlatan?</vt:lpstr>
      <vt:lpstr>Fallet Zlatan</vt:lpstr>
      <vt:lpstr>Bild 4</vt:lpstr>
      <vt:lpstr>Bild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Dan</dc:creator>
  <cp:lastModifiedBy>Dan</cp:lastModifiedBy>
  <cp:revision>18</cp:revision>
  <dcterms:created xsi:type="dcterms:W3CDTF">2012-11-04T17:32:32Z</dcterms:created>
  <dcterms:modified xsi:type="dcterms:W3CDTF">2012-11-04T21:32:52Z</dcterms:modified>
</cp:coreProperties>
</file>