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404" r:id="rId2"/>
    <p:sldId id="783" r:id="rId3"/>
    <p:sldId id="784" r:id="rId4"/>
    <p:sldId id="786" r:id="rId5"/>
    <p:sldId id="792" r:id="rId6"/>
    <p:sldId id="804" r:id="rId7"/>
    <p:sldId id="789" r:id="rId8"/>
    <p:sldId id="791" r:id="rId9"/>
    <p:sldId id="676" r:id="rId10"/>
    <p:sldId id="805" r:id="rId11"/>
    <p:sldId id="793" r:id="rId12"/>
    <p:sldId id="794" r:id="rId13"/>
    <p:sldId id="806" r:id="rId14"/>
    <p:sldId id="810" r:id="rId15"/>
    <p:sldId id="795" r:id="rId16"/>
    <p:sldId id="796" r:id="rId17"/>
    <p:sldId id="797" r:id="rId18"/>
    <p:sldId id="807" r:id="rId19"/>
    <p:sldId id="798" r:id="rId20"/>
    <p:sldId id="799" r:id="rId21"/>
    <p:sldId id="808" r:id="rId22"/>
    <p:sldId id="801" r:id="rId23"/>
    <p:sldId id="802" r:id="rId24"/>
    <p:sldId id="811" r:id="rId25"/>
    <p:sldId id="803" r:id="rId26"/>
    <p:sldId id="809" r:id="rId27"/>
    <p:sldId id="816" r:id="rId28"/>
    <p:sldId id="813" r:id="rId29"/>
    <p:sldId id="814" r:id="rId30"/>
    <p:sldId id="812" r:id="rId31"/>
    <p:sldId id="821" r:id="rId32"/>
    <p:sldId id="824" r:id="rId33"/>
    <p:sldId id="817" r:id="rId34"/>
    <p:sldId id="822" r:id="rId35"/>
    <p:sldId id="823" r:id="rId36"/>
    <p:sldId id="818" r:id="rId37"/>
    <p:sldId id="825" r:id="rId38"/>
    <p:sldId id="819" r:id="rId39"/>
    <p:sldId id="826" r:id="rId40"/>
    <p:sldId id="827" r:id="rId41"/>
    <p:sldId id="829" r:id="rId42"/>
    <p:sldId id="828" r:id="rId43"/>
    <p:sldId id="820" r:id="rId44"/>
    <p:sldId id="836" r:id="rId45"/>
    <p:sldId id="830" r:id="rId46"/>
    <p:sldId id="831" r:id="rId47"/>
    <p:sldId id="832" r:id="rId48"/>
    <p:sldId id="833" r:id="rId49"/>
    <p:sldId id="834" r:id="rId50"/>
    <p:sldId id="835" r:id="rId51"/>
    <p:sldId id="845" r:id="rId52"/>
    <p:sldId id="838" r:id="rId53"/>
    <p:sldId id="840" r:id="rId54"/>
    <p:sldId id="841" r:id="rId55"/>
    <p:sldId id="839" r:id="rId56"/>
    <p:sldId id="842" r:id="rId57"/>
    <p:sldId id="843" r:id="rId58"/>
    <p:sldId id="846" r:id="rId59"/>
    <p:sldId id="847" r:id="rId60"/>
    <p:sldId id="848" r:id="rId61"/>
    <p:sldId id="849" r:id="rId62"/>
    <p:sldId id="850" r:id="rId63"/>
    <p:sldId id="851" r:id="rId64"/>
    <p:sldId id="852" r:id="rId65"/>
    <p:sldId id="853" r:id="rId66"/>
    <p:sldId id="854" r:id="rId67"/>
  </p:sldIdLst>
  <p:sldSz cx="6858000" cy="9144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4660"/>
  </p:normalViewPr>
  <p:slideViewPr>
    <p:cSldViewPr>
      <p:cViewPr varScale="1">
        <p:scale>
          <a:sx n="75" d="100"/>
          <a:sy n="75" d="100"/>
        </p:scale>
        <p:origin x="-15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Blad1!$A$1:$A$201</c:f>
              <c:numCache>
                <c:formatCode>General</c:formatCode>
                <c:ptCount val="201"/>
                <c:pt idx="0">
                  <c:v>-5</c:v>
                </c:pt>
                <c:pt idx="1">
                  <c:v>-4.95</c:v>
                </c:pt>
                <c:pt idx="2">
                  <c:v>-4.9000000000000004</c:v>
                </c:pt>
                <c:pt idx="3">
                  <c:v>-4.8499999999999996</c:v>
                </c:pt>
                <c:pt idx="4">
                  <c:v>-4.8</c:v>
                </c:pt>
                <c:pt idx="5">
                  <c:v>-4.75</c:v>
                </c:pt>
                <c:pt idx="6">
                  <c:v>-4.7</c:v>
                </c:pt>
                <c:pt idx="7">
                  <c:v>-4.6499999999999995</c:v>
                </c:pt>
                <c:pt idx="8">
                  <c:v>-4.5999999999999996</c:v>
                </c:pt>
                <c:pt idx="9">
                  <c:v>-4.55</c:v>
                </c:pt>
                <c:pt idx="10">
                  <c:v>-4.5</c:v>
                </c:pt>
                <c:pt idx="11">
                  <c:v>-4.45</c:v>
                </c:pt>
                <c:pt idx="12">
                  <c:v>-4.4000000000000004</c:v>
                </c:pt>
                <c:pt idx="13">
                  <c:v>-4.3499999999999996</c:v>
                </c:pt>
                <c:pt idx="14">
                  <c:v>-4.3</c:v>
                </c:pt>
                <c:pt idx="15">
                  <c:v>-4.25</c:v>
                </c:pt>
                <c:pt idx="16">
                  <c:v>-4.2</c:v>
                </c:pt>
                <c:pt idx="17">
                  <c:v>-4.1499999999999995</c:v>
                </c:pt>
                <c:pt idx="18">
                  <c:v>-4.0999999999999996</c:v>
                </c:pt>
                <c:pt idx="19">
                  <c:v>-4.05</c:v>
                </c:pt>
                <c:pt idx="20">
                  <c:v>-4</c:v>
                </c:pt>
                <c:pt idx="21">
                  <c:v>-3.9499999999999997</c:v>
                </c:pt>
                <c:pt idx="22">
                  <c:v>-3.9</c:v>
                </c:pt>
                <c:pt idx="23">
                  <c:v>-3.8499999999999988</c:v>
                </c:pt>
                <c:pt idx="24">
                  <c:v>-3.8</c:v>
                </c:pt>
                <c:pt idx="25">
                  <c:v>-3.75</c:v>
                </c:pt>
                <c:pt idx="26">
                  <c:v>-3.7</c:v>
                </c:pt>
                <c:pt idx="27">
                  <c:v>-3.65</c:v>
                </c:pt>
                <c:pt idx="28">
                  <c:v>-3.6</c:v>
                </c:pt>
                <c:pt idx="29">
                  <c:v>-3.55000000000001</c:v>
                </c:pt>
                <c:pt idx="30">
                  <c:v>-3.5000000000000102</c:v>
                </c:pt>
                <c:pt idx="31">
                  <c:v>-3.4500000000000082</c:v>
                </c:pt>
                <c:pt idx="32">
                  <c:v>-3.4000000000000101</c:v>
                </c:pt>
                <c:pt idx="33">
                  <c:v>-3.3500000000000081</c:v>
                </c:pt>
                <c:pt idx="34">
                  <c:v>-3.30000000000001</c:v>
                </c:pt>
                <c:pt idx="35">
                  <c:v>-3.2500000000000102</c:v>
                </c:pt>
                <c:pt idx="36">
                  <c:v>-3.2000000000000099</c:v>
                </c:pt>
                <c:pt idx="37">
                  <c:v>-3.1500000000000101</c:v>
                </c:pt>
                <c:pt idx="38">
                  <c:v>-3.1000000000000099</c:v>
                </c:pt>
                <c:pt idx="39">
                  <c:v>-3.05000000000001</c:v>
                </c:pt>
                <c:pt idx="40">
                  <c:v>-3.0000000000000102</c:v>
                </c:pt>
                <c:pt idx="41">
                  <c:v>-2.9500000000000082</c:v>
                </c:pt>
                <c:pt idx="42">
                  <c:v>-2.9000000000000101</c:v>
                </c:pt>
                <c:pt idx="43">
                  <c:v>-2.8500000000000081</c:v>
                </c:pt>
                <c:pt idx="44">
                  <c:v>-2.80000000000001</c:v>
                </c:pt>
                <c:pt idx="45">
                  <c:v>-2.7500000000000102</c:v>
                </c:pt>
                <c:pt idx="46">
                  <c:v>-2.7000000000000099</c:v>
                </c:pt>
                <c:pt idx="47">
                  <c:v>-2.6500000000000101</c:v>
                </c:pt>
                <c:pt idx="48">
                  <c:v>-2.6000000000000099</c:v>
                </c:pt>
                <c:pt idx="49">
                  <c:v>-2.55000000000001</c:v>
                </c:pt>
                <c:pt idx="50">
                  <c:v>-2.5000000000000102</c:v>
                </c:pt>
                <c:pt idx="51">
                  <c:v>-2.4500000000000082</c:v>
                </c:pt>
                <c:pt idx="52">
                  <c:v>-2.4000000000000101</c:v>
                </c:pt>
                <c:pt idx="53">
                  <c:v>-2.3500000000000081</c:v>
                </c:pt>
                <c:pt idx="54">
                  <c:v>-2.30000000000001</c:v>
                </c:pt>
                <c:pt idx="55">
                  <c:v>-2.2500000000000102</c:v>
                </c:pt>
                <c:pt idx="56">
                  <c:v>-2.2000000000000099</c:v>
                </c:pt>
                <c:pt idx="57">
                  <c:v>-2.1500000000000101</c:v>
                </c:pt>
                <c:pt idx="58">
                  <c:v>-2.1000000000000099</c:v>
                </c:pt>
                <c:pt idx="59">
                  <c:v>-2.05000000000001</c:v>
                </c:pt>
                <c:pt idx="60">
                  <c:v>-2.0000000000000102</c:v>
                </c:pt>
                <c:pt idx="61">
                  <c:v>-1.9500000000000102</c:v>
                </c:pt>
                <c:pt idx="62">
                  <c:v>-1.9000000000000101</c:v>
                </c:pt>
                <c:pt idx="63">
                  <c:v>-1.8500000000000101</c:v>
                </c:pt>
                <c:pt idx="64">
                  <c:v>-1.80000000000001</c:v>
                </c:pt>
                <c:pt idx="65">
                  <c:v>-1.7500000000000107</c:v>
                </c:pt>
                <c:pt idx="66">
                  <c:v>-1.7000000000000106</c:v>
                </c:pt>
                <c:pt idx="67">
                  <c:v>-1.6500000000000101</c:v>
                </c:pt>
                <c:pt idx="68">
                  <c:v>-1.6000000000000101</c:v>
                </c:pt>
                <c:pt idx="69">
                  <c:v>-1.55000000000001</c:v>
                </c:pt>
                <c:pt idx="70">
                  <c:v>-1.50000000000001</c:v>
                </c:pt>
                <c:pt idx="71">
                  <c:v>-1.4500000000000099</c:v>
                </c:pt>
                <c:pt idx="72">
                  <c:v>-1.4000000000000099</c:v>
                </c:pt>
                <c:pt idx="73">
                  <c:v>-1.3500000000000101</c:v>
                </c:pt>
                <c:pt idx="74">
                  <c:v>-1.30000000000001</c:v>
                </c:pt>
                <c:pt idx="75">
                  <c:v>-1.25000000000001</c:v>
                </c:pt>
                <c:pt idx="76">
                  <c:v>-1.2000000000000099</c:v>
                </c:pt>
                <c:pt idx="77">
                  <c:v>-1.1500000000000101</c:v>
                </c:pt>
                <c:pt idx="78">
                  <c:v>-1.1000000000000101</c:v>
                </c:pt>
                <c:pt idx="79">
                  <c:v>-1.05000000000001</c:v>
                </c:pt>
                <c:pt idx="80">
                  <c:v>-1.00000000000001</c:v>
                </c:pt>
                <c:pt idx="81">
                  <c:v>-0.95000000000000995</c:v>
                </c:pt>
                <c:pt idx="82">
                  <c:v>-0.90000000000001001</c:v>
                </c:pt>
                <c:pt idx="83">
                  <c:v>-0.85000000000001041</c:v>
                </c:pt>
                <c:pt idx="84">
                  <c:v>-0.80000000000001004</c:v>
                </c:pt>
                <c:pt idx="85">
                  <c:v>-0.75000000000002043</c:v>
                </c:pt>
                <c:pt idx="86">
                  <c:v>-0.70000000000002005</c:v>
                </c:pt>
                <c:pt idx="87">
                  <c:v>-0.65000000000002045</c:v>
                </c:pt>
                <c:pt idx="88">
                  <c:v>-0.60000000000002041</c:v>
                </c:pt>
                <c:pt idx="89">
                  <c:v>-0.55000000000002003</c:v>
                </c:pt>
                <c:pt idx="90">
                  <c:v>-0.50000000000001998</c:v>
                </c:pt>
                <c:pt idx="91">
                  <c:v>-0.45000000000002</c:v>
                </c:pt>
                <c:pt idx="92">
                  <c:v>-0.40000000000002001</c:v>
                </c:pt>
                <c:pt idx="93">
                  <c:v>-0.35000000000002002</c:v>
                </c:pt>
                <c:pt idx="94">
                  <c:v>-0.30000000000001997</c:v>
                </c:pt>
                <c:pt idx="95">
                  <c:v>-0.25000000000001993</c:v>
                </c:pt>
                <c:pt idx="96">
                  <c:v>-0.20000000000002011</c:v>
                </c:pt>
                <c:pt idx="97">
                  <c:v>-0.15000000000002012</c:v>
                </c:pt>
                <c:pt idx="98">
                  <c:v>-0.10000000000002</c:v>
                </c:pt>
                <c:pt idx="99">
                  <c:v>-5.0000000000020334E-2</c:v>
                </c:pt>
                <c:pt idx="100">
                  <c:v>-2.0428103653102953E-14</c:v>
                </c:pt>
                <c:pt idx="101">
                  <c:v>4.9999999999980366E-2</c:v>
                </c:pt>
                <c:pt idx="102">
                  <c:v>9.9999999999980244E-2</c:v>
                </c:pt>
                <c:pt idx="103">
                  <c:v>0.14999999999998018</c:v>
                </c:pt>
                <c:pt idx="104">
                  <c:v>0.19999999999998022</c:v>
                </c:pt>
                <c:pt idx="105">
                  <c:v>0.24999999999998018</c:v>
                </c:pt>
                <c:pt idx="106">
                  <c:v>0.2999999999999805</c:v>
                </c:pt>
                <c:pt idx="107">
                  <c:v>0.3499999999999806</c:v>
                </c:pt>
                <c:pt idx="108">
                  <c:v>0.39999999999998059</c:v>
                </c:pt>
                <c:pt idx="109">
                  <c:v>0.44999999999998053</c:v>
                </c:pt>
                <c:pt idx="110">
                  <c:v>0.49999999999998057</c:v>
                </c:pt>
                <c:pt idx="111">
                  <c:v>0.54999999999997995</c:v>
                </c:pt>
                <c:pt idx="112">
                  <c:v>0.59999999999998033</c:v>
                </c:pt>
                <c:pt idx="113">
                  <c:v>0.6499999999999807</c:v>
                </c:pt>
                <c:pt idx="114">
                  <c:v>0.69999999999998064</c:v>
                </c:pt>
                <c:pt idx="115">
                  <c:v>0.74999999999998046</c:v>
                </c:pt>
                <c:pt idx="116">
                  <c:v>0.79999999999997995</c:v>
                </c:pt>
                <c:pt idx="117">
                  <c:v>0.84999999999998044</c:v>
                </c:pt>
                <c:pt idx="118">
                  <c:v>0.89999999999998059</c:v>
                </c:pt>
                <c:pt idx="119">
                  <c:v>0.94999999999998042</c:v>
                </c:pt>
                <c:pt idx="120">
                  <c:v>0.99999999999998002</c:v>
                </c:pt>
                <c:pt idx="121">
                  <c:v>1.049999999999979</c:v>
                </c:pt>
                <c:pt idx="122">
                  <c:v>1.099999999999979</c:v>
                </c:pt>
                <c:pt idx="123">
                  <c:v>1.149999999999979</c:v>
                </c:pt>
                <c:pt idx="124">
                  <c:v>1.1999999999999791</c:v>
                </c:pt>
                <c:pt idx="125">
                  <c:v>1.2499999999999785</c:v>
                </c:pt>
                <c:pt idx="126">
                  <c:v>1.299999999999979</c:v>
                </c:pt>
                <c:pt idx="127">
                  <c:v>1.349999999999979</c:v>
                </c:pt>
                <c:pt idx="128">
                  <c:v>1.399999999999979</c:v>
                </c:pt>
                <c:pt idx="129">
                  <c:v>1.4499999999999782</c:v>
                </c:pt>
                <c:pt idx="130">
                  <c:v>1.4999999999999785</c:v>
                </c:pt>
                <c:pt idx="131">
                  <c:v>1.549999999999979</c:v>
                </c:pt>
                <c:pt idx="132">
                  <c:v>1.599999999999979</c:v>
                </c:pt>
                <c:pt idx="133">
                  <c:v>1.649999999999979</c:v>
                </c:pt>
                <c:pt idx="134">
                  <c:v>1.6999999999999791</c:v>
                </c:pt>
                <c:pt idx="135">
                  <c:v>1.7499999999999796</c:v>
                </c:pt>
                <c:pt idx="136">
                  <c:v>1.7999999999999796</c:v>
                </c:pt>
                <c:pt idx="137">
                  <c:v>1.849999999999979</c:v>
                </c:pt>
                <c:pt idx="138">
                  <c:v>1.899999999999979</c:v>
                </c:pt>
                <c:pt idx="139">
                  <c:v>1.9499999999999784</c:v>
                </c:pt>
                <c:pt idx="140">
                  <c:v>1.9999999999999787</c:v>
                </c:pt>
                <c:pt idx="141">
                  <c:v>2.0499999999999701</c:v>
                </c:pt>
                <c:pt idx="142">
                  <c:v>2.0999999999999681</c:v>
                </c:pt>
                <c:pt idx="143">
                  <c:v>2.1499999999999702</c:v>
                </c:pt>
                <c:pt idx="144">
                  <c:v>2.19999999999997</c:v>
                </c:pt>
                <c:pt idx="145">
                  <c:v>2.2499999999999698</c:v>
                </c:pt>
                <c:pt idx="146">
                  <c:v>2.2999999999999701</c:v>
                </c:pt>
                <c:pt idx="147">
                  <c:v>2.3499999999999681</c:v>
                </c:pt>
                <c:pt idx="148">
                  <c:v>2.3999999999999684</c:v>
                </c:pt>
                <c:pt idx="149">
                  <c:v>2.44999999999997</c:v>
                </c:pt>
                <c:pt idx="150">
                  <c:v>2.499999999999968</c:v>
                </c:pt>
                <c:pt idx="151">
                  <c:v>2.5499999999999701</c:v>
                </c:pt>
                <c:pt idx="152">
                  <c:v>2.5999999999999681</c:v>
                </c:pt>
                <c:pt idx="153">
                  <c:v>2.6499999999999702</c:v>
                </c:pt>
                <c:pt idx="154">
                  <c:v>2.69999999999997</c:v>
                </c:pt>
                <c:pt idx="155">
                  <c:v>2.7499999999999698</c:v>
                </c:pt>
                <c:pt idx="156">
                  <c:v>2.7999999999999701</c:v>
                </c:pt>
                <c:pt idx="157">
                  <c:v>2.8499999999999681</c:v>
                </c:pt>
                <c:pt idx="158">
                  <c:v>2.8999999999999684</c:v>
                </c:pt>
                <c:pt idx="159">
                  <c:v>2.94999999999997</c:v>
                </c:pt>
                <c:pt idx="160">
                  <c:v>2.999999999999968</c:v>
                </c:pt>
                <c:pt idx="161">
                  <c:v>3.0499999999999701</c:v>
                </c:pt>
                <c:pt idx="162">
                  <c:v>3.0999999999999681</c:v>
                </c:pt>
                <c:pt idx="163">
                  <c:v>3.1499999999999702</c:v>
                </c:pt>
                <c:pt idx="164">
                  <c:v>3.19999999999997</c:v>
                </c:pt>
                <c:pt idx="165">
                  <c:v>3.2499999999999698</c:v>
                </c:pt>
                <c:pt idx="166">
                  <c:v>3.2999999999999701</c:v>
                </c:pt>
                <c:pt idx="167">
                  <c:v>3.3499999999999681</c:v>
                </c:pt>
                <c:pt idx="168">
                  <c:v>3.3999999999999684</c:v>
                </c:pt>
                <c:pt idx="169">
                  <c:v>3.44999999999997</c:v>
                </c:pt>
                <c:pt idx="170">
                  <c:v>3.499999999999968</c:v>
                </c:pt>
                <c:pt idx="171">
                  <c:v>3.5499999999999701</c:v>
                </c:pt>
                <c:pt idx="172">
                  <c:v>3.5999999999999681</c:v>
                </c:pt>
                <c:pt idx="173">
                  <c:v>3.6499999999999702</c:v>
                </c:pt>
                <c:pt idx="174">
                  <c:v>3.69999999999997</c:v>
                </c:pt>
                <c:pt idx="175">
                  <c:v>3.7499999999999698</c:v>
                </c:pt>
                <c:pt idx="176">
                  <c:v>3.7999999999999701</c:v>
                </c:pt>
                <c:pt idx="177">
                  <c:v>3.8499999999999681</c:v>
                </c:pt>
                <c:pt idx="178">
                  <c:v>3.8999999999999684</c:v>
                </c:pt>
                <c:pt idx="179">
                  <c:v>3.94999999999997</c:v>
                </c:pt>
                <c:pt idx="180">
                  <c:v>3.999999999999968</c:v>
                </c:pt>
                <c:pt idx="181">
                  <c:v>4.0499999999999714</c:v>
                </c:pt>
                <c:pt idx="182">
                  <c:v>4.0999999999999703</c:v>
                </c:pt>
                <c:pt idx="183">
                  <c:v>4.1499999999999702</c:v>
                </c:pt>
                <c:pt idx="184">
                  <c:v>4.19999999999997</c:v>
                </c:pt>
                <c:pt idx="185">
                  <c:v>4.2499999999999734</c:v>
                </c:pt>
                <c:pt idx="186">
                  <c:v>4.2999999999999714</c:v>
                </c:pt>
                <c:pt idx="187">
                  <c:v>4.3499999999999703</c:v>
                </c:pt>
                <c:pt idx="188">
                  <c:v>4.3999999999999702</c:v>
                </c:pt>
                <c:pt idx="189">
                  <c:v>4.4499999999999735</c:v>
                </c:pt>
                <c:pt idx="190">
                  <c:v>4.4999999999999734</c:v>
                </c:pt>
                <c:pt idx="191">
                  <c:v>4.5499999999999714</c:v>
                </c:pt>
                <c:pt idx="192">
                  <c:v>4.5999999999999703</c:v>
                </c:pt>
                <c:pt idx="193">
                  <c:v>4.6499999999999702</c:v>
                </c:pt>
                <c:pt idx="194">
                  <c:v>4.69999999999997</c:v>
                </c:pt>
                <c:pt idx="195">
                  <c:v>4.7499999999999636</c:v>
                </c:pt>
                <c:pt idx="196">
                  <c:v>4.7999999999999714</c:v>
                </c:pt>
                <c:pt idx="197">
                  <c:v>4.8499999999999703</c:v>
                </c:pt>
                <c:pt idx="198">
                  <c:v>4.8999999999999604</c:v>
                </c:pt>
                <c:pt idx="199">
                  <c:v>4.9499999999999638</c:v>
                </c:pt>
                <c:pt idx="200">
                  <c:v>4.9999999999999636</c:v>
                </c:pt>
              </c:numCache>
            </c:numRef>
          </c:xVal>
          <c:yVal>
            <c:numRef>
              <c:f>Blad1!$B$1:$B$201</c:f>
              <c:numCache>
                <c:formatCode>General</c:formatCode>
                <c:ptCount val="201"/>
                <c:pt idx="0">
                  <c:v>1.4867195147342998E-6</c:v>
                </c:pt>
                <c:pt idx="1">
                  <c:v>1.9066009031228135E-6</c:v>
                </c:pt>
                <c:pt idx="2">
                  <c:v>2.4389607458933573E-6</c:v>
                </c:pt>
                <c:pt idx="3">
                  <c:v>3.1121755791489474E-6</c:v>
                </c:pt>
                <c:pt idx="4">
                  <c:v>3.9612990910320812E-6</c:v>
                </c:pt>
                <c:pt idx="5">
                  <c:v>5.0295072885924522E-6</c:v>
                </c:pt>
                <c:pt idx="6">
                  <c:v>6.3698251788670933E-6</c:v>
                </c:pt>
                <c:pt idx="7">
                  <c:v>8.0471824564923037E-6</c:v>
                </c:pt>
                <c:pt idx="8">
                  <c:v>1.0140852065486779E-5</c:v>
                </c:pt>
                <c:pt idx="9">
                  <c:v>1.2747332381833479E-5</c:v>
                </c:pt>
                <c:pt idx="10">
                  <c:v>1.5983741106905502E-5</c:v>
                </c:pt>
                <c:pt idx="11">
                  <c:v>1.9991796706922811E-5</c:v>
                </c:pt>
                <c:pt idx="12">
                  <c:v>2.4942471290053552E-5</c:v>
                </c:pt>
                <c:pt idx="13">
                  <c:v>3.1041407057850321E-5</c:v>
                </c:pt>
                <c:pt idx="14">
                  <c:v>3.8535196742087177E-5</c:v>
                </c:pt>
                <c:pt idx="15">
                  <c:v>4.7718636541205081E-5</c:v>
                </c:pt>
                <c:pt idx="16">
                  <c:v>5.8943067756539909E-5</c:v>
                </c:pt>
                <c:pt idx="17">
                  <c:v>7.2625930302252405E-5</c:v>
                </c:pt>
                <c:pt idx="18">
                  <c:v>8.926165717713305E-5</c:v>
                </c:pt>
                <c:pt idx="19">
                  <c:v>1.0943404343980078E-4</c:v>
                </c:pt>
                <c:pt idx="20">
                  <c:v>1.3383022576488548E-4</c:v>
                </c:pt>
                <c:pt idx="21">
                  <c:v>1.6325640876624207E-4</c:v>
                </c:pt>
                <c:pt idx="22">
                  <c:v>1.9865547139277296E-4</c:v>
                </c:pt>
                <c:pt idx="23">
                  <c:v>2.4112658022599348E-4</c:v>
                </c:pt>
                <c:pt idx="24">
                  <c:v>2.9194692579146054E-4</c:v>
                </c:pt>
                <c:pt idx="25">
                  <c:v>3.5259568236744562E-4</c:v>
                </c:pt>
                <c:pt idx="26">
                  <c:v>4.2478027055075203E-4</c:v>
                </c:pt>
                <c:pt idx="27">
                  <c:v>5.1046497434418636E-4</c:v>
                </c:pt>
                <c:pt idx="28">
                  <c:v>6.1190193011377233E-4</c:v>
                </c:pt>
                <c:pt idx="29">
                  <c:v>7.3166446283028509E-4</c:v>
                </c:pt>
                <c:pt idx="30">
                  <c:v>8.7268269504573012E-4</c:v>
                </c:pt>
                <c:pt idx="31">
                  <c:v>1.0382812956613761E-3</c:v>
                </c:pt>
                <c:pt idx="32">
                  <c:v>1.2322191684729783E-3</c:v>
                </c:pt>
                <c:pt idx="33">
                  <c:v>1.4587308046666995E-3</c:v>
                </c:pt>
                <c:pt idx="34">
                  <c:v>1.7225689390536251E-3</c:v>
                </c:pt>
                <c:pt idx="35">
                  <c:v>2.0290480572997009E-3</c:v>
                </c:pt>
                <c:pt idx="36">
                  <c:v>2.3840882014647675E-3</c:v>
                </c:pt>
                <c:pt idx="37">
                  <c:v>2.7942584148793592E-3</c:v>
                </c:pt>
                <c:pt idx="38">
                  <c:v>3.2668190561998215E-3</c:v>
                </c:pt>
                <c:pt idx="39">
                  <c:v>3.8097620982216951E-3</c:v>
                </c:pt>
                <c:pt idx="40">
                  <c:v>4.4318484119378844E-3</c:v>
                </c:pt>
                <c:pt idx="41">
                  <c:v>5.1426409230537918E-3</c:v>
                </c:pt>
                <c:pt idx="42">
                  <c:v>5.9525324197756821E-3</c:v>
                </c:pt>
                <c:pt idx="43">
                  <c:v>6.8727666906137899E-3</c:v>
                </c:pt>
                <c:pt idx="44">
                  <c:v>7.9154515829797482E-3</c:v>
                </c:pt>
                <c:pt idx="45">
                  <c:v>9.0935625015908048E-3</c:v>
                </c:pt>
                <c:pt idx="46">
                  <c:v>1.0420934814422328E-2</c:v>
                </c:pt>
                <c:pt idx="47">
                  <c:v>1.1912243607604858E-2</c:v>
                </c:pt>
                <c:pt idx="48">
                  <c:v>1.3582969233685288E-2</c:v>
                </c:pt>
                <c:pt idx="49">
                  <c:v>1.5449347134394772E-2</c:v>
                </c:pt>
                <c:pt idx="50">
                  <c:v>1.7528300493568107E-2</c:v>
                </c:pt>
                <c:pt idx="51">
                  <c:v>1.9837354391794841E-2</c:v>
                </c:pt>
                <c:pt idx="52">
                  <c:v>2.2394530294842344E-2</c:v>
                </c:pt>
                <c:pt idx="53">
                  <c:v>2.5218219915193834E-2</c:v>
                </c:pt>
                <c:pt idx="54">
                  <c:v>2.8327037741600513E-2</c:v>
                </c:pt>
                <c:pt idx="55">
                  <c:v>3.1739651835666675E-2</c:v>
                </c:pt>
                <c:pt idx="56">
                  <c:v>3.5474592846230682E-2</c:v>
                </c:pt>
                <c:pt idx="57">
                  <c:v>3.9550041589369409E-2</c:v>
                </c:pt>
                <c:pt idx="58">
                  <c:v>4.3983595980426338E-2</c:v>
                </c:pt>
                <c:pt idx="59">
                  <c:v>4.8792018579181799E-2</c:v>
                </c:pt>
                <c:pt idx="60">
                  <c:v>5.399096651318698E-2</c:v>
                </c:pt>
                <c:pt idx="61">
                  <c:v>5.9594706068814923E-2</c:v>
                </c:pt>
                <c:pt idx="62">
                  <c:v>6.561581477467536E-2</c:v>
                </c:pt>
                <c:pt idx="63">
                  <c:v>7.206487433621675E-2</c:v>
                </c:pt>
                <c:pt idx="64">
                  <c:v>7.8950158300892706E-2</c:v>
                </c:pt>
                <c:pt idx="65">
                  <c:v>8.6277318826509991E-2</c:v>
                </c:pt>
                <c:pt idx="66">
                  <c:v>9.4049077376885407E-2</c:v>
                </c:pt>
                <c:pt idx="67">
                  <c:v>0.10226492456397644</c:v>
                </c:pt>
                <c:pt idx="68">
                  <c:v>0.11092083467945374</c:v>
                </c:pt>
                <c:pt idx="69">
                  <c:v>0.12000900069698373</c:v>
                </c:pt>
                <c:pt idx="70">
                  <c:v>0.12951759566588977</c:v>
                </c:pt>
                <c:pt idx="71">
                  <c:v>0.13943056644535826</c:v>
                </c:pt>
                <c:pt idx="72">
                  <c:v>0.14972746563574288</c:v>
                </c:pt>
                <c:pt idx="73">
                  <c:v>0.16038332734191738</c:v>
                </c:pt>
                <c:pt idx="74">
                  <c:v>0.17136859204780522</c:v>
                </c:pt>
                <c:pt idx="75">
                  <c:v>0.18264908538901975</c:v>
                </c:pt>
                <c:pt idx="76">
                  <c:v>0.19418605498321068</c:v>
                </c:pt>
                <c:pt idx="77">
                  <c:v>0.2059362687199725</c:v>
                </c:pt>
                <c:pt idx="78">
                  <c:v>0.21785217703254811</c:v>
                </c:pt>
                <c:pt idx="79">
                  <c:v>0.22988214068423074</c:v>
                </c:pt>
                <c:pt idx="80">
                  <c:v>0.2419707245191409</c:v>
                </c:pt>
                <c:pt idx="81">
                  <c:v>0.2540590564691862</c:v>
                </c:pt>
                <c:pt idx="82">
                  <c:v>0.26608524989875265</c:v>
                </c:pt>
                <c:pt idx="83">
                  <c:v>0.27798488613099442</c:v>
                </c:pt>
                <c:pt idx="84">
                  <c:v>0.28969155276148029</c:v>
                </c:pt>
                <c:pt idx="85">
                  <c:v>0.30113743215479977</c:v>
                </c:pt>
                <c:pt idx="86">
                  <c:v>0.31225393336675705</c:v>
                </c:pt>
                <c:pt idx="87">
                  <c:v>0.32297235966791044</c:v>
                </c:pt>
                <c:pt idx="88">
                  <c:v>0.3332246028917959</c:v>
                </c:pt>
                <c:pt idx="89">
                  <c:v>0.34294385501938035</c:v>
                </c:pt>
                <c:pt idx="90">
                  <c:v>0.35206532676429592</c:v>
                </c:pt>
                <c:pt idx="91">
                  <c:v>0.36052696246164512</c:v>
                </c:pt>
                <c:pt idx="92">
                  <c:v>0.36827014030332034</c:v>
                </c:pt>
                <c:pt idx="93">
                  <c:v>0.3752403469169352</c:v>
                </c:pt>
                <c:pt idx="94">
                  <c:v>0.38138781546052203</c:v>
                </c:pt>
                <c:pt idx="95">
                  <c:v>0.38666811680284779</c:v>
                </c:pt>
                <c:pt idx="96">
                  <c:v>0.39104269397545494</c:v>
                </c:pt>
                <c:pt idx="97">
                  <c:v>0.39447933090788811</c:v>
                </c:pt>
                <c:pt idx="98">
                  <c:v>0.39695254747701125</c:v>
                </c:pt>
                <c:pt idx="99">
                  <c:v>0.39844391409476393</c:v>
                </c:pt>
                <c:pt idx="100">
                  <c:v>0.39894228040143281</c:v>
                </c:pt>
                <c:pt idx="101">
                  <c:v>0.39844391409476465</c:v>
                </c:pt>
                <c:pt idx="102">
                  <c:v>0.39695254747701292</c:v>
                </c:pt>
                <c:pt idx="103">
                  <c:v>0.3944793309078905</c:v>
                </c:pt>
                <c:pt idx="104">
                  <c:v>0.3910426939754581</c:v>
                </c:pt>
                <c:pt idx="105">
                  <c:v>0.38666811680285168</c:v>
                </c:pt>
                <c:pt idx="106">
                  <c:v>0.38138781546052658</c:v>
                </c:pt>
                <c:pt idx="107">
                  <c:v>0.37524034691694047</c:v>
                </c:pt>
                <c:pt idx="108">
                  <c:v>0.36827014030332622</c:v>
                </c:pt>
                <c:pt idx="109">
                  <c:v>0.36052696246165156</c:v>
                </c:pt>
                <c:pt idx="110">
                  <c:v>0.35206532676430297</c:v>
                </c:pt>
                <c:pt idx="111">
                  <c:v>0.34294385501938784</c:v>
                </c:pt>
                <c:pt idx="112">
                  <c:v>0.33322460289180406</c:v>
                </c:pt>
                <c:pt idx="113">
                  <c:v>0.32297235966791887</c:v>
                </c:pt>
                <c:pt idx="114">
                  <c:v>0.31225393336676582</c:v>
                </c:pt>
                <c:pt idx="115">
                  <c:v>0.30113743215480898</c:v>
                </c:pt>
                <c:pt idx="116">
                  <c:v>0.28969155276148723</c:v>
                </c:pt>
                <c:pt idx="117">
                  <c:v>0.27798488613100147</c:v>
                </c:pt>
                <c:pt idx="118">
                  <c:v>0.26608524989875981</c:v>
                </c:pt>
                <c:pt idx="119">
                  <c:v>0.25405905646919347</c:v>
                </c:pt>
                <c:pt idx="120">
                  <c:v>0.24197072451914819</c:v>
                </c:pt>
                <c:pt idx="121">
                  <c:v>0.22988214068423796</c:v>
                </c:pt>
                <c:pt idx="122">
                  <c:v>0.2178521770325553</c:v>
                </c:pt>
                <c:pt idx="123">
                  <c:v>0.20593626871997961</c:v>
                </c:pt>
                <c:pt idx="124">
                  <c:v>0.19418605498321756</c:v>
                </c:pt>
                <c:pt idx="125">
                  <c:v>0.18264908538902669</c:v>
                </c:pt>
                <c:pt idx="126">
                  <c:v>0.17136859204781188</c:v>
                </c:pt>
                <c:pt idx="127">
                  <c:v>0.16038332734192398</c:v>
                </c:pt>
                <c:pt idx="128">
                  <c:v>0.14972746563574904</c:v>
                </c:pt>
                <c:pt idx="129">
                  <c:v>0.13943056644536442</c:v>
                </c:pt>
                <c:pt idx="130">
                  <c:v>0.12951759566589571</c:v>
                </c:pt>
                <c:pt idx="131">
                  <c:v>0.12000900069698937</c:v>
                </c:pt>
                <c:pt idx="132">
                  <c:v>0.11092083467945911</c:v>
                </c:pt>
                <c:pt idx="133">
                  <c:v>0.10226492456398152</c:v>
                </c:pt>
                <c:pt idx="134">
                  <c:v>9.4049077376890236E-2</c:v>
                </c:pt>
                <c:pt idx="135">
                  <c:v>8.6277318826514529E-2</c:v>
                </c:pt>
                <c:pt idx="136">
                  <c:v>7.8950158300896967E-2</c:v>
                </c:pt>
                <c:pt idx="137">
                  <c:v>7.2064874336220733E-2</c:v>
                </c:pt>
                <c:pt idx="138">
                  <c:v>6.5615814774679065E-2</c:v>
                </c:pt>
                <c:pt idx="139">
                  <c:v>5.9594706068818455E-2</c:v>
                </c:pt>
                <c:pt idx="140">
                  <c:v>5.3990966513190256E-2</c:v>
                </c:pt>
                <c:pt idx="141">
                  <c:v>4.8792018579185796E-2</c:v>
                </c:pt>
                <c:pt idx="142">
                  <c:v>4.3983595980429981E-2</c:v>
                </c:pt>
                <c:pt idx="143">
                  <c:v>3.9550041589372781E-2</c:v>
                </c:pt>
                <c:pt idx="144">
                  <c:v>3.5474592846233804E-2</c:v>
                </c:pt>
                <c:pt idx="145">
                  <c:v>3.173965183566959E-2</c:v>
                </c:pt>
                <c:pt idx="146">
                  <c:v>2.832703774160315E-2</c:v>
                </c:pt>
                <c:pt idx="147">
                  <c:v>2.5218219915196183E-2</c:v>
                </c:pt>
                <c:pt idx="148">
                  <c:v>2.2394530294844485E-2</c:v>
                </c:pt>
                <c:pt idx="149">
                  <c:v>1.9837354391796781E-2</c:v>
                </c:pt>
                <c:pt idx="150">
                  <c:v>1.7528300493569883E-2</c:v>
                </c:pt>
                <c:pt idx="151">
                  <c:v>1.544934713439634E-2</c:v>
                </c:pt>
                <c:pt idx="152">
                  <c:v>1.3582969233686699E-2</c:v>
                </c:pt>
                <c:pt idx="153">
                  <c:v>1.1912243607606119E-2</c:v>
                </c:pt>
                <c:pt idx="154">
                  <c:v>1.0420934814423443E-2</c:v>
                </c:pt>
                <c:pt idx="155">
                  <c:v>9.0935625015918144E-3</c:v>
                </c:pt>
                <c:pt idx="156">
                  <c:v>7.9154515829806382E-3</c:v>
                </c:pt>
                <c:pt idx="157">
                  <c:v>6.872766690614574E-3</c:v>
                </c:pt>
                <c:pt idx="158">
                  <c:v>5.9525324197763768E-3</c:v>
                </c:pt>
                <c:pt idx="159">
                  <c:v>5.1426409230544024E-3</c:v>
                </c:pt>
                <c:pt idx="160">
                  <c:v>4.4318484119384152E-3</c:v>
                </c:pt>
                <c:pt idx="161">
                  <c:v>3.8097620982221595E-3</c:v>
                </c:pt>
                <c:pt idx="162">
                  <c:v>3.2668190562002292E-3</c:v>
                </c:pt>
                <c:pt idx="163">
                  <c:v>2.79425841487971E-3</c:v>
                </c:pt>
                <c:pt idx="164">
                  <c:v>2.3840882014650737E-3</c:v>
                </c:pt>
                <c:pt idx="165">
                  <c:v>2.0290480572999676E-3</c:v>
                </c:pt>
                <c:pt idx="166">
                  <c:v>1.7225689390538538E-3</c:v>
                </c:pt>
                <c:pt idx="167">
                  <c:v>1.4587308046668953E-3</c:v>
                </c:pt>
                <c:pt idx="168">
                  <c:v>1.2322191684731461E-3</c:v>
                </c:pt>
                <c:pt idx="169">
                  <c:v>1.0382812956615201E-3</c:v>
                </c:pt>
                <c:pt idx="170">
                  <c:v>8.7268269504585231E-4</c:v>
                </c:pt>
                <c:pt idx="171">
                  <c:v>7.3166446283038885E-4</c:v>
                </c:pt>
                <c:pt idx="172">
                  <c:v>6.1190193011383923E-4</c:v>
                </c:pt>
                <c:pt idx="173">
                  <c:v>5.1046497434424198E-4</c:v>
                </c:pt>
                <c:pt idx="174">
                  <c:v>4.2478027055079936E-4</c:v>
                </c:pt>
                <c:pt idx="175">
                  <c:v>3.5259568236748568E-4</c:v>
                </c:pt>
                <c:pt idx="176">
                  <c:v>2.9194692579149377E-4</c:v>
                </c:pt>
                <c:pt idx="177">
                  <c:v>2.4112658022602145E-4</c:v>
                </c:pt>
                <c:pt idx="178">
                  <c:v>1.9865547139279597E-4</c:v>
                </c:pt>
                <c:pt idx="179">
                  <c:v>1.632564087662615E-4</c:v>
                </c:pt>
                <c:pt idx="180">
                  <c:v>1.338302257649016E-4</c:v>
                </c:pt>
                <c:pt idx="181">
                  <c:v>1.0943404343981416E-4</c:v>
                </c:pt>
                <c:pt idx="182">
                  <c:v>8.9261657177143797E-5</c:v>
                </c:pt>
                <c:pt idx="183">
                  <c:v>7.2625930302261567E-5</c:v>
                </c:pt>
                <c:pt idx="184">
                  <c:v>5.8943067756547377E-5</c:v>
                </c:pt>
                <c:pt idx="185">
                  <c:v>4.7718636541211186E-5</c:v>
                </c:pt>
                <c:pt idx="186">
                  <c:v>3.8535196742092178E-5</c:v>
                </c:pt>
                <c:pt idx="187">
                  <c:v>3.1041407057854251E-5</c:v>
                </c:pt>
                <c:pt idx="188">
                  <c:v>2.4942471290056846E-5</c:v>
                </c:pt>
                <c:pt idx="189">
                  <c:v>1.9991796706925515E-5</c:v>
                </c:pt>
                <c:pt idx="190">
                  <c:v>1.598374110690766E-5</c:v>
                </c:pt>
                <c:pt idx="191">
                  <c:v>1.2747332381835222E-5</c:v>
                </c:pt>
                <c:pt idx="192">
                  <c:v>1.0140852065488151E-5</c:v>
                </c:pt>
                <c:pt idx="193">
                  <c:v>8.0471824564934286E-6</c:v>
                </c:pt>
                <c:pt idx="194">
                  <c:v>6.3698251788679988E-6</c:v>
                </c:pt>
                <c:pt idx="195">
                  <c:v>5.0295072885934076E-6</c:v>
                </c:pt>
                <c:pt idx="196">
                  <c:v>3.9612990910326589E-6</c:v>
                </c:pt>
                <c:pt idx="197">
                  <c:v>3.1121755791493896E-6</c:v>
                </c:pt>
                <c:pt idx="198">
                  <c:v>2.4389607458938367E-6</c:v>
                </c:pt>
                <c:pt idx="199">
                  <c:v>1.9066009031231892E-6</c:v>
                </c:pt>
                <c:pt idx="200">
                  <c:v>1.4867195147345958E-6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Blad1!$D$1:$D$2</c:f>
              <c:numCache>
                <c:formatCode>General</c:formatCode>
                <c:ptCount val="2"/>
                <c:pt idx="0">
                  <c:v>-1.9600000000000002</c:v>
                </c:pt>
                <c:pt idx="1">
                  <c:v>-1.9600000000000002</c:v>
                </c:pt>
              </c:numCache>
            </c:numRef>
          </c:xVal>
          <c:yVal>
            <c:numRef>
              <c:f>Blad1!$E$1:$E$2</c:f>
              <c:numCache>
                <c:formatCode>General</c:formatCode>
                <c:ptCount val="2"/>
                <c:pt idx="0">
                  <c:v>0</c:v>
                </c:pt>
                <c:pt idx="1">
                  <c:v>5.8440944333451483E-2</c:v>
                </c:pt>
              </c:numCache>
            </c:numRef>
          </c:yVal>
        </c:ser>
        <c:ser>
          <c:idx val="2"/>
          <c:order val="2"/>
          <c:spPr>
            <a:ln w="15875">
              <a:solidFill>
                <a:prstClr val="black"/>
              </a:solidFill>
              <a:prstDash val="dash"/>
              <a:headEnd type="stealth" w="lg" len="lg"/>
            </a:ln>
          </c:spPr>
          <c:marker>
            <c:symbol val="none"/>
          </c:marker>
          <c:xVal>
            <c:numRef>
              <c:f>Blad1!$D$4:$D$5</c:f>
              <c:numCache>
                <c:formatCode>General</c:formatCode>
                <c:ptCount val="2"/>
                <c:pt idx="0">
                  <c:v>-1.9600000000000002</c:v>
                </c:pt>
                <c:pt idx="1">
                  <c:v>-2.2999999999999998</c:v>
                </c:pt>
              </c:numCache>
            </c:numRef>
          </c:xVal>
          <c:yVal>
            <c:numRef>
              <c:f>Blad1!$E$4:$E$5</c:f>
              <c:numCache>
                <c:formatCode>General</c:formatCode>
                <c:ptCount val="2"/>
                <c:pt idx="0">
                  <c:v>5.8440944333451483E-2</c:v>
                </c:pt>
                <c:pt idx="1">
                  <c:v>0.5</c:v>
                </c:pt>
              </c:numCache>
            </c:numRef>
          </c:yVal>
        </c:ser>
        <c:ser>
          <c:idx val="3"/>
          <c:order val="3"/>
          <c:spPr>
            <a:ln w="15875">
              <a:solidFill>
                <a:prstClr val="black"/>
              </a:solidFill>
              <a:prstDash val="dash"/>
              <a:headEnd type="stealth" w="lg" len="lg"/>
            </a:ln>
          </c:spPr>
          <c:marker>
            <c:symbol val="none"/>
          </c:marker>
          <c:xVal>
            <c:numRef>
              <c:f>Blad1!$D$7:$D$8</c:f>
              <c:numCache>
                <c:formatCode>General</c:formatCode>
                <c:ptCount val="2"/>
                <c:pt idx="0">
                  <c:v>-4.37</c:v>
                </c:pt>
                <c:pt idx="1">
                  <c:v>-4.0999999999999996</c:v>
                </c:pt>
              </c:numCache>
            </c:numRef>
          </c:xVal>
          <c:yVal>
            <c:numRef>
              <c:f>Blad1!$E$7:$E$8</c:f>
              <c:numCache>
                <c:formatCode>General</c:formatCode>
                <c:ptCount val="2"/>
                <c:pt idx="0">
                  <c:v>2.8449256445844355E-5</c:v>
                </c:pt>
                <c:pt idx="1">
                  <c:v>-0.25</c:v>
                </c:pt>
              </c:numCache>
            </c:numRef>
          </c:yVal>
        </c:ser>
        <c:axId val="235667456"/>
        <c:axId val="235668992"/>
      </c:scatterChart>
      <c:valAx>
        <c:axId val="235667456"/>
        <c:scaling>
          <c:orientation val="minMax"/>
          <c:max val="5"/>
          <c:min val="-5"/>
        </c:scaling>
        <c:axPos val="b"/>
        <c:numFmt formatCode="General" sourceLinked="1"/>
        <c:minorTickMark val="out"/>
        <c:tickLblPos val="nextTo"/>
        <c:crossAx val="235668992"/>
        <c:crosses val="autoZero"/>
        <c:crossBetween val="midCat"/>
        <c:majorUnit val="1"/>
      </c:valAx>
      <c:valAx>
        <c:axId val="235668992"/>
        <c:scaling>
          <c:orientation val="minMax"/>
          <c:max val="0.4"/>
        </c:scaling>
        <c:delete val="1"/>
        <c:axPos val="l"/>
        <c:numFmt formatCode="General" sourceLinked="1"/>
        <c:majorTickMark val="none"/>
        <c:tickLblPos val="none"/>
        <c:crossAx val="23566745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Blad1!$A$1:$A$201</c:f>
              <c:numCache>
                <c:formatCode>General</c:formatCode>
                <c:ptCount val="201"/>
                <c:pt idx="0">
                  <c:v>-5</c:v>
                </c:pt>
                <c:pt idx="1">
                  <c:v>-4.95</c:v>
                </c:pt>
                <c:pt idx="2">
                  <c:v>-4.9000000000000004</c:v>
                </c:pt>
                <c:pt idx="3">
                  <c:v>-4.8499999999999996</c:v>
                </c:pt>
                <c:pt idx="4">
                  <c:v>-4.8</c:v>
                </c:pt>
                <c:pt idx="5">
                  <c:v>-4.75</c:v>
                </c:pt>
                <c:pt idx="6">
                  <c:v>-4.7</c:v>
                </c:pt>
                <c:pt idx="7">
                  <c:v>-4.6499999999999995</c:v>
                </c:pt>
                <c:pt idx="8">
                  <c:v>-4.5999999999999996</c:v>
                </c:pt>
                <c:pt idx="9">
                  <c:v>-4.55</c:v>
                </c:pt>
                <c:pt idx="10">
                  <c:v>-4.5</c:v>
                </c:pt>
                <c:pt idx="11">
                  <c:v>-4.45</c:v>
                </c:pt>
                <c:pt idx="12">
                  <c:v>-4.4000000000000004</c:v>
                </c:pt>
                <c:pt idx="13">
                  <c:v>-4.3499999999999996</c:v>
                </c:pt>
                <c:pt idx="14">
                  <c:v>-4.3</c:v>
                </c:pt>
                <c:pt idx="15">
                  <c:v>-4.25</c:v>
                </c:pt>
                <c:pt idx="16">
                  <c:v>-4.2</c:v>
                </c:pt>
                <c:pt idx="17">
                  <c:v>-4.1499999999999995</c:v>
                </c:pt>
                <c:pt idx="18">
                  <c:v>-4.0999999999999996</c:v>
                </c:pt>
                <c:pt idx="19">
                  <c:v>-4.05</c:v>
                </c:pt>
                <c:pt idx="20">
                  <c:v>-4</c:v>
                </c:pt>
                <c:pt idx="21">
                  <c:v>-3.9499999999999997</c:v>
                </c:pt>
                <c:pt idx="22">
                  <c:v>-3.9</c:v>
                </c:pt>
                <c:pt idx="23">
                  <c:v>-3.8499999999999988</c:v>
                </c:pt>
                <c:pt idx="24">
                  <c:v>-3.8</c:v>
                </c:pt>
                <c:pt idx="25">
                  <c:v>-3.75</c:v>
                </c:pt>
                <c:pt idx="26">
                  <c:v>-3.7</c:v>
                </c:pt>
                <c:pt idx="27">
                  <c:v>-3.65</c:v>
                </c:pt>
                <c:pt idx="28">
                  <c:v>-3.6</c:v>
                </c:pt>
                <c:pt idx="29">
                  <c:v>-3.55000000000001</c:v>
                </c:pt>
                <c:pt idx="30">
                  <c:v>-3.5000000000000102</c:v>
                </c:pt>
                <c:pt idx="31">
                  <c:v>-3.4500000000000082</c:v>
                </c:pt>
                <c:pt idx="32">
                  <c:v>-3.4000000000000101</c:v>
                </c:pt>
                <c:pt idx="33">
                  <c:v>-3.3500000000000081</c:v>
                </c:pt>
                <c:pt idx="34">
                  <c:v>-3.30000000000001</c:v>
                </c:pt>
                <c:pt idx="35">
                  <c:v>-3.2500000000000102</c:v>
                </c:pt>
                <c:pt idx="36">
                  <c:v>-3.2000000000000099</c:v>
                </c:pt>
                <c:pt idx="37">
                  <c:v>-3.1500000000000101</c:v>
                </c:pt>
                <c:pt idx="38">
                  <c:v>-3.1000000000000099</c:v>
                </c:pt>
                <c:pt idx="39">
                  <c:v>-3.05000000000001</c:v>
                </c:pt>
                <c:pt idx="40">
                  <c:v>-3.0000000000000102</c:v>
                </c:pt>
                <c:pt idx="41">
                  <c:v>-2.9500000000000082</c:v>
                </c:pt>
                <c:pt idx="42">
                  <c:v>-2.9000000000000101</c:v>
                </c:pt>
                <c:pt idx="43">
                  <c:v>-2.8500000000000081</c:v>
                </c:pt>
                <c:pt idx="44">
                  <c:v>-2.80000000000001</c:v>
                </c:pt>
                <c:pt idx="45">
                  <c:v>-2.7500000000000102</c:v>
                </c:pt>
                <c:pt idx="46">
                  <c:v>-2.7000000000000099</c:v>
                </c:pt>
                <c:pt idx="47">
                  <c:v>-2.6500000000000101</c:v>
                </c:pt>
                <c:pt idx="48">
                  <c:v>-2.6000000000000099</c:v>
                </c:pt>
                <c:pt idx="49">
                  <c:v>-2.55000000000001</c:v>
                </c:pt>
                <c:pt idx="50">
                  <c:v>-2.5000000000000102</c:v>
                </c:pt>
                <c:pt idx="51">
                  <c:v>-2.4500000000000082</c:v>
                </c:pt>
                <c:pt idx="52">
                  <c:v>-2.4000000000000101</c:v>
                </c:pt>
                <c:pt idx="53">
                  <c:v>-2.3500000000000081</c:v>
                </c:pt>
                <c:pt idx="54">
                  <c:v>-2.30000000000001</c:v>
                </c:pt>
                <c:pt idx="55">
                  <c:v>-2.2500000000000102</c:v>
                </c:pt>
                <c:pt idx="56">
                  <c:v>-2.2000000000000099</c:v>
                </c:pt>
                <c:pt idx="57">
                  <c:v>-2.1500000000000101</c:v>
                </c:pt>
                <c:pt idx="58">
                  <c:v>-2.1000000000000099</c:v>
                </c:pt>
                <c:pt idx="59">
                  <c:v>-2.05000000000001</c:v>
                </c:pt>
                <c:pt idx="60">
                  <c:v>-2.0000000000000102</c:v>
                </c:pt>
                <c:pt idx="61">
                  <c:v>-1.9500000000000108</c:v>
                </c:pt>
                <c:pt idx="62">
                  <c:v>-1.9000000000000101</c:v>
                </c:pt>
                <c:pt idx="63">
                  <c:v>-1.8500000000000101</c:v>
                </c:pt>
                <c:pt idx="64">
                  <c:v>-1.80000000000001</c:v>
                </c:pt>
                <c:pt idx="65">
                  <c:v>-1.75000000000001</c:v>
                </c:pt>
                <c:pt idx="66">
                  <c:v>-1.7000000000000099</c:v>
                </c:pt>
                <c:pt idx="67">
                  <c:v>-1.6500000000000101</c:v>
                </c:pt>
                <c:pt idx="68">
                  <c:v>-1.6000000000000101</c:v>
                </c:pt>
                <c:pt idx="69">
                  <c:v>-1.55000000000001</c:v>
                </c:pt>
                <c:pt idx="70">
                  <c:v>-1.50000000000001</c:v>
                </c:pt>
                <c:pt idx="71">
                  <c:v>-1.4500000000000099</c:v>
                </c:pt>
                <c:pt idx="72">
                  <c:v>-1.4000000000000099</c:v>
                </c:pt>
                <c:pt idx="73">
                  <c:v>-1.3500000000000101</c:v>
                </c:pt>
                <c:pt idx="74">
                  <c:v>-1.30000000000001</c:v>
                </c:pt>
                <c:pt idx="75">
                  <c:v>-1.25000000000001</c:v>
                </c:pt>
                <c:pt idx="76">
                  <c:v>-1.2000000000000099</c:v>
                </c:pt>
                <c:pt idx="77">
                  <c:v>-1.1500000000000101</c:v>
                </c:pt>
                <c:pt idx="78">
                  <c:v>-1.1000000000000101</c:v>
                </c:pt>
                <c:pt idx="79">
                  <c:v>-1.05000000000001</c:v>
                </c:pt>
                <c:pt idx="80">
                  <c:v>-1.00000000000001</c:v>
                </c:pt>
                <c:pt idx="81">
                  <c:v>-0.95000000000000995</c:v>
                </c:pt>
                <c:pt idx="82">
                  <c:v>-0.90000000000001001</c:v>
                </c:pt>
                <c:pt idx="83">
                  <c:v>-0.85000000000001041</c:v>
                </c:pt>
                <c:pt idx="84">
                  <c:v>-0.80000000000001004</c:v>
                </c:pt>
                <c:pt idx="85">
                  <c:v>-0.75000000000002043</c:v>
                </c:pt>
                <c:pt idx="86">
                  <c:v>-0.70000000000002005</c:v>
                </c:pt>
                <c:pt idx="87">
                  <c:v>-0.65000000000002045</c:v>
                </c:pt>
                <c:pt idx="88">
                  <c:v>-0.60000000000002041</c:v>
                </c:pt>
                <c:pt idx="89">
                  <c:v>-0.55000000000002003</c:v>
                </c:pt>
                <c:pt idx="90">
                  <c:v>-0.50000000000001998</c:v>
                </c:pt>
                <c:pt idx="91">
                  <c:v>-0.45000000000002</c:v>
                </c:pt>
                <c:pt idx="92">
                  <c:v>-0.40000000000002001</c:v>
                </c:pt>
                <c:pt idx="93">
                  <c:v>-0.35000000000002002</c:v>
                </c:pt>
                <c:pt idx="94">
                  <c:v>-0.30000000000001997</c:v>
                </c:pt>
                <c:pt idx="95">
                  <c:v>-0.25000000000001993</c:v>
                </c:pt>
                <c:pt idx="96">
                  <c:v>-0.20000000000002011</c:v>
                </c:pt>
                <c:pt idx="97">
                  <c:v>-0.15000000000002012</c:v>
                </c:pt>
                <c:pt idx="98">
                  <c:v>-0.10000000000002</c:v>
                </c:pt>
                <c:pt idx="99">
                  <c:v>-5.0000000000020334E-2</c:v>
                </c:pt>
                <c:pt idx="100">
                  <c:v>-2.0428103653102953E-14</c:v>
                </c:pt>
                <c:pt idx="101">
                  <c:v>4.9999999999980352E-2</c:v>
                </c:pt>
                <c:pt idx="102">
                  <c:v>9.9999999999980216E-2</c:v>
                </c:pt>
                <c:pt idx="103">
                  <c:v>0.14999999999998018</c:v>
                </c:pt>
                <c:pt idx="104">
                  <c:v>0.19999999999998011</c:v>
                </c:pt>
                <c:pt idx="105">
                  <c:v>0.24999999999998018</c:v>
                </c:pt>
                <c:pt idx="106">
                  <c:v>0.2999999999999805</c:v>
                </c:pt>
                <c:pt idx="107">
                  <c:v>0.34999999999998044</c:v>
                </c:pt>
                <c:pt idx="108">
                  <c:v>0.39999999999998059</c:v>
                </c:pt>
                <c:pt idx="109">
                  <c:v>0.44999999999998042</c:v>
                </c:pt>
                <c:pt idx="110">
                  <c:v>0.49999999999998057</c:v>
                </c:pt>
                <c:pt idx="111">
                  <c:v>0.54999999999997995</c:v>
                </c:pt>
                <c:pt idx="112">
                  <c:v>0.59999999999997999</c:v>
                </c:pt>
                <c:pt idx="113">
                  <c:v>0.6499999999999807</c:v>
                </c:pt>
                <c:pt idx="114">
                  <c:v>0.69999999999998042</c:v>
                </c:pt>
                <c:pt idx="115">
                  <c:v>0.74999999999998046</c:v>
                </c:pt>
                <c:pt idx="116">
                  <c:v>0.79999999999997995</c:v>
                </c:pt>
                <c:pt idx="117">
                  <c:v>0.84999999999998044</c:v>
                </c:pt>
                <c:pt idx="118">
                  <c:v>0.89999999999998004</c:v>
                </c:pt>
                <c:pt idx="119">
                  <c:v>0.94999999999998042</c:v>
                </c:pt>
                <c:pt idx="120">
                  <c:v>0.99999999999998002</c:v>
                </c:pt>
                <c:pt idx="121">
                  <c:v>1.049999999999979</c:v>
                </c:pt>
                <c:pt idx="122">
                  <c:v>1.099999999999979</c:v>
                </c:pt>
                <c:pt idx="123">
                  <c:v>1.149999999999979</c:v>
                </c:pt>
                <c:pt idx="124">
                  <c:v>1.1999999999999791</c:v>
                </c:pt>
                <c:pt idx="125">
                  <c:v>1.2499999999999785</c:v>
                </c:pt>
                <c:pt idx="126">
                  <c:v>1.299999999999979</c:v>
                </c:pt>
                <c:pt idx="127">
                  <c:v>1.349999999999979</c:v>
                </c:pt>
                <c:pt idx="128">
                  <c:v>1.399999999999979</c:v>
                </c:pt>
                <c:pt idx="129">
                  <c:v>1.4499999999999782</c:v>
                </c:pt>
                <c:pt idx="130">
                  <c:v>1.4999999999999785</c:v>
                </c:pt>
                <c:pt idx="131">
                  <c:v>1.549999999999979</c:v>
                </c:pt>
                <c:pt idx="132">
                  <c:v>1.599999999999979</c:v>
                </c:pt>
                <c:pt idx="133">
                  <c:v>1.649999999999979</c:v>
                </c:pt>
                <c:pt idx="134">
                  <c:v>1.6999999999999791</c:v>
                </c:pt>
                <c:pt idx="135">
                  <c:v>1.7499999999999785</c:v>
                </c:pt>
                <c:pt idx="136">
                  <c:v>1.799999999999979</c:v>
                </c:pt>
                <c:pt idx="137">
                  <c:v>1.849999999999979</c:v>
                </c:pt>
                <c:pt idx="138">
                  <c:v>1.899999999999979</c:v>
                </c:pt>
                <c:pt idx="139">
                  <c:v>1.9499999999999791</c:v>
                </c:pt>
                <c:pt idx="140">
                  <c:v>1.9999999999999798</c:v>
                </c:pt>
                <c:pt idx="141">
                  <c:v>2.0499999999999701</c:v>
                </c:pt>
                <c:pt idx="142">
                  <c:v>2.0999999999999681</c:v>
                </c:pt>
                <c:pt idx="143">
                  <c:v>2.1499999999999702</c:v>
                </c:pt>
                <c:pt idx="144">
                  <c:v>2.19999999999997</c:v>
                </c:pt>
                <c:pt idx="145">
                  <c:v>2.2499999999999698</c:v>
                </c:pt>
                <c:pt idx="146">
                  <c:v>2.2999999999999701</c:v>
                </c:pt>
                <c:pt idx="147">
                  <c:v>2.3499999999999681</c:v>
                </c:pt>
                <c:pt idx="148">
                  <c:v>2.3999999999999684</c:v>
                </c:pt>
                <c:pt idx="149">
                  <c:v>2.44999999999997</c:v>
                </c:pt>
                <c:pt idx="150">
                  <c:v>2.499999999999968</c:v>
                </c:pt>
                <c:pt idx="151">
                  <c:v>2.5499999999999701</c:v>
                </c:pt>
                <c:pt idx="152">
                  <c:v>2.5999999999999681</c:v>
                </c:pt>
                <c:pt idx="153">
                  <c:v>2.6499999999999702</c:v>
                </c:pt>
                <c:pt idx="154">
                  <c:v>2.69999999999997</c:v>
                </c:pt>
                <c:pt idx="155">
                  <c:v>2.7499999999999698</c:v>
                </c:pt>
                <c:pt idx="156">
                  <c:v>2.7999999999999701</c:v>
                </c:pt>
                <c:pt idx="157">
                  <c:v>2.8499999999999681</c:v>
                </c:pt>
                <c:pt idx="158">
                  <c:v>2.8999999999999684</c:v>
                </c:pt>
                <c:pt idx="159">
                  <c:v>2.94999999999997</c:v>
                </c:pt>
                <c:pt idx="160">
                  <c:v>2.999999999999968</c:v>
                </c:pt>
                <c:pt idx="161">
                  <c:v>3.0499999999999701</c:v>
                </c:pt>
                <c:pt idx="162">
                  <c:v>3.0999999999999681</c:v>
                </c:pt>
                <c:pt idx="163">
                  <c:v>3.1499999999999702</c:v>
                </c:pt>
                <c:pt idx="164">
                  <c:v>3.19999999999997</c:v>
                </c:pt>
                <c:pt idx="165">
                  <c:v>3.2499999999999698</c:v>
                </c:pt>
                <c:pt idx="166">
                  <c:v>3.2999999999999701</c:v>
                </c:pt>
                <c:pt idx="167">
                  <c:v>3.3499999999999681</c:v>
                </c:pt>
                <c:pt idx="168">
                  <c:v>3.3999999999999684</c:v>
                </c:pt>
                <c:pt idx="169">
                  <c:v>3.44999999999997</c:v>
                </c:pt>
                <c:pt idx="170">
                  <c:v>3.499999999999968</c:v>
                </c:pt>
                <c:pt idx="171">
                  <c:v>3.5499999999999701</c:v>
                </c:pt>
                <c:pt idx="172">
                  <c:v>3.5999999999999681</c:v>
                </c:pt>
                <c:pt idx="173">
                  <c:v>3.6499999999999702</c:v>
                </c:pt>
                <c:pt idx="174">
                  <c:v>3.69999999999997</c:v>
                </c:pt>
                <c:pt idx="175">
                  <c:v>3.7499999999999698</c:v>
                </c:pt>
                <c:pt idx="176">
                  <c:v>3.7999999999999701</c:v>
                </c:pt>
                <c:pt idx="177">
                  <c:v>3.8499999999999681</c:v>
                </c:pt>
                <c:pt idx="178">
                  <c:v>3.8999999999999684</c:v>
                </c:pt>
                <c:pt idx="179">
                  <c:v>3.94999999999997</c:v>
                </c:pt>
                <c:pt idx="180">
                  <c:v>3.999999999999968</c:v>
                </c:pt>
                <c:pt idx="181">
                  <c:v>4.0499999999999714</c:v>
                </c:pt>
                <c:pt idx="182">
                  <c:v>4.0999999999999703</c:v>
                </c:pt>
                <c:pt idx="183">
                  <c:v>4.1499999999999702</c:v>
                </c:pt>
                <c:pt idx="184">
                  <c:v>4.19999999999997</c:v>
                </c:pt>
                <c:pt idx="185">
                  <c:v>4.2499999999999734</c:v>
                </c:pt>
                <c:pt idx="186">
                  <c:v>4.2999999999999714</c:v>
                </c:pt>
                <c:pt idx="187">
                  <c:v>4.3499999999999703</c:v>
                </c:pt>
                <c:pt idx="188">
                  <c:v>4.3999999999999702</c:v>
                </c:pt>
                <c:pt idx="189">
                  <c:v>4.4499999999999735</c:v>
                </c:pt>
                <c:pt idx="190">
                  <c:v>4.4999999999999734</c:v>
                </c:pt>
                <c:pt idx="191">
                  <c:v>4.5499999999999714</c:v>
                </c:pt>
                <c:pt idx="192">
                  <c:v>4.5999999999999703</c:v>
                </c:pt>
                <c:pt idx="193">
                  <c:v>4.6499999999999702</c:v>
                </c:pt>
                <c:pt idx="194">
                  <c:v>4.69999999999997</c:v>
                </c:pt>
                <c:pt idx="195">
                  <c:v>4.7499999999999636</c:v>
                </c:pt>
                <c:pt idx="196">
                  <c:v>4.7999999999999714</c:v>
                </c:pt>
                <c:pt idx="197">
                  <c:v>4.8499999999999703</c:v>
                </c:pt>
                <c:pt idx="198">
                  <c:v>4.8999999999999604</c:v>
                </c:pt>
                <c:pt idx="199">
                  <c:v>4.9499999999999638</c:v>
                </c:pt>
                <c:pt idx="200">
                  <c:v>4.9999999999999636</c:v>
                </c:pt>
              </c:numCache>
            </c:numRef>
          </c:xVal>
          <c:yVal>
            <c:numRef>
              <c:f>Blad1!$B$1:$B$201</c:f>
              <c:numCache>
                <c:formatCode>General</c:formatCode>
                <c:ptCount val="201"/>
                <c:pt idx="0">
                  <c:v>1.4867195147342998E-6</c:v>
                </c:pt>
                <c:pt idx="1">
                  <c:v>1.9066009031228137E-6</c:v>
                </c:pt>
                <c:pt idx="2">
                  <c:v>2.4389607458933564E-6</c:v>
                </c:pt>
                <c:pt idx="3">
                  <c:v>3.1121755791489466E-6</c:v>
                </c:pt>
                <c:pt idx="4">
                  <c:v>3.9612990910320812E-6</c:v>
                </c:pt>
                <c:pt idx="5">
                  <c:v>5.0295072885924488E-6</c:v>
                </c:pt>
                <c:pt idx="6">
                  <c:v>6.3698251788670924E-6</c:v>
                </c:pt>
                <c:pt idx="7">
                  <c:v>8.0471824564923037E-6</c:v>
                </c:pt>
                <c:pt idx="8">
                  <c:v>1.0140852065486772E-5</c:v>
                </c:pt>
                <c:pt idx="9">
                  <c:v>1.2747332381833472E-5</c:v>
                </c:pt>
                <c:pt idx="10">
                  <c:v>1.5983741106905495E-5</c:v>
                </c:pt>
                <c:pt idx="11">
                  <c:v>1.9991796706922811E-5</c:v>
                </c:pt>
                <c:pt idx="12">
                  <c:v>2.4942471290053542E-5</c:v>
                </c:pt>
                <c:pt idx="13">
                  <c:v>3.1041407057850314E-5</c:v>
                </c:pt>
                <c:pt idx="14">
                  <c:v>3.8535196742087157E-5</c:v>
                </c:pt>
                <c:pt idx="15">
                  <c:v>4.771863654120504E-5</c:v>
                </c:pt>
                <c:pt idx="16">
                  <c:v>5.8943067756539902E-5</c:v>
                </c:pt>
                <c:pt idx="17">
                  <c:v>7.2625930302252378E-5</c:v>
                </c:pt>
                <c:pt idx="18">
                  <c:v>8.9261657177133036E-5</c:v>
                </c:pt>
                <c:pt idx="19">
                  <c:v>1.0943404343980078E-4</c:v>
                </c:pt>
                <c:pt idx="20">
                  <c:v>1.3383022576488545E-4</c:v>
                </c:pt>
                <c:pt idx="21">
                  <c:v>1.6325640876624202E-4</c:v>
                </c:pt>
                <c:pt idx="22">
                  <c:v>1.9865547139277296E-4</c:v>
                </c:pt>
                <c:pt idx="23">
                  <c:v>2.411265802259934E-4</c:v>
                </c:pt>
                <c:pt idx="24">
                  <c:v>2.9194692579146049E-4</c:v>
                </c:pt>
                <c:pt idx="25">
                  <c:v>3.5259568236744557E-4</c:v>
                </c:pt>
                <c:pt idx="26">
                  <c:v>4.2478027055075192E-4</c:v>
                </c:pt>
                <c:pt idx="27">
                  <c:v>5.1046497434418625E-4</c:v>
                </c:pt>
                <c:pt idx="28">
                  <c:v>6.119019301137719E-4</c:v>
                </c:pt>
                <c:pt idx="29">
                  <c:v>7.3166446283028466E-4</c:v>
                </c:pt>
                <c:pt idx="30">
                  <c:v>8.726826950457298E-4</c:v>
                </c:pt>
                <c:pt idx="31">
                  <c:v>1.0382812956613761E-3</c:v>
                </c:pt>
                <c:pt idx="32">
                  <c:v>1.2322191684729779E-3</c:v>
                </c:pt>
                <c:pt idx="33">
                  <c:v>1.4587308046666986E-3</c:v>
                </c:pt>
                <c:pt idx="34">
                  <c:v>1.7225689390536244E-3</c:v>
                </c:pt>
                <c:pt idx="35">
                  <c:v>2.0290480572997009E-3</c:v>
                </c:pt>
                <c:pt idx="36">
                  <c:v>2.3840882014647658E-3</c:v>
                </c:pt>
                <c:pt idx="37">
                  <c:v>2.7942584148793592E-3</c:v>
                </c:pt>
                <c:pt idx="38">
                  <c:v>3.2668190561998202E-3</c:v>
                </c:pt>
                <c:pt idx="39">
                  <c:v>3.8097620982216946E-3</c:v>
                </c:pt>
                <c:pt idx="40">
                  <c:v>4.4318484119378835E-3</c:v>
                </c:pt>
                <c:pt idx="41">
                  <c:v>5.1426409230537918E-3</c:v>
                </c:pt>
                <c:pt idx="42">
                  <c:v>5.9525324197756803E-3</c:v>
                </c:pt>
                <c:pt idx="43">
                  <c:v>6.872766690613789E-3</c:v>
                </c:pt>
                <c:pt idx="44">
                  <c:v>7.9154515829797482E-3</c:v>
                </c:pt>
                <c:pt idx="45">
                  <c:v>9.0935625015908048E-3</c:v>
                </c:pt>
                <c:pt idx="46">
                  <c:v>1.0420934814422321E-2</c:v>
                </c:pt>
                <c:pt idx="47">
                  <c:v>1.1912243607604858E-2</c:v>
                </c:pt>
                <c:pt idx="48">
                  <c:v>1.3582969233685287E-2</c:v>
                </c:pt>
                <c:pt idx="49">
                  <c:v>1.5449347134394767E-2</c:v>
                </c:pt>
                <c:pt idx="50">
                  <c:v>1.7528300493568096E-2</c:v>
                </c:pt>
                <c:pt idx="51">
                  <c:v>1.9837354391794841E-2</c:v>
                </c:pt>
                <c:pt idx="52">
                  <c:v>2.2394530294842337E-2</c:v>
                </c:pt>
                <c:pt idx="53">
                  <c:v>2.5218219915193824E-2</c:v>
                </c:pt>
                <c:pt idx="54">
                  <c:v>2.8327037741600513E-2</c:v>
                </c:pt>
                <c:pt idx="55">
                  <c:v>3.1739651835666675E-2</c:v>
                </c:pt>
                <c:pt idx="56">
                  <c:v>3.5474592846230661E-2</c:v>
                </c:pt>
                <c:pt idx="57">
                  <c:v>3.9550041589369402E-2</c:v>
                </c:pt>
                <c:pt idx="58">
                  <c:v>4.3983595980426331E-2</c:v>
                </c:pt>
                <c:pt idx="59">
                  <c:v>4.8792018579181792E-2</c:v>
                </c:pt>
                <c:pt idx="60">
                  <c:v>5.3990966513186973E-2</c:v>
                </c:pt>
                <c:pt idx="61">
                  <c:v>5.9594706068814902E-2</c:v>
                </c:pt>
                <c:pt idx="62">
                  <c:v>6.5615814774675346E-2</c:v>
                </c:pt>
                <c:pt idx="63">
                  <c:v>7.2064874336216722E-2</c:v>
                </c:pt>
                <c:pt idx="64">
                  <c:v>7.8950158300892706E-2</c:v>
                </c:pt>
                <c:pt idx="65">
                  <c:v>8.6277318826509991E-2</c:v>
                </c:pt>
                <c:pt idx="66">
                  <c:v>9.4049077376885365E-2</c:v>
                </c:pt>
                <c:pt idx="67">
                  <c:v>0.10226492456397644</c:v>
                </c:pt>
                <c:pt idx="68">
                  <c:v>0.1109208346794537</c:v>
                </c:pt>
                <c:pt idx="69">
                  <c:v>0.12000900069698373</c:v>
                </c:pt>
                <c:pt idx="70">
                  <c:v>0.12951759566588977</c:v>
                </c:pt>
                <c:pt idx="71">
                  <c:v>0.13943056644535826</c:v>
                </c:pt>
                <c:pt idx="72">
                  <c:v>0.14972746563574288</c:v>
                </c:pt>
                <c:pt idx="73">
                  <c:v>0.16038332734191738</c:v>
                </c:pt>
                <c:pt idx="74">
                  <c:v>0.17136859204780522</c:v>
                </c:pt>
                <c:pt idx="75">
                  <c:v>0.18264908538901975</c:v>
                </c:pt>
                <c:pt idx="76">
                  <c:v>0.19418605498321062</c:v>
                </c:pt>
                <c:pt idx="77">
                  <c:v>0.2059362687199725</c:v>
                </c:pt>
                <c:pt idx="78">
                  <c:v>0.21785217703254811</c:v>
                </c:pt>
                <c:pt idx="79">
                  <c:v>0.22988214068423068</c:v>
                </c:pt>
                <c:pt idx="80">
                  <c:v>0.2419707245191409</c:v>
                </c:pt>
                <c:pt idx="81">
                  <c:v>0.2540590564691862</c:v>
                </c:pt>
                <c:pt idx="82">
                  <c:v>0.26608524989875265</c:v>
                </c:pt>
                <c:pt idx="83">
                  <c:v>0.27798488613099442</c:v>
                </c:pt>
                <c:pt idx="84">
                  <c:v>0.28969155276148029</c:v>
                </c:pt>
                <c:pt idx="85">
                  <c:v>0.30113743215479977</c:v>
                </c:pt>
                <c:pt idx="86">
                  <c:v>0.31225393336675705</c:v>
                </c:pt>
                <c:pt idx="87">
                  <c:v>0.32297235966791044</c:v>
                </c:pt>
                <c:pt idx="88">
                  <c:v>0.3332246028917959</c:v>
                </c:pt>
                <c:pt idx="89">
                  <c:v>0.34294385501938007</c:v>
                </c:pt>
                <c:pt idx="90">
                  <c:v>0.35206532676429592</c:v>
                </c:pt>
                <c:pt idx="91">
                  <c:v>0.36052696246164512</c:v>
                </c:pt>
                <c:pt idx="92">
                  <c:v>0.36827014030332034</c:v>
                </c:pt>
                <c:pt idx="93">
                  <c:v>0.3752403469169352</c:v>
                </c:pt>
                <c:pt idx="94">
                  <c:v>0.38138781546052203</c:v>
                </c:pt>
                <c:pt idx="95">
                  <c:v>0.38666811680284779</c:v>
                </c:pt>
                <c:pt idx="96">
                  <c:v>0.39104269397545494</c:v>
                </c:pt>
                <c:pt idx="97">
                  <c:v>0.39447933090788811</c:v>
                </c:pt>
                <c:pt idx="98">
                  <c:v>0.39695254747701125</c:v>
                </c:pt>
                <c:pt idx="99">
                  <c:v>0.39844391409476393</c:v>
                </c:pt>
                <c:pt idx="100">
                  <c:v>0.39894228040143281</c:v>
                </c:pt>
                <c:pt idx="101">
                  <c:v>0.39844391409476465</c:v>
                </c:pt>
                <c:pt idx="102">
                  <c:v>0.39695254747701292</c:v>
                </c:pt>
                <c:pt idx="103">
                  <c:v>0.3944793309078905</c:v>
                </c:pt>
                <c:pt idx="104">
                  <c:v>0.3910426939754581</c:v>
                </c:pt>
                <c:pt idx="105">
                  <c:v>0.38666811680285168</c:v>
                </c:pt>
                <c:pt idx="106">
                  <c:v>0.38138781546052658</c:v>
                </c:pt>
                <c:pt idx="107">
                  <c:v>0.37524034691694047</c:v>
                </c:pt>
                <c:pt idx="108">
                  <c:v>0.36827014030332622</c:v>
                </c:pt>
                <c:pt idx="109">
                  <c:v>0.36052696246165156</c:v>
                </c:pt>
                <c:pt idx="110">
                  <c:v>0.35206532676430297</c:v>
                </c:pt>
                <c:pt idx="111">
                  <c:v>0.34294385501938762</c:v>
                </c:pt>
                <c:pt idx="112">
                  <c:v>0.33322460289180406</c:v>
                </c:pt>
                <c:pt idx="113">
                  <c:v>0.32297235966791887</c:v>
                </c:pt>
                <c:pt idx="114">
                  <c:v>0.31225393336676582</c:v>
                </c:pt>
                <c:pt idx="115">
                  <c:v>0.30113743215480898</c:v>
                </c:pt>
                <c:pt idx="116">
                  <c:v>0.28969155276148723</c:v>
                </c:pt>
                <c:pt idx="117">
                  <c:v>0.27798488613100147</c:v>
                </c:pt>
                <c:pt idx="118">
                  <c:v>0.26608524989875981</c:v>
                </c:pt>
                <c:pt idx="119">
                  <c:v>0.25405905646919347</c:v>
                </c:pt>
                <c:pt idx="120">
                  <c:v>0.24197072451914819</c:v>
                </c:pt>
                <c:pt idx="121">
                  <c:v>0.2298821406842379</c:v>
                </c:pt>
                <c:pt idx="122">
                  <c:v>0.2178521770325553</c:v>
                </c:pt>
                <c:pt idx="123">
                  <c:v>0.20593626871997961</c:v>
                </c:pt>
                <c:pt idx="124">
                  <c:v>0.19418605498321748</c:v>
                </c:pt>
                <c:pt idx="125">
                  <c:v>0.18264908538902669</c:v>
                </c:pt>
                <c:pt idx="126">
                  <c:v>0.17136859204781188</c:v>
                </c:pt>
                <c:pt idx="127">
                  <c:v>0.1603833273419239</c:v>
                </c:pt>
                <c:pt idx="128">
                  <c:v>0.14972746563574904</c:v>
                </c:pt>
                <c:pt idx="129">
                  <c:v>0.13943056644536442</c:v>
                </c:pt>
                <c:pt idx="130">
                  <c:v>0.12951759566589571</c:v>
                </c:pt>
                <c:pt idx="131">
                  <c:v>0.12000900069698937</c:v>
                </c:pt>
                <c:pt idx="132">
                  <c:v>0.11092083467945907</c:v>
                </c:pt>
                <c:pt idx="133">
                  <c:v>0.10226492456398152</c:v>
                </c:pt>
                <c:pt idx="134">
                  <c:v>9.4049077376890236E-2</c:v>
                </c:pt>
                <c:pt idx="135">
                  <c:v>8.6277318826514529E-2</c:v>
                </c:pt>
                <c:pt idx="136">
                  <c:v>7.8950158300896967E-2</c:v>
                </c:pt>
                <c:pt idx="137">
                  <c:v>7.2064874336220705E-2</c:v>
                </c:pt>
                <c:pt idx="138">
                  <c:v>6.5615814774679065E-2</c:v>
                </c:pt>
                <c:pt idx="139">
                  <c:v>5.9594706068818427E-2</c:v>
                </c:pt>
                <c:pt idx="140">
                  <c:v>5.3990966513190214E-2</c:v>
                </c:pt>
                <c:pt idx="141">
                  <c:v>4.8792018579185789E-2</c:v>
                </c:pt>
                <c:pt idx="142">
                  <c:v>4.3983595980429981E-2</c:v>
                </c:pt>
                <c:pt idx="143">
                  <c:v>3.9550041589372781E-2</c:v>
                </c:pt>
                <c:pt idx="144">
                  <c:v>3.5474592846233791E-2</c:v>
                </c:pt>
                <c:pt idx="145">
                  <c:v>3.1739651835669576E-2</c:v>
                </c:pt>
                <c:pt idx="146">
                  <c:v>2.8327037741603139E-2</c:v>
                </c:pt>
                <c:pt idx="147">
                  <c:v>2.5218219915196183E-2</c:v>
                </c:pt>
                <c:pt idx="148">
                  <c:v>2.2394530294844481E-2</c:v>
                </c:pt>
                <c:pt idx="149">
                  <c:v>1.9837354391796781E-2</c:v>
                </c:pt>
                <c:pt idx="150">
                  <c:v>1.7528300493569862E-2</c:v>
                </c:pt>
                <c:pt idx="151">
                  <c:v>1.5449347134396338E-2</c:v>
                </c:pt>
                <c:pt idx="152">
                  <c:v>1.358296923368669E-2</c:v>
                </c:pt>
                <c:pt idx="153">
                  <c:v>1.1912243607606119E-2</c:v>
                </c:pt>
                <c:pt idx="154">
                  <c:v>1.042093481442344E-2</c:v>
                </c:pt>
                <c:pt idx="155">
                  <c:v>9.0935625015918075E-3</c:v>
                </c:pt>
                <c:pt idx="156">
                  <c:v>7.9154515829806382E-3</c:v>
                </c:pt>
                <c:pt idx="157">
                  <c:v>6.8727666906145722E-3</c:v>
                </c:pt>
                <c:pt idx="158">
                  <c:v>5.9525324197763733E-3</c:v>
                </c:pt>
                <c:pt idx="159">
                  <c:v>5.1426409230543998E-3</c:v>
                </c:pt>
                <c:pt idx="160">
                  <c:v>4.4318484119384152E-3</c:v>
                </c:pt>
                <c:pt idx="161">
                  <c:v>3.8097620982221578E-3</c:v>
                </c:pt>
                <c:pt idx="162">
                  <c:v>3.2668190562002279E-3</c:v>
                </c:pt>
                <c:pt idx="163">
                  <c:v>2.79425841487971E-3</c:v>
                </c:pt>
                <c:pt idx="164">
                  <c:v>2.3840882014650737E-3</c:v>
                </c:pt>
                <c:pt idx="165">
                  <c:v>2.0290480572999659E-3</c:v>
                </c:pt>
                <c:pt idx="166">
                  <c:v>1.7225689390538523E-3</c:v>
                </c:pt>
                <c:pt idx="167">
                  <c:v>1.4587308046668953E-3</c:v>
                </c:pt>
                <c:pt idx="168">
                  <c:v>1.2322191684731453E-3</c:v>
                </c:pt>
                <c:pt idx="169">
                  <c:v>1.0382812956615198E-3</c:v>
                </c:pt>
                <c:pt idx="170">
                  <c:v>8.726826950458522E-4</c:v>
                </c:pt>
                <c:pt idx="171">
                  <c:v>7.3166446283038885E-4</c:v>
                </c:pt>
                <c:pt idx="172">
                  <c:v>6.1190193011383912E-4</c:v>
                </c:pt>
                <c:pt idx="173">
                  <c:v>5.1046497434424187E-4</c:v>
                </c:pt>
                <c:pt idx="174">
                  <c:v>4.2478027055079936E-4</c:v>
                </c:pt>
                <c:pt idx="175">
                  <c:v>3.5259568236748541E-4</c:v>
                </c:pt>
                <c:pt idx="176">
                  <c:v>2.9194692579149372E-4</c:v>
                </c:pt>
                <c:pt idx="177">
                  <c:v>2.4112658022602132E-4</c:v>
                </c:pt>
                <c:pt idx="178">
                  <c:v>1.98655471392796E-4</c:v>
                </c:pt>
                <c:pt idx="179">
                  <c:v>1.6325640876626142E-4</c:v>
                </c:pt>
                <c:pt idx="180">
                  <c:v>1.338302257649016E-4</c:v>
                </c:pt>
                <c:pt idx="181">
                  <c:v>1.0943404343981413E-4</c:v>
                </c:pt>
                <c:pt idx="182">
                  <c:v>8.926165717714377E-5</c:v>
                </c:pt>
                <c:pt idx="183">
                  <c:v>7.2625930302261526E-5</c:v>
                </c:pt>
                <c:pt idx="184">
                  <c:v>5.8943067756547349E-5</c:v>
                </c:pt>
                <c:pt idx="185">
                  <c:v>4.7718636541211166E-5</c:v>
                </c:pt>
                <c:pt idx="186">
                  <c:v>3.8535196742092164E-5</c:v>
                </c:pt>
                <c:pt idx="187">
                  <c:v>3.104140705785423E-5</c:v>
                </c:pt>
                <c:pt idx="188">
                  <c:v>2.4942471290056839E-5</c:v>
                </c:pt>
                <c:pt idx="189">
                  <c:v>1.9991796706925515E-5</c:v>
                </c:pt>
                <c:pt idx="190">
                  <c:v>1.5983741106907653E-5</c:v>
                </c:pt>
                <c:pt idx="191">
                  <c:v>1.2747332381835216E-5</c:v>
                </c:pt>
                <c:pt idx="192">
                  <c:v>1.0140852065488147E-5</c:v>
                </c:pt>
                <c:pt idx="193">
                  <c:v>8.0471824564934286E-6</c:v>
                </c:pt>
                <c:pt idx="194">
                  <c:v>6.3698251788679988E-6</c:v>
                </c:pt>
                <c:pt idx="195">
                  <c:v>5.0295072885934076E-6</c:v>
                </c:pt>
                <c:pt idx="196">
                  <c:v>3.9612990910326589E-6</c:v>
                </c:pt>
                <c:pt idx="197">
                  <c:v>3.1121755791493896E-6</c:v>
                </c:pt>
                <c:pt idx="198">
                  <c:v>2.4389607458938367E-6</c:v>
                </c:pt>
                <c:pt idx="199">
                  <c:v>1.9066009031231898E-6</c:v>
                </c:pt>
                <c:pt idx="200">
                  <c:v>1.4867195147345956E-6</c:v>
                </c:pt>
              </c:numCache>
            </c:numRef>
          </c:yVal>
        </c:ser>
        <c:ser>
          <c:idx val="1"/>
          <c:order val="1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Blad1!$D$22:$D$23</c:f>
              <c:numCache>
                <c:formatCode>General</c:formatCode>
                <c:ptCount val="2"/>
                <c:pt idx="0">
                  <c:v>-2.36</c:v>
                </c:pt>
                <c:pt idx="1">
                  <c:v>-2.36</c:v>
                </c:pt>
              </c:numCache>
            </c:numRef>
          </c:xVal>
          <c:yVal>
            <c:numRef>
              <c:f>Blad1!$E$22:$E$23</c:f>
              <c:numCache>
                <c:formatCode>General</c:formatCode>
                <c:ptCount val="2"/>
                <c:pt idx="0">
                  <c:v>0</c:v>
                </c:pt>
                <c:pt idx="1">
                  <c:v>2.463126930638251E-2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Blad1!$D$25:$D$26</c:f>
              <c:numCache>
                <c:formatCode>General</c:formatCode>
                <c:ptCount val="2"/>
                <c:pt idx="0">
                  <c:v>2.36</c:v>
                </c:pt>
                <c:pt idx="1">
                  <c:v>2.36</c:v>
                </c:pt>
              </c:numCache>
            </c:numRef>
          </c:xVal>
          <c:yVal>
            <c:numRef>
              <c:f>Blad1!$E$25:$E$26</c:f>
              <c:numCache>
                <c:formatCode>General</c:formatCode>
                <c:ptCount val="2"/>
                <c:pt idx="0">
                  <c:v>0</c:v>
                </c:pt>
                <c:pt idx="1">
                  <c:v>2.463126930638251E-2</c:v>
                </c:pt>
              </c:numCache>
            </c:numRef>
          </c:yVal>
        </c:ser>
        <c:ser>
          <c:idx val="3"/>
          <c:order val="3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Blad1!$D$29:$D$30</c:f>
              <c:numCache>
                <c:formatCode>General</c:formatCode>
                <c:ptCount val="2"/>
                <c:pt idx="0">
                  <c:v>-0.75331999999999999</c:v>
                </c:pt>
                <c:pt idx="1">
                  <c:v>-0.75331999999999999</c:v>
                </c:pt>
              </c:numCache>
            </c:numRef>
          </c:xVal>
          <c:yVal>
            <c:numRef>
              <c:f>Blad1!$E$29:$E$30</c:f>
              <c:numCache>
                <c:formatCode>General</c:formatCode>
                <c:ptCount val="2"/>
                <c:pt idx="0">
                  <c:v>0</c:v>
                </c:pt>
                <c:pt idx="1">
                  <c:v>0.30038687721875962</c:v>
                </c:pt>
              </c:numCache>
            </c:numRef>
          </c:yVal>
        </c:ser>
        <c:ser>
          <c:idx val="4"/>
          <c:order val="4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Blad1!$D$32:$D$33</c:f>
              <c:numCache>
                <c:formatCode>General</c:formatCode>
                <c:ptCount val="2"/>
                <c:pt idx="0">
                  <c:v>0.75331999999999999</c:v>
                </c:pt>
                <c:pt idx="1">
                  <c:v>0.75331999999999999</c:v>
                </c:pt>
              </c:numCache>
            </c:numRef>
          </c:xVal>
          <c:yVal>
            <c:numRef>
              <c:f>Blad1!$E$32:$E$33</c:f>
              <c:numCache>
                <c:formatCode>General</c:formatCode>
                <c:ptCount val="2"/>
                <c:pt idx="0">
                  <c:v>0</c:v>
                </c:pt>
                <c:pt idx="1">
                  <c:v>0.30038687721875962</c:v>
                </c:pt>
              </c:numCache>
            </c:numRef>
          </c:yVal>
        </c:ser>
        <c:axId val="235708800"/>
        <c:axId val="235710336"/>
      </c:scatterChart>
      <c:valAx>
        <c:axId val="235708800"/>
        <c:scaling>
          <c:orientation val="minMax"/>
          <c:max val="5"/>
          <c:min val="-5"/>
        </c:scaling>
        <c:axPos val="b"/>
        <c:numFmt formatCode="General" sourceLinked="1"/>
        <c:tickLblPos val="nextTo"/>
        <c:crossAx val="235710336"/>
        <c:crosses val="autoZero"/>
        <c:crossBetween val="midCat"/>
        <c:majorUnit val="1"/>
      </c:valAx>
      <c:valAx>
        <c:axId val="235710336"/>
        <c:scaling>
          <c:orientation val="minMax"/>
          <c:max val="0.4"/>
          <c:min val="-0.30000000000000032"/>
        </c:scaling>
        <c:delete val="1"/>
        <c:axPos val="l"/>
        <c:numFmt formatCode="General" sourceLinked="1"/>
        <c:majorTickMark val="none"/>
        <c:tickLblPos val="none"/>
        <c:crossAx val="235708800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958" cy="496731"/>
          </a:xfrm>
          <a:prstGeom prst="rect">
            <a:avLst/>
          </a:prstGeom>
        </p:spPr>
        <p:txBody>
          <a:bodyPr vert="horz" lIns="92476" tIns="46237" rIns="92476" bIns="4623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098" y="3"/>
            <a:ext cx="2944958" cy="496731"/>
          </a:xfrm>
          <a:prstGeom prst="rect">
            <a:avLst/>
          </a:prstGeom>
        </p:spPr>
        <p:txBody>
          <a:bodyPr vert="horz" lIns="92476" tIns="46237" rIns="92476" bIns="46237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900"/>
            <a:ext cx="2944958" cy="496731"/>
          </a:xfrm>
          <a:prstGeom prst="rect">
            <a:avLst/>
          </a:prstGeom>
        </p:spPr>
        <p:txBody>
          <a:bodyPr vert="horz" lIns="92476" tIns="46237" rIns="92476" bIns="4623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098" y="9429900"/>
            <a:ext cx="2944958" cy="496731"/>
          </a:xfrm>
          <a:prstGeom prst="rect">
            <a:avLst/>
          </a:prstGeom>
        </p:spPr>
        <p:txBody>
          <a:bodyPr vert="horz" lIns="92476" tIns="46237" rIns="92476" bIns="46237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6888"/>
          </a:xfrm>
          <a:prstGeom prst="rect">
            <a:avLst/>
          </a:prstGeom>
        </p:spPr>
        <p:txBody>
          <a:bodyPr vert="horz" lIns="91436" tIns="45716" rIns="91436" bIns="4571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888"/>
          </a:xfrm>
          <a:prstGeom prst="rect">
            <a:avLst/>
          </a:prstGeom>
        </p:spPr>
        <p:txBody>
          <a:bodyPr vert="horz" lIns="91436" tIns="45716" rIns="91436" bIns="45716" rtlCol="0"/>
          <a:lstStyle>
            <a:lvl1pPr algn="r">
              <a:defRPr sz="1200"/>
            </a:lvl1pPr>
          </a:lstStyle>
          <a:p>
            <a:fld id="{5B21158A-CEEF-464C-8029-0DB12161AC8B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6" rIns="91436" bIns="4571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2" y="4716465"/>
            <a:ext cx="5438775" cy="4467225"/>
          </a:xfrm>
          <a:prstGeom prst="rect">
            <a:avLst/>
          </a:prstGeom>
        </p:spPr>
        <p:txBody>
          <a:bodyPr vert="horz" lIns="91436" tIns="45716" rIns="91436" bIns="45716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29752"/>
            <a:ext cx="2946400" cy="496888"/>
          </a:xfrm>
          <a:prstGeom prst="rect">
            <a:avLst/>
          </a:prstGeom>
        </p:spPr>
        <p:txBody>
          <a:bodyPr vert="horz" lIns="91436" tIns="45716" rIns="91436" bIns="4571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2"/>
            <a:ext cx="2946400" cy="496888"/>
          </a:xfrm>
          <a:prstGeom prst="rect">
            <a:avLst/>
          </a:prstGeom>
        </p:spPr>
        <p:txBody>
          <a:bodyPr vert="horz" lIns="91436" tIns="45716" rIns="91436" bIns="45716" rtlCol="0" anchor="b"/>
          <a:lstStyle>
            <a:lvl1pPr algn="r">
              <a:defRPr sz="1200"/>
            </a:lvl1pPr>
          </a:lstStyle>
          <a:p>
            <a:fld id="{A7AC8886-8A62-4FD5-BA20-EA78EEAD8FA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C8886-8A62-4FD5-BA20-EA78EEAD8FAF}" type="slidenum">
              <a:rPr lang="sv-SE" smtClean="0"/>
              <a:pPr/>
              <a:t>21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6.vml"/><Relationship Id="rId1" Type="http://schemas.openxmlformats.org/officeDocument/2006/relationships/themeOverride" Target="../theme/themeOverride1.x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2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20033" y="827095"/>
            <a:ext cx="1160655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F9-11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Kap 18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-test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Test hittills: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medelvärden </a:t>
            </a:r>
            <a:r>
              <a:rPr lang="el-GR" dirty="0" smtClean="0"/>
              <a:t>μ</a:t>
            </a:r>
            <a:r>
              <a:rPr lang="sv-SE" dirty="0" smtClean="0"/>
              <a:t> eller andelar </a:t>
            </a:r>
            <a:r>
              <a:rPr lang="el-GR" dirty="0" smtClean="0"/>
              <a:t>π</a:t>
            </a:r>
            <a:endParaRPr lang="sv-SE" dirty="0" smtClean="0"/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enskilda eller jämförelser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Storheter på kvotskala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Nominal- eller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ordinalskala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då?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Med dessa skaltyper hamnar observationer i en av flera möjliga </a:t>
            </a:r>
            <a:r>
              <a:rPr lang="sv-SE" b="1" i="1" dirty="0" smtClean="0">
                <a:solidFill>
                  <a:srgbClr val="C00000"/>
                </a:solidFill>
              </a:rPr>
              <a:t>kategorier</a:t>
            </a:r>
            <a:r>
              <a:rPr lang="sv-SE" dirty="0" smtClean="0"/>
              <a:t>.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Man räknar </a:t>
            </a:r>
            <a:r>
              <a:rPr lang="sv-SE" b="1" i="1" dirty="0" smtClean="0">
                <a:solidFill>
                  <a:srgbClr val="C00000"/>
                </a:solidFill>
              </a:rPr>
              <a:t>antal</a:t>
            </a:r>
            <a:r>
              <a:rPr lang="sv-SE" dirty="0" smtClean="0"/>
              <a:t> i varje kategori</a:t>
            </a:r>
          </a:p>
          <a:p>
            <a:pPr marL="273050" indent="-273050">
              <a:spcBef>
                <a:spcPts val="762"/>
              </a:spcBef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Möjliggör en annan typ av test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Definitioner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  <a:buNone/>
            </a:pPr>
            <a:r>
              <a:rPr lang="sv-SE" sz="2800" i="1" dirty="0" smtClean="0"/>
              <a:t>n</a:t>
            </a:r>
            <a:r>
              <a:rPr lang="sv-SE" sz="2800" dirty="0" smtClean="0"/>
              <a:t> stycken observationer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, </a:t>
            </a:r>
            <a:r>
              <a:rPr lang="sv-SE" sz="2800" i="1" dirty="0" smtClean="0"/>
              <a:t>i</a:t>
            </a:r>
            <a:r>
              <a:rPr lang="sv-SE" sz="2800" dirty="0" smtClean="0"/>
              <a:t> = 1,…,n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762"/>
              </a:spcBef>
              <a:buNone/>
            </a:pPr>
            <a:endParaRPr lang="sv-SE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762"/>
              </a:spcBef>
              <a:buNone/>
            </a:pPr>
            <a:endParaRPr lang="sv-SE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762"/>
              </a:spcBef>
              <a:buNone/>
            </a:pPr>
            <a:endParaRPr lang="sv-SE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762"/>
              </a:spcBef>
              <a:buNone/>
            </a:pPr>
            <a:endParaRPr lang="sv-SE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762"/>
              </a:spcBef>
              <a:buNone/>
            </a:pPr>
            <a:endParaRPr lang="sv-SE" sz="1200" i="1" dirty="0" smtClean="0"/>
          </a:p>
          <a:p>
            <a:pPr marL="985838" indent="-712788">
              <a:spcBef>
                <a:spcPts val="762"/>
              </a:spcBef>
              <a:buNone/>
            </a:pPr>
            <a:r>
              <a:rPr lang="el-GR" sz="2800" dirty="0" smtClean="0"/>
              <a:t>π</a:t>
            </a:r>
            <a:r>
              <a:rPr lang="sv-SE" sz="2800" i="1" baseline="-25000" dirty="0" smtClean="0"/>
              <a:t>j</a:t>
            </a:r>
            <a:r>
              <a:rPr lang="sv-SE" sz="2800" dirty="0" smtClean="0"/>
              <a:t> =	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sannolikheten</a:t>
            </a:r>
            <a:r>
              <a:rPr lang="sv-SE" sz="2800" dirty="0" smtClean="0"/>
              <a:t> att en observation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ska ligga i kategori </a:t>
            </a:r>
            <a:r>
              <a:rPr lang="sv-SE" sz="2800" i="1" dirty="0" smtClean="0"/>
              <a:t>j</a:t>
            </a:r>
          </a:p>
          <a:p>
            <a:pPr marL="985838" indent="-712788">
              <a:spcBef>
                <a:spcPts val="1800"/>
              </a:spcBef>
              <a:buNone/>
            </a:pP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 =	antalet av </a:t>
            </a:r>
            <a:r>
              <a:rPr lang="sv-SE" sz="2800" i="1" dirty="0" smtClean="0"/>
              <a:t>n</a:t>
            </a:r>
            <a:r>
              <a:rPr lang="sv-SE" sz="2800" dirty="0" smtClean="0"/>
              <a:t> observationer som hamnar i kategori </a:t>
            </a:r>
            <a:r>
              <a:rPr lang="sv-SE" sz="2800" i="1" dirty="0" smtClean="0"/>
              <a:t>j</a:t>
            </a:r>
            <a:r>
              <a:rPr lang="sv-SE" sz="2800" dirty="0" smtClean="0"/>
              <a:t> (s.v.)</a:t>
            </a:r>
          </a:p>
          <a:p>
            <a:pPr marL="985838" indent="-712788">
              <a:spcBef>
                <a:spcPts val="1800"/>
              </a:spcBef>
              <a:buNone/>
            </a:pP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 =	observerat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antal</a:t>
            </a:r>
            <a:r>
              <a:rPr lang="sv-SE" sz="2800" dirty="0" smtClean="0"/>
              <a:t> i kategori </a:t>
            </a:r>
            <a:r>
              <a:rPr lang="sv-SE" sz="2800" i="1" dirty="0" smtClean="0"/>
              <a:t>j</a:t>
            </a:r>
          </a:p>
        </p:txBody>
      </p:sp>
      <p:graphicFrame>
        <p:nvGraphicFramePr>
          <p:cNvPr id="771074" name="Object 2"/>
          <p:cNvGraphicFramePr>
            <a:graphicFrameLocks noChangeAspect="1"/>
          </p:cNvGraphicFramePr>
          <p:nvPr/>
        </p:nvGraphicFramePr>
        <p:xfrm>
          <a:off x="764704" y="2843808"/>
          <a:ext cx="2382837" cy="2505075"/>
        </p:xfrm>
        <a:graphic>
          <a:graphicData uri="http://schemas.openxmlformats.org/presentationml/2006/ole">
            <p:oleObj spid="_x0000_s771074" name="Ekvation" r:id="rId3" imgW="952200" imgH="990360" progId="Equation.3">
              <p:embed/>
            </p:oleObj>
          </a:graphicData>
        </a:graphic>
      </p:graphicFrame>
      <p:sp>
        <p:nvSpPr>
          <p:cNvPr id="6" name="Rektangel 5"/>
          <p:cNvSpPr/>
          <p:nvPr/>
        </p:nvSpPr>
        <p:spPr>
          <a:xfrm>
            <a:off x="3789040" y="3275856"/>
            <a:ext cx="266429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Nominal- eller </a:t>
            </a:r>
            <a:r>
              <a:rPr lang="sv-SE" sz="2400" b="1" i="1" dirty="0" err="1" smtClean="0">
                <a:solidFill>
                  <a:schemeClr val="accent5">
                    <a:lumMod val="50000"/>
                  </a:schemeClr>
                </a:solidFill>
              </a:rPr>
              <a:t>ordinalskala</a:t>
            </a:r>
            <a:endParaRPr lang="sv-SE" sz="24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Men, kan även vara räknetal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-test,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-test bygger på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jämförelser</a:t>
            </a:r>
            <a:r>
              <a:rPr lang="sv-SE" sz="2800" dirty="0" smtClean="0"/>
              <a:t> mellan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förväntat antal</a:t>
            </a:r>
            <a:r>
              <a:rPr lang="sv-SE" sz="2800" dirty="0" smtClean="0"/>
              <a:t> observationer (under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) och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observerat</a:t>
            </a:r>
            <a:r>
              <a:rPr lang="sv-SE" sz="2800" dirty="0" smtClean="0"/>
              <a:t>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antal</a:t>
            </a:r>
            <a:r>
              <a:rPr lang="sv-SE" sz="2800" dirty="0" smtClean="0"/>
              <a:t> observationer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tabLst>
                <a:tab pos="2873375" algn="l"/>
              </a:tabLst>
            </a:pPr>
            <a:r>
              <a:rPr lang="sv-SE" sz="2800" dirty="0" smtClean="0"/>
              <a:t>Förväntat antal: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) = 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j</a:t>
            </a:r>
            <a:endParaRPr lang="sv-SE" sz="2800" dirty="0" smtClean="0"/>
          </a:p>
          <a:p>
            <a:pPr marL="273050" indent="-273050">
              <a:spcBef>
                <a:spcPts val="1800"/>
              </a:spcBef>
              <a:tabLst>
                <a:tab pos="2873375" algn="l"/>
              </a:tabLst>
            </a:pPr>
            <a:r>
              <a:rPr lang="sv-SE" sz="2800" dirty="0" smtClean="0"/>
              <a:t>Jämför:	</a:t>
            </a:r>
            <a:r>
              <a:rPr lang="sv-SE" sz="2800" i="1" dirty="0" err="1" smtClean="0"/>
              <a:t>n</a:t>
            </a:r>
            <a:r>
              <a:rPr lang="sv-SE" sz="2800" baseline="-25000" dirty="0" err="1" smtClean="0"/>
              <a:t>j</a:t>
            </a:r>
            <a:r>
              <a:rPr lang="sv-SE" sz="2800" dirty="0" smtClean="0"/>
              <a:t> – 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j</a:t>
            </a:r>
            <a:r>
              <a:rPr lang="sv-SE" sz="2800" dirty="0" smtClean="0"/>
              <a:t> </a:t>
            </a:r>
          </a:p>
          <a:p>
            <a:pPr marL="273050" indent="-273050">
              <a:spcBef>
                <a:spcPts val="1800"/>
              </a:spcBef>
              <a:tabLst>
                <a:tab pos="2873375" algn="l"/>
              </a:tabLst>
            </a:pPr>
            <a:r>
              <a:rPr lang="sv-SE" sz="2800" dirty="0" smtClean="0"/>
              <a:t>Kvadrera:	(</a:t>
            </a: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 – 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j</a:t>
            </a:r>
            <a:r>
              <a:rPr lang="sv-SE" sz="2800" dirty="0" smtClean="0"/>
              <a:t>)</a:t>
            </a:r>
            <a:r>
              <a:rPr lang="sv-SE" sz="2800" baseline="30000" dirty="0" smtClean="0"/>
              <a:t>2</a:t>
            </a:r>
          </a:p>
          <a:p>
            <a:pPr marL="273050" indent="-273050">
              <a:spcBef>
                <a:spcPts val="1800"/>
              </a:spcBef>
              <a:tabLst>
                <a:tab pos="2873375" algn="l"/>
              </a:tabLst>
            </a:pPr>
            <a:r>
              <a:rPr lang="sv-SE" sz="2800" dirty="0" smtClean="0"/>
              <a:t>Relativ avvikelse:	 (</a:t>
            </a: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 – 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j</a:t>
            </a:r>
            <a:r>
              <a:rPr lang="sv-SE" sz="2800" dirty="0" smtClean="0"/>
              <a:t>)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/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j</a:t>
            </a:r>
            <a:endParaRPr lang="sv-SE" sz="2800" dirty="0" smtClean="0"/>
          </a:p>
          <a:p>
            <a:pPr marL="273050" indent="-273050">
              <a:spcBef>
                <a:spcPts val="1800"/>
              </a:spcBef>
            </a:pPr>
            <a:r>
              <a:rPr lang="sv-SE" sz="2800" dirty="0" smtClean="0"/>
              <a:t>Summera över alla kategorier:</a:t>
            </a:r>
          </a:p>
        </p:txBody>
      </p:sp>
      <p:graphicFrame>
        <p:nvGraphicFramePr>
          <p:cNvPr id="772098" name="Object 2"/>
          <p:cNvGraphicFramePr>
            <a:graphicFrameLocks noChangeAspect="1"/>
          </p:cNvGraphicFramePr>
          <p:nvPr/>
        </p:nvGraphicFramePr>
        <p:xfrm>
          <a:off x="1644650" y="7419975"/>
          <a:ext cx="2921000" cy="1219200"/>
        </p:xfrm>
        <a:graphic>
          <a:graphicData uri="http://schemas.openxmlformats.org/presentationml/2006/ole">
            <p:oleObj spid="_x0000_s772098" name="Ekvation" r:id="rId3" imgW="1168200" imgH="482400" progId="Equation.3">
              <p:embed/>
            </p:oleObj>
          </a:graphicData>
        </a:graphic>
      </p:graphicFrame>
      <p:cxnSp>
        <p:nvCxnSpPr>
          <p:cNvPr id="8" name="Rak pil 7"/>
          <p:cNvCxnSpPr/>
          <p:nvPr/>
        </p:nvCxnSpPr>
        <p:spPr>
          <a:xfrm flipH="1">
            <a:off x="5301208" y="5580112"/>
            <a:ext cx="216024" cy="43204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/>
          <p:cNvSpPr/>
          <p:nvPr/>
        </p:nvSpPr>
        <p:spPr>
          <a:xfrm>
            <a:off x="5301208" y="5004048"/>
            <a:ext cx="108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Notera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-test,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Ett annat sätt att skriva som kanske är lättare att komma ihåg: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0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u="sng" dirty="0" smtClean="0"/>
              <a:t>E</a:t>
            </a:r>
            <a:r>
              <a:rPr lang="sv-SE" sz="2800" dirty="0" smtClean="0"/>
              <a:t>g</a:t>
            </a:r>
            <a:r>
              <a:rPr lang="sv-SE" sz="2800" u="sng" dirty="0" smtClean="0"/>
              <a:t>enskaper</a:t>
            </a:r>
            <a:r>
              <a:rPr lang="sv-SE" sz="2800" dirty="0" smtClean="0"/>
              <a:t>:</a:t>
            </a:r>
          </a:p>
          <a:p>
            <a:pPr marL="273050" indent="-273050">
              <a:spcBef>
                <a:spcPts val="762"/>
              </a:spcBef>
            </a:pP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är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approximativt</a:t>
            </a:r>
            <a:r>
              <a:rPr lang="sv-SE" sz="2800" dirty="0" smtClean="0"/>
              <a:t> 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b="1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-fördelad </a:t>
            </a:r>
            <a:r>
              <a:rPr lang="sv-SE" sz="2800" dirty="0" smtClean="0"/>
              <a:t>med ett visst antal frihetsgrader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Antalet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  <a:r>
              <a:rPr lang="sv-SE" sz="2800" dirty="0" smtClean="0"/>
              <a:t> bestäms lite olika beroende på typ av test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Om man observerar ett </a:t>
            </a:r>
            <a:r>
              <a:rPr lang="sv-SE" sz="2800" b="1" i="1" dirty="0" smtClean="0">
                <a:solidFill>
                  <a:srgbClr val="C00000"/>
                </a:solidFill>
              </a:rPr>
              <a:t>för stort värde </a:t>
            </a:r>
            <a:r>
              <a:rPr lang="sv-SE" sz="2800" dirty="0" smtClean="0"/>
              <a:t>på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så är avvikelserna för stora och man </a:t>
            </a:r>
            <a:r>
              <a:rPr lang="sv-SE" sz="2800" b="1" i="1" dirty="0" smtClean="0">
                <a:solidFill>
                  <a:srgbClr val="C00000"/>
                </a:solidFill>
              </a:rPr>
              <a:t>förkastar H</a:t>
            </a:r>
            <a:r>
              <a:rPr lang="sv-SE" sz="2800" b="1" i="1" baseline="-25000" dirty="0" smtClean="0">
                <a:solidFill>
                  <a:srgbClr val="C00000"/>
                </a:solidFill>
              </a:rPr>
              <a:t>0</a:t>
            </a:r>
          </a:p>
        </p:txBody>
      </p:sp>
      <p:graphicFrame>
        <p:nvGraphicFramePr>
          <p:cNvPr id="773122" name="Object 2"/>
          <p:cNvGraphicFramePr>
            <a:graphicFrameLocks noChangeAspect="1"/>
          </p:cNvGraphicFramePr>
          <p:nvPr/>
        </p:nvGraphicFramePr>
        <p:xfrm>
          <a:off x="665163" y="3386138"/>
          <a:ext cx="5411787" cy="1187450"/>
        </p:xfrm>
        <a:graphic>
          <a:graphicData uri="http://schemas.openxmlformats.org/presentationml/2006/ole">
            <p:oleObj spid="_x0000_s773122" name="Ekvation" r:id="rId3" imgW="22222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-test,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u="sng" dirty="0" smtClean="0"/>
              <a:t>Tumre</a:t>
            </a:r>
            <a:r>
              <a:rPr lang="sv-SE" sz="2800" dirty="0" smtClean="0"/>
              <a:t>g</a:t>
            </a:r>
            <a:r>
              <a:rPr lang="sv-SE" sz="2800" u="sng" dirty="0" smtClean="0"/>
              <a:t>el</a:t>
            </a:r>
            <a:r>
              <a:rPr lang="sv-SE" sz="2800" dirty="0" smtClean="0"/>
              <a:t>: För att det ska fungera ska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förväntat antal i varje cell </a:t>
            </a:r>
            <a:r>
              <a:rPr lang="sv-SE" sz="2800" dirty="0" smtClean="0"/>
              <a:t>vara minst lika med 5, dvs.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) = </a:t>
            </a:r>
            <a:r>
              <a:rPr lang="sv-SE" sz="2800" i="1" dirty="0" smtClean="0"/>
              <a:t>n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j</a:t>
            </a:r>
            <a:r>
              <a:rPr lang="sv-SE" sz="2800" i="1" dirty="0" smtClean="0"/>
              <a:t> </a:t>
            </a:r>
            <a:r>
              <a:rPr lang="sv-SE" sz="2800" dirty="0" smtClean="0"/>
              <a:t>≥ 5 för alla </a:t>
            </a:r>
            <a:r>
              <a:rPr lang="sv-SE" sz="2800" i="1" dirty="0" smtClean="0"/>
              <a:t>j</a:t>
            </a:r>
            <a:r>
              <a:rPr lang="sv-SE" sz="2800" dirty="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Om det inte är fallet kan man slå ihop kategorier (kollapsa). T.ex. om man har</a:t>
            </a:r>
          </a:p>
          <a:p>
            <a:pPr marL="0" indent="0">
              <a:spcBef>
                <a:spcPts val="1800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1800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kan man slå ihop kategori 4 och 5 till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404664" y="5457800"/>
          <a:ext cx="597666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004"/>
                <a:gridCol w="774943"/>
                <a:gridCol w="774943"/>
                <a:gridCol w="774943"/>
                <a:gridCol w="774943"/>
                <a:gridCol w="774943"/>
                <a:gridCol w="774943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Kat.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i="1" dirty="0" smtClean="0"/>
                        <a:t>E</a:t>
                      </a:r>
                      <a:r>
                        <a:rPr lang="sv-SE" sz="2400" dirty="0" smtClean="0"/>
                        <a:t>(</a:t>
                      </a:r>
                      <a:r>
                        <a:rPr lang="sv-SE" sz="2400" i="1" dirty="0" err="1" smtClean="0"/>
                        <a:t>N</a:t>
                      </a:r>
                      <a:r>
                        <a:rPr lang="sv-SE" sz="2400" i="1" baseline="-25000" dirty="0" err="1" smtClean="0"/>
                        <a:t>j</a:t>
                      </a:r>
                      <a:r>
                        <a:rPr lang="sv-SE" sz="2400" dirty="0" smtClean="0"/>
                        <a:t>)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20,9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51,6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15,2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8,2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4,1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19569" y="7402016"/>
          <a:ext cx="520171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004"/>
                <a:gridCol w="774943"/>
                <a:gridCol w="774943"/>
                <a:gridCol w="774943"/>
                <a:gridCol w="774943"/>
                <a:gridCol w="774943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Kat.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4&amp;5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i="1" dirty="0" smtClean="0"/>
                        <a:t>E</a:t>
                      </a:r>
                      <a:r>
                        <a:rPr lang="sv-SE" sz="2400" dirty="0" smtClean="0"/>
                        <a:t>(</a:t>
                      </a:r>
                      <a:r>
                        <a:rPr lang="sv-SE" sz="2400" i="1" dirty="0" err="1" smtClean="0"/>
                        <a:t>N</a:t>
                      </a:r>
                      <a:r>
                        <a:rPr lang="sv-SE" sz="2400" i="1" baseline="-25000" dirty="0" err="1" smtClean="0"/>
                        <a:t>j</a:t>
                      </a:r>
                      <a:r>
                        <a:rPr lang="sv-SE" sz="2400" dirty="0" smtClean="0"/>
                        <a:t>)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20,9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51,6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15,2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12,3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Ellips 6"/>
          <p:cNvSpPr/>
          <p:nvPr/>
        </p:nvSpPr>
        <p:spPr>
          <a:xfrm>
            <a:off x="4832777" y="5867386"/>
            <a:ext cx="792088" cy="576064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Goodness-of-fit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test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Man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antar</a:t>
            </a:r>
            <a:r>
              <a:rPr lang="sv-SE" sz="2800" dirty="0" smtClean="0"/>
              <a:t> att kategorierna följer en viss given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sannolikhetsfördelning</a:t>
            </a:r>
            <a:r>
              <a:rPr lang="sv-SE" sz="2800" dirty="0" smtClean="0"/>
              <a:t>, t.ex.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Man observerar 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empirisk fördelning</a:t>
            </a:r>
            <a:r>
              <a:rPr lang="sv-SE" sz="2800" dirty="0" smtClean="0"/>
              <a:t>, t.ex. av </a:t>
            </a:r>
            <a:r>
              <a:rPr lang="sv-SE" sz="2800" i="1" dirty="0" smtClean="0"/>
              <a:t>n</a:t>
            </a:r>
            <a:r>
              <a:rPr lang="sv-SE" sz="2800" dirty="0" smtClean="0"/>
              <a:t> = 200 observationer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35560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Kan man påstå att data stöder antagandet om fördelning?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332656" y="3369568"/>
          <a:ext cx="568863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004"/>
                <a:gridCol w="695098"/>
                <a:gridCol w="695098"/>
                <a:gridCol w="695098"/>
                <a:gridCol w="695098"/>
                <a:gridCol w="695098"/>
                <a:gridCol w="88613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Kategori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0,35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0,25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1,00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332656" y="5889848"/>
          <a:ext cx="568863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004"/>
                <a:gridCol w="695098"/>
                <a:gridCol w="695098"/>
                <a:gridCol w="695098"/>
                <a:gridCol w="695098"/>
                <a:gridCol w="695098"/>
                <a:gridCol w="88613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Kategori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4999785" y="3025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Avsnitt 18.2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Goodness-of-fit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test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Jämför mot det förväntade antalet under antagandet (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):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88642" y="3419872"/>
          <a:ext cx="612067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80"/>
                <a:gridCol w="793616"/>
                <a:gridCol w="793616"/>
                <a:gridCol w="793616"/>
                <a:gridCol w="793616"/>
                <a:gridCol w="793616"/>
                <a:gridCol w="79361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Kategori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0,35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0,25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1,00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j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j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sv-SE" sz="2400" b="0" i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diff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r>
                        <a:rPr lang="sv-SE" sz="2400" b="0" i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/n</a:t>
                      </a: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baseline="0" dirty="0" smtClean="0">
                          <a:solidFill>
                            <a:schemeClr val="tx1"/>
                          </a:solidFill>
                        </a:rPr>
                        <a:t>25/70</a:t>
                      </a:r>
                      <a:endParaRPr lang="sv-SE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baseline="0" dirty="0" smtClean="0">
                          <a:solidFill>
                            <a:schemeClr val="tx1"/>
                          </a:solidFill>
                        </a:rPr>
                        <a:t>1/50</a:t>
                      </a:r>
                      <a:endParaRPr lang="sv-SE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baseline="0" dirty="0" smtClean="0">
                          <a:solidFill>
                            <a:schemeClr val="tx1"/>
                          </a:solidFill>
                        </a:rPr>
                        <a:t>16/40</a:t>
                      </a:r>
                      <a:endParaRPr lang="sv-SE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baseline="0" dirty="0" smtClean="0">
                          <a:solidFill>
                            <a:schemeClr val="tx1"/>
                          </a:solidFill>
                        </a:rPr>
                        <a:t>1/30</a:t>
                      </a:r>
                      <a:endParaRPr lang="sv-SE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baseline="0" dirty="0" smtClean="0">
                          <a:solidFill>
                            <a:schemeClr val="tx1"/>
                          </a:solidFill>
                        </a:rPr>
                        <a:t>9/10</a:t>
                      </a:r>
                      <a:endParaRPr lang="sv-SE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baseline="0" dirty="0" smtClean="0">
                          <a:solidFill>
                            <a:schemeClr val="tx1"/>
                          </a:solidFill>
                        </a:rPr>
                        <a:t>1,28</a:t>
                      </a:r>
                      <a:endParaRPr lang="sv-SE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74146" name="Object 2"/>
          <p:cNvGraphicFramePr>
            <a:graphicFrameLocks noChangeAspect="1"/>
          </p:cNvGraphicFramePr>
          <p:nvPr/>
        </p:nvGraphicFramePr>
        <p:xfrm>
          <a:off x="852488" y="7095629"/>
          <a:ext cx="4921250" cy="1220787"/>
        </p:xfrm>
        <a:graphic>
          <a:graphicData uri="http://schemas.openxmlformats.org/presentationml/2006/ole">
            <p:oleObj spid="_x0000_s774146" name="Ekvation" r:id="rId3" imgW="1968480" imgH="482400" progId="Equation.3">
              <p:embed/>
            </p:oleObj>
          </a:graphicData>
        </a:graphic>
      </p:graphicFrame>
      <p:sp>
        <p:nvSpPr>
          <p:cNvPr id="6" name="Frihandsfigur 5"/>
          <p:cNvSpPr/>
          <p:nvPr/>
        </p:nvSpPr>
        <p:spPr>
          <a:xfrm>
            <a:off x="5805264" y="6696000"/>
            <a:ext cx="384041" cy="792090"/>
          </a:xfrm>
          <a:custGeom>
            <a:avLst/>
            <a:gdLst>
              <a:gd name="connsiteX0" fmla="*/ 237506 w 336467"/>
              <a:gd name="connsiteY0" fmla="*/ 0 h 938150"/>
              <a:gd name="connsiteX1" fmla="*/ 296883 w 336467"/>
              <a:gd name="connsiteY1" fmla="*/ 510639 h 938150"/>
              <a:gd name="connsiteX2" fmla="*/ 0 w 336467"/>
              <a:gd name="connsiteY2" fmla="*/ 938150 h 938150"/>
              <a:gd name="connsiteX0" fmla="*/ 203650 w 296969"/>
              <a:gd name="connsiteY0" fmla="*/ 0 h 1070734"/>
              <a:gd name="connsiteX1" fmla="*/ 263027 w 296969"/>
              <a:gd name="connsiteY1" fmla="*/ 510639 h 1070734"/>
              <a:gd name="connsiteX2" fmla="*/ 0 w 296969"/>
              <a:gd name="connsiteY2" fmla="*/ 1070734 h 1070734"/>
              <a:gd name="connsiteX0" fmla="*/ 203650 w 393982"/>
              <a:gd name="connsiteY0" fmla="*/ 0 h 1070734"/>
              <a:gd name="connsiteX1" fmla="*/ 360040 w 393982"/>
              <a:gd name="connsiteY1" fmla="*/ 638686 h 1070734"/>
              <a:gd name="connsiteX2" fmla="*/ 0 w 393982"/>
              <a:gd name="connsiteY2" fmla="*/ 1070734 h 1070734"/>
              <a:gd name="connsiteX0" fmla="*/ 203650 w 408045"/>
              <a:gd name="connsiteY0" fmla="*/ 0 h 1070734"/>
              <a:gd name="connsiteX1" fmla="*/ 288031 w 408045"/>
              <a:gd name="connsiteY1" fmla="*/ 278646 h 1070734"/>
              <a:gd name="connsiteX2" fmla="*/ 360040 w 408045"/>
              <a:gd name="connsiteY2" fmla="*/ 638686 h 1070734"/>
              <a:gd name="connsiteX3" fmla="*/ 0 w 408045"/>
              <a:gd name="connsiteY3" fmla="*/ 1070734 h 1070734"/>
              <a:gd name="connsiteX0" fmla="*/ 203650 w 408045"/>
              <a:gd name="connsiteY0" fmla="*/ 0 h 1070734"/>
              <a:gd name="connsiteX1" fmla="*/ 288031 w 408045"/>
              <a:gd name="connsiteY1" fmla="*/ 206638 h 1070734"/>
              <a:gd name="connsiteX2" fmla="*/ 288031 w 408045"/>
              <a:gd name="connsiteY2" fmla="*/ 278646 h 1070734"/>
              <a:gd name="connsiteX3" fmla="*/ 360040 w 408045"/>
              <a:gd name="connsiteY3" fmla="*/ 638686 h 1070734"/>
              <a:gd name="connsiteX4" fmla="*/ 0 w 408045"/>
              <a:gd name="connsiteY4" fmla="*/ 1070734 h 1070734"/>
              <a:gd name="connsiteX0" fmla="*/ 203650 w 662135"/>
              <a:gd name="connsiteY0" fmla="*/ 43826 h 1114560"/>
              <a:gd name="connsiteX1" fmla="*/ 648071 w 662135"/>
              <a:gd name="connsiteY1" fmla="*/ 34440 h 1114560"/>
              <a:gd name="connsiteX2" fmla="*/ 288031 w 662135"/>
              <a:gd name="connsiteY2" fmla="*/ 250464 h 1114560"/>
              <a:gd name="connsiteX3" fmla="*/ 288031 w 662135"/>
              <a:gd name="connsiteY3" fmla="*/ 322472 h 1114560"/>
              <a:gd name="connsiteX4" fmla="*/ 360040 w 662135"/>
              <a:gd name="connsiteY4" fmla="*/ 682512 h 1114560"/>
              <a:gd name="connsiteX5" fmla="*/ 0 w 662135"/>
              <a:gd name="connsiteY5" fmla="*/ 1114560 h 1114560"/>
              <a:gd name="connsiteX0" fmla="*/ 144015 w 672074"/>
              <a:gd name="connsiteY0" fmla="*/ 300033 h 1092121"/>
              <a:gd name="connsiteX1" fmla="*/ 648071 w 672074"/>
              <a:gd name="connsiteY1" fmla="*/ 12001 h 1092121"/>
              <a:gd name="connsiteX2" fmla="*/ 288031 w 672074"/>
              <a:gd name="connsiteY2" fmla="*/ 228025 h 1092121"/>
              <a:gd name="connsiteX3" fmla="*/ 288031 w 672074"/>
              <a:gd name="connsiteY3" fmla="*/ 300033 h 1092121"/>
              <a:gd name="connsiteX4" fmla="*/ 360040 w 672074"/>
              <a:gd name="connsiteY4" fmla="*/ 660073 h 1092121"/>
              <a:gd name="connsiteX5" fmla="*/ 0 w 672074"/>
              <a:gd name="connsiteY5" fmla="*/ 1092121 h 1092121"/>
              <a:gd name="connsiteX0" fmla="*/ 144015 w 672074"/>
              <a:gd name="connsiteY0" fmla="*/ 288032 h 1080120"/>
              <a:gd name="connsiteX1" fmla="*/ 648071 w 672074"/>
              <a:gd name="connsiteY1" fmla="*/ 0 h 1080120"/>
              <a:gd name="connsiteX2" fmla="*/ 288031 w 672074"/>
              <a:gd name="connsiteY2" fmla="*/ 288032 h 1080120"/>
              <a:gd name="connsiteX3" fmla="*/ 360040 w 672074"/>
              <a:gd name="connsiteY3" fmla="*/ 648072 h 1080120"/>
              <a:gd name="connsiteX4" fmla="*/ 0 w 672074"/>
              <a:gd name="connsiteY4" fmla="*/ 1080120 h 1080120"/>
              <a:gd name="connsiteX0" fmla="*/ 144015 w 408045"/>
              <a:gd name="connsiteY0" fmla="*/ 60007 h 852095"/>
              <a:gd name="connsiteX1" fmla="*/ 288031 w 408045"/>
              <a:gd name="connsiteY1" fmla="*/ 60007 h 852095"/>
              <a:gd name="connsiteX2" fmla="*/ 360040 w 408045"/>
              <a:gd name="connsiteY2" fmla="*/ 420047 h 852095"/>
              <a:gd name="connsiteX3" fmla="*/ 0 w 408045"/>
              <a:gd name="connsiteY3" fmla="*/ 852095 h 852095"/>
              <a:gd name="connsiteX0" fmla="*/ 144015 w 384042"/>
              <a:gd name="connsiteY0" fmla="*/ 0 h 792088"/>
              <a:gd name="connsiteX1" fmla="*/ 360040 w 384042"/>
              <a:gd name="connsiteY1" fmla="*/ 360040 h 792088"/>
              <a:gd name="connsiteX2" fmla="*/ 0 w 384042"/>
              <a:gd name="connsiteY2" fmla="*/ 792088 h 792088"/>
              <a:gd name="connsiteX0" fmla="*/ 144015 w 396043"/>
              <a:gd name="connsiteY0" fmla="*/ 0 h 792088"/>
              <a:gd name="connsiteX1" fmla="*/ 360039 w 396043"/>
              <a:gd name="connsiteY1" fmla="*/ 72006 h 792088"/>
              <a:gd name="connsiteX2" fmla="*/ 360040 w 396043"/>
              <a:gd name="connsiteY2" fmla="*/ 360040 h 792088"/>
              <a:gd name="connsiteX3" fmla="*/ 0 w 396043"/>
              <a:gd name="connsiteY3" fmla="*/ 792088 h 792088"/>
              <a:gd name="connsiteX0" fmla="*/ 144015 w 384042"/>
              <a:gd name="connsiteY0" fmla="*/ 0 h 792088"/>
              <a:gd name="connsiteX1" fmla="*/ 360040 w 384042"/>
              <a:gd name="connsiteY1" fmla="*/ 360040 h 792088"/>
              <a:gd name="connsiteX2" fmla="*/ 0 w 384042"/>
              <a:gd name="connsiteY2" fmla="*/ 792088 h 792088"/>
              <a:gd name="connsiteX0" fmla="*/ 216023 w 384042"/>
              <a:gd name="connsiteY0" fmla="*/ 0 h 792090"/>
              <a:gd name="connsiteX1" fmla="*/ 360040 w 384042"/>
              <a:gd name="connsiteY1" fmla="*/ 360042 h 792090"/>
              <a:gd name="connsiteX2" fmla="*/ 0 w 384042"/>
              <a:gd name="connsiteY2" fmla="*/ 792090 h 792090"/>
              <a:gd name="connsiteX0" fmla="*/ 216023 w 384041"/>
              <a:gd name="connsiteY0" fmla="*/ 0 h 792090"/>
              <a:gd name="connsiteX1" fmla="*/ 360039 w 384041"/>
              <a:gd name="connsiteY1" fmla="*/ 432048 h 792090"/>
              <a:gd name="connsiteX2" fmla="*/ 0 w 384041"/>
              <a:gd name="connsiteY2" fmla="*/ 792090 h 792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4041" h="792090">
                <a:moveTo>
                  <a:pt x="216023" y="0"/>
                </a:moveTo>
                <a:cubicBezTo>
                  <a:pt x="261028" y="75008"/>
                  <a:pt x="384041" y="300033"/>
                  <a:pt x="360039" y="432048"/>
                </a:cubicBezTo>
                <a:cubicBezTo>
                  <a:pt x="312034" y="564063"/>
                  <a:pt x="128649" y="656513"/>
                  <a:pt x="0" y="792090"/>
                </a:cubicBezTo>
              </a:path>
            </a:pathLst>
          </a:custGeom>
          <a:ln w="25400"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Goodness-of-fit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test 3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628650" indent="-62865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	fördelningen för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enligt det givna</a:t>
            </a:r>
          </a:p>
          <a:p>
            <a:pPr marL="628650" indent="-62865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	ej fördelat enligt det givna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dirty="0" smtClean="0"/>
              <a:t>Testvariabel: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dirty="0" smtClean="0"/>
              <a:t>dvs. med </a:t>
            </a:r>
            <a:r>
              <a:rPr lang="sv-SE" sz="2800" i="1" dirty="0" smtClean="0"/>
              <a:t>K</a:t>
            </a:r>
            <a:r>
              <a:rPr lang="sv-SE" sz="2800" dirty="0" smtClean="0"/>
              <a:t>-1 frihetsgrader. Varför?</a:t>
            </a:r>
            <a:endParaRPr lang="sv-SE" sz="1200" dirty="0" smtClean="0"/>
          </a:p>
          <a:p>
            <a:pPr marL="273050" indent="-273050">
              <a:spcBef>
                <a:spcPts val="1800"/>
              </a:spcBef>
            </a:pPr>
            <a:r>
              <a:rPr lang="sv-SE" sz="2800" i="1" dirty="0" smtClean="0"/>
              <a:t>K</a:t>
            </a:r>
            <a:r>
              <a:rPr lang="sv-SE" sz="2800" dirty="0" smtClean="0"/>
              <a:t>-1 av sannolikheterna </a:t>
            </a:r>
            <a:r>
              <a:rPr lang="el-GR" sz="2800" dirty="0" smtClean="0"/>
              <a:t>π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,…,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K</a:t>
            </a:r>
            <a:r>
              <a:rPr lang="sv-SE" sz="2800" dirty="0" smtClean="0"/>
              <a:t> kan bestämmas (relativt) fritt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Så fort man har bestämt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-1 av dem, är den sista bestämd, t.ex. enligt 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775170" name="Object 2"/>
          <p:cNvGraphicFramePr>
            <a:graphicFrameLocks noChangeAspect="1"/>
          </p:cNvGraphicFramePr>
          <p:nvPr/>
        </p:nvGraphicFramePr>
        <p:xfrm>
          <a:off x="940563" y="3712275"/>
          <a:ext cx="4572000" cy="1219200"/>
        </p:xfrm>
        <a:graphic>
          <a:graphicData uri="http://schemas.openxmlformats.org/presentationml/2006/ole">
            <p:oleObj spid="_x0000_s775170" name="Ekvation" r:id="rId3" imgW="1828800" imgH="482400" progId="Equation.3">
              <p:embed/>
            </p:oleObj>
          </a:graphicData>
        </a:graphic>
      </p:graphicFrame>
      <p:graphicFrame>
        <p:nvGraphicFramePr>
          <p:cNvPr id="775171" name="Object 3"/>
          <p:cNvGraphicFramePr>
            <a:graphicFrameLocks noChangeAspect="1"/>
          </p:cNvGraphicFramePr>
          <p:nvPr/>
        </p:nvGraphicFramePr>
        <p:xfrm>
          <a:off x="908720" y="7668344"/>
          <a:ext cx="2222500" cy="1125537"/>
        </p:xfrm>
        <a:graphic>
          <a:graphicData uri="http://schemas.openxmlformats.org/presentationml/2006/ole">
            <p:oleObj spid="_x0000_s775171" name="Ekvation" r:id="rId4" imgW="888840" imgH="4442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3573016" y="7775977"/>
            <a:ext cx="2304256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 tappar en frihetsgrad!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Goodness-of-fit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test 4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254452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I detta fall ger 5 stycken sannolikheter att vi får 5 - 1 = 4 frihetsgrader</a:t>
            </a:r>
          </a:p>
          <a:p>
            <a:pPr marL="628650" indent="-628650">
              <a:spcBef>
                <a:spcPts val="762"/>
              </a:spcBef>
              <a:buNone/>
            </a:pPr>
            <a:endParaRPr lang="sv-SE" sz="1200" dirty="0" smtClean="0"/>
          </a:p>
          <a:p>
            <a:pPr marL="628650" indent="-628650">
              <a:spcBef>
                <a:spcPts val="762"/>
              </a:spcBef>
              <a:buNone/>
            </a:pPr>
            <a:r>
              <a:rPr lang="sv-SE" sz="2800" dirty="0" smtClean="0"/>
              <a:t>Signifikansnivå: säg 5 %</a:t>
            </a:r>
          </a:p>
          <a:p>
            <a:pPr marL="628650" indent="-628650">
              <a:spcBef>
                <a:spcPts val="762"/>
              </a:spcBef>
              <a:buNone/>
            </a:pPr>
            <a:r>
              <a:rPr lang="sv-SE" sz="2800" dirty="0" smtClean="0"/>
              <a:t>Kritiskt område: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förkastas om</a:t>
            </a:r>
          </a:p>
          <a:p>
            <a:pPr marL="628650" indent="-628650">
              <a:spcBef>
                <a:spcPts val="762"/>
              </a:spcBef>
              <a:buNone/>
            </a:pPr>
            <a:endParaRPr lang="sv-SE" sz="2800" dirty="0" smtClean="0"/>
          </a:p>
          <a:p>
            <a:pPr marL="628650" indent="-628650">
              <a:spcBef>
                <a:spcPts val="762"/>
              </a:spcBef>
              <a:buNone/>
            </a:pPr>
            <a:endParaRPr lang="sv-SE" sz="2800" dirty="0" smtClean="0"/>
          </a:p>
          <a:p>
            <a:pPr marL="628650" indent="-628650">
              <a:spcBef>
                <a:spcPts val="762"/>
              </a:spcBef>
              <a:buNone/>
            </a:pPr>
            <a:r>
              <a:rPr lang="sv-SE" sz="2800" dirty="0" smtClean="0"/>
              <a:t>Slutsats: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kan inte förkastas, finns inget i data som säger att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inte skulle vara sant på 5 % nivån.</a:t>
            </a:r>
          </a:p>
          <a:p>
            <a:pPr marL="628650" indent="-628650">
              <a:spcBef>
                <a:spcPts val="762"/>
              </a:spcBef>
              <a:buNone/>
            </a:pPr>
            <a:endParaRPr lang="sv-SE" sz="1200" dirty="0" smtClean="0"/>
          </a:p>
          <a:p>
            <a:pPr marL="628650" indent="-62865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Obs! Detta är ett enkelsidigt test, varför?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Ett värde nära noll betyder små avvikelser, dvs. bra anpassning och stöd till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.</a:t>
            </a:r>
          </a:p>
        </p:txBody>
      </p:sp>
      <p:graphicFrame>
        <p:nvGraphicFramePr>
          <p:cNvPr id="776196" name="Object 4"/>
          <p:cNvGraphicFramePr>
            <a:graphicFrameLocks noChangeAspect="1"/>
          </p:cNvGraphicFramePr>
          <p:nvPr/>
        </p:nvGraphicFramePr>
        <p:xfrm>
          <a:off x="936625" y="4643438"/>
          <a:ext cx="5080000" cy="609600"/>
        </p:xfrm>
        <a:graphic>
          <a:graphicData uri="http://schemas.openxmlformats.org/presentationml/2006/ole">
            <p:oleObj spid="_x0000_s776196" name="Ekvation" r:id="rId3" imgW="20318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Goodness-of-fit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: variant 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Antag att man tror att en uppsättning observationer följer en </a:t>
            </a:r>
            <a:r>
              <a:rPr lang="sv-SE" sz="2800" dirty="0" err="1" smtClean="0"/>
              <a:t>Poissonfördelning</a:t>
            </a:r>
            <a:endParaRPr lang="sv-SE" sz="2800" dirty="0" smtClean="0"/>
          </a:p>
          <a:p>
            <a:pPr marL="273050" indent="-273050">
              <a:spcBef>
                <a:spcPts val="1800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Men man vet inte vilken, dvs. 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</a:rPr>
              <a:t>λ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är okänt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och måste skattas först </a:t>
            </a:r>
          </a:p>
          <a:p>
            <a:pPr marL="273050" indent="-273050">
              <a:spcBef>
                <a:spcPts val="1800"/>
              </a:spcBef>
              <a:buNone/>
            </a:pPr>
            <a:r>
              <a:rPr lang="sv-SE" sz="2800" u="sng" dirty="0" smtClean="0"/>
              <a:t>Exempel</a:t>
            </a:r>
            <a:r>
              <a:rPr lang="sv-SE" sz="2800" dirty="0" smtClean="0"/>
              <a:t>: vi har observerat följande: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</a:t>
            </a:r>
            <a:r>
              <a:rPr lang="sv-SE" sz="2800" i="1" dirty="0" smtClean="0"/>
              <a:t>X</a:t>
            </a:r>
            <a:r>
              <a:rPr lang="sv-SE" sz="2800" dirty="0" smtClean="0"/>
              <a:t> är </a:t>
            </a:r>
            <a:r>
              <a:rPr lang="sv-SE" sz="2800" dirty="0" err="1" smtClean="0"/>
              <a:t>Poissonfördelad</a:t>
            </a: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</a:t>
            </a:r>
            <a:r>
              <a:rPr lang="sv-SE" sz="2800" i="1" dirty="0" smtClean="0"/>
              <a:t>X</a:t>
            </a:r>
            <a:r>
              <a:rPr lang="sv-SE" sz="2800" dirty="0" smtClean="0"/>
              <a:t> ej </a:t>
            </a:r>
            <a:r>
              <a:rPr lang="sv-SE" sz="2800" dirty="0" err="1" smtClean="0"/>
              <a:t>Poissonfördelad</a:t>
            </a:r>
            <a:endParaRPr lang="sv-SE" sz="2800" dirty="0" smtClean="0"/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476672" y="5220072"/>
          <a:ext cx="568863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004"/>
                <a:gridCol w="695098"/>
                <a:gridCol w="695098"/>
                <a:gridCol w="695098"/>
                <a:gridCol w="695098"/>
                <a:gridCol w="695098"/>
                <a:gridCol w="88613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Frekvens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F9 Hypotesprövning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Behöver ni komma ihåg alla formler?</a:t>
            </a:r>
          </a:p>
          <a:p>
            <a:pPr marL="355600" indent="-355600"/>
            <a:r>
              <a:rPr lang="sv-SE" dirty="0" smtClean="0"/>
              <a:t>Nej, kolla formelbladet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Men vilka som behövs eller inte beror på situationen</a:t>
            </a:r>
          </a:p>
          <a:p>
            <a:r>
              <a:rPr lang="sv-SE" dirty="0" smtClean="0"/>
              <a:t>Det som ska läras in är </a:t>
            </a:r>
            <a:r>
              <a:rPr lang="sv-SE" u="sng" dirty="0" smtClean="0"/>
              <a:t>när</a:t>
            </a:r>
            <a:r>
              <a:rPr lang="sv-SE" dirty="0" smtClean="0"/>
              <a:t> ni behöver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Z</a:t>
            </a:r>
            <a:r>
              <a:rPr lang="sv-SE" dirty="0" smtClean="0"/>
              <a:t> eller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dirty="0" smtClean="0"/>
              <a:t> och hur man läser och tolkar formlerna.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Motivera och fasställa kritiska gränser ska ni kunna</a:t>
            </a:r>
            <a:r>
              <a:rPr lang="sv-SE" dirty="0" smtClean="0"/>
              <a:t>.</a:t>
            </a:r>
          </a:p>
          <a:p>
            <a:r>
              <a:rPr lang="sv-SE" dirty="0" smtClean="0"/>
              <a:t>Förstå strukturen för test.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4999785" y="27884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Goodness-of-fit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: variant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82444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Testvariabel: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el-GR" sz="2800" dirty="0" smtClean="0"/>
              <a:t>λ</a:t>
            </a:r>
            <a:r>
              <a:rPr lang="sv-SE" sz="2800" dirty="0" smtClean="0"/>
              <a:t> skattas till 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Beräkna sannolikheterna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dirty="0" smtClean="0"/>
              <a:t>) för </a:t>
            </a:r>
            <a:r>
              <a:rPr lang="sv-SE" sz="2800" i="1" dirty="0" smtClean="0"/>
              <a:t>x</a:t>
            </a:r>
            <a:r>
              <a:rPr lang="sv-SE" sz="2800" dirty="0" smtClean="0"/>
              <a:t> = 0,…,3 samt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 ≥ 4) med </a:t>
            </a:r>
            <a:r>
              <a:rPr lang="el-GR" sz="2800" dirty="0" smtClean="0"/>
              <a:t>λ</a:t>
            </a:r>
            <a:r>
              <a:rPr lang="sv-SE" sz="2800" dirty="0" smtClean="0"/>
              <a:t> = 1,3 och sedan förväntat antal osv.: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04664" y="6407224"/>
          <a:ext cx="604867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806490"/>
                <a:gridCol w="806490"/>
                <a:gridCol w="806490"/>
                <a:gridCol w="806490"/>
                <a:gridCol w="806490"/>
                <a:gridCol w="64807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≥ 4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,2725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,3543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,2303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,0998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,0431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1,00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000" b="0" i="1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000" b="0" i="1" baseline="-25000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27,25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35,43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23,03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9,98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4,31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000" b="0" i="1" baseline="-25000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2000" b="0" i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Diff</a:t>
                      </a:r>
                      <a:r>
                        <a:rPr lang="sv-SE" sz="2000" b="0" i="1" baseline="-25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000" b="0" i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000" b="0" i="1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000" b="0" i="1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000" b="0" i="1" baseline="-25000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2,20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3,07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0,40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2,53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0,11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8,31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84385" name="Object 1"/>
          <p:cNvGraphicFramePr>
            <a:graphicFrameLocks noChangeAspect="1"/>
          </p:cNvGraphicFramePr>
          <p:nvPr/>
        </p:nvGraphicFramePr>
        <p:xfrm>
          <a:off x="404813" y="3783583"/>
          <a:ext cx="6194425" cy="860425"/>
        </p:xfrm>
        <a:graphic>
          <a:graphicData uri="http://schemas.openxmlformats.org/presentationml/2006/ole">
            <p:oleObj spid="_x0000_s784385" name="Ekvation" r:id="rId3" imgW="2869920" imgH="393480" progId="Equation.3">
              <p:embed/>
            </p:oleObj>
          </a:graphicData>
        </a:graphic>
      </p:graphicFrame>
      <p:graphicFrame>
        <p:nvGraphicFramePr>
          <p:cNvPr id="784386" name="Object 2"/>
          <p:cNvGraphicFramePr>
            <a:graphicFrameLocks noChangeAspect="1"/>
          </p:cNvGraphicFramePr>
          <p:nvPr/>
        </p:nvGraphicFramePr>
        <p:xfrm>
          <a:off x="2636912" y="2052340"/>
          <a:ext cx="2589213" cy="1079500"/>
        </p:xfrm>
        <a:graphic>
          <a:graphicData uri="http://schemas.openxmlformats.org/presentationml/2006/ole">
            <p:oleObj spid="_x0000_s784386" name="Ekvation" r:id="rId4" imgW="1168200" imgH="482400" progId="Equation.3">
              <p:embed/>
            </p:oleObj>
          </a:graphicData>
        </a:graphic>
      </p:graphicFrame>
      <p:sp>
        <p:nvSpPr>
          <p:cNvPr id="7" name="Ellips 6"/>
          <p:cNvSpPr/>
          <p:nvPr/>
        </p:nvSpPr>
        <p:spPr>
          <a:xfrm>
            <a:off x="5013176" y="7140536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1844824" y="8496057"/>
            <a:ext cx="3240360" cy="468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5, egentligen för litet!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1" name="Frihandsfigur 10"/>
          <p:cNvSpPr/>
          <p:nvPr/>
        </p:nvSpPr>
        <p:spPr>
          <a:xfrm>
            <a:off x="4895223" y="7631723"/>
            <a:ext cx="391047" cy="1075174"/>
          </a:xfrm>
          <a:custGeom>
            <a:avLst/>
            <a:gdLst>
              <a:gd name="connsiteX0" fmla="*/ 324896 w 391047"/>
              <a:gd name="connsiteY0" fmla="*/ 0 h 1075174"/>
              <a:gd name="connsiteX1" fmla="*/ 8373 w 391047"/>
              <a:gd name="connsiteY1" fmla="*/ 241161 h 1075174"/>
              <a:gd name="connsiteX2" fmla="*/ 375137 w 391047"/>
              <a:gd name="connsiteY2" fmla="*/ 864158 h 1075174"/>
              <a:gd name="connsiteX3" fmla="*/ 103832 w 391047"/>
              <a:gd name="connsiteY3" fmla="*/ 1075174 h 1075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047" h="1075174">
                <a:moveTo>
                  <a:pt x="324896" y="0"/>
                </a:moveTo>
                <a:cubicBezTo>
                  <a:pt x="162448" y="48567"/>
                  <a:pt x="0" y="97135"/>
                  <a:pt x="8373" y="241161"/>
                </a:cubicBezTo>
                <a:cubicBezTo>
                  <a:pt x="16747" y="385187"/>
                  <a:pt x="359227" y="725156"/>
                  <a:pt x="375137" y="864158"/>
                </a:cubicBezTo>
                <a:cubicBezTo>
                  <a:pt x="391047" y="1003160"/>
                  <a:pt x="247439" y="1039167"/>
                  <a:pt x="103832" y="1075174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Goodness-of-fit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: variant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82444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Testvariabelns fördelning: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	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dirty="0" smtClean="0"/>
              <a:t> 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(</a:t>
            </a:r>
            <a:r>
              <a:rPr lang="sv-SE" sz="2800" i="1" dirty="0" smtClean="0"/>
              <a:t>K</a:t>
            </a:r>
            <a:r>
              <a:rPr lang="sv-SE" sz="2800" dirty="0" smtClean="0"/>
              <a:t>–1–</a:t>
            </a:r>
            <a:r>
              <a:rPr lang="sv-SE" sz="2800" dirty="0" err="1" smtClean="0"/>
              <a:t>1</a:t>
            </a:r>
            <a:r>
              <a:rPr lang="sv-SE" sz="2800" dirty="0" smtClean="0"/>
              <a:t>) </a:t>
            </a:r>
            <a:r>
              <a:rPr lang="sv-SE" sz="2800" dirty="0" err="1" smtClean="0"/>
              <a:t>dvs</a:t>
            </a:r>
            <a:r>
              <a:rPr lang="sv-SE" sz="2800" dirty="0" smtClean="0"/>
              <a:t> 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(3)</a:t>
            </a:r>
          </a:p>
          <a:p>
            <a:pPr marL="0" indent="0">
              <a:spcBef>
                <a:spcPts val="0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fem kategorier totalt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en frihetsgrad förloras för att </a:t>
            </a:r>
            <a:r>
              <a:rPr lang="sv-SE" sz="2800" dirty="0" err="1" smtClean="0"/>
              <a:t>sannolik-heterna</a:t>
            </a:r>
            <a:r>
              <a:rPr lang="sv-SE" sz="2800" dirty="0" smtClean="0"/>
              <a:t> ska summera till 1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en frihetsgrad förloras för att skatta </a:t>
            </a:r>
            <a:r>
              <a:rPr lang="el-GR" sz="2800" dirty="0" smtClean="0"/>
              <a:t>λ</a:t>
            </a:r>
            <a:endParaRPr lang="sv-SE" sz="2800" dirty="0" smtClean="0"/>
          </a:p>
          <a:p>
            <a:pPr marL="355600" indent="-355600">
              <a:spcBef>
                <a:spcPts val="762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u="sng" dirty="0" smtClean="0"/>
              <a:t>Signifikansnivå</a:t>
            </a:r>
            <a:r>
              <a:rPr lang="sv-SE" sz="2800" dirty="0" smtClean="0"/>
              <a:t>: </a:t>
            </a:r>
            <a:r>
              <a:rPr lang="el-GR" sz="2800" dirty="0" smtClean="0"/>
              <a:t>α</a:t>
            </a:r>
            <a:r>
              <a:rPr lang="sv-SE" sz="2800" dirty="0" smtClean="0"/>
              <a:t> = 5 %</a:t>
            </a:r>
          </a:p>
          <a:p>
            <a:pPr marL="355600" indent="-355600">
              <a:spcBef>
                <a:spcPts val="1800"/>
              </a:spcBef>
              <a:buNone/>
            </a:pPr>
            <a:r>
              <a:rPr lang="sv-SE" sz="2800" u="sng" dirty="0" smtClean="0"/>
              <a:t>Kritiskt område</a:t>
            </a:r>
            <a:r>
              <a:rPr lang="sv-SE" sz="2800" dirty="0" smtClean="0"/>
              <a:t>:</a:t>
            </a:r>
          </a:p>
          <a:p>
            <a:pPr marL="355600" indent="-355600">
              <a:spcBef>
                <a:spcPts val="1800"/>
              </a:spcBef>
              <a:buNone/>
              <a:tabLst>
                <a:tab pos="4394200" algn="l"/>
              </a:tabLst>
            </a:pPr>
            <a:r>
              <a:rPr lang="sv-SE" sz="2800" u="sng" dirty="0" smtClean="0"/>
              <a:t>Slutsats</a:t>
            </a:r>
            <a:r>
              <a:rPr lang="sv-SE" sz="2800" dirty="0" smtClean="0"/>
              <a:t>: Då	förkastas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på 5 % nivån, data pekar på att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sv-SE" sz="2800" u="sng" dirty="0" smtClean="0"/>
              <a:t>inte</a:t>
            </a:r>
            <a:r>
              <a:rPr lang="sv-SE" sz="2800" dirty="0" smtClean="0"/>
              <a:t> är </a:t>
            </a:r>
            <a:r>
              <a:rPr lang="sv-SE" sz="2800" dirty="0" err="1" smtClean="0"/>
              <a:t>Poissonfördelad</a:t>
            </a:r>
            <a:r>
              <a:rPr lang="sv-SE" sz="2800" dirty="0" smtClean="0"/>
              <a:t>.</a:t>
            </a:r>
          </a:p>
        </p:txBody>
      </p:sp>
      <p:graphicFrame>
        <p:nvGraphicFramePr>
          <p:cNvPr id="788484" name="Object 4"/>
          <p:cNvGraphicFramePr>
            <a:graphicFrameLocks noChangeAspect="1"/>
          </p:cNvGraphicFramePr>
          <p:nvPr/>
        </p:nvGraphicFramePr>
        <p:xfrm>
          <a:off x="2852936" y="6314805"/>
          <a:ext cx="3128087" cy="561451"/>
        </p:xfrm>
        <a:graphic>
          <a:graphicData uri="http://schemas.openxmlformats.org/presentationml/2006/ole">
            <p:oleObj spid="_x0000_s788484" name="Ekvation" r:id="rId4" imgW="1358640" imgH="241200" progId="Equation.3">
              <p:embed/>
            </p:oleObj>
          </a:graphicData>
        </a:graphic>
      </p:graphicFrame>
      <p:graphicFrame>
        <p:nvGraphicFramePr>
          <p:cNvPr id="788485" name="Object 5"/>
          <p:cNvGraphicFramePr>
            <a:graphicFrameLocks noChangeAspect="1"/>
          </p:cNvGraphicFramePr>
          <p:nvPr/>
        </p:nvGraphicFramePr>
        <p:xfrm>
          <a:off x="2204864" y="6989506"/>
          <a:ext cx="2645647" cy="534822"/>
        </p:xfrm>
        <a:graphic>
          <a:graphicData uri="http://schemas.openxmlformats.org/presentationml/2006/ole">
            <p:oleObj spid="_x0000_s788485" name="Ekvation" r:id="rId5" imgW="12063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Oberoendetest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r>
              <a:rPr lang="sv-SE" dirty="0" smtClean="0"/>
              <a:t>Att pröva en hypotes om att två s.v. är statistiskt oberoende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Antag två att man har två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kategoriska</a:t>
            </a:r>
            <a:r>
              <a:rPr lang="sv-SE" dirty="0" smtClean="0"/>
              <a:t> s.v.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</a:p>
          <a:p>
            <a:pPr lvl="1"/>
            <a:r>
              <a:rPr lang="sv-SE" sz="2400" dirty="0" smtClean="0"/>
              <a:t>ex. nominal eller </a:t>
            </a:r>
            <a:r>
              <a:rPr lang="sv-SE" sz="2400" dirty="0" err="1" smtClean="0"/>
              <a:t>ordinalvariabler</a:t>
            </a:r>
            <a:r>
              <a:rPr lang="sv-SE" sz="2400" dirty="0" smtClean="0"/>
              <a:t> men fungerar även på 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kategoriserade</a:t>
            </a:r>
            <a:r>
              <a:rPr lang="sv-SE" sz="2400" dirty="0" smtClean="0"/>
              <a:t> intervall- och </a:t>
            </a:r>
            <a:r>
              <a:rPr lang="sv-SE" sz="2400" dirty="0" err="1" smtClean="0"/>
              <a:t>kvotskalevariabler</a:t>
            </a:r>
            <a:endParaRPr lang="sv-SE" sz="2400" dirty="0" smtClean="0"/>
          </a:p>
          <a:p>
            <a:pPr marL="0" lvl="1" indent="0">
              <a:buNone/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dirty="0" smtClean="0"/>
              <a:t>Hypoteser:</a:t>
            </a:r>
          </a:p>
          <a:p>
            <a:pPr marL="628650" indent="-628650">
              <a:spcBef>
                <a:spcPts val="762"/>
              </a:spcBef>
              <a:buNone/>
            </a:pPr>
            <a:r>
              <a:rPr lang="sv-SE" i="1" dirty="0" smtClean="0"/>
              <a:t>	H</a:t>
            </a:r>
            <a:r>
              <a:rPr lang="sv-SE" baseline="-25000" dirty="0" smtClean="0"/>
              <a:t>0</a:t>
            </a:r>
            <a:r>
              <a:rPr lang="sv-SE" dirty="0" smtClean="0"/>
              <a:t> :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oberoende</a:t>
            </a:r>
          </a:p>
          <a:p>
            <a:pPr marL="628650" indent="-628650">
              <a:spcBef>
                <a:spcPts val="762"/>
              </a:spcBef>
              <a:buNone/>
            </a:pPr>
            <a:r>
              <a:rPr lang="sv-SE" i="1" dirty="0" smtClean="0"/>
              <a:t>	H</a:t>
            </a:r>
            <a:r>
              <a:rPr lang="sv-SE" baseline="-25000" dirty="0" smtClean="0"/>
              <a:t>1</a:t>
            </a:r>
            <a:r>
              <a:rPr lang="sv-SE" dirty="0" smtClean="0"/>
              <a:t> :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ej oberoende</a:t>
            </a:r>
          </a:p>
          <a:p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4999785" y="3025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Avsnitt 18.4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Oberoendetest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2" y="2123728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Exempel: antag följande </a:t>
            </a:r>
            <a:r>
              <a:rPr lang="sv-SE" sz="2800" dirty="0" err="1" smtClean="0"/>
              <a:t>tvåvägstabell</a:t>
            </a:r>
            <a:r>
              <a:rPr lang="sv-SE" sz="2800" dirty="0" smtClean="0"/>
              <a:t> med sannolikheter: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0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Om två s.v. är statistiskt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oberoende</a:t>
            </a:r>
            <a:r>
              <a:rPr lang="sv-SE" sz="2800" dirty="0" smtClean="0"/>
              <a:t> gäller</a:t>
            </a:r>
          </a:p>
          <a:p>
            <a:pPr marL="177800" indent="-177800"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  <a:cs typeface="Calibri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  <a:r>
              <a:rPr lang="sv-SE" sz="2800" dirty="0" smtClean="0"/>
              <a:t> = </a:t>
            </a:r>
            <a:r>
              <a:rPr lang="sv-SE" sz="2800" i="1" dirty="0" smtClean="0"/>
              <a:t>y</a:t>
            </a:r>
            <a:r>
              <a:rPr lang="sv-SE" sz="2800" dirty="0" smtClean="0"/>
              <a:t>)  = 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dirty="0" smtClean="0"/>
              <a:t>) </a:t>
            </a:r>
            <a:r>
              <a:rPr lang="sv-SE" sz="2800" dirty="0" smtClean="0">
                <a:cs typeface="Calibri"/>
              </a:rPr>
              <a:t>·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 = </a:t>
            </a:r>
            <a:r>
              <a:rPr lang="sv-SE" sz="2800" i="1" dirty="0" smtClean="0"/>
              <a:t>y</a:t>
            </a:r>
            <a:r>
              <a:rPr lang="sv-SE" sz="2800" dirty="0" smtClean="0"/>
              <a:t>)</a:t>
            </a:r>
          </a:p>
          <a:p>
            <a:pPr marL="177800" indent="-177800">
              <a:spcBef>
                <a:spcPts val="1800"/>
              </a:spcBef>
              <a:buNone/>
            </a:pPr>
            <a:r>
              <a:rPr lang="sv-SE" sz="2800" dirty="0" smtClean="0"/>
              <a:t>dvs.  </a:t>
            </a:r>
            <a:r>
              <a:rPr lang="el-GR" sz="2800" dirty="0" smtClean="0"/>
              <a:t>π</a:t>
            </a:r>
            <a:r>
              <a:rPr lang="sv-SE" sz="2800" i="1" baseline="-25000" dirty="0" err="1" smtClean="0"/>
              <a:t>xy</a:t>
            </a:r>
            <a:r>
              <a:rPr lang="sv-SE" sz="2800" dirty="0" smtClean="0"/>
              <a:t>  =  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x</a:t>
            </a:r>
            <a:r>
              <a:rPr lang="sv-SE" sz="2800" b="1" baseline="-25000" dirty="0" smtClean="0">
                <a:cs typeface="Calibri"/>
              </a:rPr>
              <a:t>·</a:t>
            </a:r>
            <a:r>
              <a:rPr lang="el-GR" sz="2800" dirty="0" smtClean="0"/>
              <a:t> π</a:t>
            </a:r>
            <a:r>
              <a:rPr lang="sv-SE" sz="2800" b="1" baseline="-25000" dirty="0" smtClean="0">
                <a:cs typeface="Calibri"/>
              </a:rPr>
              <a:t>·</a:t>
            </a:r>
            <a:r>
              <a:rPr lang="sv-SE" sz="2800" i="1" baseline="-25000" dirty="0" smtClean="0"/>
              <a:t>y</a:t>
            </a:r>
            <a:r>
              <a:rPr lang="sv-SE" sz="2800" dirty="0" smtClean="0"/>
              <a:t>  för varje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y.</a:t>
            </a:r>
          </a:p>
          <a:p>
            <a:pPr marL="177800" indent="-177800">
              <a:spcBef>
                <a:spcPts val="1800"/>
              </a:spcBef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635089" y="3366368"/>
          <a:ext cx="553021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9"/>
                <a:gridCol w="504055"/>
                <a:gridCol w="1076731"/>
                <a:gridCol w="1081250"/>
                <a:gridCol w="1081250"/>
                <a:gridCol w="108125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1" i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Sannol</a:t>
                      </a:r>
                      <a:r>
                        <a:rPr lang="sv-SE" sz="2400" b="1" i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X = 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·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·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·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3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Oberoendetest 3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En </a:t>
            </a:r>
            <a:r>
              <a:rPr lang="sv-SE" sz="2800" dirty="0" err="1" smtClean="0"/>
              <a:t>tvåvägstabell</a:t>
            </a:r>
            <a:r>
              <a:rPr lang="sv-SE" sz="2800" dirty="0" smtClean="0"/>
              <a:t> med frekvenser för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observeras (eng. </a:t>
            </a:r>
            <a:r>
              <a:rPr lang="sv-SE" sz="2800" i="1" dirty="0" err="1" smtClean="0"/>
              <a:t>contingency</a:t>
            </a:r>
            <a:r>
              <a:rPr lang="sv-SE" sz="2800" i="1" dirty="0" smtClean="0"/>
              <a:t> table</a:t>
            </a:r>
            <a:r>
              <a:rPr lang="sv-SE" sz="2800" dirty="0" smtClean="0"/>
              <a:t>):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Skattningar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marginalsannolikheterna</a:t>
            </a:r>
            <a:r>
              <a:rPr lang="sv-SE" sz="2800" dirty="0" smtClean="0"/>
              <a:t>:</a:t>
            </a:r>
            <a:endParaRPr lang="sv-SE" sz="2800" i="1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635089" y="3779912"/>
          <a:ext cx="553021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9"/>
                <a:gridCol w="504055"/>
                <a:gridCol w="1076731"/>
                <a:gridCol w="1081250"/>
                <a:gridCol w="1081250"/>
                <a:gridCol w="108125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1" i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X = 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·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·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·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800" b="1" baseline="-250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·</a:t>
                      </a:r>
                      <a:r>
                        <a:rPr lang="sv-SE" sz="2400" b="0" baseline="-2500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3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sv-SE" sz="24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04866" name="Object 2"/>
          <p:cNvGraphicFramePr>
            <a:graphicFrameLocks noChangeAspect="1"/>
          </p:cNvGraphicFramePr>
          <p:nvPr/>
        </p:nvGraphicFramePr>
        <p:xfrm>
          <a:off x="1685925" y="7610475"/>
          <a:ext cx="1296988" cy="881063"/>
        </p:xfrm>
        <a:graphic>
          <a:graphicData uri="http://schemas.openxmlformats.org/presentationml/2006/ole">
            <p:oleObj spid="_x0000_s804866" name="Ekvation" r:id="rId3" imgW="583920" imgH="393480" progId="Equation.3">
              <p:embed/>
            </p:oleObj>
          </a:graphicData>
        </a:graphic>
      </p:graphicFrame>
      <p:graphicFrame>
        <p:nvGraphicFramePr>
          <p:cNvPr id="804867" name="Object 3"/>
          <p:cNvGraphicFramePr>
            <a:graphicFrameLocks noChangeAspect="1"/>
          </p:cNvGraphicFramePr>
          <p:nvPr/>
        </p:nvGraphicFramePr>
        <p:xfrm>
          <a:off x="3614738" y="7596188"/>
          <a:ext cx="1296987" cy="909637"/>
        </p:xfrm>
        <a:graphic>
          <a:graphicData uri="http://schemas.openxmlformats.org/presentationml/2006/ole">
            <p:oleObj spid="_x0000_s804867" name="Ekvation" r:id="rId4" imgW="58392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Oberoendetest 4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Av totalt </a:t>
            </a:r>
            <a:r>
              <a:rPr lang="sv-SE" sz="2800" i="1" dirty="0" smtClean="0"/>
              <a:t>n</a:t>
            </a:r>
            <a:r>
              <a:rPr lang="sv-SE" sz="2800" dirty="0" smtClean="0"/>
              <a:t> stycken par av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kan en skattning av det förväntade antalet i varje cell skrivas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Testvariabel är 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som är 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–fördelad med (</a:t>
            </a:r>
            <a:r>
              <a:rPr lang="sv-SE" sz="2800" i="1" dirty="0" smtClean="0"/>
              <a:t>R</a:t>
            </a:r>
            <a:r>
              <a:rPr lang="sv-SE" sz="2800" dirty="0" smtClean="0"/>
              <a:t>–1)(</a:t>
            </a:r>
            <a:r>
              <a:rPr lang="sv-SE" sz="2800" i="1" dirty="0" smtClean="0"/>
              <a:t>C</a:t>
            </a:r>
            <a:r>
              <a:rPr lang="sv-SE" sz="2800" dirty="0" smtClean="0"/>
              <a:t>–1) frihetsgrader.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Dvs. (# rader – 1) × (# kolumner – 1) exklusive marginaler.</a:t>
            </a:r>
          </a:p>
        </p:txBody>
      </p:sp>
      <p:graphicFrame>
        <p:nvGraphicFramePr>
          <p:cNvPr id="799745" name="Object 1"/>
          <p:cNvGraphicFramePr>
            <a:graphicFrameLocks noChangeAspect="1"/>
          </p:cNvGraphicFramePr>
          <p:nvPr/>
        </p:nvGraphicFramePr>
        <p:xfrm>
          <a:off x="715963" y="3517900"/>
          <a:ext cx="5045075" cy="909638"/>
        </p:xfrm>
        <a:graphic>
          <a:graphicData uri="http://schemas.openxmlformats.org/presentationml/2006/ole">
            <p:oleObj spid="_x0000_s799745" name="Ekvation" r:id="rId3" imgW="2273040" imgH="406080" progId="Equation.3">
              <p:embed/>
            </p:oleObj>
          </a:graphicData>
        </a:graphic>
      </p:graphicFrame>
      <p:graphicFrame>
        <p:nvGraphicFramePr>
          <p:cNvPr id="799746" name="Object 2"/>
          <p:cNvGraphicFramePr>
            <a:graphicFrameLocks noChangeAspect="1"/>
          </p:cNvGraphicFramePr>
          <p:nvPr/>
        </p:nvGraphicFramePr>
        <p:xfrm>
          <a:off x="1225550" y="5148064"/>
          <a:ext cx="4000500" cy="1219200"/>
        </p:xfrm>
        <a:graphic>
          <a:graphicData uri="http://schemas.openxmlformats.org/presentationml/2006/ole">
            <p:oleObj spid="_x0000_s799746" name="Ekvation" r:id="rId4" imgW="16002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oberoendetest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En sammanställning av trivselnivån på arbetet bland säljarna på ett läkemedels-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800" dirty="0" smtClean="0"/>
              <a:t>företag fördelat på kön ges nedan: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trivsel och kön är oberoende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trivsel och kön är ej oberoende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Testvariabel: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404661" y="3851920"/>
          <a:ext cx="612068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7"/>
                <a:gridCol w="1008112"/>
                <a:gridCol w="1296144"/>
                <a:gridCol w="1296144"/>
                <a:gridCol w="1296144"/>
                <a:gridCol w="64807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1" i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Låg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Medium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Hög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X = 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Man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Kvinna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9507" name="Object 3"/>
          <p:cNvGraphicFramePr>
            <a:graphicFrameLocks noChangeAspect="1"/>
          </p:cNvGraphicFramePr>
          <p:nvPr/>
        </p:nvGraphicFramePr>
        <p:xfrm>
          <a:off x="2467496" y="7426920"/>
          <a:ext cx="4000500" cy="1219200"/>
        </p:xfrm>
        <a:graphic>
          <a:graphicData uri="http://schemas.openxmlformats.org/presentationml/2006/ole">
            <p:oleObj spid="_x0000_s789507" name="Ekvation" r:id="rId3" imgW="16002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Testvariabel: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789507" name="Object 3"/>
          <p:cNvGraphicFramePr>
            <a:graphicFrameLocks noChangeAspect="1"/>
          </p:cNvGraphicFramePr>
          <p:nvPr/>
        </p:nvGraphicFramePr>
        <p:xfrm>
          <a:off x="1181100" y="2627784"/>
          <a:ext cx="4032250" cy="2693988"/>
        </p:xfrm>
        <a:graphic>
          <a:graphicData uri="http://schemas.openxmlformats.org/presentationml/2006/ole">
            <p:oleObj spid="_x0000_s809986" name="Ekvation" r:id="rId3" imgW="1612800" imgH="1066680" progId="Equation.3">
              <p:embed/>
            </p:oleObj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404664" y="5724128"/>
          <a:ext cx="612068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7"/>
                <a:gridCol w="1008112"/>
                <a:gridCol w="1296144"/>
                <a:gridCol w="1296144"/>
                <a:gridCol w="1296144"/>
                <a:gridCol w="64807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1" i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Låg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Medium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Hög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X = 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Man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Kvinna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Ellips 6"/>
          <p:cNvSpPr/>
          <p:nvPr/>
        </p:nvSpPr>
        <p:spPr>
          <a:xfrm>
            <a:off x="2250809" y="7064336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/>
        </p:nvSpPr>
        <p:spPr>
          <a:xfrm>
            <a:off x="5796632" y="6140516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809987" name="Object 3"/>
          <p:cNvGraphicFramePr>
            <a:graphicFrameLocks noChangeAspect="1"/>
          </p:cNvGraphicFramePr>
          <p:nvPr/>
        </p:nvGraphicFramePr>
        <p:xfrm>
          <a:off x="718094" y="7884368"/>
          <a:ext cx="4823843" cy="1024682"/>
        </p:xfrm>
        <a:graphic>
          <a:graphicData uri="http://schemas.openxmlformats.org/presentationml/2006/ole">
            <p:oleObj spid="_x0000_s809987" name="Ekvation" r:id="rId4" imgW="1993680" imgH="419040" progId="Equation.3">
              <p:embed/>
            </p:oleObj>
          </a:graphicData>
        </a:graphic>
      </p:graphicFrame>
      <p:sp>
        <p:nvSpPr>
          <p:cNvPr id="12" name="Frihandsfigur 11"/>
          <p:cNvSpPr/>
          <p:nvPr/>
        </p:nvSpPr>
        <p:spPr>
          <a:xfrm>
            <a:off x="2996952" y="7348859"/>
            <a:ext cx="1584176" cy="607517"/>
          </a:xfrm>
          <a:custGeom>
            <a:avLst/>
            <a:gdLst>
              <a:gd name="connsiteX0" fmla="*/ 0 w 2232707"/>
              <a:gd name="connsiteY0" fmla="*/ 0 h 566591"/>
              <a:gd name="connsiteX1" fmla="*/ 611470 w 2232707"/>
              <a:gd name="connsiteY1" fmla="*/ 420736 h 566591"/>
              <a:gd name="connsiteX2" fmla="*/ 1912947 w 2232707"/>
              <a:gd name="connsiteY2" fmla="*/ 325369 h 566591"/>
              <a:gd name="connsiteX3" fmla="*/ 2232707 w 2232707"/>
              <a:gd name="connsiteY3" fmla="*/ 566591 h 566591"/>
              <a:gd name="connsiteX0" fmla="*/ 0 w 2232707"/>
              <a:gd name="connsiteY0" fmla="*/ 0 h 566591"/>
              <a:gd name="connsiteX1" fmla="*/ 611470 w 2232707"/>
              <a:gd name="connsiteY1" fmla="*/ 420736 h 566591"/>
              <a:gd name="connsiteX2" fmla="*/ 1823030 w 2232707"/>
              <a:gd name="connsiteY2" fmla="*/ 247477 h 566591"/>
              <a:gd name="connsiteX3" fmla="*/ 2232707 w 2232707"/>
              <a:gd name="connsiteY3" fmla="*/ 566591 h 566591"/>
              <a:gd name="connsiteX0" fmla="*/ 49178 w 2281885"/>
              <a:gd name="connsiteY0" fmla="*/ 0 h 566591"/>
              <a:gd name="connsiteX1" fmla="*/ 0 w 2281885"/>
              <a:gd name="connsiteY1" fmla="*/ 103461 h 566591"/>
              <a:gd name="connsiteX2" fmla="*/ 660648 w 2281885"/>
              <a:gd name="connsiteY2" fmla="*/ 420736 h 566591"/>
              <a:gd name="connsiteX3" fmla="*/ 1872208 w 2281885"/>
              <a:gd name="connsiteY3" fmla="*/ 247477 h 566591"/>
              <a:gd name="connsiteX4" fmla="*/ 2281885 w 2281885"/>
              <a:gd name="connsiteY4" fmla="*/ 566591 h 566591"/>
              <a:gd name="connsiteX0" fmla="*/ 49178 w 2281885"/>
              <a:gd name="connsiteY0" fmla="*/ 0 h 566591"/>
              <a:gd name="connsiteX1" fmla="*/ 0 w 2281885"/>
              <a:gd name="connsiteY1" fmla="*/ 103461 h 566591"/>
              <a:gd name="connsiteX2" fmla="*/ 576064 w 2281885"/>
              <a:gd name="connsiteY2" fmla="*/ 463501 h 566591"/>
              <a:gd name="connsiteX3" fmla="*/ 1872208 w 2281885"/>
              <a:gd name="connsiteY3" fmla="*/ 247477 h 566591"/>
              <a:gd name="connsiteX4" fmla="*/ 2281885 w 2281885"/>
              <a:gd name="connsiteY4" fmla="*/ 566591 h 566591"/>
              <a:gd name="connsiteX0" fmla="*/ 49178 w 2281885"/>
              <a:gd name="connsiteY0" fmla="*/ 0 h 566591"/>
              <a:gd name="connsiteX1" fmla="*/ 0 w 2281885"/>
              <a:gd name="connsiteY1" fmla="*/ 103461 h 566591"/>
              <a:gd name="connsiteX2" fmla="*/ 576064 w 2281885"/>
              <a:gd name="connsiteY2" fmla="*/ 463501 h 566591"/>
              <a:gd name="connsiteX3" fmla="*/ 1440160 w 2281885"/>
              <a:gd name="connsiteY3" fmla="*/ 247477 h 566591"/>
              <a:gd name="connsiteX4" fmla="*/ 2281885 w 2281885"/>
              <a:gd name="connsiteY4" fmla="*/ 566591 h 566591"/>
              <a:gd name="connsiteX0" fmla="*/ 49178 w 1608179"/>
              <a:gd name="connsiteY0" fmla="*/ 0 h 607517"/>
              <a:gd name="connsiteX1" fmla="*/ 0 w 1608179"/>
              <a:gd name="connsiteY1" fmla="*/ 103461 h 607517"/>
              <a:gd name="connsiteX2" fmla="*/ 576064 w 1608179"/>
              <a:gd name="connsiteY2" fmla="*/ 463501 h 607517"/>
              <a:gd name="connsiteX3" fmla="*/ 1440160 w 1608179"/>
              <a:gd name="connsiteY3" fmla="*/ 247477 h 607517"/>
              <a:gd name="connsiteX4" fmla="*/ 1584176 w 1608179"/>
              <a:gd name="connsiteY4" fmla="*/ 607517 h 607517"/>
              <a:gd name="connsiteX0" fmla="*/ 49178 w 1584176"/>
              <a:gd name="connsiteY0" fmla="*/ 0 h 607517"/>
              <a:gd name="connsiteX1" fmla="*/ 0 w 1584176"/>
              <a:gd name="connsiteY1" fmla="*/ 103461 h 607517"/>
              <a:gd name="connsiteX2" fmla="*/ 576064 w 1584176"/>
              <a:gd name="connsiteY2" fmla="*/ 463501 h 607517"/>
              <a:gd name="connsiteX3" fmla="*/ 1296144 w 1584176"/>
              <a:gd name="connsiteY3" fmla="*/ 319485 h 607517"/>
              <a:gd name="connsiteX4" fmla="*/ 1584176 w 1584176"/>
              <a:gd name="connsiteY4" fmla="*/ 607517 h 607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4176" h="607517">
                <a:moveTo>
                  <a:pt x="49178" y="0"/>
                </a:moveTo>
                <a:lnTo>
                  <a:pt x="0" y="103461"/>
                </a:lnTo>
                <a:cubicBezTo>
                  <a:pt x="101912" y="173584"/>
                  <a:pt x="360040" y="427497"/>
                  <a:pt x="576064" y="463501"/>
                </a:cubicBezTo>
                <a:cubicBezTo>
                  <a:pt x="792088" y="499505"/>
                  <a:pt x="1128125" y="295482"/>
                  <a:pt x="1296144" y="319485"/>
                </a:cubicBezTo>
                <a:cubicBezTo>
                  <a:pt x="1464163" y="343488"/>
                  <a:pt x="1559399" y="499060"/>
                  <a:pt x="1584176" y="607517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Frihandsfigur 12"/>
          <p:cNvSpPr/>
          <p:nvPr/>
        </p:nvSpPr>
        <p:spPr>
          <a:xfrm>
            <a:off x="4446789" y="6580515"/>
            <a:ext cx="1516446" cy="1375862"/>
          </a:xfrm>
          <a:custGeom>
            <a:avLst/>
            <a:gdLst>
              <a:gd name="connsiteX0" fmla="*/ 1738108 w 1738108"/>
              <a:gd name="connsiteY0" fmla="*/ 0 h 1312697"/>
              <a:gd name="connsiteX1" fmla="*/ 240287 w 1738108"/>
              <a:gd name="connsiteY1" fmla="*/ 123416 h 1312697"/>
              <a:gd name="connsiteX2" fmla="*/ 296386 w 1738108"/>
              <a:gd name="connsiteY2" fmla="*/ 1312697 h 1312697"/>
              <a:gd name="connsiteX0" fmla="*/ 1738108 w 1738108"/>
              <a:gd name="connsiteY0" fmla="*/ 0 h 1312697"/>
              <a:gd name="connsiteX1" fmla="*/ 240287 w 1738108"/>
              <a:gd name="connsiteY1" fmla="*/ 123416 h 1312697"/>
              <a:gd name="connsiteX2" fmla="*/ 296386 w 1738108"/>
              <a:gd name="connsiteY2" fmla="*/ 1312697 h 1312697"/>
              <a:gd name="connsiteX0" fmla="*/ 1738108 w 1738108"/>
              <a:gd name="connsiteY0" fmla="*/ 53739 h 1366436"/>
              <a:gd name="connsiteX1" fmla="*/ 240287 w 1738108"/>
              <a:gd name="connsiteY1" fmla="*/ 177155 h 1366436"/>
              <a:gd name="connsiteX2" fmla="*/ 296386 w 1738108"/>
              <a:gd name="connsiteY2" fmla="*/ 1366436 h 1366436"/>
              <a:gd name="connsiteX0" fmla="*/ 1738108 w 1738108"/>
              <a:gd name="connsiteY0" fmla="*/ 53739 h 1366436"/>
              <a:gd name="connsiteX1" fmla="*/ 240287 w 1738108"/>
              <a:gd name="connsiteY1" fmla="*/ 177155 h 1366436"/>
              <a:gd name="connsiteX2" fmla="*/ 296386 w 1738108"/>
              <a:gd name="connsiteY2" fmla="*/ 1366436 h 1366436"/>
              <a:gd name="connsiteX0" fmla="*/ 1738108 w 1738108"/>
              <a:gd name="connsiteY0" fmla="*/ 53739 h 1324134"/>
              <a:gd name="connsiteX1" fmla="*/ 240287 w 1738108"/>
              <a:gd name="connsiteY1" fmla="*/ 177155 h 1324134"/>
              <a:gd name="connsiteX2" fmla="*/ 394351 w 1738108"/>
              <a:gd name="connsiteY2" fmla="*/ 1324134 h 1324134"/>
              <a:gd name="connsiteX0" fmla="*/ 1738108 w 1738108"/>
              <a:gd name="connsiteY0" fmla="*/ 95367 h 1365762"/>
              <a:gd name="connsiteX1" fmla="*/ 240287 w 1738108"/>
              <a:gd name="connsiteY1" fmla="*/ 218783 h 1365762"/>
              <a:gd name="connsiteX2" fmla="*/ 394351 w 1738108"/>
              <a:gd name="connsiteY2" fmla="*/ 1365762 h 1365762"/>
              <a:gd name="connsiteX0" fmla="*/ 1704169 w 1704169"/>
              <a:gd name="connsiteY0" fmla="*/ 28310 h 938665"/>
              <a:gd name="connsiteX1" fmla="*/ 206348 w 1704169"/>
              <a:gd name="connsiteY1" fmla="*/ 151726 h 938665"/>
              <a:gd name="connsiteX2" fmla="*/ 466080 w 1704169"/>
              <a:gd name="connsiteY2" fmla="*/ 938665 h 938665"/>
              <a:gd name="connsiteX0" fmla="*/ 1644162 w 1644162"/>
              <a:gd name="connsiteY0" fmla="*/ 88316 h 1358711"/>
              <a:gd name="connsiteX1" fmla="*/ 146341 w 1644162"/>
              <a:gd name="connsiteY1" fmla="*/ 211732 h 1358711"/>
              <a:gd name="connsiteX2" fmla="*/ 766113 w 1644162"/>
              <a:gd name="connsiteY2" fmla="*/ 1358711 h 1358711"/>
              <a:gd name="connsiteX0" fmla="*/ 1644162 w 1644162"/>
              <a:gd name="connsiteY0" fmla="*/ 88316 h 1358711"/>
              <a:gd name="connsiteX1" fmla="*/ 146341 w 1644162"/>
              <a:gd name="connsiteY1" fmla="*/ 211732 h 1358711"/>
              <a:gd name="connsiteX2" fmla="*/ 766113 w 1644162"/>
              <a:gd name="connsiteY2" fmla="*/ 1358711 h 1358711"/>
              <a:gd name="connsiteX0" fmla="*/ 1528447 w 1528447"/>
              <a:gd name="connsiteY0" fmla="*/ 21457 h 1291852"/>
              <a:gd name="connsiteX1" fmla="*/ 146341 w 1528447"/>
              <a:gd name="connsiteY1" fmla="*/ 211732 h 1291852"/>
              <a:gd name="connsiteX2" fmla="*/ 650398 w 1528447"/>
              <a:gd name="connsiteY2" fmla="*/ 1291852 h 1291852"/>
              <a:gd name="connsiteX0" fmla="*/ 1516446 w 1516446"/>
              <a:gd name="connsiteY0" fmla="*/ 21457 h 1291851"/>
              <a:gd name="connsiteX1" fmla="*/ 134340 w 1516446"/>
              <a:gd name="connsiteY1" fmla="*/ 211732 h 1291851"/>
              <a:gd name="connsiteX2" fmla="*/ 710404 w 1516446"/>
              <a:gd name="connsiteY2" fmla="*/ 1291851 h 1291851"/>
              <a:gd name="connsiteX0" fmla="*/ 1516446 w 1516446"/>
              <a:gd name="connsiteY0" fmla="*/ 21457 h 1291851"/>
              <a:gd name="connsiteX1" fmla="*/ 134340 w 1516446"/>
              <a:gd name="connsiteY1" fmla="*/ 211732 h 1291851"/>
              <a:gd name="connsiteX2" fmla="*/ 710404 w 1516446"/>
              <a:gd name="connsiteY2" fmla="*/ 1291851 h 1291851"/>
              <a:gd name="connsiteX0" fmla="*/ 1516446 w 1516446"/>
              <a:gd name="connsiteY0" fmla="*/ 33459 h 1375862"/>
              <a:gd name="connsiteX1" fmla="*/ 134340 w 1516446"/>
              <a:gd name="connsiteY1" fmla="*/ 223734 h 1375862"/>
              <a:gd name="connsiteX2" fmla="*/ 710403 w 1516446"/>
              <a:gd name="connsiteY2" fmla="*/ 1375862 h 1375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6446" h="1375862">
                <a:moveTo>
                  <a:pt x="1516446" y="33459"/>
                </a:moveTo>
                <a:cubicBezTo>
                  <a:pt x="1092927" y="219073"/>
                  <a:pt x="268680" y="0"/>
                  <a:pt x="134340" y="223734"/>
                </a:cubicBezTo>
                <a:cubicBezTo>
                  <a:pt x="0" y="447468"/>
                  <a:pt x="721444" y="1072607"/>
                  <a:pt x="710403" y="1375862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/>
          <p:cNvSpPr/>
          <p:nvPr/>
        </p:nvSpPr>
        <p:spPr>
          <a:xfrm>
            <a:off x="5808782" y="7063246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Frihandsfigur 14"/>
          <p:cNvSpPr/>
          <p:nvPr/>
        </p:nvSpPr>
        <p:spPr>
          <a:xfrm>
            <a:off x="5430301" y="7606910"/>
            <a:ext cx="864028" cy="1093915"/>
          </a:xfrm>
          <a:custGeom>
            <a:avLst/>
            <a:gdLst>
              <a:gd name="connsiteX0" fmla="*/ 774154 w 964888"/>
              <a:gd name="connsiteY0" fmla="*/ 0 h 1093915"/>
              <a:gd name="connsiteX1" fmla="*/ 835862 w 964888"/>
              <a:gd name="connsiteY1" fmla="*/ 774155 h 1093915"/>
              <a:gd name="connsiteX2" fmla="*/ 0 w 964888"/>
              <a:gd name="connsiteY2" fmla="*/ 1093915 h 1093915"/>
              <a:gd name="connsiteX0" fmla="*/ 774154 w 869521"/>
              <a:gd name="connsiteY0" fmla="*/ 0 h 1093915"/>
              <a:gd name="connsiteX1" fmla="*/ 735002 w 869521"/>
              <a:gd name="connsiteY1" fmla="*/ 781514 h 1093915"/>
              <a:gd name="connsiteX2" fmla="*/ 0 w 869521"/>
              <a:gd name="connsiteY2" fmla="*/ 1093915 h 1093915"/>
              <a:gd name="connsiteX0" fmla="*/ 774154 w 864028"/>
              <a:gd name="connsiteY0" fmla="*/ 0 h 1093915"/>
              <a:gd name="connsiteX1" fmla="*/ 735002 w 864028"/>
              <a:gd name="connsiteY1" fmla="*/ 781514 h 1093915"/>
              <a:gd name="connsiteX2" fmla="*/ 0 w 864028"/>
              <a:gd name="connsiteY2" fmla="*/ 1093915 h 109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4028" h="1093915">
                <a:moveTo>
                  <a:pt x="774154" y="0"/>
                </a:moveTo>
                <a:cubicBezTo>
                  <a:pt x="798316" y="394318"/>
                  <a:pt x="864028" y="599195"/>
                  <a:pt x="735002" y="781514"/>
                </a:cubicBezTo>
                <a:cubicBezTo>
                  <a:pt x="605976" y="963833"/>
                  <a:pt x="353418" y="1025194"/>
                  <a:pt x="0" y="1093915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/>
          <p:cNvSpPr/>
          <p:nvPr/>
        </p:nvSpPr>
        <p:spPr>
          <a:xfrm>
            <a:off x="2251472" y="6143476"/>
            <a:ext cx="792088" cy="521870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u="sng" dirty="0" smtClean="0"/>
              <a:t>Fördelnin</a:t>
            </a:r>
            <a:r>
              <a:rPr lang="sv-SE" sz="2800" dirty="0" smtClean="0"/>
              <a:t>g:	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med (2–1)(3-1) = 2 </a:t>
            </a:r>
            <a:r>
              <a:rPr lang="sv-SE" sz="2800" dirty="0" err="1" smtClean="0"/>
              <a:t>f.g</a:t>
            </a:r>
            <a:r>
              <a:rPr lang="sv-SE" sz="2800" dirty="0" smtClean="0"/>
              <a:t>.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u="sng" dirty="0" smtClean="0"/>
              <a:t>Kritiskt </a:t>
            </a:r>
            <a:r>
              <a:rPr lang="sv-SE" sz="2800" dirty="0" smtClean="0"/>
              <a:t>g</a:t>
            </a:r>
            <a:r>
              <a:rPr lang="sv-SE" sz="2800" u="sng" dirty="0" smtClean="0"/>
              <a:t>räns</a:t>
            </a:r>
            <a:r>
              <a:rPr lang="sv-SE" sz="2800" dirty="0" smtClean="0"/>
              <a:t>:</a:t>
            </a:r>
          </a:p>
          <a:p>
            <a:pPr marL="0" indent="0">
              <a:spcBef>
                <a:spcPts val="762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Beräkna alla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förväntade antal </a:t>
            </a:r>
            <a:r>
              <a:rPr lang="sv-SE" sz="2800" dirty="0" smtClean="0"/>
              <a:t>under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 </a:t>
            </a:r>
            <a:endParaRPr lang="sv-SE" sz="7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sz="2800" u="sng" dirty="0" smtClean="0"/>
              <a:t>Ex</a:t>
            </a:r>
            <a:r>
              <a:rPr lang="sv-SE" sz="2800" dirty="0" smtClean="0"/>
              <a:t>.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baseline="-25000" dirty="0" err="1" smtClean="0"/>
              <a:t>man,låg</a:t>
            </a:r>
            <a:r>
              <a:rPr lang="sv-SE" sz="2800" dirty="0" smtClean="0"/>
              <a:t>) = 160</a:t>
            </a:r>
            <a:r>
              <a:rPr lang="sv-SE" sz="2800" dirty="0" smtClean="0">
                <a:latin typeface="Calibri"/>
                <a:cs typeface="Calibri"/>
              </a:rPr>
              <a:t>·54 / 190 = 45,474</a:t>
            </a: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332656" y="5076056"/>
          <a:ext cx="612068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7"/>
                <a:gridCol w="1008112"/>
                <a:gridCol w="1296144"/>
                <a:gridCol w="1296144"/>
                <a:gridCol w="1296144"/>
                <a:gridCol w="648071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1" i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E(</a:t>
                      </a:r>
                      <a:r>
                        <a:rPr lang="sv-SE" sz="2400" b="1" i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Nx,y</a:t>
                      </a:r>
                      <a:r>
                        <a:rPr lang="sv-SE" sz="2400" b="1" i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 = Låg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Medium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Hög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X = 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Man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45,474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59,789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54,737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Kvinna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8,526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11,211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10,263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9507" name="Object 3"/>
          <p:cNvGraphicFramePr>
            <a:graphicFrameLocks noChangeAspect="1"/>
          </p:cNvGraphicFramePr>
          <p:nvPr/>
        </p:nvGraphicFramePr>
        <p:xfrm>
          <a:off x="581149" y="7236296"/>
          <a:ext cx="5800179" cy="1508632"/>
        </p:xfrm>
        <a:graphic>
          <a:graphicData uri="http://schemas.openxmlformats.org/presentationml/2006/ole">
            <p:oleObj spid="_x0000_s806914" name="Ekvation" r:id="rId4" imgW="2514600" imgH="647640" progId="Equation.3">
              <p:embed/>
            </p:oleObj>
          </a:graphicData>
        </a:graphic>
      </p:graphicFrame>
      <p:graphicFrame>
        <p:nvGraphicFramePr>
          <p:cNvPr id="806915" name="Object 3"/>
          <p:cNvGraphicFramePr>
            <a:graphicFrameLocks noChangeAspect="1"/>
          </p:cNvGraphicFramePr>
          <p:nvPr/>
        </p:nvGraphicFramePr>
        <p:xfrm>
          <a:off x="2573436" y="2663081"/>
          <a:ext cx="2871788" cy="561975"/>
        </p:xfrm>
        <a:graphic>
          <a:graphicData uri="http://schemas.openxmlformats.org/presentationml/2006/ole">
            <p:oleObj spid="_x0000_s806915" name="Ekvation" r:id="rId5" imgW="1244520" imgH="241200" progId="Equation.3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Homogenitetstest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Testa om flera fördelningar är lika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Se exempel sidor 7-9, testa om fördelningen är densamma för fem olika länder.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Principen densamma som för </a:t>
            </a:r>
            <a:r>
              <a:rPr lang="sv-SE" dirty="0" err="1" smtClean="0"/>
              <a:t>obe-</a:t>
            </a: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dirty="0" smtClean="0"/>
              <a:t>roendetest och för beräkningen av antal frihetsgrader.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Kan ni läsa på själva!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4999785" y="3025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Avsnitt 18.3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-värden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r>
              <a:rPr lang="sv-SE" dirty="0" smtClean="0"/>
              <a:t>Antag att vi får en punktskattning för någon parameter i fokus.</a:t>
            </a:r>
          </a:p>
          <a:p>
            <a:r>
              <a:rPr lang="sv-SE" dirty="0" smtClean="0"/>
              <a:t>Antag att vi har en nollhypotes också.</a:t>
            </a:r>
          </a:p>
          <a:p>
            <a:r>
              <a:rPr lang="sv-SE" dirty="0" smtClean="0"/>
              <a:t>Men vi har inte bestämt någon signifikansnivå </a:t>
            </a:r>
            <a:r>
              <a:rPr lang="el-GR" dirty="0" smtClean="0"/>
              <a:t>α</a:t>
            </a:r>
            <a:r>
              <a:rPr lang="sv-SE" dirty="0" smtClean="0"/>
              <a:t>.</a:t>
            </a:r>
          </a:p>
          <a:p>
            <a:r>
              <a:rPr lang="sv-SE" dirty="0" smtClean="0"/>
              <a:t>Antag nu att den kritiska gränsen likställs med punktskattningen.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skulle det motsvara för signifikansnivå dvs. </a:t>
            </a:r>
            <a:r>
              <a:rPr lang="el-GR" b="1" i="1" dirty="0" smtClean="0">
                <a:solidFill>
                  <a:schemeClr val="accent5">
                    <a:lumMod val="50000"/>
                  </a:schemeClr>
                </a:solidFill>
              </a:rPr>
              <a:t>α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F10 Lite kort om 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-test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u="sng" dirty="0" smtClean="0"/>
              <a:t>Testvariabel</a:t>
            </a:r>
            <a:r>
              <a:rPr lang="sv-SE" sz="2800" dirty="0" smtClean="0"/>
              <a:t>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1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fördelat med frihetsgrader bestämt av rader och/eller kolumner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800" dirty="0" err="1" smtClean="0"/>
              <a:t>Goodness-of-fit</a:t>
            </a:r>
            <a:r>
              <a:rPr lang="sv-SE" sz="2800" dirty="0" smtClean="0"/>
              <a:t>: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	# kategorier – 1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err="1" smtClean="0"/>
              <a:t>Goodness-of-fit</a:t>
            </a:r>
            <a:r>
              <a:rPr lang="sv-SE" sz="2800" dirty="0" smtClean="0"/>
              <a:t> med skattade parametrar: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	# kategorier – 1 – # parametrar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Oberoendetest / homogenitetstest: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	(# rader – 1)</a:t>
            </a:r>
            <a:r>
              <a:rPr lang="sv-SE" sz="2800" dirty="0" smtClean="0">
                <a:latin typeface="Calibri"/>
                <a:cs typeface="Calibri"/>
              </a:rPr>
              <a:t>·</a:t>
            </a:r>
            <a:r>
              <a:rPr lang="sv-SE" sz="2800" dirty="0" smtClean="0"/>
              <a:t>(# kolumner – 1) </a:t>
            </a:r>
          </a:p>
        </p:txBody>
      </p:sp>
      <p:graphicFrame>
        <p:nvGraphicFramePr>
          <p:cNvPr id="789506" name="Object 2"/>
          <p:cNvGraphicFramePr>
            <a:graphicFrameLocks noChangeAspect="1"/>
          </p:cNvGraphicFramePr>
          <p:nvPr/>
        </p:nvGraphicFramePr>
        <p:xfrm>
          <a:off x="665163" y="2771800"/>
          <a:ext cx="5411787" cy="1187450"/>
        </p:xfrm>
        <a:graphic>
          <a:graphicData uri="http://schemas.openxmlformats.org/presentationml/2006/ole">
            <p:oleObj spid="_x0000_s805890" name="Ekvation" r:id="rId3" imgW="22222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Kap 19 Beslutsteori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Beslutsteori är att definiera</a:t>
            </a:r>
          </a:p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Handlingsalternativ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de åtgärder vi kan välja bland</a:t>
            </a:r>
          </a:p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Tillstånd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naturtillstånd (</a:t>
            </a:r>
            <a:r>
              <a:rPr lang="sv-SE" dirty="0" err="1" smtClean="0"/>
              <a:t>state-of-nature</a:t>
            </a:r>
            <a:r>
              <a:rPr lang="sv-SE" dirty="0" smtClean="0"/>
              <a:t>), som kommer att äga rum</a:t>
            </a:r>
          </a:p>
          <a:p>
            <a:pPr marL="273050" indent="-273050">
              <a:spcBef>
                <a:spcPts val="1800"/>
              </a:spcBef>
            </a:pPr>
            <a:r>
              <a:rPr lang="sv-SE" dirty="0" smtClean="0"/>
              <a:t>Ev.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sannolikhetsfördelning</a:t>
            </a:r>
            <a:r>
              <a:rPr lang="sv-SE" dirty="0" smtClean="0"/>
              <a:t> för de olika tillstånden</a:t>
            </a:r>
          </a:p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Nyttan</a:t>
            </a:r>
            <a:r>
              <a:rPr lang="sv-SE" dirty="0" smtClean="0"/>
              <a:t> av kombinationen alternativ och tillstånd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vad vi vinner eller förlorar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Handlingsalternativ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köpa eller sälja aktier</a:t>
            </a:r>
          </a:p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Tillstånd</a:t>
            </a:r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Hög- eller lågkonjunktur</a:t>
            </a:r>
          </a:p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Sannolikhetsfördelning</a:t>
            </a:r>
            <a:endParaRPr lang="sv-SE" dirty="0" smtClean="0"/>
          </a:p>
          <a:p>
            <a:pPr marL="673100" lvl="1" indent="-273050">
              <a:spcBef>
                <a:spcPts val="762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Hög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Låg</a:t>
            </a:r>
            <a:r>
              <a:rPr lang="sv-SE" dirty="0" smtClean="0"/>
              <a:t>) = 1</a:t>
            </a:r>
          </a:p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Nyttan</a:t>
            </a:r>
            <a:endParaRPr lang="sv-SE" dirty="0" smtClean="0"/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tjäna eller förlora pengar</a:t>
            </a:r>
          </a:p>
          <a:p>
            <a:pPr marL="273050" indent="-273050"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Extra information</a:t>
            </a:r>
            <a:endParaRPr lang="sv-SE" dirty="0" smtClean="0"/>
          </a:p>
          <a:p>
            <a:pPr marL="673100" lvl="1" indent="-273050">
              <a:spcBef>
                <a:spcPts val="762"/>
              </a:spcBef>
            </a:pPr>
            <a:r>
              <a:rPr lang="sv-SE" dirty="0" smtClean="0"/>
              <a:t>förändringar på arbetsmarknaderna i USA och EU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Beslutsmatris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Beteckna de olika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handlingsalternativen med </a:t>
            </a:r>
            <a:r>
              <a:rPr lang="sv-SE" sz="2800" i="1" dirty="0" err="1" smtClean="0"/>
              <a:t>A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(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action</a:t>
            </a:r>
            <a:r>
              <a:rPr lang="sv-SE" sz="2800" dirty="0" smtClean="0"/>
              <a:t>)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tillstånden med </a:t>
            </a:r>
            <a:r>
              <a:rPr lang="sv-SE" sz="2800" i="1" dirty="0" err="1" smtClean="0"/>
              <a:t>S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 (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state</a:t>
            </a:r>
            <a:r>
              <a:rPr lang="sv-SE" sz="2800" dirty="0" smtClean="0"/>
              <a:t>)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sannolikheten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err="1" smtClean="0"/>
              <a:t>S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) med </a:t>
            </a:r>
            <a:r>
              <a:rPr lang="sv-SE" sz="2800" i="1" dirty="0" err="1" smtClean="0"/>
              <a:t>p</a:t>
            </a:r>
            <a:r>
              <a:rPr lang="sv-SE" sz="2800" i="1" baseline="-25000" dirty="0" err="1" smtClean="0"/>
              <a:t>j</a:t>
            </a:r>
            <a:endParaRPr lang="sv-SE" sz="2800" i="1" baseline="-250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nyttan med </a:t>
            </a:r>
            <a:r>
              <a:rPr lang="sv-SE" sz="2800" i="1" dirty="0" err="1" smtClean="0"/>
              <a:t>u</a:t>
            </a:r>
            <a:r>
              <a:rPr lang="sv-SE" sz="2800" i="1" baseline="-25000" dirty="0" err="1" smtClean="0"/>
              <a:t>ij</a:t>
            </a:r>
            <a:r>
              <a:rPr lang="sv-SE" sz="2800" dirty="0" smtClean="0"/>
              <a:t> (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utility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5436096"/>
          <a:ext cx="59766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Beslut under säkerhet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Varje handling har en och endast en konsekvens (tillstånd) och därmed nytta.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Beslutsmatrisen kan se ut som: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273050" indent="-273050">
              <a:spcBef>
                <a:spcPts val="1800"/>
              </a:spcBef>
            </a:pPr>
            <a:r>
              <a:rPr lang="sv-SE" sz="2800" dirty="0" smtClean="0"/>
              <a:t>Endast en nytta per rad i matrisen</a:t>
            </a:r>
          </a:p>
          <a:p>
            <a:pPr marL="273050" indent="-273050">
              <a:spcBef>
                <a:spcPts val="1800"/>
              </a:spcBef>
            </a:pPr>
            <a:r>
              <a:rPr lang="sv-SE" sz="2800" dirty="0" smtClean="0"/>
              <a:t>Däremot kan samma tillstånd vara en konsekvens av olika handlingar (kolumn)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476672" y="3845024"/>
          <a:ext cx="59766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Beslut under säkerhet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Sannolikheter </a:t>
            </a:r>
            <a:r>
              <a:rPr lang="sv-SE" i="1" dirty="0" err="1" smtClean="0"/>
              <a:t>p</a:t>
            </a:r>
            <a:r>
              <a:rPr lang="sv-SE" i="1" baseline="-25000" dirty="0" err="1" smtClean="0"/>
              <a:t>j</a:t>
            </a:r>
            <a:r>
              <a:rPr lang="sv-SE" dirty="0" smtClean="0"/>
              <a:t> för de olika </a:t>
            </a:r>
            <a:r>
              <a:rPr lang="sv-SE" dirty="0" err="1" smtClean="0"/>
              <a:t>tillstån-</a:t>
            </a: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dirty="0" smtClean="0"/>
              <a:t>den har ingen direkt funktion här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Se det som betingade sannolikheter:</a:t>
            </a:r>
          </a:p>
          <a:p>
            <a:pPr marL="273050" indent="-273050">
              <a:spcBef>
                <a:spcPts val="1800"/>
              </a:spcBef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S</a:t>
            </a:r>
            <a:r>
              <a:rPr lang="sv-SE" baseline="-25000" dirty="0" smtClean="0"/>
              <a:t>1</a:t>
            </a:r>
            <a:r>
              <a:rPr lang="sv-SE" dirty="0" smtClean="0"/>
              <a:t>|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S</a:t>
            </a:r>
            <a:r>
              <a:rPr lang="sv-SE" baseline="-25000" dirty="0" smtClean="0"/>
              <a:t>3</a:t>
            </a:r>
            <a:r>
              <a:rPr lang="sv-SE" dirty="0" smtClean="0"/>
              <a:t>|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S</a:t>
            </a:r>
            <a:r>
              <a:rPr lang="sv-SE" baseline="-25000" dirty="0" smtClean="0"/>
              <a:t>3</a:t>
            </a:r>
            <a:r>
              <a:rPr lang="sv-SE" dirty="0" smtClean="0"/>
              <a:t>|</a:t>
            </a:r>
            <a:r>
              <a:rPr lang="sv-SE" i="1" dirty="0" smtClean="0"/>
              <a:t>A</a:t>
            </a:r>
            <a:r>
              <a:rPr lang="sv-SE" baseline="-25000" dirty="0" smtClean="0"/>
              <a:t>3</a:t>
            </a:r>
            <a:r>
              <a:rPr lang="sv-SE" dirty="0" smtClean="0"/>
              <a:t>) =1</a:t>
            </a:r>
          </a:p>
          <a:p>
            <a:pPr marL="273050" indent="-273050">
              <a:spcBef>
                <a:spcPts val="1800"/>
              </a:spcBef>
              <a:buNone/>
            </a:pPr>
            <a:r>
              <a:rPr lang="sv-SE" dirty="0" smtClean="0"/>
              <a:t>och övriga sannolikheter = 0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dirty="0" smtClean="0"/>
          </a:p>
          <a:p>
            <a:pPr marL="1520825" indent="-1520825">
              <a:spcBef>
                <a:spcPts val="762"/>
              </a:spcBef>
              <a:buNone/>
            </a:pPr>
            <a:r>
              <a:rPr lang="sv-SE" u="sng" dirty="0" smtClean="0"/>
              <a:t>Strate</a:t>
            </a:r>
            <a:r>
              <a:rPr lang="sv-SE" dirty="0" smtClean="0"/>
              <a:t>g</a:t>
            </a:r>
            <a:r>
              <a:rPr lang="sv-SE" u="sng" dirty="0" smtClean="0"/>
              <a:t>i</a:t>
            </a:r>
            <a:r>
              <a:rPr lang="sv-SE" dirty="0" smtClean="0"/>
              <a:t>:	välj den handling som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maximerar nyttan </a:t>
            </a:r>
            <a:r>
              <a:rPr lang="sv-SE" i="1" dirty="0" smtClean="0"/>
              <a:t>u</a:t>
            </a:r>
          </a:p>
          <a:p>
            <a:pPr marL="1520825" indent="-1520825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400" i="1" dirty="0" smtClean="0">
                <a:solidFill>
                  <a:srgbClr val="C00000"/>
                </a:solidFill>
              </a:rPr>
              <a:t>Kan skippa beskrivningen av oändligt många handlingar och tillstånd sid 6-11, Ex. 19.3 etc.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Beslut under risk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Man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vet inte med säkerhet </a:t>
            </a:r>
            <a:r>
              <a:rPr lang="sv-SE" dirty="0" smtClean="0"/>
              <a:t>vilket tillstånd som kommer att äga rum för en given handling.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Men man kan ange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sannolik-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hetsfördelning</a:t>
            </a:r>
            <a:r>
              <a:rPr lang="sv-SE" dirty="0" smtClean="0"/>
              <a:t> </a:t>
            </a:r>
            <a:r>
              <a:rPr lang="sv-SE" i="1" dirty="0" err="1" smtClean="0"/>
              <a:t>p</a:t>
            </a:r>
            <a:r>
              <a:rPr lang="sv-SE" i="1" baseline="-25000" dirty="0" err="1" smtClean="0"/>
              <a:t>j</a:t>
            </a:r>
            <a:r>
              <a:rPr lang="sv-SE" dirty="0" smtClean="0"/>
              <a:t> för tillstånden.</a:t>
            </a:r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5292080"/>
          <a:ext cx="59766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Förv.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Beslut under risk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För varje handling kan den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förvän-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tade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nyttan</a:t>
            </a:r>
            <a:r>
              <a:rPr lang="sv-SE" dirty="0" smtClean="0"/>
              <a:t> beräknas: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628650" indent="-628650">
              <a:spcBef>
                <a:spcPts val="762"/>
              </a:spcBef>
              <a:buNone/>
            </a:pPr>
            <a:r>
              <a:rPr lang="sv-SE" dirty="0" smtClean="0"/>
              <a:t>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U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sv-SE" i="1" dirty="0" smtClean="0"/>
              <a:t>u</a:t>
            </a:r>
            <a:r>
              <a:rPr lang="sv-SE" i="1" baseline="-25000" dirty="0" smtClean="0"/>
              <a:t>i</a:t>
            </a:r>
            <a:r>
              <a:rPr lang="sv-SE" baseline="-25000" dirty="0" smtClean="0"/>
              <a:t>1</a:t>
            </a:r>
            <a:r>
              <a:rPr lang="sv-SE" i="1" dirty="0" smtClean="0"/>
              <a:t>p</a:t>
            </a:r>
            <a:r>
              <a:rPr lang="sv-SE" baseline="-25000" dirty="0" smtClean="0"/>
              <a:t>1</a:t>
            </a:r>
            <a:r>
              <a:rPr lang="sv-SE" dirty="0" smtClean="0"/>
              <a:t> + </a:t>
            </a:r>
            <a:r>
              <a:rPr lang="sv-SE" i="1" dirty="0" smtClean="0"/>
              <a:t>u</a:t>
            </a:r>
            <a:r>
              <a:rPr lang="sv-SE" i="1" baseline="-25000" dirty="0" smtClean="0"/>
              <a:t>i</a:t>
            </a:r>
            <a:r>
              <a:rPr lang="sv-SE" baseline="-25000" dirty="0" smtClean="0"/>
              <a:t>2</a:t>
            </a:r>
            <a:r>
              <a:rPr lang="sv-SE" i="1" dirty="0" smtClean="0"/>
              <a:t>p</a:t>
            </a:r>
            <a:r>
              <a:rPr lang="sv-SE" baseline="-25000" dirty="0" smtClean="0"/>
              <a:t>2</a:t>
            </a:r>
            <a:r>
              <a:rPr lang="sv-SE" i="1" dirty="0" smtClean="0"/>
              <a:t> </a:t>
            </a:r>
            <a:r>
              <a:rPr lang="sv-SE" dirty="0" smtClean="0"/>
              <a:t>+ </a:t>
            </a:r>
            <a:r>
              <a:rPr lang="sv-SE" i="1" dirty="0" smtClean="0"/>
              <a:t>u</a:t>
            </a:r>
            <a:r>
              <a:rPr lang="sv-SE" i="1" baseline="-25000" dirty="0" smtClean="0"/>
              <a:t>i</a:t>
            </a:r>
            <a:r>
              <a:rPr lang="sv-SE" baseline="-25000" dirty="0" smtClean="0"/>
              <a:t>3</a:t>
            </a:r>
            <a:r>
              <a:rPr lang="sv-SE" i="1" dirty="0" smtClean="0"/>
              <a:t>p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u="sng" dirty="0" smtClean="0"/>
              <a:t>En strate</a:t>
            </a:r>
            <a:r>
              <a:rPr lang="sv-SE" dirty="0" smtClean="0"/>
              <a:t>g</a:t>
            </a:r>
            <a:r>
              <a:rPr lang="sv-SE" u="sng" dirty="0" smtClean="0"/>
              <a:t>i</a:t>
            </a:r>
            <a:r>
              <a:rPr lang="sv-SE" dirty="0" smtClean="0"/>
              <a:t>: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dirty="0" smtClean="0"/>
              <a:t>	Välj den handling som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maximerar</a:t>
            </a:r>
            <a:r>
              <a:rPr lang="sv-SE" dirty="0" smtClean="0"/>
              <a:t> den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förväntade nyttan </a:t>
            </a:r>
            <a:r>
              <a:rPr lang="sv-SE" i="1" dirty="0" smtClean="0"/>
              <a:t>u</a:t>
            </a:r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Värdet av observationer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Om man kan skaffa sig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bättre information om framtiden</a:t>
            </a:r>
            <a:r>
              <a:rPr lang="sv-SE" dirty="0" smtClean="0"/>
              <a:t> (vilket tillstånd som kommer att äga rum) kan man fatta bättre beslut.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Dvs. välja den handling som ger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störst nytta</a:t>
            </a:r>
            <a:r>
              <a:rPr lang="sv-SE" dirty="0" smtClean="0"/>
              <a:t>.</a:t>
            </a:r>
          </a:p>
          <a:p>
            <a:pPr marL="273050" indent="-273050">
              <a:spcBef>
                <a:spcPts val="762"/>
              </a:spcBef>
            </a:pPr>
            <a:endParaRPr lang="sv-SE" sz="1600" dirty="0" smtClean="0"/>
          </a:p>
          <a:p>
            <a:pPr marL="273050" indent="-273050">
              <a:spcBef>
                <a:spcPts val="762"/>
              </a:spcBef>
            </a:pPr>
            <a:r>
              <a:rPr lang="sv-SE" u="sng" dirty="0" smtClean="0"/>
              <a:t>Perfekt information</a:t>
            </a:r>
            <a:r>
              <a:rPr lang="sv-SE" dirty="0" smtClean="0"/>
              <a:t>: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Om man vet att S</a:t>
            </a:r>
            <a:r>
              <a:rPr lang="sv-SE" b="1" i="1" baseline="-250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äger rum, välj den handling som maximerar u.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i="1" dirty="0" smtClean="0"/>
              <a:t>	</a:t>
            </a:r>
            <a:r>
              <a:rPr lang="sv-SE" dirty="0" smtClean="0"/>
              <a:t>Men man vet ju inte vilket som kommer att äga rum,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men om </a:t>
            </a:r>
            <a:r>
              <a:rPr lang="sv-SE" dirty="0" smtClean="0"/>
              <a:t>…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Perfekt information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Beteckna med </a:t>
            </a:r>
            <a:r>
              <a:rPr lang="sv-SE" sz="2800" i="1" dirty="0" err="1" smtClean="0"/>
              <a:t>v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 den största nytta som kan erhållas när </a:t>
            </a:r>
            <a:r>
              <a:rPr lang="sv-SE" sz="2800" i="1" dirty="0" err="1" smtClean="0"/>
              <a:t>S</a:t>
            </a:r>
            <a:r>
              <a:rPr lang="sv-SE" sz="2800" i="1" baseline="-25000" dirty="0" err="1" smtClean="0"/>
              <a:t>j</a:t>
            </a:r>
            <a:r>
              <a:rPr lang="sv-SE" sz="2800" dirty="0" smtClean="0"/>
              <a:t> äger rum, t.ex.</a:t>
            </a:r>
          </a:p>
          <a:p>
            <a:pPr marL="1258888" indent="-1258888"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v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= max(</a:t>
            </a:r>
            <a:r>
              <a:rPr lang="sv-SE" sz="2800" i="1" dirty="0" smtClean="0"/>
              <a:t>u</a:t>
            </a:r>
            <a:r>
              <a:rPr lang="sv-SE" sz="2800" baseline="-25000" dirty="0" smtClean="0"/>
              <a:t>11</a:t>
            </a:r>
            <a:r>
              <a:rPr lang="sv-SE" sz="2800" dirty="0" smtClean="0"/>
              <a:t>, </a:t>
            </a:r>
            <a:r>
              <a:rPr lang="sv-SE" sz="2800" i="1" dirty="0" smtClean="0"/>
              <a:t>u</a:t>
            </a:r>
            <a:r>
              <a:rPr lang="sv-SE" sz="2800" baseline="-25000" dirty="0" smtClean="0"/>
              <a:t>21</a:t>
            </a:r>
            <a:r>
              <a:rPr lang="sv-SE" sz="2800" dirty="0" smtClean="0"/>
              <a:t>, </a:t>
            </a:r>
            <a:r>
              <a:rPr lang="sv-SE" sz="2800" i="1" dirty="0" smtClean="0"/>
              <a:t>u</a:t>
            </a:r>
            <a:r>
              <a:rPr lang="sv-SE" sz="2800" baseline="-25000" dirty="0" smtClean="0"/>
              <a:t>31</a:t>
            </a:r>
            <a:r>
              <a:rPr lang="sv-SE" sz="2800" dirty="0" smtClean="0"/>
              <a:t>)</a:t>
            </a:r>
          </a:p>
          <a:p>
            <a:pPr marL="273050" indent="-273050">
              <a:spcBef>
                <a:spcPts val="1800"/>
              </a:spcBef>
            </a:pPr>
            <a:r>
              <a:rPr lang="sv-SE" sz="2800" dirty="0" smtClean="0"/>
              <a:t>Upprepa för varje tillstånd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4644008"/>
          <a:ext cx="597666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Förv.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baseline="0" dirty="0" smtClean="0">
                          <a:solidFill>
                            <a:schemeClr val="tx1"/>
                          </a:solidFill>
                        </a:rPr>
                        <a:t>Nytta perfekt info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lips 4"/>
          <p:cNvSpPr/>
          <p:nvPr/>
        </p:nvSpPr>
        <p:spPr>
          <a:xfrm>
            <a:off x="2222759" y="7362498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/>
          <p:cNvSpPr/>
          <p:nvPr/>
        </p:nvSpPr>
        <p:spPr>
          <a:xfrm>
            <a:off x="2217812" y="6012160"/>
            <a:ext cx="792088" cy="1368152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1412776" y="8286799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Den största av dessa, osv.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Frihandsfigur 9"/>
          <p:cNvSpPr/>
          <p:nvPr/>
        </p:nvSpPr>
        <p:spPr>
          <a:xfrm>
            <a:off x="1125823" y="7668344"/>
            <a:ext cx="1105471" cy="864096"/>
          </a:xfrm>
          <a:custGeom>
            <a:avLst/>
            <a:gdLst>
              <a:gd name="connsiteX0" fmla="*/ 207562 w 510493"/>
              <a:gd name="connsiteY0" fmla="*/ 0 h 572201"/>
              <a:gd name="connsiteX1" fmla="*/ 16829 w 510493"/>
              <a:gd name="connsiteY1" fmla="*/ 258051 h 572201"/>
              <a:gd name="connsiteX2" fmla="*/ 308539 w 510493"/>
              <a:gd name="connsiteY2" fmla="*/ 387077 h 572201"/>
              <a:gd name="connsiteX3" fmla="*/ 510493 w 510493"/>
              <a:gd name="connsiteY3" fmla="*/ 572201 h 572201"/>
              <a:gd name="connsiteX0" fmla="*/ 0 w 302931"/>
              <a:gd name="connsiteY0" fmla="*/ 0 h 572201"/>
              <a:gd name="connsiteX1" fmla="*/ 100977 w 302931"/>
              <a:gd name="connsiteY1" fmla="*/ 387077 h 572201"/>
              <a:gd name="connsiteX2" fmla="*/ 302931 w 302931"/>
              <a:gd name="connsiteY2" fmla="*/ 572201 h 572201"/>
              <a:gd name="connsiteX0" fmla="*/ 0 w 303198"/>
              <a:gd name="connsiteY0" fmla="*/ 0 h 572201"/>
              <a:gd name="connsiteX1" fmla="*/ 220921 w 303198"/>
              <a:gd name="connsiteY1" fmla="*/ 491642 h 572201"/>
              <a:gd name="connsiteX2" fmla="*/ 302931 w 303198"/>
              <a:gd name="connsiteY2" fmla="*/ 572201 h 572201"/>
              <a:gd name="connsiteX0" fmla="*/ 247948 w 551146"/>
              <a:gd name="connsiteY0" fmla="*/ 0 h 572201"/>
              <a:gd name="connsiteX1" fmla="*/ 36820 w 551146"/>
              <a:gd name="connsiteY1" fmla="*/ 275618 h 572201"/>
              <a:gd name="connsiteX2" fmla="*/ 468869 w 551146"/>
              <a:gd name="connsiteY2" fmla="*/ 491642 h 572201"/>
              <a:gd name="connsiteX3" fmla="*/ 550879 w 551146"/>
              <a:gd name="connsiteY3" fmla="*/ 572201 h 572201"/>
              <a:gd name="connsiteX0" fmla="*/ 235131 w 538329"/>
              <a:gd name="connsiteY0" fmla="*/ 0 h 572201"/>
              <a:gd name="connsiteX1" fmla="*/ 312035 w 538329"/>
              <a:gd name="connsiteY1" fmla="*/ 275618 h 572201"/>
              <a:gd name="connsiteX2" fmla="*/ 24003 w 538329"/>
              <a:gd name="connsiteY2" fmla="*/ 275618 h 572201"/>
              <a:gd name="connsiteX3" fmla="*/ 456052 w 538329"/>
              <a:gd name="connsiteY3" fmla="*/ 491642 h 572201"/>
              <a:gd name="connsiteX4" fmla="*/ 538062 w 538329"/>
              <a:gd name="connsiteY4" fmla="*/ 572201 h 572201"/>
              <a:gd name="connsiteX0" fmla="*/ 528059 w 538329"/>
              <a:gd name="connsiteY0" fmla="*/ 0 h 440599"/>
              <a:gd name="connsiteX1" fmla="*/ 312035 w 538329"/>
              <a:gd name="connsiteY1" fmla="*/ 144016 h 440599"/>
              <a:gd name="connsiteX2" fmla="*/ 24003 w 538329"/>
              <a:gd name="connsiteY2" fmla="*/ 144016 h 440599"/>
              <a:gd name="connsiteX3" fmla="*/ 456052 w 538329"/>
              <a:gd name="connsiteY3" fmla="*/ 360040 h 440599"/>
              <a:gd name="connsiteX4" fmla="*/ 538062 w 538329"/>
              <a:gd name="connsiteY4" fmla="*/ 440599 h 440599"/>
              <a:gd name="connsiteX0" fmla="*/ 504056 w 514326"/>
              <a:gd name="connsiteY0" fmla="*/ 0 h 440599"/>
              <a:gd name="connsiteX1" fmla="*/ 0 w 514326"/>
              <a:gd name="connsiteY1" fmla="*/ 144016 h 440599"/>
              <a:gd name="connsiteX2" fmla="*/ 432049 w 514326"/>
              <a:gd name="connsiteY2" fmla="*/ 360040 h 440599"/>
              <a:gd name="connsiteX3" fmla="*/ 514059 w 514326"/>
              <a:gd name="connsiteY3" fmla="*/ 440599 h 440599"/>
              <a:gd name="connsiteX0" fmla="*/ 73674 w 83944"/>
              <a:gd name="connsiteY0" fmla="*/ 0 h 440599"/>
              <a:gd name="connsiteX1" fmla="*/ 1667 w 83944"/>
              <a:gd name="connsiteY1" fmla="*/ 360040 h 440599"/>
              <a:gd name="connsiteX2" fmla="*/ 83677 w 83944"/>
              <a:gd name="connsiteY2" fmla="*/ 440599 h 440599"/>
              <a:gd name="connsiteX0" fmla="*/ 0 w 10003"/>
              <a:gd name="connsiteY0" fmla="*/ 0 h 440599"/>
              <a:gd name="connsiteX1" fmla="*/ 10003 w 10003"/>
              <a:gd name="connsiteY1" fmla="*/ 440599 h 440599"/>
              <a:gd name="connsiteX0" fmla="*/ 62005 w 62005"/>
              <a:gd name="connsiteY0" fmla="*/ 0 h 440599"/>
              <a:gd name="connsiteX1" fmla="*/ 0 w 62005"/>
              <a:gd name="connsiteY1" fmla="*/ 440599 h 440599"/>
              <a:gd name="connsiteX0" fmla="*/ 0 w 370044"/>
              <a:gd name="connsiteY0" fmla="*/ 0 h 656623"/>
              <a:gd name="connsiteX1" fmla="*/ 370044 w 370044"/>
              <a:gd name="connsiteY1" fmla="*/ 656623 h 656623"/>
              <a:gd name="connsiteX0" fmla="*/ 1008112 w 1008112"/>
              <a:gd name="connsiteY0" fmla="*/ 0 h 504056"/>
              <a:gd name="connsiteX1" fmla="*/ 0 w 1008112"/>
              <a:gd name="connsiteY1" fmla="*/ 504056 h 504056"/>
              <a:gd name="connsiteX0" fmla="*/ 1008112 w 1008112"/>
              <a:gd name="connsiteY0" fmla="*/ 0 h 576064"/>
              <a:gd name="connsiteX1" fmla="*/ 792088 w 1008112"/>
              <a:gd name="connsiteY1" fmla="*/ 576064 h 576064"/>
              <a:gd name="connsiteX2" fmla="*/ 0 w 1008112"/>
              <a:gd name="connsiteY2" fmla="*/ 504056 h 576064"/>
              <a:gd name="connsiteX0" fmla="*/ 1008112 w 1134175"/>
              <a:gd name="connsiteY0" fmla="*/ 0 h 576064"/>
              <a:gd name="connsiteX1" fmla="*/ 792088 w 1134175"/>
              <a:gd name="connsiteY1" fmla="*/ 576064 h 576064"/>
              <a:gd name="connsiteX2" fmla="*/ 0 w 1134175"/>
              <a:gd name="connsiteY2" fmla="*/ 504056 h 576064"/>
              <a:gd name="connsiteX0" fmla="*/ 1008112 w 1134175"/>
              <a:gd name="connsiteY0" fmla="*/ 0 h 576064"/>
              <a:gd name="connsiteX1" fmla="*/ 792088 w 1134175"/>
              <a:gd name="connsiteY1" fmla="*/ 576064 h 576064"/>
              <a:gd name="connsiteX2" fmla="*/ 0 w 1134175"/>
              <a:gd name="connsiteY2" fmla="*/ 504056 h 576064"/>
              <a:gd name="connsiteX0" fmla="*/ 1008112 w 1008112"/>
              <a:gd name="connsiteY0" fmla="*/ 0 h 504056"/>
              <a:gd name="connsiteX1" fmla="*/ 576064 w 1008112"/>
              <a:gd name="connsiteY1" fmla="*/ 288032 h 504056"/>
              <a:gd name="connsiteX2" fmla="*/ 0 w 1008112"/>
              <a:gd name="connsiteY2" fmla="*/ 504056 h 504056"/>
              <a:gd name="connsiteX0" fmla="*/ 1296144 w 1296144"/>
              <a:gd name="connsiteY0" fmla="*/ 0 h 720080"/>
              <a:gd name="connsiteX1" fmla="*/ 864096 w 1296144"/>
              <a:gd name="connsiteY1" fmla="*/ 288032 h 720080"/>
              <a:gd name="connsiteX2" fmla="*/ 0 w 1296144"/>
              <a:gd name="connsiteY2" fmla="*/ 720080 h 720080"/>
              <a:gd name="connsiteX0" fmla="*/ 1296144 w 1296144"/>
              <a:gd name="connsiteY0" fmla="*/ 0 h 720080"/>
              <a:gd name="connsiteX1" fmla="*/ 864096 w 1296144"/>
              <a:gd name="connsiteY1" fmla="*/ 288032 h 720080"/>
              <a:gd name="connsiteX2" fmla="*/ 0 w 1296144"/>
              <a:gd name="connsiteY2" fmla="*/ 720080 h 720080"/>
              <a:gd name="connsiteX0" fmla="*/ 1296144 w 1296144"/>
              <a:gd name="connsiteY0" fmla="*/ 0 h 720080"/>
              <a:gd name="connsiteX1" fmla="*/ 504056 w 1296144"/>
              <a:gd name="connsiteY1" fmla="*/ 360040 h 720080"/>
              <a:gd name="connsiteX2" fmla="*/ 0 w 1296144"/>
              <a:gd name="connsiteY2" fmla="*/ 720080 h 720080"/>
              <a:gd name="connsiteX0" fmla="*/ 1149268 w 1149268"/>
              <a:gd name="connsiteY0" fmla="*/ 0 h 864096"/>
              <a:gd name="connsiteX1" fmla="*/ 357180 w 1149268"/>
              <a:gd name="connsiteY1" fmla="*/ 360040 h 864096"/>
              <a:gd name="connsiteX2" fmla="*/ 285172 w 1149268"/>
              <a:gd name="connsiteY2" fmla="*/ 864096 h 864096"/>
              <a:gd name="connsiteX0" fmla="*/ 1229898 w 1229898"/>
              <a:gd name="connsiteY0" fmla="*/ 0 h 864096"/>
              <a:gd name="connsiteX1" fmla="*/ 437810 w 1229898"/>
              <a:gd name="connsiteY1" fmla="*/ 360040 h 864096"/>
              <a:gd name="connsiteX2" fmla="*/ 365802 w 1229898"/>
              <a:gd name="connsiteY2" fmla="*/ 864096 h 864096"/>
              <a:gd name="connsiteX0" fmla="*/ 1229898 w 1229898"/>
              <a:gd name="connsiteY0" fmla="*/ 0 h 864096"/>
              <a:gd name="connsiteX1" fmla="*/ 797850 w 1229898"/>
              <a:gd name="connsiteY1" fmla="*/ 432048 h 864096"/>
              <a:gd name="connsiteX2" fmla="*/ 365802 w 1229898"/>
              <a:gd name="connsiteY2" fmla="*/ 864096 h 864096"/>
              <a:gd name="connsiteX0" fmla="*/ 1229898 w 1229898"/>
              <a:gd name="connsiteY0" fmla="*/ 0 h 864096"/>
              <a:gd name="connsiteX1" fmla="*/ 797850 w 1229898"/>
              <a:gd name="connsiteY1" fmla="*/ 432048 h 864096"/>
              <a:gd name="connsiteX2" fmla="*/ 365802 w 1229898"/>
              <a:gd name="connsiteY2" fmla="*/ 864096 h 864096"/>
              <a:gd name="connsiteX0" fmla="*/ 1229898 w 1229898"/>
              <a:gd name="connsiteY0" fmla="*/ 0 h 864096"/>
              <a:gd name="connsiteX1" fmla="*/ 725842 w 1229898"/>
              <a:gd name="connsiteY1" fmla="*/ 360040 h 864096"/>
              <a:gd name="connsiteX2" fmla="*/ 365802 w 1229898"/>
              <a:gd name="connsiteY2" fmla="*/ 864096 h 864096"/>
              <a:gd name="connsiteX0" fmla="*/ 1229898 w 1229898"/>
              <a:gd name="connsiteY0" fmla="*/ 0 h 864096"/>
              <a:gd name="connsiteX1" fmla="*/ 725842 w 1229898"/>
              <a:gd name="connsiteY1" fmla="*/ 360040 h 864096"/>
              <a:gd name="connsiteX2" fmla="*/ 365802 w 1229898"/>
              <a:gd name="connsiteY2" fmla="*/ 864096 h 864096"/>
              <a:gd name="connsiteX0" fmla="*/ 1229898 w 1339857"/>
              <a:gd name="connsiteY0" fmla="*/ 0 h 864096"/>
              <a:gd name="connsiteX1" fmla="*/ 1013874 w 1339857"/>
              <a:gd name="connsiteY1" fmla="*/ 504056 h 864096"/>
              <a:gd name="connsiteX2" fmla="*/ 365802 w 1339857"/>
              <a:gd name="connsiteY2" fmla="*/ 864096 h 864096"/>
              <a:gd name="connsiteX0" fmla="*/ 864096 w 864096"/>
              <a:gd name="connsiteY0" fmla="*/ 0 h 864096"/>
              <a:gd name="connsiteX1" fmla="*/ 0 w 864096"/>
              <a:gd name="connsiteY1" fmla="*/ 864096 h 864096"/>
              <a:gd name="connsiteX0" fmla="*/ 864096 w 864096"/>
              <a:gd name="connsiteY0" fmla="*/ 0 h 864096"/>
              <a:gd name="connsiteX1" fmla="*/ 216024 w 864096"/>
              <a:gd name="connsiteY1" fmla="*/ 360040 h 864096"/>
              <a:gd name="connsiteX2" fmla="*/ 0 w 864096"/>
              <a:gd name="connsiteY2" fmla="*/ 864096 h 864096"/>
              <a:gd name="connsiteX0" fmla="*/ 864096 w 864096"/>
              <a:gd name="connsiteY0" fmla="*/ 0 h 864096"/>
              <a:gd name="connsiteX1" fmla="*/ 216024 w 864096"/>
              <a:gd name="connsiteY1" fmla="*/ 360040 h 864096"/>
              <a:gd name="connsiteX2" fmla="*/ 0 w 864096"/>
              <a:gd name="connsiteY2" fmla="*/ 864096 h 864096"/>
              <a:gd name="connsiteX0" fmla="*/ 1098027 w 1098027"/>
              <a:gd name="connsiteY0" fmla="*/ 0 h 864096"/>
              <a:gd name="connsiteX1" fmla="*/ 449955 w 1098027"/>
              <a:gd name="connsiteY1" fmla="*/ 360040 h 864096"/>
              <a:gd name="connsiteX2" fmla="*/ 233931 w 1098027"/>
              <a:gd name="connsiteY2" fmla="*/ 864096 h 864096"/>
              <a:gd name="connsiteX0" fmla="*/ 1098027 w 1098027"/>
              <a:gd name="connsiteY0" fmla="*/ 0 h 864096"/>
              <a:gd name="connsiteX1" fmla="*/ 449955 w 1098027"/>
              <a:gd name="connsiteY1" fmla="*/ 360040 h 864096"/>
              <a:gd name="connsiteX2" fmla="*/ 233931 w 1098027"/>
              <a:gd name="connsiteY2" fmla="*/ 864096 h 864096"/>
              <a:gd name="connsiteX0" fmla="*/ 1170034 w 1170034"/>
              <a:gd name="connsiteY0" fmla="*/ 0 h 864096"/>
              <a:gd name="connsiteX1" fmla="*/ 449955 w 1170034"/>
              <a:gd name="connsiteY1" fmla="*/ 288032 h 864096"/>
              <a:gd name="connsiteX2" fmla="*/ 305938 w 1170034"/>
              <a:gd name="connsiteY2" fmla="*/ 864096 h 864096"/>
              <a:gd name="connsiteX0" fmla="*/ 1170034 w 1170034"/>
              <a:gd name="connsiteY0" fmla="*/ 0 h 864096"/>
              <a:gd name="connsiteX1" fmla="*/ 449955 w 1170034"/>
              <a:gd name="connsiteY1" fmla="*/ 288032 h 864096"/>
              <a:gd name="connsiteX2" fmla="*/ 305938 w 1170034"/>
              <a:gd name="connsiteY2" fmla="*/ 864096 h 864096"/>
              <a:gd name="connsiteX0" fmla="*/ 1170034 w 1170034"/>
              <a:gd name="connsiteY0" fmla="*/ 0 h 864096"/>
              <a:gd name="connsiteX1" fmla="*/ 449955 w 1170034"/>
              <a:gd name="connsiteY1" fmla="*/ 288032 h 864096"/>
              <a:gd name="connsiteX2" fmla="*/ 305938 w 1170034"/>
              <a:gd name="connsiteY2" fmla="*/ 864096 h 864096"/>
              <a:gd name="connsiteX0" fmla="*/ 1170034 w 1170034"/>
              <a:gd name="connsiteY0" fmla="*/ 0 h 864096"/>
              <a:gd name="connsiteX1" fmla="*/ 449955 w 1170034"/>
              <a:gd name="connsiteY1" fmla="*/ 288032 h 864096"/>
              <a:gd name="connsiteX2" fmla="*/ 305938 w 1170034"/>
              <a:gd name="connsiteY2" fmla="*/ 864096 h 864096"/>
              <a:gd name="connsiteX0" fmla="*/ 1105471 w 1105471"/>
              <a:gd name="connsiteY0" fmla="*/ 0 h 864096"/>
              <a:gd name="connsiteX1" fmla="*/ 385391 w 1105471"/>
              <a:gd name="connsiteY1" fmla="*/ 288032 h 864096"/>
              <a:gd name="connsiteX2" fmla="*/ 241374 w 1105471"/>
              <a:gd name="connsiteY2" fmla="*/ 864096 h 864096"/>
              <a:gd name="connsiteX0" fmla="*/ 1105471 w 1105471"/>
              <a:gd name="connsiteY0" fmla="*/ 0 h 864096"/>
              <a:gd name="connsiteX1" fmla="*/ 385391 w 1105471"/>
              <a:gd name="connsiteY1" fmla="*/ 288032 h 864096"/>
              <a:gd name="connsiteX2" fmla="*/ 241374 w 1105471"/>
              <a:gd name="connsiteY2" fmla="*/ 864096 h 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5471" h="864096">
                <a:moveTo>
                  <a:pt x="1105471" y="0"/>
                </a:moveTo>
                <a:cubicBezTo>
                  <a:pt x="866831" y="19269"/>
                  <a:pt x="529407" y="144016"/>
                  <a:pt x="385391" y="288032"/>
                </a:cubicBezTo>
                <a:cubicBezTo>
                  <a:pt x="241375" y="432048"/>
                  <a:pt x="0" y="841390"/>
                  <a:pt x="241374" y="864096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Frihandsfigur 10"/>
          <p:cNvSpPr/>
          <p:nvPr/>
        </p:nvSpPr>
        <p:spPr>
          <a:xfrm>
            <a:off x="2961983" y="7051539"/>
            <a:ext cx="695617" cy="1290257"/>
          </a:xfrm>
          <a:custGeom>
            <a:avLst/>
            <a:gdLst>
              <a:gd name="connsiteX0" fmla="*/ 0 w 695617"/>
              <a:gd name="connsiteY0" fmla="*/ 0 h 1290257"/>
              <a:gd name="connsiteX1" fmla="*/ 403907 w 695617"/>
              <a:gd name="connsiteY1" fmla="*/ 460005 h 1290257"/>
              <a:gd name="connsiteX2" fmla="*/ 695617 w 695617"/>
              <a:gd name="connsiteY2" fmla="*/ 1290257 h 1290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5617" h="1290257">
                <a:moveTo>
                  <a:pt x="0" y="0"/>
                </a:moveTo>
                <a:cubicBezTo>
                  <a:pt x="143985" y="122481"/>
                  <a:pt x="287971" y="244962"/>
                  <a:pt x="403907" y="460005"/>
                </a:cubicBezTo>
                <a:cubicBezTo>
                  <a:pt x="519843" y="675048"/>
                  <a:pt x="607730" y="982652"/>
                  <a:pt x="695617" y="1290257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1 från F8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800" dirty="0" smtClean="0"/>
              <a:t>Tenta 2010-10-27, uppgift 2.</a:t>
            </a:r>
          </a:p>
          <a:p>
            <a:pPr>
              <a:buNone/>
            </a:pPr>
            <a:endParaRPr lang="sv-SE" sz="1200" dirty="0" smtClean="0"/>
          </a:p>
          <a:p>
            <a:pPr marL="514350" indent="-514350">
              <a:spcBef>
                <a:spcPts val="762"/>
              </a:spcBef>
              <a:buAutoNum type="alphaLcParenR" startAt="2"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Hypotesprövning om 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</a:rPr>
              <a:t>π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</a:t>
            </a:r>
            <a:r>
              <a:rPr lang="el-GR" sz="2800" dirty="0" smtClean="0"/>
              <a:t>π</a:t>
            </a:r>
            <a:r>
              <a:rPr lang="sv-SE" sz="2800" dirty="0" smtClean="0"/>
              <a:t> = 0,42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</a:t>
            </a:r>
            <a:r>
              <a:rPr lang="el-GR" sz="2800" dirty="0" smtClean="0"/>
              <a:t>π</a:t>
            </a:r>
            <a:r>
              <a:rPr lang="sv-SE" sz="2800" dirty="0" smtClean="0"/>
              <a:t> &lt; 0,42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Signifikansnivå: vi valde </a:t>
            </a:r>
            <a:r>
              <a:rPr lang="el-GR" sz="2800" dirty="0" smtClean="0"/>
              <a:t>α</a:t>
            </a:r>
            <a:r>
              <a:rPr lang="sv-SE" sz="2800" dirty="0" smtClean="0"/>
              <a:t> = 0,05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Kritiskt område </a:t>
            </a:r>
            <a:r>
              <a:rPr lang="sv-SE" sz="2800" i="1" dirty="0" err="1" smtClean="0"/>
              <a:t>z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 &lt;  -1,96  = </a:t>
            </a:r>
            <a:r>
              <a:rPr lang="sv-SE" sz="2800" i="1" dirty="0" smtClean="0"/>
              <a:t>z</a:t>
            </a:r>
            <a:r>
              <a:rPr lang="sv-SE" sz="2800" baseline="-25000" dirty="0" smtClean="0"/>
              <a:t>0,95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dvs.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Z</a:t>
            </a:r>
            <a:r>
              <a:rPr lang="sv-SE" sz="2800" dirty="0" smtClean="0"/>
              <a:t> ≤ -1,96) = 0,05</a:t>
            </a:r>
          </a:p>
          <a:p>
            <a:pPr marL="355600" indent="-355600">
              <a:spcBef>
                <a:spcPts val="762"/>
              </a:spcBef>
            </a:pPr>
            <a:endParaRPr lang="sv-SE" sz="2400" i="1" dirty="0" smtClean="0"/>
          </a:p>
          <a:p>
            <a:pPr marL="355600" indent="-355600">
              <a:spcBef>
                <a:spcPts val="762"/>
              </a:spcBef>
              <a:tabLst>
                <a:tab pos="4216400" algn="l"/>
              </a:tabLst>
            </a:pPr>
            <a:r>
              <a:rPr lang="sv-SE" sz="2800" i="1" dirty="0" err="1" smtClean="0"/>
              <a:t>z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 =	=  - 4,37</a:t>
            </a:r>
          </a:p>
        </p:txBody>
      </p:sp>
      <p:graphicFrame>
        <p:nvGraphicFramePr>
          <p:cNvPr id="763907" name="Object 4"/>
          <p:cNvGraphicFramePr>
            <a:graphicFrameLocks noChangeAspect="1"/>
          </p:cNvGraphicFramePr>
          <p:nvPr/>
        </p:nvGraphicFramePr>
        <p:xfrm>
          <a:off x="1700213" y="6324700"/>
          <a:ext cx="2736850" cy="1036638"/>
        </p:xfrm>
        <a:graphic>
          <a:graphicData uri="http://schemas.openxmlformats.org/presentationml/2006/ole">
            <p:oleObj spid="_x0000_s763907" name="Ekvation" r:id="rId3" imgW="1155600" imgH="431640" progId="Equation.3">
              <p:embed/>
            </p:oleObj>
          </a:graphicData>
        </a:graphic>
      </p:graphicFrame>
      <p:sp>
        <p:nvSpPr>
          <p:cNvPr id="7" name="Ellips 6"/>
          <p:cNvSpPr/>
          <p:nvPr/>
        </p:nvSpPr>
        <p:spPr>
          <a:xfrm>
            <a:off x="4892910" y="6473492"/>
            <a:ext cx="1008112" cy="64807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/>
          <p:cNvSpPr/>
          <p:nvPr/>
        </p:nvSpPr>
        <p:spPr>
          <a:xfrm>
            <a:off x="3836540" y="4968423"/>
            <a:ext cx="1008112" cy="64807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Perfekt information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Man vet inte vilket av </a:t>
            </a:r>
            <a:r>
              <a:rPr lang="sv-SE" sz="2800" i="1" dirty="0" smtClean="0"/>
              <a:t>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</a:t>
            </a:r>
            <a:r>
              <a:rPr lang="sv-SE" sz="2800" i="1" dirty="0" smtClean="0"/>
              <a:t>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och </a:t>
            </a:r>
            <a:r>
              <a:rPr lang="sv-SE" sz="2800" i="1" dirty="0" smtClean="0"/>
              <a:t>S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 som äger rum förrän man har ”köpt” den perfekta informationen.</a:t>
            </a:r>
          </a:p>
          <a:p>
            <a:pPr marL="273050" indent="-273050">
              <a:spcBef>
                <a:spcPts val="762"/>
              </a:spcBef>
            </a:pPr>
            <a:r>
              <a:rPr lang="sv-SE" sz="2800" dirty="0" smtClean="0"/>
              <a:t>Men vi har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sannolikheterna</a:t>
            </a:r>
            <a:r>
              <a:rPr lang="sv-SE" sz="2800" dirty="0" smtClean="0"/>
              <a:t> </a:t>
            </a:r>
            <a:endParaRPr lang="sv-SE" sz="2800" baseline="-25000" dirty="0" smtClean="0"/>
          </a:p>
          <a:p>
            <a:pPr marL="273050" indent="-273050">
              <a:spcBef>
                <a:spcPts val="762"/>
              </a:spcBef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Förväntade</a:t>
            </a:r>
            <a:r>
              <a:rPr lang="sv-SE" sz="2800" dirty="0" smtClean="0"/>
              <a:t> värdet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V</a:t>
            </a:r>
            <a:r>
              <a:rPr lang="sv-SE" sz="2800" dirty="0" smtClean="0"/>
              <a:t>) kan beräknas: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sz="2800" dirty="0" smtClean="0"/>
              <a:t>	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V</a:t>
            </a:r>
            <a:r>
              <a:rPr lang="sv-SE" sz="2800" dirty="0" smtClean="0"/>
              <a:t>) = </a:t>
            </a:r>
            <a:r>
              <a:rPr lang="sv-SE" sz="2800" i="1" dirty="0" smtClean="0"/>
              <a:t>p</a:t>
            </a:r>
            <a:r>
              <a:rPr lang="sv-SE" sz="2800" baseline="-25000" dirty="0" smtClean="0"/>
              <a:t>1</a:t>
            </a:r>
            <a:r>
              <a:rPr lang="sv-SE" sz="2800" i="1" dirty="0" smtClean="0">
                <a:solidFill>
                  <a:srgbClr val="000000"/>
                </a:solidFill>
              </a:rPr>
              <a:t>v</a:t>
            </a:r>
            <a:r>
              <a:rPr lang="sv-SE" sz="2800" baseline="-25000" dirty="0" smtClean="0">
                <a:solidFill>
                  <a:srgbClr val="000000"/>
                </a:solidFill>
              </a:rPr>
              <a:t>1</a:t>
            </a:r>
            <a:r>
              <a:rPr lang="sv-SE" sz="2800" dirty="0" smtClean="0"/>
              <a:t> + </a:t>
            </a:r>
            <a:r>
              <a:rPr lang="sv-SE" sz="2800" i="1" dirty="0" smtClean="0"/>
              <a:t>p</a:t>
            </a:r>
            <a:r>
              <a:rPr lang="sv-SE" sz="2800" baseline="-25000" dirty="0" smtClean="0"/>
              <a:t>2</a:t>
            </a:r>
            <a:r>
              <a:rPr lang="sv-SE" sz="2800" i="1" dirty="0" smtClean="0">
                <a:solidFill>
                  <a:srgbClr val="000000"/>
                </a:solidFill>
              </a:rPr>
              <a:t>v</a:t>
            </a:r>
            <a:r>
              <a:rPr lang="sv-SE" sz="2800" baseline="-25000" dirty="0" smtClean="0">
                <a:solidFill>
                  <a:srgbClr val="000000"/>
                </a:solidFill>
              </a:rPr>
              <a:t>2</a:t>
            </a:r>
            <a:r>
              <a:rPr lang="sv-SE" sz="2800" dirty="0" smtClean="0"/>
              <a:t> + </a:t>
            </a:r>
            <a:r>
              <a:rPr lang="sv-SE" sz="2800" i="1" dirty="0" smtClean="0"/>
              <a:t>p</a:t>
            </a:r>
            <a:r>
              <a:rPr lang="sv-SE" sz="2800" baseline="-25000" dirty="0" smtClean="0"/>
              <a:t>3</a:t>
            </a:r>
            <a:r>
              <a:rPr lang="sv-SE" sz="2800" i="1" dirty="0" smtClean="0">
                <a:solidFill>
                  <a:srgbClr val="000000"/>
                </a:solidFill>
              </a:rPr>
              <a:t>v</a:t>
            </a:r>
            <a:r>
              <a:rPr lang="sv-SE" sz="2800" baseline="-25000" dirty="0" smtClean="0">
                <a:solidFill>
                  <a:srgbClr val="000000"/>
                </a:solidFill>
              </a:rPr>
              <a:t>3</a:t>
            </a:r>
            <a:r>
              <a:rPr lang="sv-SE" sz="2800" dirty="0" smtClean="0"/>
              <a:t>  </a:t>
            </a:r>
          </a:p>
          <a:p>
            <a:pPr marL="273050" indent="-27305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5404048"/>
          <a:ext cx="597666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Förv.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i="0" baseline="0" dirty="0" smtClean="0">
                          <a:solidFill>
                            <a:schemeClr val="tx1"/>
                          </a:solidFill>
                        </a:rPr>
                        <a:t>Nytta perfekt info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lips 4"/>
          <p:cNvSpPr/>
          <p:nvPr/>
        </p:nvSpPr>
        <p:spPr>
          <a:xfrm>
            <a:off x="5504408" y="8116486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Perfekt information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dirty="0" smtClean="0"/>
              <a:t>Strategin under risk utan (perfekt) information: välj den största av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U</a:t>
            </a:r>
            <a:r>
              <a:rPr lang="sv-SE" i="1" baseline="-25000" dirty="0" err="1" smtClean="0"/>
              <a:t>i</a:t>
            </a:r>
            <a:r>
              <a:rPr lang="sv-SE" dirty="0" smtClean="0"/>
              <a:t>)</a:t>
            </a:r>
          </a:p>
          <a:p>
            <a:pPr marL="273050" indent="-273050">
              <a:spcBef>
                <a:spcPts val="762"/>
              </a:spcBef>
            </a:pPr>
            <a:r>
              <a:rPr lang="sv-SE" dirty="0" smtClean="0"/>
              <a:t>Beteckna den största med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U</a:t>
            </a:r>
            <a:r>
              <a:rPr lang="sv-SE" i="1" baseline="30000" dirty="0" smtClean="0"/>
              <a:t>*</a:t>
            </a:r>
            <a:r>
              <a:rPr lang="sv-SE" dirty="0" smtClean="0"/>
              <a:t>).</a:t>
            </a:r>
          </a:p>
          <a:p>
            <a:pPr marL="273050" indent="-273050">
              <a:spcBef>
                <a:spcPts val="1800"/>
              </a:spcBef>
            </a:pPr>
            <a:r>
              <a:rPr lang="sv-SE" dirty="0" smtClean="0"/>
              <a:t>Kan visas att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U</a:t>
            </a:r>
            <a:r>
              <a:rPr lang="sv-SE" i="1" baseline="30000" dirty="0" smtClean="0"/>
              <a:t>*</a:t>
            </a:r>
            <a:r>
              <a:rPr lang="sv-SE" dirty="0" smtClean="0"/>
              <a:t>) ≤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V</a:t>
            </a:r>
            <a:r>
              <a:rPr lang="sv-SE" dirty="0" smtClean="0"/>
              <a:t>)</a:t>
            </a:r>
          </a:p>
          <a:p>
            <a:pPr marL="273050" indent="-273050">
              <a:spcBef>
                <a:spcPts val="1800"/>
              </a:spcBef>
            </a:pPr>
            <a:r>
              <a:rPr lang="sv-SE" dirty="0" smtClean="0"/>
              <a:t>Alltså, vi kan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betala E(V) – E(U</a:t>
            </a:r>
            <a:r>
              <a:rPr lang="sv-SE" b="1" i="1" baseline="30000" dirty="0" smtClean="0">
                <a:solidFill>
                  <a:schemeClr val="accent5">
                    <a:lumMod val="50000"/>
                  </a:schemeClr>
                </a:solidFill>
              </a:rPr>
              <a:t>*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dirty="0" smtClean="0"/>
              <a:t> för att få den perfekta informationen</a:t>
            </a:r>
          </a:p>
          <a:p>
            <a:pPr marL="273050" indent="-273050">
              <a:spcBef>
                <a:spcPts val="1800"/>
              </a:spcBef>
            </a:pPr>
            <a:r>
              <a:rPr lang="sv-SE" dirty="0" smtClean="0"/>
              <a:t>Detta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värdet av perfekt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infor-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0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mation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1800"/>
              </a:spcBef>
            </a:pPr>
            <a:r>
              <a:rPr lang="sv-SE" dirty="0" smtClean="0"/>
              <a:t>Det kan bli mer, det kan bli mindre men i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förväntan</a:t>
            </a:r>
            <a:r>
              <a:rPr lang="sv-SE" dirty="0" smtClean="0"/>
              <a:t> är nyttan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V</a:t>
            </a:r>
            <a:r>
              <a:rPr lang="sv-SE" dirty="0" smtClean="0"/>
              <a:t>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Imperfekt information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273050" indent="-273050">
              <a:spcBef>
                <a:spcPts val="762"/>
              </a:spcBef>
            </a:pPr>
            <a:r>
              <a:rPr lang="sv-SE" u="sng" dirty="0" smtClean="0"/>
              <a:t>Ej perfekt information</a:t>
            </a:r>
            <a:r>
              <a:rPr lang="sv-SE" dirty="0" smtClean="0"/>
              <a:t>: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Om man vet att S</a:t>
            </a:r>
            <a:r>
              <a:rPr lang="sv-SE" b="1" i="1" baseline="-250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äger rum, välj den handling som maximerar u.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i="1" dirty="0" smtClean="0"/>
              <a:t>	</a:t>
            </a:r>
            <a:r>
              <a:rPr lang="sv-SE" dirty="0" smtClean="0"/>
              <a:t>Men man vet inte vilket som kommer att äga rum,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men om </a:t>
            </a:r>
            <a:r>
              <a:rPr lang="sv-SE" dirty="0" smtClean="0"/>
              <a:t>…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Man skaffar sig information men av </a:t>
            </a:r>
            <a:r>
              <a:rPr lang="sv-SE" b="1" i="1" dirty="0" smtClean="0">
                <a:solidFill>
                  <a:srgbClr val="C00000"/>
                </a:solidFill>
              </a:rPr>
              <a:t>sämre kvalitet</a:t>
            </a:r>
            <a:r>
              <a:rPr lang="sv-SE" dirty="0" smtClean="0"/>
              <a:t>.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Trots ny information vet man </a:t>
            </a:r>
            <a:r>
              <a:rPr lang="sv-SE" u="sng" dirty="0" smtClean="0"/>
              <a:t>inte</a:t>
            </a:r>
            <a:r>
              <a:rPr lang="sv-SE" dirty="0" smtClean="0"/>
              <a:t> exakt vilket av tillstånden som äger rum.</a:t>
            </a:r>
          </a:p>
          <a:p>
            <a:pPr marL="273050" indent="-273050">
              <a:spcBef>
                <a:spcPts val="762"/>
              </a:spcBef>
              <a:buNone/>
            </a:pPr>
            <a:r>
              <a:rPr lang="sv-SE" dirty="0" smtClean="0"/>
              <a:t>	Men vi får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nya (betingade)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sanno-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73050" indent="-273050">
              <a:spcBef>
                <a:spcPts val="0"/>
              </a:spcBef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likheter</a:t>
            </a:r>
            <a:r>
              <a:rPr lang="sv-SE" dirty="0" smtClean="0"/>
              <a:t> som kan användas </a:t>
            </a:r>
            <a:r>
              <a:rPr lang="sv-SE" dirty="0" err="1" smtClean="0"/>
              <a:t>isf</a:t>
            </a:r>
            <a:r>
              <a:rPr lang="sv-SE" dirty="0" smtClean="0"/>
              <a:t> {</a:t>
            </a:r>
            <a:r>
              <a:rPr lang="sv-SE" i="1" dirty="0" err="1" smtClean="0"/>
              <a:t>p</a:t>
            </a:r>
            <a:r>
              <a:rPr lang="sv-SE" i="1" baseline="-25000" dirty="0" err="1" smtClean="0"/>
              <a:t>j</a:t>
            </a:r>
            <a:r>
              <a:rPr lang="sv-SE" dirty="0" smtClean="0"/>
              <a:t>}.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Imperfekt information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Man skaffar sig information och får uppdaterade sannolikheter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err="1" smtClean="0"/>
              <a:t>S</a:t>
            </a:r>
            <a:r>
              <a:rPr lang="sv-SE" sz="2800" i="1" baseline="-25000" dirty="0" err="1" smtClean="0"/>
              <a:t>j</a:t>
            </a:r>
            <a:r>
              <a:rPr lang="sv-SE" sz="2800" dirty="0" err="1" smtClean="0"/>
              <a:t>|</a:t>
            </a:r>
            <a:r>
              <a:rPr lang="sv-SE" sz="2800" i="1" dirty="0" err="1" smtClean="0"/>
              <a:t>B</a:t>
            </a:r>
            <a:r>
              <a:rPr lang="sv-SE" sz="2800" i="1" baseline="-25000" dirty="0" err="1" smtClean="0"/>
              <a:t>k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Liknar m.a.o. situationen med perfekt information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3531840"/>
          <a:ext cx="612068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24213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Förv.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i="1" dirty="0" smtClean="0"/>
                        <a:t>P</a:t>
                      </a:r>
                      <a:r>
                        <a:rPr lang="sv-SE" sz="2200" dirty="0" smtClean="0"/>
                        <a:t>(</a:t>
                      </a:r>
                      <a:r>
                        <a:rPr lang="sv-SE" sz="2200" i="1" dirty="0" smtClean="0"/>
                        <a:t>S</a:t>
                      </a:r>
                      <a:r>
                        <a:rPr lang="sv-SE" sz="2200" i="1" baseline="-25000" dirty="0" smtClean="0"/>
                        <a:t>1</a:t>
                      </a:r>
                      <a:r>
                        <a:rPr lang="sv-SE" sz="2200" dirty="0" smtClean="0"/>
                        <a:t>|</a:t>
                      </a:r>
                      <a:r>
                        <a:rPr lang="sv-SE" sz="2200" i="1" dirty="0" smtClean="0"/>
                        <a:t>B</a:t>
                      </a:r>
                      <a:r>
                        <a:rPr lang="sv-SE" sz="2200" i="1" baseline="-25000" dirty="0" smtClean="0"/>
                        <a:t>k</a:t>
                      </a:r>
                      <a:r>
                        <a:rPr lang="sv-SE" sz="2200" dirty="0" smtClean="0"/>
                        <a:t>)</a:t>
                      </a:r>
                      <a:endParaRPr lang="sv-SE" sz="22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i="1" dirty="0" smtClean="0"/>
                        <a:t>P</a:t>
                      </a:r>
                      <a:r>
                        <a:rPr lang="sv-SE" sz="2200" dirty="0" smtClean="0"/>
                        <a:t>(</a:t>
                      </a:r>
                      <a:r>
                        <a:rPr lang="sv-SE" sz="2200" i="1" dirty="0" smtClean="0"/>
                        <a:t>S</a:t>
                      </a:r>
                      <a:r>
                        <a:rPr lang="sv-SE" sz="2200" i="1" baseline="-25000" dirty="0" smtClean="0"/>
                        <a:t>2</a:t>
                      </a:r>
                      <a:r>
                        <a:rPr lang="sv-SE" sz="2200" dirty="0" smtClean="0"/>
                        <a:t>|</a:t>
                      </a:r>
                      <a:r>
                        <a:rPr lang="sv-SE" sz="2200" i="1" dirty="0" smtClean="0"/>
                        <a:t>B</a:t>
                      </a:r>
                      <a:r>
                        <a:rPr lang="sv-SE" sz="2200" i="1" baseline="-25000" dirty="0" smtClean="0"/>
                        <a:t>k</a:t>
                      </a:r>
                      <a:r>
                        <a:rPr lang="sv-SE" sz="2200" dirty="0" smtClean="0"/>
                        <a:t>)</a:t>
                      </a:r>
                      <a:endParaRPr lang="sv-SE" sz="22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i="1" dirty="0" smtClean="0"/>
                        <a:t>P</a:t>
                      </a:r>
                      <a:r>
                        <a:rPr lang="sv-SE" sz="2200" dirty="0" smtClean="0"/>
                        <a:t>(</a:t>
                      </a:r>
                      <a:r>
                        <a:rPr lang="sv-SE" sz="2200" i="1" dirty="0" smtClean="0"/>
                        <a:t>S</a:t>
                      </a:r>
                      <a:r>
                        <a:rPr lang="sv-SE" sz="2200" i="1" baseline="-25000" dirty="0" smtClean="0"/>
                        <a:t>3</a:t>
                      </a:r>
                      <a:r>
                        <a:rPr lang="sv-SE" sz="2200" dirty="0" smtClean="0"/>
                        <a:t>|</a:t>
                      </a:r>
                      <a:r>
                        <a:rPr lang="sv-SE" sz="2200" i="1" dirty="0" smtClean="0"/>
                        <a:t>B</a:t>
                      </a:r>
                      <a:r>
                        <a:rPr lang="sv-SE" sz="2200" i="1" baseline="-25000" dirty="0" smtClean="0"/>
                        <a:t>k</a:t>
                      </a:r>
                      <a:r>
                        <a:rPr lang="sv-SE" sz="2200" dirty="0" smtClean="0"/>
                        <a:t>)</a:t>
                      </a:r>
                      <a:endParaRPr lang="sv-SE" sz="22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2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2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2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sv-SE" sz="2200" dirty="0" smtClean="0"/>
                        <a:t>|</a:t>
                      </a:r>
                      <a:r>
                        <a:rPr lang="sv-SE" sz="2200" i="1" dirty="0" smtClean="0"/>
                        <a:t>B</a:t>
                      </a:r>
                      <a:r>
                        <a:rPr lang="sv-SE" sz="2200" i="1" baseline="-25000" dirty="0" smtClean="0"/>
                        <a:t>k</a:t>
                      </a:r>
                      <a:r>
                        <a:rPr lang="sv-SE" sz="22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2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2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2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200" dirty="0" smtClean="0"/>
                        <a:t>|</a:t>
                      </a:r>
                      <a:r>
                        <a:rPr lang="sv-SE" sz="2200" i="1" dirty="0" smtClean="0"/>
                        <a:t>B</a:t>
                      </a:r>
                      <a:r>
                        <a:rPr lang="sv-SE" sz="2200" i="1" baseline="-25000" dirty="0" smtClean="0"/>
                        <a:t>k</a:t>
                      </a:r>
                      <a:r>
                        <a:rPr lang="sv-SE" sz="22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2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2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200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2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sv-SE" sz="2200" dirty="0" smtClean="0"/>
                        <a:t>|</a:t>
                      </a:r>
                      <a:r>
                        <a:rPr lang="sv-SE" sz="2200" i="1" dirty="0" smtClean="0"/>
                        <a:t>B</a:t>
                      </a:r>
                      <a:r>
                        <a:rPr lang="sv-SE" sz="2200" i="1" baseline="-25000" dirty="0" smtClean="0"/>
                        <a:t>k</a:t>
                      </a:r>
                      <a:r>
                        <a:rPr lang="sv-SE" sz="22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i="0" baseline="0" dirty="0" smtClean="0">
                          <a:solidFill>
                            <a:schemeClr val="tx1"/>
                          </a:solidFill>
                        </a:rPr>
                        <a:t>Nytta perfekt info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</a:t>
                      </a:r>
                      <a:r>
                        <a:rPr lang="sv-SE" sz="24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sv-SE" sz="2400" dirty="0" err="1" smtClean="0"/>
                        <a:t>|</a:t>
                      </a:r>
                      <a:r>
                        <a:rPr lang="sv-SE" sz="2400" i="1" dirty="0" err="1" smtClean="0"/>
                        <a:t>B</a:t>
                      </a:r>
                      <a:r>
                        <a:rPr lang="sv-SE" sz="2400" i="1" baseline="-25000" dirty="0" err="1" smtClean="0"/>
                        <a:t>k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Imperfekt information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Informationen som inhämtas är behäftad med osäkerhet</a:t>
            </a:r>
          </a:p>
          <a:p>
            <a:pPr marL="266700" indent="-266700">
              <a:spcBef>
                <a:spcPts val="762"/>
              </a:spcBef>
            </a:pPr>
            <a:r>
              <a:rPr lang="sv-SE" sz="2800" dirty="0" smtClean="0"/>
              <a:t>Man kan observera flera utfall 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, …</a:t>
            </a:r>
          </a:p>
          <a:p>
            <a:pPr marL="266700" indent="-266700">
              <a:spcBef>
                <a:spcPts val="762"/>
              </a:spcBef>
            </a:pPr>
            <a:r>
              <a:rPr lang="sv-SE" sz="2800" dirty="0" smtClean="0"/>
              <a:t>Tablån på förra sidan görs för varje utfall</a:t>
            </a:r>
          </a:p>
          <a:p>
            <a:pPr marL="266700" indent="-266700">
              <a:spcBef>
                <a:spcPts val="762"/>
              </a:spcBef>
            </a:pPr>
            <a:r>
              <a:rPr lang="sv-SE" sz="2800" dirty="0" smtClean="0"/>
              <a:t>Man måste ha sannolikheter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),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), …, 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</a:t>
            </a:r>
            <a:r>
              <a:rPr lang="sv-SE" sz="2800" i="1" dirty="0" smtClean="0"/>
              <a:t>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|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),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|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), …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|</a:t>
            </a:r>
            <a:r>
              <a:rPr lang="sv-SE" sz="2800" i="1" dirty="0" smtClean="0"/>
              <a:t>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),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|</a:t>
            </a:r>
            <a:r>
              <a:rPr lang="sv-SE" sz="2800" i="1" dirty="0" smtClean="0"/>
              <a:t>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), …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Blir snabbt svårt att hänga med.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u="sng" dirty="0" smtClean="0"/>
              <a:t>Försla</a:t>
            </a:r>
            <a:r>
              <a:rPr lang="sv-SE" sz="2800" dirty="0" smtClean="0"/>
              <a:t>g: på egen hand försök följa Exempel 19.1 om omeletten, kan göra det lättare att förstå.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baseline="-250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Beslut under osäkerhet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Man känner endast till</a:t>
            </a:r>
          </a:p>
          <a:p>
            <a:pPr marL="266700" indent="-26670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handlingsalternativen</a:t>
            </a:r>
          </a:p>
          <a:p>
            <a:pPr marL="266700" indent="-26670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tillstånden</a:t>
            </a:r>
          </a:p>
          <a:p>
            <a:pPr marL="266700" indent="-266700">
              <a:spcBef>
                <a:spcPts val="762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nyttan</a:t>
            </a:r>
            <a:r>
              <a:rPr lang="sv-SE" dirty="0" smtClean="0"/>
              <a:t> för varje kombination av handling och tillstånd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Man känner </a:t>
            </a:r>
            <a:r>
              <a:rPr lang="sv-SE" u="sng" dirty="0" smtClean="0"/>
              <a:t>inte</a:t>
            </a:r>
            <a:r>
              <a:rPr lang="sv-SE" dirty="0" smtClean="0"/>
              <a:t> till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sannolikheterna</a:t>
            </a:r>
            <a:r>
              <a:rPr lang="sv-SE" dirty="0" smtClean="0"/>
              <a:t> för tillstånden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Kan </a:t>
            </a:r>
            <a:r>
              <a:rPr lang="sv-SE" u="sng" dirty="0" smtClean="0"/>
              <a:t>inte</a:t>
            </a:r>
            <a:r>
              <a:rPr lang="sv-SE" dirty="0" smtClean="0"/>
              <a:t> heller skaffa sig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information</a:t>
            </a:r>
            <a:r>
              <a:rPr lang="sv-SE" dirty="0" smtClean="0"/>
              <a:t> om dem.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Beslut under osäkerhet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Fyra olika strategier:</a:t>
            </a:r>
          </a:p>
          <a:p>
            <a:pPr marL="355600" indent="-355600">
              <a:spcBef>
                <a:spcPts val="762"/>
              </a:spcBef>
            </a:pPr>
            <a:r>
              <a:rPr lang="sv-SE" dirty="0" smtClean="0"/>
              <a:t>Maximin</a:t>
            </a:r>
          </a:p>
          <a:p>
            <a:pPr marL="355600" indent="-355600">
              <a:spcBef>
                <a:spcPts val="762"/>
              </a:spcBef>
            </a:pPr>
            <a:r>
              <a:rPr lang="sv-SE" dirty="0" smtClean="0"/>
              <a:t>Maximax</a:t>
            </a:r>
          </a:p>
          <a:p>
            <a:pPr marL="355600" indent="-355600">
              <a:spcBef>
                <a:spcPts val="762"/>
              </a:spcBef>
            </a:pPr>
            <a:r>
              <a:rPr lang="sv-SE" dirty="0" smtClean="0"/>
              <a:t>Minimax </a:t>
            </a:r>
            <a:r>
              <a:rPr lang="sv-SE" dirty="0" err="1" smtClean="0"/>
              <a:t>regret</a:t>
            </a:r>
            <a:endParaRPr lang="sv-SE" dirty="0" smtClean="0"/>
          </a:p>
          <a:p>
            <a:pPr marL="355600" indent="-355600">
              <a:spcBef>
                <a:spcPts val="762"/>
              </a:spcBef>
            </a:pPr>
            <a:r>
              <a:rPr lang="sv-SE" dirty="0" err="1" smtClean="0"/>
              <a:t>Laplacekriteriet</a:t>
            </a: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u="sng" dirty="0" smtClean="0"/>
              <a:t>Allmänt</a:t>
            </a:r>
            <a:r>
              <a:rPr lang="sv-SE" dirty="0" smtClean="0"/>
              <a:t>: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dirty="0" smtClean="0"/>
              <a:t>Identifiera vad som medför antingen 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värsta</a:t>
            </a:r>
            <a:r>
              <a:rPr lang="sv-SE" dirty="0" smtClean="0"/>
              <a:t> (min-) eller 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bästa</a:t>
            </a:r>
            <a:r>
              <a:rPr lang="sv-SE" dirty="0" smtClean="0"/>
              <a:t> (max-) och maximera eller minimera sedan.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Maximin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För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varje handling </a:t>
            </a:r>
            <a:r>
              <a:rPr lang="sv-SE" sz="2800" dirty="0" smtClean="0"/>
              <a:t>identifiera det värsta som kan hända (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min nytta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r>
              <a:rPr lang="sv-SE" sz="2800" dirty="0" smtClean="0"/>
              <a:t> den handling som har det största värdet av dessa (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max av alla min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Garanterar att man åtminstone kommer att få just så mycket</a:t>
            </a: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5292080"/>
          <a:ext cx="59766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Min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lips 4"/>
          <p:cNvSpPr/>
          <p:nvPr/>
        </p:nvSpPr>
        <p:spPr>
          <a:xfrm>
            <a:off x="4437112" y="7092280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/>
          <p:cNvSpPr/>
          <p:nvPr/>
        </p:nvSpPr>
        <p:spPr>
          <a:xfrm>
            <a:off x="4437112" y="7565822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/>
          <p:cNvSpPr/>
          <p:nvPr/>
        </p:nvSpPr>
        <p:spPr>
          <a:xfrm>
            <a:off x="2230264" y="6629718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/>
          <p:cNvSpPr/>
          <p:nvPr/>
        </p:nvSpPr>
        <p:spPr>
          <a:xfrm>
            <a:off x="5517232" y="7092280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/>
        </p:nvSpPr>
        <p:spPr>
          <a:xfrm>
            <a:off x="883320" y="7092280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" name="Rak pil 10"/>
          <p:cNvCxnSpPr>
            <a:stCxn id="9" idx="5"/>
            <a:endCxn id="12" idx="1"/>
          </p:cNvCxnSpPr>
          <p:nvPr/>
        </p:nvCxnSpPr>
        <p:spPr>
          <a:xfrm>
            <a:off x="1559409" y="7537724"/>
            <a:ext cx="645455" cy="97990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2204864" y="828679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Maximax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För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varje handling </a:t>
            </a:r>
            <a:r>
              <a:rPr lang="sv-SE" sz="2800" dirty="0" smtClean="0"/>
              <a:t>identifiera det bästa som kan hända (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max nytta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r>
              <a:rPr lang="sv-SE" sz="2800" dirty="0" smtClean="0"/>
              <a:t> den handling som har det största värdet av dessa (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max av alla max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Man maximerar nyttan (om man har tur!)</a:t>
            </a: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5292080"/>
          <a:ext cx="59766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Max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lips 4"/>
          <p:cNvSpPr/>
          <p:nvPr/>
        </p:nvSpPr>
        <p:spPr>
          <a:xfrm>
            <a:off x="3318892" y="7092280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/>
          <p:cNvSpPr/>
          <p:nvPr/>
        </p:nvSpPr>
        <p:spPr>
          <a:xfrm>
            <a:off x="2230264" y="7565822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/>
          <p:cNvSpPr/>
          <p:nvPr/>
        </p:nvSpPr>
        <p:spPr>
          <a:xfrm>
            <a:off x="4411712" y="6629718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/>
          <p:cNvSpPr/>
          <p:nvPr/>
        </p:nvSpPr>
        <p:spPr>
          <a:xfrm>
            <a:off x="883320" y="7549728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" name="Rak pil 10"/>
          <p:cNvCxnSpPr>
            <a:stCxn id="10" idx="5"/>
            <a:endCxn id="12" idx="1"/>
          </p:cNvCxnSpPr>
          <p:nvPr/>
        </p:nvCxnSpPr>
        <p:spPr>
          <a:xfrm>
            <a:off x="1559409" y="7995172"/>
            <a:ext cx="645455" cy="52246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2204864" y="828679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Ellips 12"/>
          <p:cNvSpPr/>
          <p:nvPr/>
        </p:nvSpPr>
        <p:spPr>
          <a:xfrm>
            <a:off x="5517232" y="7549728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Minimax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regret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rabicPeriod"/>
            </a:pPr>
            <a:r>
              <a:rPr lang="sv-SE" sz="2800" dirty="0" smtClean="0"/>
              <a:t>För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varje tillstånd </a:t>
            </a:r>
            <a:r>
              <a:rPr lang="sv-SE" sz="2800" dirty="0" smtClean="0"/>
              <a:t>identifiera den handling som medför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max nytta</a:t>
            </a:r>
            <a:endParaRPr lang="sv-SE" sz="2800" dirty="0" smtClean="0"/>
          </a:p>
          <a:p>
            <a:pPr marL="514350" indent="-514350">
              <a:spcBef>
                <a:spcPts val="762"/>
              </a:spcBef>
              <a:buFont typeface="+mj-lt"/>
              <a:buAutoNum type="arabicPeriod"/>
            </a:pPr>
            <a:r>
              <a:rPr lang="sv-SE" sz="2800" baseline="-25000" dirty="0" smtClean="0"/>
              <a:t>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r>
              <a:rPr lang="sv-SE" sz="2800" dirty="0" smtClean="0"/>
              <a:t> den handling som medför att den största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alternativförlusten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minimieras</a:t>
            </a:r>
            <a:endParaRPr lang="sv-SE" sz="28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4" name="Tabell 13"/>
          <p:cNvGraphicFramePr>
            <a:graphicFrameLocks noGrp="1"/>
          </p:cNvGraphicFramePr>
          <p:nvPr/>
        </p:nvGraphicFramePr>
        <p:xfrm>
          <a:off x="476672" y="4611960"/>
          <a:ext cx="597666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Max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Ellips 14"/>
          <p:cNvSpPr/>
          <p:nvPr/>
        </p:nvSpPr>
        <p:spPr>
          <a:xfrm>
            <a:off x="3318892" y="6868810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/>
          <p:cNvSpPr/>
          <p:nvPr/>
        </p:nvSpPr>
        <p:spPr>
          <a:xfrm>
            <a:off x="2230264" y="6881510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/>
          <p:cNvSpPr/>
          <p:nvPr/>
        </p:nvSpPr>
        <p:spPr>
          <a:xfrm>
            <a:off x="4411712" y="5945406"/>
            <a:ext cx="792088" cy="52187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Antag att den kritiska gränsen istället var just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-4,37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Detta motsvarar en signifikansnivå på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i="1" dirty="0" smtClean="0"/>
              <a:t>		P</a:t>
            </a:r>
            <a:r>
              <a:rPr lang="sv-SE" sz="2800" dirty="0" smtClean="0"/>
              <a:t>(</a:t>
            </a:r>
            <a:r>
              <a:rPr lang="sv-SE" sz="2800" i="1" dirty="0" smtClean="0"/>
              <a:t>Z</a:t>
            </a:r>
            <a:r>
              <a:rPr lang="sv-SE" sz="2800" dirty="0" smtClean="0"/>
              <a:t> ≤ -4,37) = 0,00000621 </a:t>
            </a:r>
          </a:p>
          <a:p>
            <a:pPr marL="355600" indent="-355600">
              <a:spcBef>
                <a:spcPts val="762"/>
              </a:spcBef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Man säger att det observerade värdet på testvariabeln Z har ett p-värde på 0,00000621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Resultatet skulle bli signifikant på 0,000621 % nivån</a:t>
            </a:r>
          </a:p>
          <a:p>
            <a:pPr marL="355600" indent="-355600">
              <a:spcBef>
                <a:spcPts val="762"/>
              </a:spcBef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Man behöver inte alltid bestämma </a:t>
            </a:r>
            <a:r>
              <a:rPr lang="el-GR" sz="2800" dirty="0" smtClean="0"/>
              <a:t>α </a:t>
            </a:r>
            <a:r>
              <a:rPr lang="sv-SE" sz="2800" dirty="0" smtClean="0"/>
              <a:t>i förväg, jämför resultatet (här </a:t>
            </a:r>
            <a:r>
              <a:rPr lang="sv-SE" sz="2800" i="1" dirty="0" err="1" smtClean="0"/>
              <a:t>z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) mot olika val av </a:t>
            </a:r>
            <a:r>
              <a:rPr lang="el-GR" sz="2800" dirty="0" smtClean="0"/>
              <a:t>α</a:t>
            </a:r>
            <a:endParaRPr lang="sv-SE" sz="2800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Beräkna differenser mot max nyttan för varje tillstånd 10-2, 10-5, 10-10, 7-4 osv.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Genom att välja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kommer man att ”ångra sig” minst.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Minimax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regret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476672" y="3491880"/>
          <a:ext cx="597666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Max </a:t>
                      </a:r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regret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Max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Ellips 17"/>
          <p:cNvSpPr/>
          <p:nvPr/>
        </p:nvSpPr>
        <p:spPr>
          <a:xfrm>
            <a:off x="5517232" y="5292080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/>
          <p:cNvSpPr/>
          <p:nvPr/>
        </p:nvSpPr>
        <p:spPr>
          <a:xfrm>
            <a:off x="883320" y="5292080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Rak pil 19"/>
          <p:cNvCxnSpPr>
            <a:stCxn id="19" idx="5"/>
            <a:endCxn id="21" idx="1"/>
          </p:cNvCxnSpPr>
          <p:nvPr/>
        </p:nvCxnSpPr>
        <p:spPr>
          <a:xfrm>
            <a:off x="1559409" y="5737524"/>
            <a:ext cx="861479" cy="126794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ruta 20"/>
          <p:cNvSpPr txBox="1"/>
          <p:nvPr/>
        </p:nvSpPr>
        <p:spPr>
          <a:xfrm>
            <a:off x="2420888" y="677463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2" name="Rak pil 21"/>
          <p:cNvCxnSpPr>
            <a:stCxn id="18" idx="3"/>
            <a:endCxn id="23" idx="3"/>
          </p:cNvCxnSpPr>
          <p:nvPr/>
        </p:nvCxnSpPr>
        <p:spPr>
          <a:xfrm flipH="1">
            <a:off x="4797152" y="5737524"/>
            <a:ext cx="836079" cy="1254544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ruta 22"/>
          <p:cNvSpPr txBox="1"/>
          <p:nvPr/>
        </p:nvSpPr>
        <p:spPr>
          <a:xfrm>
            <a:off x="3789040" y="676123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Minst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Laplacekriteriet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Som med beslut under risk men okända sannolikheter </a:t>
            </a:r>
            <a:r>
              <a:rPr lang="sv-SE" sz="2800" i="1" dirty="0" err="1" smtClean="0"/>
              <a:t>p</a:t>
            </a:r>
            <a:r>
              <a:rPr lang="sv-SE" sz="2800" i="1" baseline="-25000" dirty="0" err="1" smtClean="0"/>
              <a:t>j</a:t>
            </a:r>
            <a:endParaRPr lang="sv-SE" sz="2800" i="1" baseline="-250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Antag att alla tillstånd lika möjliga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Dvs.	</a:t>
            </a:r>
            <a:r>
              <a:rPr lang="sv-SE" sz="2800" i="1" dirty="0" err="1" smtClean="0"/>
              <a:t>p</a:t>
            </a:r>
            <a:r>
              <a:rPr lang="sv-SE" sz="2800" i="1" baseline="-25000" dirty="0" err="1" smtClean="0"/>
              <a:t>j</a:t>
            </a:r>
            <a:r>
              <a:rPr lang="sv-SE" sz="2800" i="1" baseline="-25000" dirty="0" smtClean="0"/>
              <a:t> </a:t>
            </a:r>
            <a:r>
              <a:rPr lang="sv-SE" sz="2800" dirty="0" smtClean="0"/>
              <a:t> = (antal tillstånd)</a:t>
            </a:r>
            <a:r>
              <a:rPr lang="sv-SE" sz="2800" baseline="30000" dirty="0" smtClean="0"/>
              <a:t>-1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smtClean="0"/>
              <a:t>Välj den handling med största förväntade nytta.</a:t>
            </a: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2" y="5292080"/>
          <a:ext cx="59766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Förv. nytta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⅓ 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⅓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⅓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4,33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5,00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sv-SE" sz="2400" b="0" i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6,33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Ellips 12"/>
          <p:cNvSpPr/>
          <p:nvPr/>
        </p:nvSpPr>
        <p:spPr>
          <a:xfrm>
            <a:off x="5517232" y="7553122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/>
          <p:cNvSpPr/>
          <p:nvPr/>
        </p:nvSpPr>
        <p:spPr>
          <a:xfrm>
            <a:off x="883320" y="7553122"/>
            <a:ext cx="792088" cy="521870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Övningar inför tentan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None/>
            </a:pPr>
            <a:r>
              <a:rPr lang="sv-SE" sz="2800" b="1" dirty="0" smtClean="0"/>
              <a:t>Tenta 2010-10-27, uppgift 1.</a:t>
            </a:r>
          </a:p>
          <a:p>
            <a:pPr marL="514350" indent="-514350">
              <a:spcBef>
                <a:spcPts val="762"/>
              </a:spcBef>
              <a:buFont typeface="+mj-lt"/>
              <a:buAutoNum type="alphaLcParenR"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Konfidensintervall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Anta att </a:t>
            </a:r>
            <a:r>
              <a:rPr lang="el-GR" sz="2800" dirty="0" smtClean="0"/>
              <a:t>σ</a:t>
            </a:r>
            <a:r>
              <a:rPr lang="sv-SE" sz="2800" dirty="0" smtClean="0"/>
              <a:t> = 5,5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Beräkna ett 95 % KI för </a:t>
            </a:r>
            <a:r>
              <a:rPr lang="el-GR" sz="2800" dirty="0" smtClean="0"/>
              <a:t>μ</a:t>
            </a:r>
            <a:r>
              <a:rPr lang="sv-SE" sz="2800" dirty="0" smtClean="0"/>
              <a:t> (</a:t>
            </a:r>
            <a:r>
              <a:rPr lang="el-GR" sz="2800" dirty="0" smtClean="0"/>
              <a:t>α</a:t>
            </a:r>
            <a:r>
              <a:rPr lang="sv-SE" sz="2800" dirty="0" smtClean="0"/>
              <a:t> = 0,05)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u="sng" dirty="0" smtClean="0"/>
              <a:t>Tillkommer</a:t>
            </a:r>
            <a:r>
              <a:rPr lang="sv-SE" sz="2800" dirty="0" smtClean="0"/>
              <a:t>: anta att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" pitchFamily="18" charset="0"/>
              </a:rPr>
              <a:t>~</a:t>
            </a:r>
            <a:r>
              <a:rPr lang="sv-SE" sz="2800" dirty="0" smtClean="0"/>
              <a:t> N(</a:t>
            </a:r>
            <a:r>
              <a:rPr lang="el-GR" sz="2800" dirty="0" smtClean="0"/>
              <a:t>μ</a:t>
            </a:r>
            <a:r>
              <a:rPr lang="sv-SE" sz="2800" dirty="0" smtClean="0"/>
              <a:t>,</a:t>
            </a:r>
            <a:r>
              <a:rPr lang="el-GR" sz="2800" dirty="0" smtClean="0"/>
              <a:t>σ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)</a:t>
            </a:r>
          </a:p>
          <a:p>
            <a:pPr marL="355600" indent="-355600">
              <a:spcBef>
                <a:spcPts val="762"/>
              </a:spcBef>
            </a:pPr>
            <a:endParaRPr lang="sv-SE" sz="20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Punktskattningen: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Formel: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Insättning ger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el. 50,4 ± 4,4	el.	(46,0 ; 54,8)</a:t>
            </a:r>
          </a:p>
          <a:p>
            <a:pPr>
              <a:buNone/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753668" name="Object 4"/>
          <p:cNvGraphicFramePr>
            <a:graphicFrameLocks noChangeAspect="1"/>
          </p:cNvGraphicFramePr>
          <p:nvPr/>
        </p:nvGraphicFramePr>
        <p:xfrm>
          <a:off x="3625180" y="6626373"/>
          <a:ext cx="2324100" cy="969963"/>
        </p:xfrm>
        <a:graphic>
          <a:graphicData uri="http://schemas.openxmlformats.org/presentationml/2006/ole">
            <p:oleObj spid="_x0000_s815106" name="Ekvation" r:id="rId3" imgW="1015920" imgH="419040" progId="Equation.3">
              <p:embed/>
            </p:oleObj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717032" y="5009877"/>
          <a:ext cx="2420937" cy="892175"/>
        </p:xfrm>
        <a:graphic>
          <a:graphicData uri="http://schemas.openxmlformats.org/presentationml/2006/ole">
            <p:oleObj spid="_x0000_s815107" name="Ekvation" r:id="rId4" imgW="1079280" imgH="393480" progId="Equation.3">
              <p:embed/>
            </p:oleObj>
          </a:graphicData>
        </a:graphic>
      </p:graphicFrame>
      <p:graphicFrame>
        <p:nvGraphicFramePr>
          <p:cNvPr id="815108" name="Object 4"/>
          <p:cNvGraphicFramePr>
            <a:graphicFrameLocks noChangeAspect="1"/>
          </p:cNvGraphicFramePr>
          <p:nvPr/>
        </p:nvGraphicFramePr>
        <p:xfrm>
          <a:off x="1988840" y="5652120"/>
          <a:ext cx="1657350" cy="939800"/>
        </p:xfrm>
        <a:graphic>
          <a:graphicData uri="http://schemas.openxmlformats.org/presentationml/2006/ole">
            <p:oleObj spid="_x0000_s815108" name="Ekvation" r:id="rId5" imgW="72360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1,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lphaLcParenR" startAt="2"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Beräkna stickprovsstorlek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Antaganden givna i a)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Längden på KI får vara högst 6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dvs.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dvs.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Insättning ger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>
              <a:buNone/>
            </a:pPr>
            <a:endParaRPr lang="sv-SE" sz="2800" dirty="0" smtClean="0"/>
          </a:p>
          <a:p>
            <a:pPr>
              <a:buNone/>
            </a:pPr>
            <a:endParaRPr lang="sv-SE" sz="1800" dirty="0" smtClean="0"/>
          </a:p>
          <a:p>
            <a:r>
              <a:rPr lang="sv-SE" sz="2800" dirty="0" smtClean="0"/>
              <a:t>Svar: minst 13</a:t>
            </a:r>
          </a:p>
        </p:txBody>
      </p:sp>
      <p:graphicFrame>
        <p:nvGraphicFramePr>
          <p:cNvPr id="838659" name="Object 3"/>
          <p:cNvGraphicFramePr>
            <a:graphicFrameLocks noChangeAspect="1"/>
          </p:cNvGraphicFramePr>
          <p:nvPr/>
        </p:nvGraphicFramePr>
        <p:xfrm>
          <a:off x="1484784" y="3805312"/>
          <a:ext cx="812800" cy="441325"/>
        </p:xfrm>
        <a:graphic>
          <a:graphicData uri="http://schemas.openxmlformats.org/presentationml/2006/ole">
            <p:oleObj spid="_x0000_s838659" name="Ekvation" r:id="rId3" imgW="355320" imgH="190440" progId="Equation.3">
              <p:embed/>
            </p:oleObj>
          </a:graphicData>
        </a:graphic>
      </p:graphicFrame>
      <p:graphicFrame>
        <p:nvGraphicFramePr>
          <p:cNvPr id="838661" name="Object 5"/>
          <p:cNvGraphicFramePr>
            <a:graphicFrameLocks noChangeAspect="1"/>
          </p:cNvGraphicFramePr>
          <p:nvPr/>
        </p:nvGraphicFramePr>
        <p:xfrm>
          <a:off x="1662708" y="4021336"/>
          <a:ext cx="3489325" cy="998537"/>
        </p:xfrm>
        <a:graphic>
          <a:graphicData uri="http://schemas.openxmlformats.org/presentationml/2006/ole">
            <p:oleObj spid="_x0000_s838661" name="Ekvation" r:id="rId4" imgW="1523880" imgH="431640" progId="Equation.3">
              <p:embed/>
            </p:oleObj>
          </a:graphicData>
        </a:graphic>
      </p:graphicFrame>
      <p:graphicFrame>
        <p:nvGraphicFramePr>
          <p:cNvPr id="838662" name="Object 6"/>
          <p:cNvGraphicFramePr>
            <a:graphicFrameLocks noChangeAspect="1"/>
          </p:cNvGraphicFramePr>
          <p:nvPr/>
        </p:nvGraphicFramePr>
        <p:xfrm>
          <a:off x="1376908" y="5978302"/>
          <a:ext cx="3924300" cy="969962"/>
        </p:xfrm>
        <a:graphic>
          <a:graphicData uri="http://schemas.openxmlformats.org/presentationml/2006/ole">
            <p:oleObj spid="_x0000_s838662" name="Ekvation" r:id="rId5" imgW="17143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inför tentan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None/>
            </a:pPr>
            <a:r>
              <a:rPr lang="sv-SE" sz="2800" b="1" dirty="0" smtClean="0"/>
              <a:t>Tenta 2010-10-27, uppgift 3.</a:t>
            </a:r>
          </a:p>
          <a:p>
            <a:pPr marL="514350" indent="-514350">
              <a:spcBef>
                <a:spcPts val="762"/>
              </a:spcBef>
              <a:buFont typeface="+mj-lt"/>
              <a:buAutoNum type="alphaLcParenR"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Homogenitetstest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n</a:t>
            </a:r>
            <a:r>
              <a:rPr lang="sv-SE" sz="2800" dirty="0" smtClean="0"/>
              <a:t> = 300 fördelat över kön och rökvanor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Avgör på 5 % -nivån om kvinnor och män skiljer sig åt </a:t>
            </a:r>
            <a:r>
              <a:rPr lang="sv-SE" sz="2800" dirty="0" err="1" smtClean="0"/>
              <a:t>map</a:t>
            </a:r>
            <a:r>
              <a:rPr lang="sv-SE" sz="2800" dirty="0" smtClean="0"/>
              <a:t> rökvanor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Data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Kvinnor och mäns fördelning lika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Kvinnor och mäns fördelning ej lika</a:t>
            </a:r>
          </a:p>
        </p:txBody>
      </p:sp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404661" y="5220072"/>
          <a:ext cx="59766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1"/>
                <a:gridCol w="964907"/>
                <a:gridCol w="964907"/>
                <a:gridCol w="964907"/>
                <a:gridCol w="964907"/>
                <a:gridCol w="964907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1-5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6-15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&gt;15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Män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121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Kvinnor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3,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Testvariabel och dess fördelning: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36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Beräkna förväntat antal under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Cellerna som motsvarar vanan ”&gt;15” har för låg förväntat antal; tumregel ≥ 5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Kollapsa kategorierna ”6-15” och ”&gt;15”</a:t>
            </a:r>
          </a:p>
        </p:txBody>
      </p:sp>
      <p:graphicFrame>
        <p:nvGraphicFramePr>
          <p:cNvPr id="754692" name="Object 4"/>
          <p:cNvGraphicFramePr>
            <a:graphicFrameLocks noChangeAspect="1"/>
          </p:cNvGraphicFramePr>
          <p:nvPr/>
        </p:nvGraphicFramePr>
        <p:xfrm>
          <a:off x="968598" y="2660650"/>
          <a:ext cx="4692650" cy="1066800"/>
        </p:xfrm>
        <a:graphic>
          <a:graphicData uri="http://schemas.openxmlformats.org/presentationml/2006/ole">
            <p:oleObj spid="_x0000_s816130" name="Ekvation" r:id="rId3" imgW="1981080" imgH="444240" progId="Equation.3">
              <p:embed/>
            </p:oleObj>
          </a:graphicData>
        </a:graphic>
      </p:graphicFrame>
      <p:graphicFrame>
        <p:nvGraphicFramePr>
          <p:cNvPr id="7" name="Tabell 6"/>
          <p:cNvGraphicFramePr>
            <a:graphicFrameLocks noGrp="1"/>
          </p:cNvGraphicFramePr>
          <p:nvPr/>
        </p:nvGraphicFramePr>
        <p:xfrm>
          <a:off x="404661" y="4572000"/>
          <a:ext cx="59766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1"/>
                <a:gridCol w="964907"/>
                <a:gridCol w="964907"/>
                <a:gridCol w="964907"/>
                <a:gridCol w="964907"/>
                <a:gridCol w="964907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1-5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6-15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&gt;15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Män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123,63</a:t>
                      </a:r>
                      <a:endParaRPr lang="sv-SE" sz="20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10,64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13,68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4,05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Kvinnor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120,37</a:t>
                      </a:r>
                      <a:endParaRPr lang="sv-SE" sz="20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10,36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13,32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3,95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3,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Ny tabell: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1400" dirty="0" smtClean="0"/>
          </a:p>
          <a:p>
            <a:pPr marL="355600" indent="-355600">
              <a:spcBef>
                <a:spcPts val="762"/>
              </a:spcBef>
            </a:pPr>
            <a:endParaRPr lang="sv-SE" sz="14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Förväntade värden, fortfarande under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 </a:t>
            </a:r>
            <a:r>
              <a:rPr lang="sv-SE" sz="2800" dirty="0" smtClean="0"/>
              <a:t>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/>
        </p:nvGraphicFramePr>
        <p:xfrm>
          <a:off x="865513" y="5868144"/>
          <a:ext cx="501175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1"/>
                <a:gridCol w="964907"/>
                <a:gridCol w="964907"/>
                <a:gridCol w="964907"/>
                <a:gridCol w="964907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1-5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&gt;6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Män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123,63</a:t>
                      </a:r>
                      <a:endParaRPr lang="sv-SE" sz="20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10,64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17,73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Kvinnor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120,37</a:t>
                      </a:r>
                      <a:endParaRPr lang="sv-SE" sz="20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10,36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17,27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65513" y="2771800"/>
          <a:ext cx="501175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1"/>
                <a:gridCol w="964907"/>
                <a:gridCol w="964907"/>
                <a:gridCol w="964907"/>
                <a:gridCol w="964907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1-5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&gt;6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Män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121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Kvinnor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baseline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3,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Testvariabel och dess fördelning: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36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ty (rader – 1)(kolumner – 1) = 2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Förkasta</a:t>
            </a:r>
            <a:r>
              <a:rPr lang="sv-SE" sz="2800" i="1" dirty="0" smtClean="0"/>
              <a:t> 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om 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Insättning ger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u="sng" dirty="0" smtClean="0"/>
              <a:t>Slutsats</a:t>
            </a:r>
            <a:r>
              <a:rPr lang="sv-SE" sz="2800" dirty="0" smtClean="0"/>
              <a:t>: Vi förkastar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på 5 % nivån; kvinnors och mäns rökvanor skiljer sig åt</a:t>
            </a:r>
          </a:p>
        </p:txBody>
      </p:sp>
      <p:graphicFrame>
        <p:nvGraphicFramePr>
          <p:cNvPr id="754692" name="Object 4"/>
          <p:cNvGraphicFramePr>
            <a:graphicFrameLocks noChangeAspect="1"/>
          </p:cNvGraphicFramePr>
          <p:nvPr/>
        </p:nvGraphicFramePr>
        <p:xfrm>
          <a:off x="954088" y="2660650"/>
          <a:ext cx="4722812" cy="1066800"/>
        </p:xfrm>
        <a:graphic>
          <a:graphicData uri="http://schemas.openxmlformats.org/presentationml/2006/ole">
            <p:oleObj spid="_x0000_s841730" name="Ekvation" r:id="rId3" imgW="1993680" imgH="444240" progId="Equation.3">
              <p:embed/>
            </p:oleObj>
          </a:graphicData>
        </a:graphic>
      </p:graphicFrame>
      <p:graphicFrame>
        <p:nvGraphicFramePr>
          <p:cNvPr id="841731" name="Object 3"/>
          <p:cNvGraphicFramePr>
            <a:graphicFrameLocks noChangeAspect="1"/>
          </p:cNvGraphicFramePr>
          <p:nvPr/>
        </p:nvGraphicFramePr>
        <p:xfrm>
          <a:off x="1052736" y="5000675"/>
          <a:ext cx="4572000" cy="579437"/>
        </p:xfrm>
        <a:graphic>
          <a:graphicData uri="http://schemas.openxmlformats.org/presentationml/2006/ole">
            <p:oleObj spid="_x0000_s841731" name="Ekvation" r:id="rId4" imgW="1930320" imgH="241200" progId="Equation.3">
              <p:embed/>
            </p:oleObj>
          </a:graphicData>
        </a:graphic>
      </p:graphicFrame>
      <p:graphicFrame>
        <p:nvGraphicFramePr>
          <p:cNvPr id="841732" name="Object 4"/>
          <p:cNvGraphicFramePr>
            <a:graphicFrameLocks noChangeAspect="1"/>
          </p:cNvGraphicFramePr>
          <p:nvPr/>
        </p:nvGraphicFramePr>
        <p:xfrm>
          <a:off x="1127125" y="6584950"/>
          <a:ext cx="4421188" cy="579438"/>
        </p:xfrm>
        <a:graphic>
          <a:graphicData uri="http://schemas.openxmlformats.org/presentationml/2006/ole">
            <p:oleObj spid="_x0000_s841732" name="Ekvation" r:id="rId5" imgW="18666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2011-03-18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4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lphaLcParenR"/>
            </a:pPr>
            <a:r>
              <a:rPr lang="sv-SE" sz="2800" dirty="0" smtClean="0"/>
              <a:t>Beslutsmatris.</a:t>
            </a: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400" dirty="0"/>
          </a:p>
          <a:p>
            <a:pPr marL="0" indent="0">
              <a:spcBef>
                <a:spcPts val="762"/>
              </a:spcBef>
              <a:buNone/>
            </a:pPr>
            <a:endParaRPr lang="sv-SE" sz="24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400" dirty="0" smtClean="0"/>
              <a:t>Om Mitt bud &gt; Motbud:</a:t>
            </a:r>
          </a:p>
          <a:p>
            <a:pPr marL="266700" indent="-266700">
              <a:spcBef>
                <a:spcPts val="600"/>
              </a:spcBef>
              <a:buNone/>
            </a:pPr>
            <a:r>
              <a:rPr lang="sv-SE" sz="2400" dirty="0"/>
              <a:t>	</a:t>
            </a:r>
            <a:r>
              <a:rPr lang="sv-SE" sz="2400" dirty="0" smtClean="0"/>
              <a:t>Nytta = Avkastning – Mitt bud = 100’ – Mitt bud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400" dirty="0" smtClean="0"/>
              <a:t>Om Mitt bud &lt; Motbud:</a:t>
            </a:r>
          </a:p>
          <a:p>
            <a:pPr marL="266700" indent="-266700">
              <a:spcBef>
                <a:spcPts val="600"/>
              </a:spcBef>
              <a:buNone/>
            </a:pPr>
            <a:r>
              <a:rPr lang="sv-SE" sz="2400" dirty="0" smtClean="0"/>
              <a:t>	Nytta = 0</a:t>
            </a:r>
          </a:p>
          <a:p>
            <a:pPr marL="0" indent="0">
              <a:spcBef>
                <a:spcPts val="762"/>
              </a:spcBef>
              <a:buNone/>
            </a:pPr>
            <a:endParaRPr lang="sv-SE" sz="2400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3" y="3227851"/>
          <a:ext cx="597666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Motbud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sannolikhet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Mitt bud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Inget bud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Bud 50’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Bud 70’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50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70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40’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60’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60’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40’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40’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80’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2011-03-18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4, forts.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lphaLcParenR" startAt="2"/>
            </a:pPr>
            <a:r>
              <a:rPr lang="sv-SE" sz="2800" dirty="0" smtClean="0"/>
              <a:t>Maximin: 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Finn sämsta nyttan för varje handling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Välj max av dessa</a:t>
            </a:r>
            <a:endParaRPr lang="sv-SE" sz="24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3" y="4379979"/>
          <a:ext cx="597666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Inget bud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Bud 50’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Bud 70’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Min nytta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50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70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40’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60’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60’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40’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40’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80’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Ellips 8"/>
          <p:cNvSpPr/>
          <p:nvPr/>
        </p:nvSpPr>
        <p:spPr>
          <a:xfrm>
            <a:off x="620688" y="6990681"/>
            <a:ext cx="1296144" cy="571748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Rak pil 9"/>
          <p:cNvCxnSpPr>
            <a:stCxn id="9" idx="5"/>
            <a:endCxn id="11" idx="1"/>
          </p:cNvCxnSpPr>
          <p:nvPr/>
        </p:nvCxnSpPr>
        <p:spPr>
          <a:xfrm>
            <a:off x="1727016" y="7478699"/>
            <a:ext cx="262872" cy="78051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1989888" y="8028384"/>
            <a:ext cx="86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Ellips 12"/>
          <p:cNvSpPr/>
          <p:nvPr/>
        </p:nvSpPr>
        <p:spPr>
          <a:xfrm>
            <a:off x="5560665" y="7041481"/>
            <a:ext cx="702078" cy="457448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" name="Rak pil 13"/>
          <p:cNvCxnSpPr>
            <a:stCxn id="13" idx="3"/>
            <a:endCxn id="15" idx="3"/>
          </p:cNvCxnSpPr>
          <p:nvPr/>
        </p:nvCxnSpPr>
        <p:spPr>
          <a:xfrm flipH="1">
            <a:off x="5128617" y="7431937"/>
            <a:ext cx="534865" cy="866769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ruta 14"/>
          <p:cNvSpPr txBox="1"/>
          <p:nvPr/>
        </p:nvSpPr>
        <p:spPr>
          <a:xfrm>
            <a:off x="4293096" y="8067873"/>
            <a:ext cx="835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Max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1, forts.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124744" y="2987824"/>
          <a:ext cx="4622799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ktangel 5"/>
          <p:cNvSpPr/>
          <p:nvPr/>
        </p:nvSpPr>
        <p:spPr>
          <a:xfrm>
            <a:off x="548680" y="2483768"/>
            <a:ext cx="2438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P(Z ≤ -1,96) = 0,05</a:t>
            </a:r>
            <a:endParaRPr lang="sv-SE" sz="2400" dirty="0"/>
          </a:p>
        </p:txBody>
      </p:sp>
      <p:sp>
        <p:nvSpPr>
          <p:cNvPr id="7" name="Rektangel 6"/>
          <p:cNvSpPr/>
          <p:nvPr/>
        </p:nvSpPr>
        <p:spPr>
          <a:xfrm>
            <a:off x="1412776" y="5724128"/>
            <a:ext cx="3371436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P(Z ≤ -4,37) = 0,00000621</a:t>
            </a:r>
          </a:p>
          <a:p>
            <a:pPr>
              <a:spcBef>
                <a:spcPts val="1800"/>
              </a:spcBef>
              <a:tabLst>
                <a:tab pos="1435100" algn="l"/>
              </a:tabLst>
            </a:pPr>
            <a:r>
              <a:rPr lang="sv-SE" sz="2400" dirty="0" smtClean="0"/>
              <a:t>	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= p-värdet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2011-03-18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4, forts.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lphaLcParenR" startAt="3"/>
            </a:pPr>
            <a:r>
              <a:rPr lang="sv-SE" sz="2800" dirty="0" smtClean="0"/>
              <a:t>Beslut under risk: 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Förväntad nytta per handling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Välj max av dessa</a:t>
            </a:r>
            <a:endParaRPr lang="sv-SE" sz="24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3" y="4379979"/>
          <a:ext cx="597666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Tillstånd &amp; sannolikhet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Handlings-alternativ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Inget bud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Bud 50’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Bud 70’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Förv. nytta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0" dirty="0" smtClean="0"/>
                        <a:t>0,25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0" dirty="0" smtClean="0"/>
                        <a:t>0,50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0" dirty="0" smtClean="0"/>
                        <a:t>0,25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40’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60’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60’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40’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40’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Bud 80’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20’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Ellips 8"/>
          <p:cNvSpPr/>
          <p:nvPr/>
        </p:nvSpPr>
        <p:spPr>
          <a:xfrm>
            <a:off x="692696" y="6516216"/>
            <a:ext cx="1152128" cy="552061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Rak pil 9"/>
          <p:cNvCxnSpPr>
            <a:stCxn id="9" idx="5"/>
            <a:endCxn id="11" idx="1"/>
          </p:cNvCxnSpPr>
          <p:nvPr/>
        </p:nvCxnSpPr>
        <p:spPr>
          <a:xfrm>
            <a:off x="1676099" y="6987430"/>
            <a:ext cx="313789" cy="1294401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1989888" y="8050998"/>
            <a:ext cx="93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Ellips 12"/>
          <p:cNvSpPr/>
          <p:nvPr/>
        </p:nvSpPr>
        <p:spPr>
          <a:xfrm>
            <a:off x="5589240" y="6541616"/>
            <a:ext cx="648072" cy="501261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" name="Rak pil 13"/>
          <p:cNvCxnSpPr>
            <a:stCxn id="13" idx="3"/>
            <a:endCxn id="15" idx="3"/>
          </p:cNvCxnSpPr>
          <p:nvPr/>
        </p:nvCxnSpPr>
        <p:spPr>
          <a:xfrm flipH="1">
            <a:off x="5128617" y="6969469"/>
            <a:ext cx="555531" cy="1351851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ruta 14"/>
          <p:cNvSpPr txBox="1"/>
          <p:nvPr/>
        </p:nvSpPr>
        <p:spPr>
          <a:xfrm>
            <a:off x="4077072" y="8090487"/>
            <a:ext cx="1051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Max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2011-04-08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r>
              <a:rPr lang="sv-SE" sz="2800" b="1" dirty="0" smtClean="0"/>
              <a:t>Uppgift 1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dirty="0" err="1" smtClean="0"/>
              <a:t>Goodness-of-fit</a:t>
            </a:r>
            <a:r>
              <a:rPr lang="sv-SE" sz="2800" dirty="0" smtClean="0"/>
              <a:t> test, dvs.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-test med </a:t>
            </a:r>
          </a:p>
          <a:p>
            <a:pPr marL="0" indent="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Sannolikheterna är</a:t>
            </a:r>
          </a:p>
          <a:p>
            <a:pPr marL="622300" indent="-622300">
              <a:spcBef>
                <a:spcPts val="762"/>
              </a:spcBef>
              <a:buNone/>
            </a:pPr>
            <a:r>
              <a:rPr lang="sv-SE" sz="2800" dirty="0"/>
              <a:t>	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rosa</a:t>
            </a:r>
            <a:r>
              <a:rPr lang="sv-SE" sz="2800" dirty="0" smtClean="0"/>
              <a:t> = 0,50, 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vita</a:t>
            </a:r>
            <a:r>
              <a:rPr lang="sv-SE" sz="2800" dirty="0" smtClean="0"/>
              <a:t> = 0,25, </a:t>
            </a:r>
            <a:r>
              <a:rPr lang="el-GR" sz="2800" dirty="0" smtClean="0"/>
              <a:t>π</a:t>
            </a:r>
            <a:r>
              <a:rPr lang="sv-SE" sz="2800" i="1" baseline="-25000" dirty="0" smtClean="0"/>
              <a:t>röda</a:t>
            </a:r>
            <a:r>
              <a:rPr lang="sv-SE" sz="2800" dirty="0" smtClean="0"/>
              <a:t> = 0,25 </a:t>
            </a:r>
          </a:p>
          <a:p>
            <a:pPr marL="622300" indent="-622300">
              <a:spcBef>
                <a:spcPts val="762"/>
              </a:spcBef>
              <a:buNone/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A</a:t>
            </a:r>
            <a:r>
              <a:rPr lang="sv-SE" sz="2800" dirty="0" smtClean="0"/>
              <a:t> : Sannolikheterna ej enligt </a:t>
            </a:r>
          </a:p>
          <a:p>
            <a:pPr marL="622300" indent="-622300">
              <a:spcBef>
                <a:spcPts val="762"/>
              </a:spcBef>
              <a:buNone/>
            </a:pPr>
            <a:endParaRPr lang="sv-SE" sz="1200" dirty="0" smtClean="0"/>
          </a:p>
          <a:p>
            <a:pPr marL="622300" indent="-622300">
              <a:spcBef>
                <a:spcPts val="762"/>
              </a:spcBef>
              <a:buNone/>
            </a:pPr>
            <a:r>
              <a:rPr lang="sv-SE" sz="2800" dirty="0" smtClean="0"/>
              <a:t>3 klasser/kategorier ger 2</a:t>
            </a:r>
            <a:r>
              <a:rPr lang="sv-SE" sz="2800" dirty="0" smtClean="0"/>
              <a:t> frihetsgrader</a:t>
            </a:r>
            <a:endParaRPr lang="sv-SE" sz="2800" dirty="0"/>
          </a:p>
          <a:p>
            <a:pPr marL="622300" indent="-622300">
              <a:spcBef>
                <a:spcPts val="762"/>
              </a:spcBef>
              <a:buNone/>
            </a:pPr>
            <a:r>
              <a:rPr lang="sv-SE" sz="2800" dirty="0" smtClean="0"/>
              <a:t>Testvariabel är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(</a:t>
            </a:r>
            <a:r>
              <a:rPr lang="sv-SE" sz="2800" dirty="0" err="1" smtClean="0"/>
              <a:t>2</a:t>
            </a:r>
            <a:r>
              <a:rPr lang="sv-SE" sz="2800" dirty="0" smtClean="0"/>
              <a:t>)-fördelad</a:t>
            </a:r>
          </a:p>
          <a:p>
            <a:pPr marL="622300" indent="-622300">
              <a:spcBef>
                <a:spcPts val="762"/>
              </a:spcBef>
              <a:buNone/>
            </a:pPr>
            <a:endParaRPr lang="sv-SE" sz="2800" dirty="0" smtClean="0"/>
          </a:p>
          <a:p>
            <a:pPr marL="622300" indent="-622300">
              <a:spcBef>
                <a:spcPts val="762"/>
              </a:spcBef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548680" y="6199584"/>
          <a:ext cx="597666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795363"/>
                <a:gridCol w="966484"/>
                <a:gridCol w="966484"/>
                <a:gridCol w="123211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Kategori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Rosa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Vita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Röda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 (under </a:t>
                      </a:r>
                      <a:r>
                        <a:rPr lang="sv-SE" sz="2400" i="1" dirty="0" smtClean="0"/>
                        <a:t>H</a:t>
                      </a:r>
                      <a:r>
                        <a:rPr lang="sv-SE" sz="2400" baseline="-25000" dirty="0" smtClean="0"/>
                        <a:t>0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0,50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0,25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0,25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1,00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Förv. = 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sz="2400" b="0" dirty="0" smtClean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sv-SE" sz="2400" b="0" i="1" baseline="-25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err="1" smtClean="0">
                          <a:solidFill>
                            <a:schemeClr val="tx1"/>
                          </a:solidFill>
                        </a:rPr>
                        <a:t>Observ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O-F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sv-SE" sz="2400" b="0" i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3,75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3,33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0,83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200" b="0" dirty="0" smtClean="0">
                          <a:solidFill>
                            <a:schemeClr val="tx1"/>
                          </a:solidFill>
                        </a:rPr>
                        <a:t>7,92</a:t>
                      </a:r>
                      <a:endParaRPr lang="sv-SE" sz="2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2011-04-08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lphaLcParenR"/>
            </a:pPr>
            <a:r>
              <a:rPr lang="sv-SE" sz="2800" dirty="0" smtClean="0"/>
              <a:t>Beslutsmatris.</a:t>
            </a:r>
          </a:p>
          <a:p>
            <a:pPr marL="514350" indent="-514350">
              <a:spcBef>
                <a:spcPts val="762"/>
              </a:spcBef>
              <a:buFont typeface="+mj-lt"/>
              <a:buAutoNum type="alphaLcParenR"/>
            </a:pPr>
            <a:endParaRPr lang="sv-SE" sz="2800" dirty="0"/>
          </a:p>
          <a:p>
            <a:pPr marL="514350" indent="-514350">
              <a:spcBef>
                <a:spcPts val="762"/>
              </a:spcBef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spcBef>
                <a:spcPts val="762"/>
              </a:spcBef>
              <a:buFont typeface="+mj-lt"/>
              <a:buAutoNum type="alphaLcParenR"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400" dirty="0" smtClean="0"/>
              <a:t>Om ”Tecknar försäkring”:</a:t>
            </a:r>
          </a:p>
          <a:p>
            <a:pPr marL="266700" indent="-266700">
              <a:spcBef>
                <a:spcPts val="600"/>
              </a:spcBef>
              <a:buNone/>
            </a:pPr>
            <a:r>
              <a:rPr lang="sv-SE" sz="2400" dirty="0"/>
              <a:t>	</a:t>
            </a:r>
            <a:r>
              <a:rPr lang="sv-SE" sz="2400" dirty="0" smtClean="0"/>
              <a:t>Nytta = Kostnad – Självrisk = </a:t>
            </a:r>
            <a:r>
              <a:rPr lang="sv-SE" sz="2400" dirty="0" smtClean="0"/>
              <a:t>– </a:t>
            </a:r>
            <a:r>
              <a:rPr lang="sv-SE" sz="2400" dirty="0" smtClean="0"/>
              <a:t>490 </a:t>
            </a:r>
            <a:r>
              <a:rPr lang="sv-SE" sz="2400" dirty="0" smtClean="0"/>
              <a:t>– Självrisk</a:t>
            </a:r>
            <a:endParaRPr lang="sv-SE" sz="2400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400" dirty="0" smtClean="0"/>
              <a:t>Om ”Tecknar ej försäkring”:</a:t>
            </a:r>
          </a:p>
          <a:p>
            <a:pPr marL="266700" indent="-266700">
              <a:spcBef>
                <a:spcPts val="600"/>
              </a:spcBef>
              <a:buNone/>
            </a:pPr>
            <a:r>
              <a:rPr lang="sv-SE" sz="2400" dirty="0" smtClean="0"/>
              <a:t>	Nytta = Kostnad – Självrisk = 0 – Självrisk </a:t>
            </a:r>
          </a:p>
          <a:p>
            <a:pPr marL="0" indent="0">
              <a:spcBef>
                <a:spcPts val="762"/>
              </a:spcBef>
              <a:buNone/>
            </a:pPr>
            <a:endParaRPr lang="sv-SE" sz="2400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76673" y="2915816"/>
          <a:ext cx="597666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Skada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sannolikhet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Mitt bud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Ingen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Lätt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Svår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L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S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-490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ej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-6000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-12000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4725144" y="666023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(0 el. 1500)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933056" y="8502823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(0, 6000 el. 1200)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2011-04-08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2, forts.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Font typeface="+mj-lt"/>
              <a:buAutoNum type="alphaLcParenR" startAt="2"/>
            </a:pPr>
            <a:r>
              <a:rPr lang="sv-SE" sz="2800" dirty="0" smtClean="0"/>
              <a:t>Beslut under risk: 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Förväntad nytta per handling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Välj max av dessa</a:t>
            </a:r>
            <a:endParaRPr lang="sv-SE" sz="24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</p:txBody>
      </p:sp>
      <p:cxnSp>
        <p:nvCxnSpPr>
          <p:cNvPr id="10" name="Rak pil 9"/>
          <p:cNvCxnSpPr>
            <a:stCxn id="9" idx="5"/>
            <a:endCxn id="11" idx="1"/>
          </p:cNvCxnSpPr>
          <p:nvPr/>
        </p:nvCxnSpPr>
        <p:spPr>
          <a:xfrm>
            <a:off x="1879768" y="7685816"/>
            <a:ext cx="542168" cy="645409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2421936" y="8100392"/>
            <a:ext cx="93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4" name="Rak pil 13"/>
          <p:cNvCxnSpPr>
            <a:stCxn id="13" idx="3"/>
            <a:endCxn id="15" idx="3"/>
          </p:cNvCxnSpPr>
          <p:nvPr/>
        </p:nvCxnSpPr>
        <p:spPr>
          <a:xfrm flipH="1">
            <a:off x="5128617" y="7562773"/>
            <a:ext cx="504614" cy="807941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ruta 14"/>
          <p:cNvSpPr txBox="1"/>
          <p:nvPr/>
        </p:nvSpPr>
        <p:spPr>
          <a:xfrm>
            <a:off x="4149080" y="8139881"/>
            <a:ext cx="979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Max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2" name="Tabell 11"/>
          <p:cNvGraphicFramePr>
            <a:graphicFrameLocks noGrp="1"/>
          </p:cNvGraphicFramePr>
          <p:nvPr/>
        </p:nvGraphicFramePr>
        <p:xfrm>
          <a:off x="476673" y="4385535"/>
          <a:ext cx="597666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Skada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sannolikhet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Mitt bud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Ingen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Lätt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Svår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Förv. nytta </a:t>
                      </a:r>
                      <a:r>
                        <a:rPr lang="sv-SE" sz="2400" b="0" i="1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L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S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-490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-514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ej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-6000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-12000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-102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Ellips 8"/>
          <p:cNvSpPr/>
          <p:nvPr/>
        </p:nvSpPr>
        <p:spPr>
          <a:xfrm>
            <a:off x="404664" y="6948264"/>
            <a:ext cx="1728192" cy="864096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/>
          <p:cNvSpPr/>
          <p:nvPr/>
        </p:nvSpPr>
        <p:spPr>
          <a:xfrm>
            <a:off x="5517232" y="7071072"/>
            <a:ext cx="792088" cy="576064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2011-04-08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2, forts.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None/>
            </a:pPr>
            <a:r>
              <a:rPr lang="sv-SE" sz="2800" dirty="0" smtClean="0"/>
              <a:t>Extra: Maximin och Maximax: 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Förväntad nytta per handling</a:t>
            </a:r>
          </a:p>
          <a:p>
            <a:pPr marL="914400" lvl="1" indent="-514350">
              <a:spcBef>
                <a:spcPts val="762"/>
              </a:spcBef>
            </a:pPr>
            <a:r>
              <a:rPr lang="sv-SE" sz="2400" dirty="0" smtClean="0"/>
              <a:t>Välj max av dessa</a:t>
            </a:r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</p:txBody>
      </p:sp>
      <p:graphicFrame>
        <p:nvGraphicFramePr>
          <p:cNvPr id="12" name="Tabell 11"/>
          <p:cNvGraphicFramePr>
            <a:graphicFrameLocks noGrp="1"/>
          </p:cNvGraphicFramePr>
          <p:nvPr/>
        </p:nvGraphicFramePr>
        <p:xfrm>
          <a:off x="332656" y="4385535"/>
          <a:ext cx="619268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657073"/>
                <a:gridCol w="657073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Skada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sannolikhet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Mitt bud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Ingen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Lätt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Svår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L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S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-490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baseline="0" dirty="0" smtClean="0">
                          <a:solidFill>
                            <a:schemeClr val="tx1"/>
                          </a:solidFill>
                        </a:rPr>
                        <a:t>-1990</a:t>
                      </a:r>
                      <a:endParaRPr lang="sv-SE" sz="1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baseline="0" dirty="0" smtClean="0">
                          <a:solidFill>
                            <a:schemeClr val="tx1"/>
                          </a:solidFill>
                        </a:rPr>
                        <a:t>-490</a:t>
                      </a:r>
                      <a:endParaRPr lang="sv-SE" sz="18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ej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-6000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-12000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0" baseline="0" dirty="0" smtClean="0">
                          <a:solidFill>
                            <a:schemeClr val="tx1"/>
                          </a:solidFill>
                        </a:rPr>
                        <a:t>-12</a:t>
                      </a:r>
                      <a:r>
                        <a:rPr lang="sv-SE" sz="1400" b="0" i="0" baseline="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endParaRPr lang="sv-SE" sz="1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18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Ellips 12"/>
          <p:cNvSpPr/>
          <p:nvPr/>
        </p:nvSpPr>
        <p:spPr>
          <a:xfrm>
            <a:off x="5169892" y="6261274"/>
            <a:ext cx="723509" cy="576064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" name="Rak pil 13"/>
          <p:cNvCxnSpPr>
            <a:stCxn id="13" idx="3"/>
            <a:endCxn id="15" idx="3"/>
          </p:cNvCxnSpPr>
          <p:nvPr/>
        </p:nvCxnSpPr>
        <p:spPr>
          <a:xfrm flipH="1">
            <a:off x="4409108" y="6752975"/>
            <a:ext cx="866740" cy="1476625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ruta 14"/>
          <p:cNvSpPr txBox="1"/>
          <p:nvPr/>
        </p:nvSpPr>
        <p:spPr>
          <a:xfrm>
            <a:off x="2924944" y="7998767"/>
            <a:ext cx="1484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Maximin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Ellips 16"/>
          <p:cNvSpPr/>
          <p:nvPr/>
        </p:nvSpPr>
        <p:spPr>
          <a:xfrm>
            <a:off x="5877272" y="7066880"/>
            <a:ext cx="648072" cy="576064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8" name="Rak pil 17"/>
          <p:cNvCxnSpPr>
            <a:stCxn id="17" idx="3"/>
            <a:endCxn id="19" idx="3"/>
          </p:cNvCxnSpPr>
          <p:nvPr/>
        </p:nvCxnSpPr>
        <p:spPr>
          <a:xfrm flipH="1">
            <a:off x="5326639" y="7558581"/>
            <a:ext cx="645541" cy="1103067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/>
          <p:cNvSpPr txBox="1"/>
          <p:nvPr/>
        </p:nvSpPr>
        <p:spPr>
          <a:xfrm>
            <a:off x="3789040" y="8430815"/>
            <a:ext cx="1537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Maximax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2011-04-08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2, forts.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None/>
            </a:pPr>
            <a:r>
              <a:rPr lang="sv-SE" sz="2800" dirty="0" smtClean="0"/>
              <a:t>Extra: Minimax </a:t>
            </a:r>
            <a:r>
              <a:rPr lang="sv-SE" sz="2800" dirty="0" err="1" smtClean="0"/>
              <a:t>regret</a:t>
            </a:r>
            <a:endParaRPr lang="sv-SE" sz="2800" dirty="0" smtClean="0"/>
          </a:p>
          <a:p>
            <a:pPr marL="0" lvl="1" indent="0">
              <a:spcBef>
                <a:spcPts val="762"/>
              </a:spcBef>
              <a:buNone/>
            </a:pPr>
            <a:r>
              <a:rPr lang="sv-SE" sz="2400" dirty="0" smtClean="0"/>
              <a:t>Varje tillstånd: handling som medför max nytta</a:t>
            </a:r>
            <a:endParaRPr lang="sv-SE" sz="2800" dirty="0"/>
          </a:p>
        </p:txBody>
      </p:sp>
      <p:graphicFrame>
        <p:nvGraphicFramePr>
          <p:cNvPr id="12" name="Tabell 11"/>
          <p:cNvGraphicFramePr>
            <a:graphicFrameLocks noGrp="1"/>
          </p:cNvGraphicFramePr>
          <p:nvPr/>
        </p:nvGraphicFramePr>
        <p:xfrm>
          <a:off x="476673" y="3853016"/>
          <a:ext cx="597666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Skada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sannolikhet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Mitt bud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Ingen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Lätt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Svår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L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S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-490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-1990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ej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-6000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-12000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33475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solidFill>
                  <a:schemeClr val="accent5">
                    <a:lumMod val="75000"/>
                  </a:schemeClr>
                </a:solidFill>
              </a:rPr>
              <a:t>SG2: 2011-04-08 Uppgift</a:t>
            </a:r>
            <a:r>
              <a:rPr lang="sv-SE" sz="3600" b="1" dirty="0" smtClean="0">
                <a:solidFill>
                  <a:schemeClr val="accent5">
                    <a:lumMod val="75000"/>
                  </a:schemeClr>
                </a:solidFill>
              </a:rPr>
              <a:t> 2, forts.</a:t>
            </a:r>
            <a:endParaRPr lang="sv-SE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2"/>
            <a:ext cx="6326460" cy="6542855"/>
          </a:xfrm>
        </p:spPr>
        <p:txBody>
          <a:bodyPr>
            <a:noAutofit/>
          </a:bodyPr>
          <a:lstStyle/>
          <a:p>
            <a:pPr marL="514350" indent="-514350">
              <a:spcBef>
                <a:spcPts val="762"/>
              </a:spcBef>
              <a:buNone/>
            </a:pPr>
            <a:r>
              <a:rPr lang="sv-SE" sz="2800" dirty="0" smtClean="0"/>
              <a:t>Extra: Minimax </a:t>
            </a:r>
            <a:r>
              <a:rPr lang="sv-SE" sz="2800" dirty="0" err="1" smtClean="0"/>
              <a:t>regret</a:t>
            </a:r>
            <a:r>
              <a:rPr lang="sv-SE" sz="2800" dirty="0" smtClean="0"/>
              <a:t>, forts.</a:t>
            </a:r>
          </a:p>
          <a:p>
            <a:pPr marL="0" lvl="1" indent="0">
              <a:spcBef>
                <a:spcPts val="762"/>
              </a:spcBef>
              <a:buNone/>
            </a:pPr>
            <a:r>
              <a:rPr lang="sv-SE" sz="2400" dirty="0" smtClean="0"/>
              <a:t>Beräkna alternativ förlusten inom varje tillstånd</a:t>
            </a:r>
          </a:p>
          <a:p>
            <a:pPr marL="0" lvl="1" indent="0">
              <a:spcBef>
                <a:spcPts val="762"/>
              </a:spcBef>
              <a:buNone/>
            </a:pPr>
            <a:r>
              <a:rPr lang="sv-SE" sz="2400" dirty="0" smtClean="0"/>
              <a:t>Välj handling med minst alternativ förlust</a:t>
            </a: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  <a:p>
            <a:pPr marL="0" indent="0">
              <a:spcBef>
                <a:spcPts val="762"/>
              </a:spcBef>
              <a:buNone/>
            </a:pPr>
            <a:endParaRPr lang="sv-SE" sz="2800" dirty="0" smtClean="0"/>
          </a:p>
          <a:p>
            <a:pPr marL="0" indent="0">
              <a:spcBef>
                <a:spcPts val="762"/>
              </a:spcBef>
              <a:buNone/>
            </a:pPr>
            <a:endParaRPr lang="sv-SE" sz="2800" dirty="0"/>
          </a:p>
        </p:txBody>
      </p:sp>
      <p:graphicFrame>
        <p:nvGraphicFramePr>
          <p:cNvPr id="18" name="Tabell 17"/>
          <p:cNvGraphicFramePr>
            <a:graphicFrameLocks noGrp="1"/>
          </p:cNvGraphicFramePr>
          <p:nvPr/>
        </p:nvGraphicFramePr>
        <p:xfrm>
          <a:off x="476671" y="3843353"/>
          <a:ext cx="597666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98122"/>
                <a:gridCol w="1098122"/>
                <a:gridCol w="1098122"/>
                <a:gridCol w="1098122"/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Nytta </a:t>
                      </a:r>
                      <a:r>
                        <a:rPr lang="sv-SE" sz="2400" b="0" i="1" baseline="0" dirty="0" err="1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sv-SE" sz="2400" b="0" i="1" baseline="-25000" dirty="0" err="1" smtClean="0">
                          <a:solidFill>
                            <a:schemeClr val="tx1"/>
                          </a:solidFill>
                        </a:rPr>
                        <a:t>ij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Skada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sannolikhet</a:t>
                      </a:r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l"/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Mitt bud</a:t>
                      </a:r>
                      <a:endParaRPr lang="sv-SE" sz="24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Ingen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Lätt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i="0" dirty="0" smtClean="0">
                          <a:solidFill>
                            <a:schemeClr val="tx1"/>
                          </a:solidFill>
                        </a:rPr>
                        <a:t>Svår skada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/>
                      <a:endParaRPr lang="sv-SE" sz="2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p</a:t>
                      </a:r>
                      <a:r>
                        <a:rPr lang="sv-SE" sz="2400" i="0" baseline="-25000" dirty="0" smtClean="0"/>
                        <a:t>0</a:t>
                      </a:r>
                      <a:endParaRPr lang="sv-SE" sz="24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L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err="1" smtClean="0"/>
                        <a:t>p</a:t>
                      </a:r>
                      <a:r>
                        <a:rPr lang="sv-SE" sz="2400" i="1" baseline="-25000" dirty="0" err="1" smtClean="0"/>
                        <a:t>S</a:t>
                      </a:r>
                      <a:endParaRPr lang="sv-SE" sz="24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  <a:endParaRPr lang="sv-SE" sz="24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490</a:t>
                      </a:r>
                      <a:endParaRPr lang="sv-SE" sz="24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baseline="0" dirty="0" smtClean="0">
                          <a:solidFill>
                            <a:schemeClr val="tx1"/>
                          </a:solidFill>
                        </a:rPr>
                        <a:t>Teckna ej försäkring</a:t>
                      </a:r>
                      <a:endParaRPr lang="sv-SE" sz="2400" b="0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4010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10010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10010</a:t>
                      </a:r>
                      <a:endParaRPr lang="sv-SE" sz="2400" b="1" i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Ellips 18"/>
          <p:cNvSpPr/>
          <p:nvPr/>
        </p:nvSpPr>
        <p:spPr>
          <a:xfrm>
            <a:off x="5517232" y="5694511"/>
            <a:ext cx="792088" cy="576064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Rak pil 19"/>
          <p:cNvCxnSpPr>
            <a:stCxn id="19" idx="3"/>
            <a:endCxn id="21" idx="3"/>
          </p:cNvCxnSpPr>
          <p:nvPr/>
        </p:nvCxnSpPr>
        <p:spPr>
          <a:xfrm flipH="1">
            <a:off x="4869160" y="6186212"/>
            <a:ext cx="764071" cy="173414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ruta 20"/>
          <p:cNvSpPr txBox="1"/>
          <p:nvPr/>
        </p:nvSpPr>
        <p:spPr>
          <a:xfrm>
            <a:off x="3637595" y="7689527"/>
            <a:ext cx="1231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Minst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Ellips 24"/>
          <p:cNvSpPr/>
          <p:nvPr/>
        </p:nvSpPr>
        <p:spPr>
          <a:xfrm>
            <a:off x="404664" y="5529287"/>
            <a:ext cx="1584176" cy="936104"/>
          </a:xfrm>
          <a:prstGeom prst="ellipse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2" name="Rak pil 31"/>
          <p:cNvCxnSpPr>
            <a:stCxn id="25" idx="5"/>
            <a:endCxn id="33" idx="1"/>
          </p:cNvCxnSpPr>
          <p:nvPr/>
        </p:nvCxnSpPr>
        <p:spPr>
          <a:xfrm>
            <a:off x="1756843" y="6328302"/>
            <a:ext cx="593085" cy="1562441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/>
          <p:cNvSpPr txBox="1"/>
          <p:nvPr/>
        </p:nvSpPr>
        <p:spPr>
          <a:xfrm>
            <a:off x="2349928" y="7659910"/>
            <a:ext cx="93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Välj</a:t>
            </a:r>
            <a:endParaRPr lang="sv-SE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2 från F8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Tenta 2010-10-27, uppgift 5.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Hypotestest med parvisa differenser;</a:t>
            </a: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: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D</a:t>
            </a:r>
            <a:r>
              <a:rPr lang="sv-SE" sz="2800" dirty="0" smtClean="0"/>
              <a:t> =</a:t>
            </a:r>
            <a:r>
              <a:rPr lang="el-GR" sz="2800" dirty="0" smtClean="0"/>
              <a:t> </a:t>
            </a:r>
            <a:r>
              <a:rPr lang="sv-SE" sz="2800" dirty="0" smtClean="0"/>
              <a:t>0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i="1" dirty="0" smtClean="0"/>
              <a:t>H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: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D</a:t>
            </a:r>
            <a:r>
              <a:rPr lang="sv-SE" sz="2800" dirty="0" smtClean="0"/>
              <a:t> </a:t>
            </a:r>
            <a:r>
              <a:rPr lang="sv-SE" sz="2800" dirty="0" smtClean="0">
                <a:cs typeface="Calibri"/>
              </a:rPr>
              <a:t>≠</a:t>
            </a:r>
            <a:r>
              <a:rPr lang="el-GR" sz="2800" dirty="0" smtClean="0"/>
              <a:t> </a:t>
            </a:r>
            <a:r>
              <a:rPr lang="sv-SE" sz="2800" dirty="0" smtClean="0"/>
              <a:t>0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Signifikansnivå: </a:t>
            </a:r>
            <a:r>
              <a:rPr lang="el-GR" sz="2800" dirty="0" smtClean="0"/>
              <a:t>α</a:t>
            </a:r>
            <a:r>
              <a:rPr lang="sv-SE" sz="2800" dirty="0" smtClean="0"/>
              <a:t> =   0,05</a:t>
            </a:r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Testvariabel och dess fördelning: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2000" dirty="0" smtClean="0"/>
          </a:p>
          <a:p>
            <a:pPr marL="355600" indent="-355600">
              <a:spcBef>
                <a:spcPts val="762"/>
              </a:spcBef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Kritiskt område: förkasta </a:t>
            </a:r>
            <a:r>
              <a:rPr lang="sv-SE" sz="2800" i="1" dirty="0" smtClean="0"/>
              <a:t>H</a:t>
            </a:r>
            <a:r>
              <a:rPr lang="sv-SE" sz="2800" baseline="-25000" dirty="0" smtClean="0"/>
              <a:t>0</a:t>
            </a:r>
            <a:r>
              <a:rPr lang="sv-SE" sz="2800" dirty="0" smtClean="0"/>
              <a:t> om</a:t>
            </a:r>
            <a:endParaRPr lang="sv-SE" sz="12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	|</a:t>
            </a:r>
            <a:r>
              <a:rPr lang="sv-SE" sz="2800" i="1" dirty="0" err="1" smtClean="0"/>
              <a:t>t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| &gt; </a:t>
            </a:r>
            <a:r>
              <a:rPr lang="sv-SE" sz="2800" i="1" dirty="0" smtClean="0"/>
              <a:t>t</a:t>
            </a:r>
            <a:r>
              <a:rPr lang="sv-SE" sz="2800" baseline="-25000" dirty="0" smtClean="0"/>
              <a:t>0,025</a:t>
            </a:r>
            <a:r>
              <a:rPr lang="sv-SE" sz="2800" dirty="0" smtClean="0"/>
              <a:t>(7) =  2,365</a:t>
            </a:r>
          </a:p>
        </p:txBody>
      </p:sp>
      <p:graphicFrame>
        <p:nvGraphicFramePr>
          <p:cNvPr id="770050" name="Object 3"/>
          <p:cNvGraphicFramePr>
            <a:graphicFrameLocks noChangeAspect="1"/>
          </p:cNvGraphicFramePr>
          <p:nvPr/>
        </p:nvGraphicFramePr>
        <p:xfrm>
          <a:off x="1416050" y="5593432"/>
          <a:ext cx="2589213" cy="1066800"/>
        </p:xfrm>
        <a:graphic>
          <a:graphicData uri="http://schemas.openxmlformats.org/presentationml/2006/ole">
            <p:oleObj spid="_x0000_s770050" name="Ekvation" r:id="rId3" imgW="1091880" imgH="444240" progId="Equation.3">
              <p:embed/>
            </p:oleObj>
          </a:graphicData>
        </a:graphic>
      </p:graphicFrame>
      <p:sp>
        <p:nvSpPr>
          <p:cNvPr id="5" name="Ellips 4"/>
          <p:cNvSpPr/>
          <p:nvPr/>
        </p:nvSpPr>
        <p:spPr>
          <a:xfrm>
            <a:off x="3836540" y="7212546"/>
            <a:ext cx="1008112" cy="64807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/>
          <p:cNvSpPr/>
          <p:nvPr/>
        </p:nvSpPr>
        <p:spPr>
          <a:xfrm>
            <a:off x="3595250" y="4403476"/>
            <a:ext cx="1008112" cy="64807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2,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542855"/>
          </a:xfrm>
        </p:spPr>
        <p:txBody>
          <a:bodyPr>
            <a:noAutofit/>
          </a:bodyPr>
          <a:lstStyle/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Beräkning och insättning gav</a:t>
            </a:r>
          </a:p>
          <a:p>
            <a:pPr marL="355600" indent="-355600">
              <a:spcBef>
                <a:spcPts val="762"/>
              </a:spcBef>
            </a:pPr>
            <a:endParaRPr lang="sv-SE" sz="2800" dirty="0" smtClean="0"/>
          </a:p>
          <a:p>
            <a:pPr marL="355600" indent="-355600">
              <a:spcBef>
                <a:spcPts val="762"/>
              </a:spcBef>
            </a:pPr>
            <a:endParaRPr lang="sv-SE" sz="4400" dirty="0" smtClean="0"/>
          </a:p>
          <a:p>
            <a:pPr marL="355600" indent="-355600">
              <a:spcBef>
                <a:spcPts val="762"/>
              </a:spcBef>
            </a:pPr>
            <a:r>
              <a:rPr lang="sv-SE" sz="2800" dirty="0" smtClean="0"/>
              <a:t>Om det kritiska området istället hade varit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	|</a:t>
            </a:r>
            <a:r>
              <a:rPr lang="sv-SE" sz="2800" i="1" dirty="0" err="1" smtClean="0"/>
              <a:t>t</a:t>
            </a:r>
            <a:r>
              <a:rPr lang="sv-SE" sz="2800" i="1" baseline="-25000" dirty="0" err="1" smtClean="0"/>
              <a:t>obs</a:t>
            </a:r>
            <a:r>
              <a:rPr lang="sv-SE" sz="2800" dirty="0" smtClean="0"/>
              <a:t>| &gt; 0,75332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hade detta motsvarat en signifikansnivå enligt</a:t>
            </a:r>
          </a:p>
          <a:p>
            <a:pPr marL="355600" indent="-355600">
              <a:spcBef>
                <a:spcPts val="762"/>
              </a:spcBef>
            </a:pPr>
            <a:endParaRPr lang="sv-SE" sz="1200" dirty="0" smtClean="0"/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(|</a:t>
            </a:r>
            <a:r>
              <a:rPr lang="sv-SE" sz="2800" i="1" dirty="0" smtClean="0"/>
              <a:t>T</a:t>
            </a:r>
            <a:r>
              <a:rPr lang="sv-SE" sz="2800" dirty="0" smtClean="0"/>
              <a:t>|&gt; 0,75332) =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=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T</a:t>
            </a:r>
            <a:r>
              <a:rPr lang="sv-SE" sz="2800" dirty="0" smtClean="0"/>
              <a:t>&lt;- 0,75332)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T</a:t>
            </a:r>
            <a:r>
              <a:rPr lang="sv-SE" sz="2800" dirty="0" smtClean="0"/>
              <a:t>&gt; 0,75332) = </a:t>
            </a:r>
          </a:p>
          <a:p>
            <a:pPr marL="355600" indent="-355600">
              <a:spcBef>
                <a:spcPts val="762"/>
              </a:spcBef>
              <a:buNone/>
            </a:pPr>
            <a:r>
              <a:rPr lang="sv-SE" sz="2800" dirty="0" smtClean="0"/>
              <a:t>	= 2·0,238 =  0,476  =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p-värdet</a:t>
            </a:r>
          </a:p>
        </p:txBody>
      </p:sp>
      <p:graphicFrame>
        <p:nvGraphicFramePr>
          <p:cNvPr id="756739" name="Object 3"/>
          <p:cNvGraphicFramePr>
            <a:graphicFrameLocks noChangeAspect="1"/>
          </p:cNvGraphicFramePr>
          <p:nvPr/>
        </p:nvGraphicFramePr>
        <p:xfrm>
          <a:off x="1152525" y="2743200"/>
          <a:ext cx="4665663" cy="1036638"/>
        </p:xfrm>
        <a:graphic>
          <a:graphicData uri="http://schemas.openxmlformats.org/presentationml/2006/ole">
            <p:oleObj spid="_x0000_s768002" name="Ekvation" r:id="rId3" imgW="1968480" imgH="431640" progId="Equation.3">
              <p:embed/>
            </p:oleObj>
          </a:graphicData>
        </a:graphic>
      </p:graphicFrame>
      <p:sp>
        <p:nvSpPr>
          <p:cNvPr id="8" name="Ellips 7"/>
          <p:cNvSpPr/>
          <p:nvPr/>
        </p:nvSpPr>
        <p:spPr>
          <a:xfrm>
            <a:off x="2456513" y="7692094"/>
            <a:ext cx="1008112" cy="64807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 2, forts.</a:t>
            </a:r>
            <a:endParaRPr lang="sv-SE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143000" y="3198812"/>
          <a:ext cx="4571999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ktangel 6"/>
          <p:cNvSpPr/>
          <p:nvPr/>
        </p:nvSpPr>
        <p:spPr>
          <a:xfrm>
            <a:off x="332656" y="2483768"/>
            <a:ext cx="3060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P(Z ≤ -0,75332) = 0,238</a:t>
            </a:r>
            <a:endParaRPr lang="sv-SE" sz="2400" dirty="0"/>
          </a:p>
        </p:txBody>
      </p:sp>
      <p:sp>
        <p:nvSpPr>
          <p:cNvPr id="8" name="Rektangel 7"/>
          <p:cNvSpPr/>
          <p:nvPr/>
        </p:nvSpPr>
        <p:spPr>
          <a:xfrm>
            <a:off x="580369" y="5796136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P(Z ≤ -2,365) = 0,025</a:t>
            </a:r>
          </a:p>
        </p:txBody>
      </p:sp>
      <p:sp>
        <p:nvSpPr>
          <p:cNvPr id="9" name="Rektangel 8"/>
          <p:cNvSpPr/>
          <p:nvPr/>
        </p:nvSpPr>
        <p:spPr>
          <a:xfrm>
            <a:off x="3717032" y="5796136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P(Z &gt; 2,365) = 0,025</a:t>
            </a:r>
          </a:p>
        </p:txBody>
      </p:sp>
      <p:sp>
        <p:nvSpPr>
          <p:cNvPr id="10" name="Rektangel 9"/>
          <p:cNvSpPr/>
          <p:nvPr/>
        </p:nvSpPr>
        <p:spPr>
          <a:xfrm>
            <a:off x="3680915" y="2483768"/>
            <a:ext cx="2965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P(Z &gt; 0,75332) = 0,238</a:t>
            </a:r>
            <a:endParaRPr lang="sv-SE" sz="2400" dirty="0"/>
          </a:p>
        </p:txBody>
      </p:sp>
      <p:cxnSp>
        <p:nvCxnSpPr>
          <p:cNvPr id="12" name="Rak pil 11"/>
          <p:cNvCxnSpPr/>
          <p:nvPr/>
        </p:nvCxnSpPr>
        <p:spPr>
          <a:xfrm>
            <a:off x="2492896" y="2987824"/>
            <a:ext cx="576064" cy="64807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 flipH="1">
            <a:off x="3789040" y="2987824"/>
            <a:ext cx="720080" cy="64807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flipV="1">
            <a:off x="2060848" y="4788024"/>
            <a:ext cx="373621" cy="93610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 flipH="1" flipV="1">
            <a:off x="4437112" y="4788024"/>
            <a:ext cx="288032" cy="93610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254452" cy="6542855"/>
          </a:xfrm>
        </p:spPr>
        <p:txBody>
          <a:bodyPr>
            <a:noAutofit/>
          </a:bodyPr>
          <a:lstStyle/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endParaRPr lang="sv-SE" dirty="0" smtClean="0"/>
          </a:p>
          <a:p>
            <a:pPr marL="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Måste komma ihåg att det är ett dubbel-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sidigt test när man beräknar p-värdet!</a:t>
            </a:r>
          </a:p>
          <a:p>
            <a:pPr marL="0" indent="0">
              <a:spcBef>
                <a:spcPts val="762"/>
              </a:spcBef>
              <a:buNone/>
            </a:pPr>
            <a:endParaRPr lang="sv-SE" sz="1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ts val="762"/>
              </a:spcBef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	p-värde = 2 ·0,238 = 0,476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14412</TotalTime>
  <Words>3168</Words>
  <Application>Microsoft Office PowerPoint</Application>
  <PresentationFormat>Bildspel på skärmen (4:3)</PresentationFormat>
  <Paragraphs>1439</Paragraphs>
  <Slides>66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66</vt:i4>
      </vt:variant>
    </vt:vector>
  </HeadingPairs>
  <TitlesOfParts>
    <vt:vector size="68" baseType="lpstr">
      <vt:lpstr>Office-tema</vt:lpstr>
      <vt:lpstr>Ekvation</vt:lpstr>
      <vt:lpstr>Statistikens grunder 2 dagtid</vt:lpstr>
      <vt:lpstr> F9 Hypotesprövning</vt:lpstr>
      <vt:lpstr>p-värden</vt:lpstr>
      <vt:lpstr>Övning 1 från F8</vt:lpstr>
      <vt:lpstr>Övning 1, forts.</vt:lpstr>
      <vt:lpstr>Övning 1, forts.</vt:lpstr>
      <vt:lpstr>Övning 2 från F8</vt:lpstr>
      <vt:lpstr>Övning 2, forts.</vt:lpstr>
      <vt:lpstr>Övning 2, forts.</vt:lpstr>
      <vt:lpstr>Kap 18 χ2-test</vt:lpstr>
      <vt:lpstr>Definitioner</vt:lpstr>
      <vt:lpstr>χ2-test, forts.</vt:lpstr>
      <vt:lpstr>χ2-test, forts.</vt:lpstr>
      <vt:lpstr>χ2-test, forts.</vt:lpstr>
      <vt:lpstr>Goodness-of-fit test 1</vt:lpstr>
      <vt:lpstr>Goodness-of-fit test 2</vt:lpstr>
      <vt:lpstr>Goodness-of-fit test 3</vt:lpstr>
      <vt:lpstr>Goodness-of-fit test 4</vt:lpstr>
      <vt:lpstr>Goodness-of-fit: variant </vt:lpstr>
      <vt:lpstr>Goodness-of-fit: variant forts.</vt:lpstr>
      <vt:lpstr>Goodness-of-fit: variant forts.</vt:lpstr>
      <vt:lpstr>Oberoendetest 1</vt:lpstr>
      <vt:lpstr>Oberoendetest 2</vt:lpstr>
      <vt:lpstr>Oberoendetest 3</vt:lpstr>
      <vt:lpstr>Oberoendetest 4</vt:lpstr>
      <vt:lpstr>Övning oberoendetest</vt:lpstr>
      <vt:lpstr>Övning, forts.</vt:lpstr>
      <vt:lpstr>Övning, forts.</vt:lpstr>
      <vt:lpstr>Homogenitetstest</vt:lpstr>
      <vt:lpstr>F10 Lite kort om χ2-test</vt:lpstr>
      <vt:lpstr>Kap 19 Beslutsteori</vt:lpstr>
      <vt:lpstr>Exempel</vt:lpstr>
      <vt:lpstr>Beslutsmatris</vt:lpstr>
      <vt:lpstr>Beslut under säkerhet</vt:lpstr>
      <vt:lpstr>Beslut under säkerhet</vt:lpstr>
      <vt:lpstr>Beslut under risk</vt:lpstr>
      <vt:lpstr>Beslut under risk</vt:lpstr>
      <vt:lpstr>Värdet av observationer</vt:lpstr>
      <vt:lpstr>Perfekt information</vt:lpstr>
      <vt:lpstr>Perfekt information</vt:lpstr>
      <vt:lpstr>Perfekt information</vt:lpstr>
      <vt:lpstr>Imperfekt information 1</vt:lpstr>
      <vt:lpstr>Imperfekt information 2</vt:lpstr>
      <vt:lpstr>Imperfekt information 2</vt:lpstr>
      <vt:lpstr>Beslut under osäkerhet</vt:lpstr>
      <vt:lpstr>Beslut under osäkerhet</vt:lpstr>
      <vt:lpstr>Maximin</vt:lpstr>
      <vt:lpstr>Maximax</vt:lpstr>
      <vt:lpstr>Minimax regret 1</vt:lpstr>
      <vt:lpstr>Minimax regret 2</vt:lpstr>
      <vt:lpstr>Laplacekriteriet</vt:lpstr>
      <vt:lpstr>Övningar inför tentan</vt:lpstr>
      <vt:lpstr>Övning 1, forts.</vt:lpstr>
      <vt:lpstr>Övning inför tentan</vt:lpstr>
      <vt:lpstr>Övning 3, forts.</vt:lpstr>
      <vt:lpstr>Övning 3, forts.</vt:lpstr>
      <vt:lpstr>Övning 3, forts.</vt:lpstr>
      <vt:lpstr>SG2: 2011-03-18 Uppgift 4</vt:lpstr>
      <vt:lpstr>SG2: 2011-03-18 Uppgift 4, forts.</vt:lpstr>
      <vt:lpstr>SG2: 2011-03-18 Uppgift 4, forts.</vt:lpstr>
      <vt:lpstr>SG2: 2011-04-08</vt:lpstr>
      <vt:lpstr>SG2: 2011-04-08 Uppgift 2</vt:lpstr>
      <vt:lpstr>SG2: 2011-04-08 Uppgift 2, forts.</vt:lpstr>
      <vt:lpstr>SG2: 2011-04-08 Uppgift 2, forts.</vt:lpstr>
      <vt:lpstr>SG2: 2011-04-08 Uppgift 2, forts.</vt:lpstr>
      <vt:lpstr>SG2: 2011-04-08 Uppgift 2, forts.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1231</cp:revision>
  <dcterms:created xsi:type="dcterms:W3CDTF">2012-09-02T12:13:54Z</dcterms:created>
  <dcterms:modified xsi:type="dcterms:W3CDTF">2012-10-25T12:07:16Z</dcterms:modified>
</cp:coreProperties>
</file>