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wmf" ContentType="image/x-wmf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2"/>
  </p:handoutMasterIdLst>
  <p:sldIdLst>
    <p:sldId id="404" r:id="rId2"/>
    <p:sldId id="681" r:id="rId3"/>
    <p:sldId id="676" r:id="rId4"/>
    <p:sldId id="692" r:id="rId5"/>
    <p:sldId id="682" r:id="rId6"/>
    <p:sldId id="683" r:id="rId7"/>
    <p:sldId id="684" r:id="rId8"/>
    <p:sldId id="685" r:id="rId9"/>
    <p:sldId id="680" r:id="rId10"/>
    <p:sldId id="687" r:id="rId11"/>
    <p:sldId id="690" r:id="rId12"/>
    <p:sldId id="691" r:id="rId13"/>
    <p:sldId id="688" r:id="rId14"/>
    <p:sldId id="689" r:id="rId15"/>
    <p:sldId id="705" r:id="rId16"/>
    <p:sldId id="706" r:id="rId17"/>
    <p:sldId id="671" r:id="rId18"/>
    <p:sldId id="696" r:id="rId19"/>
    <p:sldId id="702" r:id="rId20"/>
    <p:sldId id="703" r:id="rId21"/>
    <p:sldId id="695" r:id="rId22"/>
    <p:sldId id="698" r:id="rId23"/>
    <p:sldId id="704" r:id="rId24"/>
    <p:sldId id="701" r:id="rId25"/>
    <p:sldId id="699" r:id="rId26"/>
    <p:sldId id="700" r:id="rId27"/>
    <p:sldId id="707" r:id="rId28"/>
    <p:sldId id="709" r:id="rId29"/>
    <p:sldId id="710" r:id="rId30"/>
    <p:sldId id="711" r:id="rId31"/>
    <p:sldId id="712" r:id="rId32"/>
    <p:sldId id="713" r:id="rId33"/>
    <p:sldId id="714" r:id="rId34"/>
    <p:sldId id="715" r:id="rId35"/>
    <p:sldId id="716" r:id="rId36"/>
    <p:sldId id="717" r:id="rId37"/>
    <p:sldId id="735" r:id="rId38"/>
    <p:sldId id="721" r:id="rId39"/>
    <p:sldId id="722" r:id="rId40"/>
    <p:sldId id="733" r:id="rId41"/>
    <p:sldId id="734" r:id="rId42"/>
    <p:sldId id="724" r:id="rId43"/>
    <p:sldId id="737" r:id="rId44"/>
    <p:sldId id="739" r:id="rId45"/>
    <p:sldId id="738" r:id="rId46"/>
    <p:sldId id="719" r:id="rId47"/>
    <p:sldId id="731" r:id="rId48"/>
    <p:sldId id="732" r:id="rId49"/>
    <p:sldId id="740" r:id="rId50"/>
    <p:sldId id="741" r:id="rId51"/>
    <p:sldId id="742" r:id="rId52"/>
    <p:sldId id="745" r:id="rId53"/>
    <p:sldId id="743" r:id="rId54"/>
    <p:sldId id="725" r:id="rId55"/>
    <p:sldId id="751" r:id="rId56"/>
    <p:sldId id="749" r:id="rId57"/>
    <p:sldId id="747" r:id="rId58"/>
    <p:sldId id="748" r:id="rId59"/>
    <p:sldId id="730" r:id="rId60"/>
    <p:sldId id="765" r:id="rId61"/>
    <p:sldId id="766" r:id="rId62"/>
    <p:sldId id="767" r:id="rId63"/>
    <p:sldId id="773" r:id="rId64"/>
    <p:sldId id="726" r:id="rId65"/>
    <p:sldId id="755" r:id="rId66"/>
    <p:sldId id="769" r:id="rId67"/>
    <p:sldId id="770" r:id="rId68"/>
    <p:sldId id="771" r:id="rId69"/>
    <p:sldId id="760" r:id="rId70"/>
    <p:sldId id="764" r:id="rId71"/>
    <p:sldId id="729" r:id="rId72"/>
    <p:sldId id="774" r:id="rId73"/>
    <p:sldId id="728" r:id="rId74"/>
    <p:sldId id="763" r:id="rId75"/>
    <p:sldId id="776" r:id="rId76"/>
    <p:sldId id="777" r:id="rId77"/>
    <p:sldId id="778" r:id="rId78"/>
    <p:sldId id="780" r:id="rId79"/>
    <p:sldId id="781" r:id="rId80"/>
    <p:sldId id="782" r:id="rId81"/>
  </p:sldIdLst>
  <p:sldSz cx="6858000" cy="9144000" type="screen4x3"/>
  <p:notesSz cx="6797675" cy="99282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47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736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scatterChart>
        <c:scatterStyle val="lineMarker"/>
        <c:ser>
          <c:idx val="0"/>
          <c:order val="0"/>
          <c:spPr>
            <a:ln w="28575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Blad1!$A$1:$A$641</c:f>
              <c:numCache>
                <c:formatCode>General</c:formatCode>
                <c:ptCount val="641"/>
                <c:pt idx="0">
                  <c:v>-3.2</c:v>
                </c:pt>
                <c:pt idx="1">
                  <c:v>-3.19</c:v>
                </c:pt>
                <c:pt idx="2">
                  <c:v>-3.18</c:v>
                </c:pt>
                <c:pt idx="3">
                  <c:v>-3.17</c:v>
                </c:pt>
                <c:pt idx="4">
                  <c:v>-3.16</c:v>
                </c:pt>
                <c:pt idx="5">
                  <c:v>-3.15</c:v>
                </c:pt>
                <c:pt idx="6">
                  <c:v>-3.14</c:v>
                </c:pt>
                <c:pt idx="7">
                  <c:v>-3.13</c:v>
                </c:pt>
                <c:pt idx="8">
                  <c:v>-3.12</c:v>
                </c:pt>
                <c:pt idx="9">
                  <c:v>-3.11</c:v>
                </c:pt>
                <c:pt idx="10">
                  <c:v>-3.1</c:v>
                </c:pt>
                <c:pt idx="11">
                  <c:v>-3.09</c:v>
                </c:pt>
                <c:pt idx="12">
                  <c:v>-3.08</c:v>
                </c:pt>
                <c:pt idx="13">
                  <c:v>-3.07</c:v>
                </c:pt>
                <c:pt idx="14">
                  <c:v>-3.06</c:v>
                </c:pt>
                <c:pt idx="15">
                  <c:v>-3.05</c:v>
                </c:pt>
                <c:pt idx="16">
                  <c:v>-3.04</c:v>
                </c:pt>
                <c:pt idx="17">
                  <c:v>-3.03</c:v>
                </c:pt>
                <c:pt idx="18">
                  <c:v>-3.02</c:v>
                </c:pt>
                <c:pt idx="19">
                  <c:v>-3.01</c:v>
                </c:pt>
                <c:pt idx="20">
                  <c:v>-3</c:v>
                </c:pt>
                <c:pt idx="21">
                  <c:v>-2.9899999999999998</c:v>
                </c:pt>
                <c:pt idx="22">
                  <c:v>-2.98</c:v>
                </c:pt>
                <c:pt idx="23">
                  <c:v>-2.9699999999999998</c:v>
                </c:pt>
                <c:pt idx="24">
                  <c:v>-2.9599999999999893</c:v>
                </c:pt>
                <c:pt idx="25">
                  <c:v>-2.94999999999999</c:v>
                </c:pt>
                <c:pt idx="26">
                  <c:v>-2.9399999999999893</c:v>
                </c:pt>
                <c:pt idx="27">
                  <c:v>-2.9299999999999891</c:v>
                </c:pt>
                <c:pt idx="28">
                  <c:v>-2.9199999999999893</c:v>
                </c:pt>
                <c:pt idx="29">
                  <c:v>-2.909999999999989</c:v>
                </c:pt>
                <c:pt idx="30">
                  <c:v>-2.8999999999999893</c:v>
                </c:pt>
                <c:pt idx="31">
                  <c:v>-2.889999999999989</c:v>
                </c:pt>
                <c:pt idx="32">
                  <c:v>-2.8799999999999892</c:v>
                </c:pt>
                <c:pt idx="33">
                  <c:v>-2.869999999999989</c:v>
                </c:pt>
                <c:pt idx="34">
                  <c:v>-2.8599999999999892</c:v>
                </c:pt>
                <c:pt idx="35">
                  <c:v>-2.849999999999989</c:v>
                </c:pt>
                <c:pt idx="36">
                  <c:v>-2.8399999999999888</c:v>
                </c:pt>
                <c:pt idx="37">
                  <c:v>-2.829999999999989</c:v>
                </c:pt>
                <c:pt idx="38">
                  <c:v>-2.8199999999999887</c:v>
                </c:pt>
                <c:pt idx="39">
                  <c:v>-2.809999999999989</c:v>
                </c:pt>
                <c:pt idx="40">
                  <c:v>-2.7999999999999901</c:v>
                </c:pt>
                <c:pt idx="41">
                  <c:v>-2.7899999999999898</c:v>
                </c:pt>
                <c:pt idx="42">
                  <c:v>-2.77999999999999</c:v>
                </c:pt>
                <c:pt idx="43">
                  <c:v>-2.7699999999999898</c:v>
                </c:pt>
                <c:pt idx="44">
                  <c:v>-2.75999999999999</c:v>
                </c:pt>
                <c:pt idx="45">
                  <c:v>-2.7499999999999898</c:v>
                </c:pt>
                <c:pt idx="46">
                  <c:v>-2.73999999999999</c:v>
                </c:pt>
                <c:pt idx="47">
                  <c:v>-2.7299999999999902</c:v>
                </c:pt>
                <c:pt idx="48">
                  <c:v>-2.71999999999999</c:v>
                </c:pt>
                <c:pt idx="49">
                  <c:v>-2.7099999999999902</c:v>
                </c:pt>
                <c:pt idx="50">
                  <c:v>-2.69999999999999</c:v>
                </c:pt>
                <c:pt idx="51">
                  <c:v>-2.6899999999999902</c:v>
                </c:pt>
                <c:pt idx="52">
                  <c:v>-2.6799999999999891</c:v>
                </c:pt>
                <c:pt idx="53">
                  <c:v>-2.6699999999999902</c:v>
                </c:pt>
                <c:pt idx="54">
                  <c:v>-2.659999999999989</c:v>
                </c:pt>
                <c:pt idx="55">
                  <c:v>-2.6499999999999901</c:v>
                </c:pt>
                <c:pt idx="56">
                  <c:v>-2.639999999999989</c:v>
                </c:pt>
                <c:pt idx="57">
                  <c:v>-2.6299999999999901</c:v>
                </c:pt>
                <c:pt idx="58">
                  <c:v>-2.619999999999989</c:v>
                </c:pt>
                <c:pt idx="59">
                  <c:v>-2.6099999999999901</c:v>
                </c:pt>
                <c:pt idx="60">
                  <c:v>-2.599999999999989</c:v>
                </c:pt>
                <c:pt idx="61">
                  <c:v>-2.5899999999999901</c:v>
                </c:pt>
                <c:pt idx="62">
                  <c:v>-2.579999999999989</c:v>
                </c:pt>
                <c:pt idx="63">
                  <c:v>-2.5699999999999901</c:v>
                </c:pt>
                <c:pt idx="64">
                  <c:v>-2.559999999999989</c:v>
                </c:pt>
                <c:pt idx="65">
                  <c:v>-2.5499999999999901</c:v>
                </c:pt>
                <c:pt idx="66">
                  <c:v>-2.5399999999999792</c:v>
                </c:pt>
                <c:pt idx="67">
                  <c:v>-2.52999999999999</c:v>
                </c:pt>
                <c:pt idx="68">
                  <c:v>-2.5199999999999791</c:v>
                </c:pt>
                <c:pt idx="69">
                  <c:v>-2.5099999999999798</c:v>
                </c:pt>
                <c:pt idx="70">
                  <c:v>-2.4999999999999791</c:v>
                </c:pt>
                <c:pt idx="71">
                  <c:v>-2.4899999999999798</c:v>
                </c:pt>
                <c:pt idx="72">
                  <c:v>-2.4799999999999791</c:v>
                </c:pt>
                <c:pt idx="73">
                  <c:v>-2.4699999999999798</c:v>
                </c:pt>
                <c:pt idx="74">
                  <c:v>-2.4599999999999791</c:v>
                </c:pt>
                <c:pt idx="75">
                  <c:v>-2.4499999999999797</c:v>
                </c:pt>
                <c:pt idx="76">
                  <c:v>-2.4399999999999791</c:v>
                </c:pt>
                <c:pt idx="77">
                  <c:v>-2.4299999999999797</c:v>
                </c:pt>
                <c:pt idx="78">
                  <c:v>-2.4199999999999791</c:v>
                </c:pt>
                <c:pt idx="79">
                  <c:v>-2.4099999999999797</c:v>
                </c:pt>
                <c:pt idx="80">
                  <c:v>-2.399999999999979</c:v>
                </c:pt>
                <c:pt idx="81">
                  <c:v>-2.3899999999999797</c:v>
                </c:pt>
                <c:pt idx="82">
                  <c:v>-2.379999999999979</c:v>
                </c:pt>
                <c:pt idx="83">
                  <c:v>-2.3699999999999797</c:v>
                </c:pt>
                <c:pt idx="84">
                  <c:v>-2.359999999999979</c:v>
                </c:pt>
                <c:pt idx="85">
                  <c:v>-2.3499999999999797</c:v>
                </c:pt>
                <c:pt idx="86">
                  <c:v>-2.339999999999979</c:v>
                </c:pt>
                <c:pt idx="87">
                  <c:v>-2.3299999999999792</c:v>
                </c:pt>
                <c:pt idx="88">
                  <c:v>-2.319999999999979</c:v>
                </c:pt>
                <c:pt idx="89">
                  <c:v>-2.3099999999999792</c:v>
                </c:pt>
                <c:pt idx="90">
                  <c:v>-2.2999999999999798</c:v>
                </c:pt>
                <c:pt idx="91">
                  <c:v>-2.2899999999999801</c:v>
                </c:pt>
                <c:pt idx="92">
                  <c:v>-2.2799999999999798</c:v>
                </c:pt>
                <c:pt idx="93">
                  <c:v>-2.26999999999998</c:v>
                </c:pt>
                <c:pt idx="94">
                  <c:v>-2.2599999999999798</c:v>
                </c:pt>
                <c:pt idx="95">
                  <c:v>-2.24999999999998</c:v>
                </c:pt>
                <c:pt idx="96">
                  <c:v>-2.2399999999999798</c:v>
                </c:pt>
                <c:pt idx="97">
                  <c:v>-2.22999999999998</c:v>
                </c:pt>
                <c:pt idx="98">
                  <c:v>-2.2199999999999798</c:v>
                </c:pt>
                <c:pt idx="99">
                  <c:v>-2.20999999999998</c:v>
                </c:pt>
                <c:pt idx="100">
                  <c:v>-2.1999999999999797</c:v>
                </c:pt>
                <c:pt idx="101">
                  <c:v>-2.18999999999998</c:v>
                </c:pt>
                <c:pt idx="102">
                  <c:v>-2.1799999999999797</c:v>
                </c:pt>
                <c:pt idx="103">
                  <c:v>-2.1699999999999799</c:v>
                </c:pt>
                <c:pt idx="104">
                  <c:v>-2.1599999999999797</c:v>
                </c:pt>
                <c:pt idx="105">
                  <c:v>-2.1499999999999799</c:v>
                </c:pt>
                <c:pt idx="106">
                  <c:v>-2.1399999999999797</c:v>
                </c:pt>
                <c:pt idx="107">
                  <c:v>-2.1299999999999799</c:v>
                </c:pt>
                <c:pt idx="108">
                  <c:v>-2.1199999999999797</c:v>
                </c:pt>
                <c:pt idx="109">
                  <c:v>-2.1099999999999701</c:v>
                </c:pt>
                <c:pt idx="110">
                  <c:v>-2.099999999999969</c:v>
                </c:pt>
                <c:pt idx="111">
                  <c:v>-2.0899999999999701</c:v>
                </c:pt>
                <c:pt idx="112">
                  <c:v>-2.079999999999969</c:v>
                </c:pt>
                <c:pt idx="113">
                  <c:v>-2.0699999999999701</c:v>
                </c:pt>
                <c:pt idx="114">
                  <c:v>-2.059999999999969</c:v>
                </c:pt>
                <c:pt idx="115">
                  <c:v>-2.0499999999999701</c:v>
                </c:pt>
                <c:pt idx="116">
                  <c:v>-2.0399999999999689</c:v>
                </c:pt>
                <c:pt idx="117">
                  <c:v>-2.0299999999999701</c:v>
                </c:pt>
                <c:pt idx="118">
                  <c:v>-2.0199999999999689</c:v>
                </c:pt>
                <c:pt idx="119">
                  <c:v>-2.00999999999997</c:v>
                </c:pt>
                <c:pt idx="120">
                  <c:v>-1.9999999999999694</c:v>
                </c:pt>
                <c:pt idx="121">
                  <c:v>-1.9899999999999693</c:v>
                </c:pt>
                <c:pt idx="122">
                  <c:v>-1.9799999999999693</c:v>
                </c:pt>
                <c:pt idx="123">
                  <c:v>-1.9699999999999693</c:v>
                </c:pt>
                <c:pt idx="124">
                  <c:v>-1.9599999999999691</c:v>
                </c:pt>
                <c:pt idx="125">
                  <c:v>-1.9499999999999691</c:v>
                </c:pt>
                <c:pt idx="126">
                  <c:v>-1.9399999999999691</c:v>
                </c:pt>
                <c:pt idx="127">
                  <c:v>-1.9299999999999691</c:v>
                </c:pt>
                <c:pt idx="128">
                  <c:v>-1.9199999999999691</c:v>
                </c:pt>
                <c:pt idx="129">
                  <c:v>-1.9099999999999691</c:v>
                </c:pt>
                <c:pt idx="130">
                  <c:v>-1.8999999999999695</c:v>
                </c:pt>
                <c:pt idx="131">
                  <c:v>-1.8899999999999695</c:v>
                </c:pt>
                <c:pt idx="132">
                  <c:v>-1.8799999999999695</c:v>
                </c:pt>
                <c:pt idx="133">
                  <c:v>-1.8699999999999695</c:v>
                </c:pt>
                <c:pt idx="134">
                  <c:v>-1.8599999999999695</c:v>
                </c:pt>
                <c:pt idx="135">
                  <c:v>-1.8499999999999694</c:v>
                </c:pt>
                <c:pt idx="136">
                  <c:v>-1.8399999999999694</c:v>
                </c:pt>
                <c:pt idx="137">
                  <c:v>-1.8299999999999694</c:v>
                </c:pt>
                <c:pt idx="138">
                  <c:v>-1.8199999999999694</c:v>
                </c:pt>
                <c:pt idx="139">
                  <c:v>-1.8099999999999694</c:v>
                </c:pt>
                <c:pt idx="140">
                  <c:v>-1.7999999999999698</c:v>
                </c:pt>
                <c:pt idx="141">
                  <c:v>-1.7899999999999698</c:v>
                </c:pt>
                <c:pt idx="142">
                  <c:v>-1.7799999999999698</c:v>
                </c:pt>
                <c:pt idx="143">
                  <c:v>-1.7699999999999698</c:v>
                </c:pt>
                <c:pt idx="144">
                  <c:v>-1.7599999999999698</c:v>
                </c:pt>
                <c:pt idx="145">
                  <c:v>-1.7499999999999698</c:v>
                </c:pt>
                <c:pt idx="146">
                  <c:v>-1.7399999999999698</c:v>
                </c:pt>
                <c:pt idx="147">
                  <c:v>-1.7299999999999698</c:v>
                </c:pt>
                <c:pt idx="148">
                  <c:v>-1.7199999999999698</c:v>
                </c:pt>
                <c:pt idx="149">
                  <c:v>-1.7099999999999698</c:v>
                </c:pt>
                <c:pt idx="150">
                  <c:v>-1.6999999999999698</c:v>
                </c:pt>
                <c:pt idx="151">
                  <c:v>-1.6899999999999695</c:v>
                </c:pt>
                <c:pt idx="152">
                  <c:v>-1.6799999999999595</c:v>
                </c:pt>
                <c:pt idx="153">
                  <c:v>-1.6699999999999595</c:v>
                </c:pt>
                <c:pt idx="154">
                  <c:v>-1.6599999999999595</c:v>
                </c:pt>
                <c:pt idx="155">
                  <c:v>-1.6499999999999595</c:v>
                </c:pt>
                <c:pt idx="156">
                  <c:v>-1.6399999999999595</c:v>
                </c:pt>
                <c:pt idx="157">
                  <c:v>-1.6299999999999595</c:v>
                </c:pt>
                <c:pt idx="158">
                  <c:v>-1.6199999999999595</c:v>
                </c:pt>
                <c:pt idx="159">
                  <c:v>-1.6099999999999595</c:v>
                </c:pt>
                <c:pt idx="160">
                  <c:v>-1.5999999999999595</c:v>
                </c:pt>
                <c:pt idx="161">
                  <c:v>-1.5899999999999594</c:v>
                </c:pt>
                <c:pt idx="162">
                  <c:v>-1.5799999999999594</c:v>
                </c:pt>
                <c:pt idx="163">
                  <c:v>-1.5699999999999594</c:v>
                </c:pt>
                <c:pt idx="164">
                  <c:v>-1.5599999999999594</c:v>
                </c:pt>
                <c:pt idx="165">
                  <c:v>-1.5499999999999594</c:v>
                </c:pt>
                <c:pt idx="166">
                  <c:v>-1.5399999999999594</c:v>
                </c:pt>
                <c:pt idx="167">
                  <c:v>-1.5299999999999594</c:v>
                </c:pt>
                <c:pt idx="168">
                  <c:v>-1.5199999999999594</c:v>
                </c:pt>
                <c:pt idx="169">
                  <c:v>-1.5099999999999594</c:v>
                </c:pt>
                <c:pt idx="170">
                  <c:v>-1.4999999999999594</c:v>
                </c:pt>
                <c:pt idx="171">
                  <c:v>-1.4899999999999594</c:v>
                </c:pt>
                <c:pt idx="172">
                  <c:v>-1.4799999999999593</c:v>
                </c:pt>
                <c:pt idx="173">
                  <c:v>-1.4699999999999593</c:v>
                </c:pt>
                <c:pt idx="174">
                  <c:v>-1.4599999999999593</c:v>
                </c:pt>
                <c:pt idx="175">
                  <c:v>-1.4499999999999591</c:v>
                </c:pt>
                <c:pt idx="176">
                  <c:v>-1.4399999999999591</c:v>
                </c:pt>
                <c:pt idx="177">
                  <c:v>-1.4299999999999591</c:v>
                </c:pt>
                <c:pt idx="178">
                  <c:v>-1.4199999999999591</c:v>
                </c:pt>
                <c:pt idx="179">
                  <c:v>-1.4099999999999591</c:v>
                </c:pt>
                <c:pt idx="180">
                  <c:v>-1.3999999999999595</c:v>
                </c:pt>
                <c:pt idx="181">
                  <c:v>-1.3899999999999595</c:v>
                </c:pt>
                <c:pt idx="182">
                  <c:v>-1.3799999999999595</c:v>
                </c:pt>
                <c:pt idx="183">
                  <c:v>-1.3699999999999595</c:v>
                </c:pt>
                <c:pt idx="184">
                  <c:v>-1.3599999999999595</c:v>
                </c:pt>
                <c:pt idx="185">
                  <c:v>-1.3499999999999595</c:v>
                </c:pt>
                <c:pt idx="186">
                  <c:v>-1.3399999999999594</c:v>
                </c:pt>
                <c:pt idx="187">
                  <c:v>-1.3299999999999594</c:v>
                </c:pt>
                <c:pt idx="188">
                  <c:v>-1.3199999999999594</c:v>
                </c:pt>
                <c:pt idx="189">
                  <c:v>-1.3099999999999594</c:v>
                </c:pt>
                <c:pt idx="190">
                  <c:v>-1.2999999999999594</c:v>
                </c:pt>
                <c:pt idx="191">
                  <c:v>-1.2899999999999594</c:v>
                </c:pt>
                <c:pt idx="192">
                  <c:v>-1.2799999999999594</c:v>
                </c:pt>
                <c:pt idx="193">
                  <c:v>-1.2699999999999594</c:v>
                </c:pt>
                <c:pt idx="194">
                  <c:v>-1.2599999999999594</c:v>
                </c:pt>
                <c:pt idx="195">
                  <c:v>-1.2499999999999494</c:v>
                </c:pt>
                <c:pt idx="196">
                  <c:v>-1.2399999999999494</c:v>
                </c:pt>
                <c:pt idx="197">
                  <c:v>-1.2299999999999494</c:v>
                </c:pt>
                <c:pt idx="198">
                  <c:v>-1.2199999999999493</c:v>
                </c:pt>
                <c:pt idx="199">
                  <c:v>-1.2099999999999493</c:v>
                </c:pt>
                <c:pt idx="200">
                  <c:v>-1.1999999999999498</c:v>
                </c:pt>
                <c:pt idx="201">
                  <c:v>-1.1899999999999498</c:v>
                </c:pt>
                <c:pt idx="202">
                  <c:v>-1.1799999999999498</c:v>
                </c:pt>
                <c:pt idx="203">
                  <c:v>-1.1699999999999495</c:v>
                </c:pt>
                <c:pt idx="204">
                  <c:v>-1.1599999999999495</c:v>
                </c:pt>
                <c:pt idx="205">
                  <c:v>-1.1499999999999495</c:v>
                </c:pt>
                <c:pt idx="206">
                  <c:v>-1.1399999999999495</c:v>
                </c:pt>
                <c:pt idx="207">
                  <c:v>-1.1299999999999495</c:v>
                </c:pt>
                <c:pt idx="208">
                  <c:v>-1.1199999999999495</c:v>
                </c:pt>
                <c:pt idx="209">
                  <c:v>-1.1099999999999495</c:v>
                </c:pt>
                <c:pt idx="210">
                  <c:v>-1.0999999999999495</c:v>
                </c:pt>
                <c:pt idx="211">
                  <c:v>-1.0899999999999495</c:v>
                </c:pt>
                <c:pt idx="212">
                  <c:v>-1.0799999999999494</c:v>
                </c:pt>
                <c:pt idx="213">
                  <c:v>-1.0699999999999494</c:v>
                </c:pt>
                <c:pt idx="214">
                  <c:v>-1.0599999999999494</c:v>
                </c:pt>
                <c:pt idx="215">
                  <c:v>-1.0499999999999494</c:v>
                </c:pt>
                <c:pt idx="216">
                  <c:v>-1.0399999999999494</c:v>
                </c:pt>
                <c:pt idx="217">
                  <c:v>-1.0299999999999494</c:v>
                </c:pt>
                <c:pt idx="218">
                  <c:v>-1.0199999999999494</c:v>
                </c:pt>
                <c:pt idx="219">
                  <c:v>-1.0099999999999494</c:v>
                </c:pt>
                <c:pt idx="220">
                  <c:v>-0.99999999999994982</c:v>
                </c:pt>
                <c:pt idx="221">
                  <c:v>-0.98999999999994981</c:v>
                </c:pt>
                <c:pt idx="222">
                  <c:v>-0.9799999999999498</c:v>
                </c:pt>
                <c:pt idx="223">
                  <c:v>-0.96999999999995001</c:v>
                </c:pt>
                <c:pt idx="224">
                  <c:v>-0.95999999999995</c:v>
                </c:pt>
                <c:pt idx="225">
                  <c:v>-0.94999999999995</c:v>
                </c:pt>
                <c:pt idx="226">
                  <c:v>-0.93999999999994999</c:v>
                </c:pt>
                <c:pt idx="227">
                  <c:v>-0.92999999999994998</c:v>
                </c:pt>
                <c:pt idx="228">
                  <c:v>-0.91999999999994997</c:v>
                </c:pt>
                <c:pt idx="229">
                  <c:v>-0.90999999999994996</c:v>
                </c:pt>
                <c:pt idx="230">
                  <c:v>-0.89999999999994995</c:v>
                </c:pt>
                <c:pt idx="231">
                  <c:v>-0.88999999999995005</c:v>
                </c:pt>
                <c:pt idx="232">
                  <c:v>-0.87999999999995004</c:v>
                </c:pt>
                <c:pt idx="233">
                  <c:v>-0.86999999999995004</c:v>
                </c:pt>
                <c:pt idx="234">
                  <c:v>-0.85999999999995003</c:v>
                </c:pt>
                <c:pt idx="235">
                  <c:v>-0.84999999999995002</c:v>
                </c:pt>
                <c:pt idx="236">
                  <c:v>-0.83999999999995001</c:v>
                </c:pt>
                <c:pt idx="237">
                  <c:v>-0.82999999999995</c:v>
                </c:pt>
                <c:pt idx="238">
                  <c:v>-0.81999999999994999</c:v>
                </c:pt>
                <c:pt idx="239">
                  <c:v>-0.80999999999993999</c:v>
                </c:pt>
                <c:pt idx="240">
                  <c:v>-0.79999999999993998</c:v>
                </c:pt>
                <c:pt idx="241">
                  <c:v>-0.78999999999993997</c:v>
                </c:pt>
                <c:pt idx="242">
                  <c:v>-0.77999999999993996</c:v>
                </c:pt>
                <c:pt idx="243">
                  <c:v>-0.76999999999993995</c:v>
                </c:pt>
                <c:pt idx="244">
                  <c:v>-0.75999999999993995</c:v>
                </c:pt>
                <c:pt idx="245">
                  <c:v>-0.74999999999994005</c:v>
                </c:pt>
                <c:pt idx="246">
                  <c:v>-0.73999999999994004</c:v>
                </c:pt>
                <c:pt idx="247">
                  <c:v>-0.72999999999994003</c:v>
                </c:pt>
                <c:pt idx="248">
                  <c:v>-0.71999999999994002</c:v>
                </c:pt>
                <c:pt idx="249">
                  <c:v>-0.70999999999994001</c:v>
                </c:pt>
                <c:pt idx="250">
                  <c:v>-0.69999999999994023</c:v>
                </c:pt>
                <c:pt idx="251">
                  <c:v>-0.68999999999994022</c:v>
                </c:pt>
                <c:pt idx="252">
                  <c:v>-0.67999999999994021</c:v>
                </c:pt>
                <c:pt idx="253">
                  <c:v>-0.6699999999999402</c:v>
                </c:pt>
                <c:pt idx="254">
                  <c:v>-0.65999999999994019</c:v>
                </c:pt>
                <c:pt idx="255">
                  <c:v>-0.64999999999994018</c:v>
                </c:pt>
                <c:pt idx="256">
                  <c:v>-0.63999999999993995</c:v>
                </c:pt>
                <c:pt idx="257">
                  <c:v>-0.62999999999994005</c:v>
                </c:pt>
                <c:pt idx="258">
                  <c:v>-0.61999999999994004</c:v>
                </c:pt>
                <c:pt idx="259">
                  <c:v>-0.60999999999994003</c:v>
                </c:pt>
                <c:pt idx="260">
                  <c:v>-0.59999999999994003</c:v>
                </c:pt>
                <c:pt idx="261">
                  <c:v>-0.58999999999994002</c:v>
                </c:pt>
                <c:pt idx="262">
                  <c:v>-0.57999999999994001</c:v>
                </c:pt>
                <c:pt idx="263">
                  <c:v>-0.56999999999994</c:v>
                </c:pt>
                <c:pt idx="264">
                  <c:v>-0.55999999999993999</c:v>
                </c:pt>
                <c:pt idx="265">
                  <c:v>-0.54999999999993998</c:v>
                </c:pt>
                <c:pt idx="266">
                  <c:v>-0.53999999999993997</c:v>
                </c:pt>
                <c:pt idx="267">
                  <c:v>-0.52999999999993996</c:v>
                </c:pt>
                <c:pt idx="268">
                  <c:v>-0.51999999999993973</c:v>
                </c:pt>
                <c:pt idx="269">
                  <c:v>-0.50999999999993972</c:v>
                </c:pt>
                <c:pt idx="270">
                  <c:v>-0.49999999999994027</c:v>
                </c:pt>
                <c:pt idx="271">
                  <c:v>-0.48999999999994021</c:v>
                </c:pt>
                <c:pt idx="272">
                  <c:v>-0.4799999999999402</c:v>
                </c:pt>
                <c:pt idx="273">
                  <c:v>-0.4699999999999403</c:v>
                </c:pt>
                <c:pt idx="274">
                  <c:v>-0.45999999999994023</c:v>
                </c:pt>
                <c:pt idx="275">
                  <c:v>-0.44999999999994034</c:v>
                </c:pt>
                <c:pt idx="276">
                  <c:v>-0.43999999999994027</c:v>
                </c:pt>
                <c:pt idx="277">
                  <c:v>-0.42999999999994026</c:v>
                </c:pt>
                <c:pt idx="278">
                  <c:v>-0.4199999999999402</c:v>
                </c:pt>
                <c:pt idx="279">
                  <c:v>-0.4099999999999403</c:v>
                </c:pt>
                <c:pt idx="280">
                  <c:v>-0.39999999999994035</c:v>
                </c:pt>
                <c:pt idx="281">
                  <c:v>-0.38999999999994034</c:v>
                </c:pt>
                <c:pt idx="282">
                  <c:v>-0.37999999999993023</c:v>
                </c:pt>
                <c:pt idx="283">
                  <c:v>-0.36999999999993022</c:v>
                </c:pt>
                <c:pt idx="284">
                  <c:v>-0.35999999999993021</c:v>
                </c:pt>
                <c:pt idx="285">
                  <c:v>-0.34999999999993026</c:v>
                </c:pt>
                <c:pt idx="286">
                  <c:v>-0.3399999999999303</c:v>
                </c:pt>
                <c:pt idx="287">
                  <c:v>-0.32999999999993029</c:v>
                </c:pt>
                <c:pt idx="288">
                  <c:v>-0.31999999999993023</c:v>
                </c:pt>
                <c:pt idx="289">
                  <c:v>-0.30999999999993022</c:v>
                </c:pt>
                <c:pt idx="290">
                  <c:v>-0.29999999999993021</c:v>
                </c:pt>
                <c:pt idx="291">
                  <c:v>-0.28999999999993015</c:v>
                </c:pt>
                <c:pt idx="292">
                  <c:v>-0.27999999999993025</c:v>
                </c:pt>
                <c:pt idx="293">
                  <c:v>-0.26999999999993013</c:v>
                </c:pt>
                <c:pt idx="294">
                  <c:v>-0.25999999999993012</c:v>
                </c:pt>
                <c:pt idx="295">
                  <c:v>-0.24999999999993011</c:v>
                </c:pt>
                <c:pt idx="296">
                  <c:v>-0.23999999999993007</c:v>
                </c:pt>
                <c:pt idx="297">
                  <c:v>-0.22999999999993015</c:v>
                </c:pt>
                <c:pt idx="298">
                  <c:v>-0.21999999999993011</c:v>
                </c:pt>
                <c:pt idx="299">
                  <c:v>-0.20999999999993008</c:v>
                </c:pt>
                <c:pt idx="300">
                  <c:v>-0.19999999999993015</c:v>
                </c:pt>
                <c:pt idx="301">
                  <c:v>-0.18999999999993011</c:v>
                </c:pt>
                <c:pt idx="302">
                  <c:v>-0.17999999999993008</c:v>
                </c:pt>
                <c:pt idx="303">
                  <c:v>-0.16999999999993015</c:v>
                </c:pt>
                <c:pt idx="304">
                  <c:v>-0.15999999999993011</c:v>
                </c:pt>
                <c:pt idx="305">
                  <c:v>-0.14999999999993008</c:v>
                </c:pt>
                <c:pt idx="306">
                  <c:v>-0.13999999999993007</c:v>
                </c:pt>
                <c:pt idx="307">
                  <c:v>-0.12999999999993006</c:v>
                </c:pt>
                <c:pt idx="308">
                  <c:v>-0.11999999999993002</c:v>
                </c:pt>
                <c:pt idx="309">
                  <c:v>-0.10999999999993</c:v>
                </c:pt>
                <c:pt idx="310">
                  <c:v>-9.9999999999930464E-2</c:v>
                </c:pt>
                <c:pt idx="311">
                  <c:v>-8.999999999993015E-2</c:v>
                </c:pt>
                <c:pt idx="312">
                  <c:v>-7.9999999999930349E-2</c:v>
                </c:pt>
                <c:pt idx="313">
                  <c:v>-6.9999999999930146E-2</c:v>
                </c:pt>
                <c:pt idx="314">
                  <c:v>-5.9999999999930345E-2</c:v>
                </c:pt>
                <c:pt idx="315">
                  <c:v>-4.9999999999930135E-2</c:v>
                </c:pt>
                <c:pt idx="316">
                  <c:v>-3.9999999999930314E-2</c:v>
                </c:pt>
                <c:pt idx="317">
                  <c:v>-2.9999999999930107E-2</c:v>
                </c:pt>
                <c:pt idx="318">
                  <c:v>-1.9999999999930303E-2</c:v>
                </c:pt>
                <c:pt idx="319">
                  <c:v>-9.9999999999300648E-3</c:v>
                </c:pt>
                <c:pt idx="320">
                  <c:v>0</c:v>
                </c:pt>
                <c:pt idx="321">
                  <c:v>1.0000000000070003E-2</c:v>
                </c:pt>
                <c:pt idx="322">
                  <c:v>2.0000000000069715E-2</c:v>
                </c:pt>
                <c:pt idx="323">
                  <c:v>3.0000000000070016E-2</c:v>
                </c:pt>
                <c:pt idx="324">
                  <c:v>4.0000000000069799E-2</c:v>
                </c:pt>
                <c:pt idx="325">
                  <c:v>5.0000000000079814E-2</c:v>
                </c:pt>
                <c:pt idx="326">
                  <c:v>6.0000000000080017E-2</c:v>
                </c:pt>
                <c:pt idx="327">
                  <c:v>7.0000000000079804E-2</c:v>
                </c:pt>
                <c:pt idx="328">
                  <c:v>8.0000000000080035E-2</c:v>
                </c:pt>
                <c:pt idx="329">
                  <c:v>9.0000000000079836E-2</c:v>
                </c:pt>
                <c:pt idx="330">
                  <c:v>0.10000000000008002</c:v>
                </c:pt>
                <c:pt idx="331">
                  <c:v>0.11000000000008005</c:v>
                </c:pt>
                <c:pt idx="332">
                  <c:v>0.12000000000008003</c:v>
                </c:pt>
                <c:pt idx="333">
                  <c:v>0.13000000000008</c:v>
                </c:pt>
                <c:pt idx="334">
                  <c:v>0.14000000000008</c:v>
                </c:pt>
                <c:pt idx="335">
                  <c:v>0.15000000000008001</c:v>
                </c:pt>
                <c:pt idx="336">
                  <c:v>0.16000000000007999</c:v>
                </c:pt>
                <c:pt idx="337">
                  <c:v>0.17000000000008</c:v>
                </c:pt>
                <c:pt idx="338">
                  <c:v>0.18000000000008001</c:v>
                </c:pt>
                <c:pt idx="339">
                  <c:v>0.19000000000007999</c:v>
                </c:pt>
                <c:pt idx="340">
                  <c:v>0.20000000000008</c:v>
                </c:pt>
                <c:pt idx="341">
                  <c:v>0.21000000000008001</c:v>
                </c:pt>
                <c:pt idx="342">
                  <c:v>0.22000000000007999</c:v>
                </c:pt>
                <c:pt idx="343">
                  <c:v>0.23000000000008</c:v>
                </c:pt>
                <c:pt idx="344">
                  <c:v>0.24000000000008001</c:v>
                </c:pt>
                <c:pt idx="345">
                  <c:v>0.25000000000007999</c:v>
                </c:pt>
                <c:pt idx="346">
                  <c:v>0.26000000000008</c:v>
                </c:pt>
                <c:pt idx="347">
                  <c:v>0.27000000000008001</c:v>
                </c:pt>
                <c:pt idx="348">
                  <c:v>0.28000000000008002</c:v>
                </c:pt>
                <c:pt idx="349">
                  <c:v>0.29000000000008008</c:v>
                </c:pt>
                <c:pt idx="350">
                  <c:v>0.30000000000007998</c:v>
                </c:pt>
                <c:pt idx="351">
                  <c:v>0.3100000000000801</c:v>
                </c:pt>
                <c:pt idx="352">
                  <c:v>0.32000000000008011</c:v>
                </c:pt>
                <c:pt idx="353">
                  <c:v>0.33000000000008012</c:v>
                </c:pt>
                <c:pt idx="354">
                  <c:v>0.34000000000008013</c:v>
                </c:pt>
                <c:pt idx="355">
                  <c:v>0.35000000000008002</c:v>
                </c:pt>
                <c:pt idx="356">
                  <c:v>0.36000000000007998</c:v>
                </c:pt>
                <c:pt idx="357">
                  <c:v>0.3700000000000801</c:v>
                </c:pt>
                <c:pt idx="358">
                  <c:v>0.38000000000008011</c:v>
                </c:pt>
                <c:pt idx="359">
                  <c:v>0.39000000000008012</c:v>
                </c:pt>
                <c:pt idx="360">
                  <c:v>0.40000000000008001</c:v>
                </c:pt>
                <c:pt idx="361">
                  <c:v>0.41000000000008002</c:v>
                </c:pt>
                <c:pt idx="362">
                  <c:v>0.42000000000007998</c:v>
                </c:pt>
                <c:pt idx="363">
                  <c:v>0.43000000000007998</c:v>
                </c:pt>
                <c:pt idx="364">
                  <c:v>0.4400000000000801</c:v>
                </c:pt>
                <c:pt idx="365">
                  <c:v>0.45000000000008</c:v>
                </c:pt>
                <c:pt idx="366">
                  <c:v>0.46000000000008001</c:v>
                </c:pt>
                <c:pt idx="367">
                  <c:v>0.47000000000008002</c:v>
                </c:pt>
                <c:pt idx="368">
                  <c:v>0.48000000000007997</c:v>
                </c:pt>
                <c:pt idx="369">
                  <c:v>0.49000000000008997</c:v>
                </c:pt>
                <c:pt idx="370">
                  <c:v>0.50000000000009004</c:v>
                </c:pt>
                <c:pt idx="371">
                  <c:v>0.51000000000009005</c:v>
                </c:pt>
                <c:pt idx="372">
                  <c:v>0.52000000000008995</c:v>
                </c:pt>
                <c:pt idx="373">
                  <c:v>0.53000000000008995</c:v>
                </c:pt>
                <c:pt idx="374">
                  <c:v>0.54000000000009019</c:v>
                </c:pt>
                <c:pt idx="375">
                  <c:v>0.55000000000009019</c:v>
                </c:pt>
                <c:pt idx="376">
                  <c:v>0.5600000000000902</c:v>
                </c:pt>
                <c:pt idx="377">
                  <c:v>0.57000000000009021</c:v>
                </c:pt>
                <c:pt idx="378">
                  <c:v>0.58000000000009022</c:v>
                </c:pt>
                <c:pt idx="379">
                  <c:v>0.59000000000009023</c:v>
                </c:pt>
                <c:pt idx="380">
                  <c:v>0.60000000000009024</c:v>
                </c:pt>
                <c:pt idx="381">
                  <c:v>0.61000000000009025</c:v>
                </c:pt>
                <c:pt idx="382">
                  <c:v>0.62000000000009026</c:v>
                </c:pt>
                <c:pt idx="383">
                  <c:v>0.63000000000009027</c:v>
                </c:pt>
                <c:pt idx="384">
                  <c:v>0.64000000000009039</c:v>
                </c:pt>
                <c:pt idx="385">
                  <c:v>0.65000000000009028</c:v>
                </c:pt>
                <c:pt idx="386">
                  <c:v>0.6600000000000904</c:v>
                </c:pt>
                <c:pt idx="387">
                  <c:v>0.67000000000009041</c:v>
                </c:pt>
                <c:pt idx="388">
                  <c:v>0.68000000000009042</c:v>
                </c:pt>
                <c:pt idx="389">
                  <c:v>0.69000000000009043</c:v>
                </c:pt>
                <c:pt idx="390">
                  <c:v>0.70000000000009022</c:v>
                </c:pt>
                <c:pt idx="391">
                  <c:v>0.71000000000009023</c:v>
                </c:pt>
                <c:pt idx="392">
                  <c:v>0.72000000000009023</c:v>
                </c:pt>
                <c:pt idx="393">
                  <c:v>0.73000000000009024</c:v>
                </c:pt>
                <c:pt idx="394">
                  <c:v>0.74000000000009025</c:v>
                </c:pt>
                <c:pt idx="395">
                  <c:v>0.75000000000009026</c:v>
                </c:pt>
                <c:pt idx="396">
                  <c:v>0.76000000000009038</c:v>
                </c:pt>
                <c:pt idx="397">
                  <c:v>0.77000000000008995</c:v>
                </c:pt>
                <c:pt idx="398">
                  <c:v>0.78000000000008995</c:v>
                </c:pt>
                <c:pt idx="399">
                  <c:v>0.79000000000009019</c:v>
                </c:pt>
                <c:pt idx="400">
                  <c:v>0.80000000000009019</c:v>
                </c:pt>
                <c:pt idx="401">
                  <c:v>0.8100000000000902</c:v>
                </c:pt>
                <c:pt idx="402">
                  <c:v>0.82000000000009021</c:v>
                </c:pt>
                <c:pt idx="403">
                  <c:v>0.83000000000009022</c:v>
                </c:pt>
                <c:pt idx="404">
                  <c:v>0.84000000000009023</c:v>
                </c:pt>
                <c:pt idx="405">
                  <c:v>0.85000000000009024</c:v>
                </c:pt>
                <c:pt idx="406">
                  <c:v>0.86000000000009025</c:v>
                </c:pt>
                <c:pt idx="407">
                  <c:v>0.87000000000009026</c:v>
                </c:pt>
                <c:pt idx="408">
                  <c:v>0.88000000000009027</c:v>
                </c:pt>
                <c:pt idx="409">
                  <c:v>0.89000000000008939</c:v>
                </c:pt>
                <c:pt idx="410">
                  <c:v>0.90000000000008995</c:v>
                </c:pt>
                <c:pt idx="411">
                  <c:v>0.91000000000009995</c:v>
                </c:pt>
                <c:pt idx="412">
                  <c:v>0.92000000000009918</c:v>
                </c:pt>
                <c:pt idx="413">
                  <c:v>0.9300000000000892</c:v>
                </c:pt>
                <c:pt idx="414">
                  <c:v>0.9400000000001002</c:v>
                </c:pt>
                <c:pt idx="415">
                  <c:v>0.95000000000010021</c:v>
                </c:pt>
                <c:pt idx="416">
                  <c:v>0.96000000000009922</c:v>
                </c:pt>
                <c:pt idx="417">
                  <c:v>0.9700000000001</c:v>
                </c:pt>
                <c:pt idx="418">
                  <c:v>0.98000000000010001</c:v>
                </c:pt>
                <c:pt idx="419">
                  <c:v>0.99000000000010002</c:v>
                </c:pt>
                <c:pt idx="420">
                  <c:v>1.0000000000000999</c:v>
                </c:pt>
                <c:pt idx="421">
                  <c:v>1.0100000000000999</c:v>
                </c:pt>
                <c:pt idx="422">
                  <c:v>1.0200000000000999</c:v>
                </c:pt>
                <c:pt idx="423">
                  <c:v>1.0300000000000999</c:v>
                </c:pt>
                <c:pt idx="424">
                  <c:v>1.0400000000001</c:v>
                </c:pt>
                <c:pt idx="425">
                  <c:v>1.0500000000001</c:v>
                </c:pt>
                <c:pt idx="426">
                  <c:v>1.0600000000001</c:v>
                </c:pt>
                <c:pt idx="427">
                  <c:v>1.0700000000001</c:v>
                </c:pt>
                <c:pt idx="428">
                  <c:v>1.0800000000001</c:v>
                </c:pt>
                <c:pt idx="429">
                  <c:v>1.0900000000001</c:v>
                </c:pt>
                <c:pt idx="430">
                  <c:v>1.1000000000001</c:v>
                </c:pt>
                <c:pt idx="431">
                  <c:v>1.1100000000001</c:v>
                </c:pt>
                <c:pt idx="432">
                  <c:v>1.1200000000001</c:v>
                </c:pt>
                <c:pt idx="433">
                  <c:v>1.1300000000001</c:v>
                </c:pt>
                <c:pt idx="434">
                  <c:v>1.1400000000001</c:v>
                </c:pt>
                <c:pt idx="435">
                  <c:v>1.1500000000001001</c:v>
                </c:pt>
                <c:pt idx="436">
                  <c:v>1.1600000000001001</c:v>
                </c:pt>
                <c:pt idx="437">
                  <c:v>1.1700000000001001</c:v>
                </c:pt>
                <c:pt idx="438">
                  <c:v>1.1800000000001001</c:v>
                </c:pt>
                <c:pt idx="439">
                  <c:v>1.1900000000001001</c:v>
                </c:pt>
                <c:pt idx="440">
                  <c:v>1.2000000000000999</c:v>
                </c:pt>
                <c:pt idx="441">
                  <c:v>1.2100000000000999</c:v>
                </c:pt>
                <c:pt idx="442">
                  <c:v>1.2200000000000999</c:v>
                </c:pt>
                <c:pt idx="443">
                  <c:v>1.2300000000000999</c:v>
                </c:pt>
                <c:pt idx="444">
                  <c:v>1.2400000000000999</c:v>
                </c:pt>
                <c:pt idx="445">
                  <c:v>1.2500000000000999</c:v>
                </c:pt>
                <c:pt idx="446">
                  <c:v>1.2600000000000999</c:v>
                </c:pt>
                <c:pt idx="447">
                  <c:v>1.2700000000000999</c:v>
                </c:pt>
                <c:pt idx="448">
                  <c:v>1.2800000000000999</c:v>
                </c:pt>
                <c:pt idx="449">
                  <c:v>1.2900000000001</c:v>
                </c:pt>
                <c:pt idx="450">
                  <c:v>1.3000000000001</c:v>
                </c:pt>
                <c:pt idx="451">
                  <c:v>1.3100000000001</c:v>
                </c:pt>
                <c:pt idx="452">
                  <c:v>1.3200000000001</c:v>
                </c:pt>
                <c:pt idx="453">
                  <c:v>1.3300000000001</c:v>
                </c:pt>
                <c:pt idx="454">
                  <c:v>1.3400000000001</c:v>
                </c:pt>
                <c:pt idx="455">
                  <c:v>1.35000000000011</c:v>
                </c:pt>
                <c:pt idx="456">
                  <c:v>1.36000000000011</c:v>
                </c:pt>
                <c:pt idx="457">
                  <c:v>1.37000000000011</c:v>
                </c:pt>
                <c:pt idx="458">
                  <c:v>1.38000000000011</c:v>
                </c:pt>
                <c:pt idx="459">
                  <c:v>1.39000000000011</c:v>
                </c:pt>
                <c:pt idx="460">
                  <c:v>1.4000000000001098</c:v>
                </c:pt>
                <c:pt idx="461">
                  <c:v>1.4100000000001098</c:v>
                </c:pt>
                <c:pt idx="462">
                  <c:v>1.4200000000001098</c:v>
                </c:pt>
                <c:pt idx="463">
                  <c:v>1.4300000000001098</c:v>
                </c:pt>
                <c:pt idx="464">
                  <c:v>1.4400000000001099</c:v>
                </c:pt>
                <c:pt idx="465">
                  <c:v>1.4500000000001099</c:v>
                </c:pt>
                <c:pt idx="466">
                  <c:v>1.4600000000001099</c:v>
                </c:pt>
                <c:pt idx="467">
                  <c:v>1.4700000000001099</c:v>
                </c:pt>
                <c:pt idx="468">
                  <c:v>1.4800000000001099</c:v>
                </c:pt>
                <c:pt idx="469">
                  <c:v>1.4900000000001099</c:v>
                </c:pt>
                <c:pt idx="470">
                  <c:v>1.5000000000001099</c:v>
                </c:pt>
                <c:pt idx="471">
                  <c:v>1.5100000000001099</c:v>
                </c:pt>
                <c:pt idx="472">
                  <c:v>1.5200000000001099</c:v>
                </c:pt>
                <c:pt idx="473">
                  <c:v>1.5300000000001099</c:v>
                </c:pt>
                <c:pt idx="474">
                  <c:v>1.5400000000001099</c:v>
                </c:pt>
                <c:pt idx="475">
                  <c:v>1.55000000000011</c:v>
                </c:pt>
                <c:pt idx="476">
                  <c:v>1.56000000000011</c:v>
                </c:pt>
                <c:pt idx="477">
                  <c:v>1.57000000000011</c:v>
                </c:pt>
                <c:pt idx="478">
                  <c:v>1.58000000000011</c:v>
                </c:pt>
                <c:pt idx="479">
                  <c:v>1.59000000000011</c:v>
                </c:pt>
                <c:pt idx="480">
                  <c:v>1.60000000000011</c:v>
                </c:pt>
                <c:pt idx="481">
                  <c:v>1.61000000000011</c:v>
                </c:pt>
                <c:pt idx="482">
                  <c:v>1.62000000000011</c:v>
                </c:pt>
                <c:pt idx="483">
                  <c:v>1.63000000000011</c:v>
                </c:pt>
                <c:pt idx="484">
                  <c:v>1.64000000000011</c:v>
                </c:pt>
                <c:pt idx="485">
                  <c:v>1.65000000000011</c:v>
                </c:pt>
                <c:pt idx="486">
                  <c:v>1.6600000000001101</c:v>
                </c:pt>
                <c:pt idx="487">
                  <c:v>1.6700000000001101</c:v>
                </c:pt>
                <c:pt idx="488">
                  <c:v>1.6800000000001101</c:v>
                </c:pt>
                <c:pt idx="489">
                  <c:v>1.6900000000001101</c:v>
                </c:pt>
                <c:pt idx="490">
                  <c:v>1.7000000000001101</c:v>
                </c:pt>
                <c:pt idx="491">
                  <c:v>1.7100000000001101</c:v>
                </c:pt>
                <c:pt idx="492">
                  <c:v>1.7200000000001101</c:v>
                </c:pt>
                <c:pt idx="493">
                  <c:v>1.7300000000001101</c:v>
                </c:pt>
                <c:pt idx="494">
                  <c:v>1.7400000000001101</c:v>
                </c:pt>
                <c:pt idx="495">
                  <c:v>1.7500000000001101</c:v>
                </c:pt>
                <c:pt idx="496">
                  <c:v>1.7600000000001101</c:v>
                </c:pt>
                <c:pt idx="497">
                  <c:v>1.7700000000001104</c:v>
                </c:pt>
                <c:pt idx="498">
                  <c:v>1.7800000000001204</c:v>
                </c:pt>
                <c:pt idx="499">
                  <c:v>1.7900000000001204</c:v>
                </c:pt>
                <c:pt idx="500">
                  <c:v>1.8000000000001199</c:v>
                </c:pt>
                <c:pt idx="501">
                  <c:v>1.81000000000012</c:v>
                </c:pt>
                <c:pt idx="502">
                  <c:v>1.82000000000012</c:v>
                </c:pt>
                <c:pt idx="503">
                  <c:v>1.83000000000012</c:v>
                </c:pt>
                <c:pt idx="504">
                  <c:v>1.84000000000012</c:v>
                </c:pt>
                <c:pt idx="505">
                  <c:v>1.85000000000012</c:v>
                </c:pt>
                <c:pt idx="506">
                  <c:v>1.86000000000012</c:v>
                </c:pt>
                <c:pt idx="507">
                  <c:v>1.87000000000012</c:v>
                </c:pt>
                <c:pt idx="508">
                  <c:v>1.88000000000012</c:v>
                </c:pt>
                <c:pt idx="509">
                  <c:v>1.89000000000012</c:v>
                </c:pt>
                <c:pt idx="510">
                  <c:v>1.9000000000001198</c:v>
                </c:pt>
                <c:pt idx="511">
                  <c:v>1.9100000000001198</c:v>
                </c:pt>
                <c:pt idx="512">
                  <c:v>1.9200000000001198</c:v>
                </c:pt>
                <c:pt idx="513">
                  <c:v>1.9300000000001198</c:v>
                </c:pt>
                <c:pt idx="514">
                  <c:v>1.9400000000001199</c:v>
                </c:pt>
                <c:pt idx="515">
                  <c:v>1.9500000000001199</c:v>
                </c:pt>
                <c:pt idx="516">
                  <c:v>1.9600000000001199</c:v>
                </c:pt>
                <c:pt idx="517">
                  <c:v>1.9700000000001199</c:v>
                </c:pt>
                <c:pt idx="518">
                  <c:v>1.9800000000001199</c:v>
                </c:pt>
                <c:pt idx="519">
                  <c:v>1.9900000000001199</c:v>
                </c:pt>
                <c:pt idx="520">
                  <c:v>2.0000000000001199</c:v>
                </c:pt>
                <c:pt idx="521">
                  <c:v>2.0100000000001197</c:v>
                </c:pt>
                <c:pt idx="522">
                  <c:v>2.0200000000001199</c:v>
                </c:pt>
                <c:pt idx="523">
                  <c:v>2.0300000000001197</c:v>
                </c:pt>
                <c:pt idx="524">
                  <c:v>2.0400000000001199</c:v>
                </c:pt>
                <c:pt idx="525">
                  <c:v>2.0500000000001197</c:v>
                </c:pt>
                <c:pt idx="526">
                  <c:v>2.06000000000012</c:v>
                </c:pt>
                <c:pt idx="527">
                  <c:v>2.0700000000001197</c:v>
                </c:pt>
                <c:pt idx="528">
                  <c:v>2.08000000000012</c:v>
                </c:pt>
                <c:pt idx="529">
                  <c:v>2.0900000000001198</c:v>
                </c:pt>
                <c:pt idx="530">
                  <c:v>2.10000000000012</c:v>
                </c:pt>
                <c:pt idx="531">
                  <c:v>2.1100000000001198</c:v>
                </c:pt>
                <c:pt idx="532">
                  <c:v>2.12000000000012</c:v>
                </c:pt>
                <c:pt idx="533">
                  <c:v>2.1300000000001198</c:v>
                </c:pt>
                <c:pt idx="534">
                  <c:v>2.14000000000012</c:v>
                </c:pt>
                <c:pt idx="535">
                  <c:v>2.1500000000001198</c:v>
                </c:pt>
                <c:pt idx="536">
                  <c:v>2.16000000000012</c:v>
                </c:pt>
                <c:pt idx="537">
                  <c:v>2.1700000000001198</c:v>
                </c:pt>
                <c:pt idx="538">
                  <c:v>2.1800000000001201</c:v>
                </c:pt>
                <c:pt idx="539">
                  <c:v>2.1900000000001199</c:v>
                </c:pt>
                <c:pt idx="540">
                  <c:v>2.2000000000001201</c:v>
                </c:pt>
                <c:pt idx="541">
                  <c:v>2.2100000000001199</c:v>
                </c:pt>
                <c:pt idx="542">
                  <c:v>2.2200000000001299</c:v>
                </c:pt>
                <c:pt idx="543">
                  <c:v>2.2300000000001301</c:v>
                </c:pt>
                <c:pt idx="544">
                  <c:v>2.2400000000001299</c:v>
                </c:pt>
                <c:pt idx="545">
                  <c:v>2.2500000000001301</c:v>
                </c:pt>
                <c:pt idx="546">
                  <c:v>2.2600000000001299</c:v>
                </c:pt>
                <c:pt idx="547">
                  <c:v>2.2700000000001301</c:v>
                </c:pt>
                <c:pt idx="548">
                  <c:v>2.2800000000001299</c:v>
                </c:pt>
                <c:pt idx="549">
                  <c:v>2.2900000000001302</c:v>
                </c:pt>
                <c:pt idx="550">
                  <c:v>2.3000000000001291</c:v>
                </c:pt>
                <c:pt idx="551">
                  <c:v>2.3100000000001293</c:v>
                </c:pt>
                <c:pt idx="552">
                  <c:v>2.32000000000013</c:v>
                </c:pt>
                <c:pt idx="553">
                  <c:v>2.3300000000001293</c:v>
                </c:pt>
                <c:pt idx="554">
                  <c:v>2.34000000000013</c:v>
                </c:pt>
                <c:pt idx="555">
                  <c:v>2.3500000000001293</c:v>
                </c:pt>
                <c:pt idx="556">
                  <c:v>2.36000000000013</c:v>
                </c:pt>
                <c:pt idx="557">
                  <c:v>2.3700000000001289</c:v>
                </c:pt>
                <c:pt idx="558">
                  <c:v>2.38000000000013</c:v>
                </c:pt>
                <c:pt idx="559">
                  <c:v>2.3900000000001289</c:v>
                </c:pt>
                <c:pt idx="560">
                  <c:v>2.40000000000013</c:v>
                </c:pt>
                <c:pt idx="561">
                  <c:v>2.4100000000001289</c:v>
                </c:pt>
                <c:pt idx="562">
                  <c:v>2.42000000000013</c:v>
                </c:pt>
                <c:pt idx="563">
                  <c:v>2.4300000000001289</c:v>
                </c:pt>
                <c:pt idx="564">
                  <c:v>2.4400000000001301</c:v>
                </c:pt>
                <c:pt idx="565">
                  <c:v>2.450000000000129</c:v>
                </c:pt>
                <c:pt idx="566">
                  <c:v>2.4600000000001301</c:v>
                </c:pt>
                <c:pt idx="567">
                  <c:v>2.470000000000129</c:v>
                </c:pt>
                <c:pt idx="568">
                  <c:v>2.4800000000001301</c:v>
                </c:pt>
                <c:pt idx="569">
                  <c:v>2.490000000000129</c:v>
                </c:pt>
                <c:pt idx="570">
                  <c:v>2.5000000000001301</c:v>
                </c:pt>
                <c:pt idx="571">
                  <c:v>2.510000000000129</c:v>
                </c:pt>
                <c:pt idx="572">
                  <c:v>2.5200000000001301</c:v>
                </c:pt>
                <c:pt idx="573">
                  <c:v>2.530000000000129</c:v>
                </c:pt>
                <c:pt idx="574">
                  <c:v>2.5400000000001302</c:v>
                </c:pt>
                <c:pt idx="575">
                  <c:v>2.5500000000001291</c:v>
                </c:pt>
                <c:pt idx="576">
                  <c:v>2.5600000000001302</c:v>
                </c:pt>
                <c:pt idx="577">
                  <c:v>2.57000000000013</c:v>
                </c:pt>
                <c:pt idx="578">
                  <c:v>2.5800000000001302</c:v>
                </c:pt>
                <c:pt idx="579">
                  <c:v>2.59000000000013</c:v>
                </c:pt>
                <c:pt idx="580">
                  <c:v>2.6000000000001302</c:v>
                </c:pt>
                <c:pt idx="581">
                  <c:v>2.61000000000013</c:v>
                </c:pt>
                <c:pt idx="582">
                  <c:v>2.6200000000001298</c:v>
                </c:pt>
                <c:pt idx="583">
                  <c:v>2.6300000000001398</c:v>
                </c:pt>
                <c:pt idx="584">
                  <c:v>2.6400000000001298</c:v>
                </c:pt>
                <c:pt idx="585">
                  <c:v>2.65000000000013</c:v>
                </c:pt>
                <c:pt idx="586">
                  <c:v>2.66000000000014</c:v>
                </c:pt>
                <c:pt idx="587">
                  <c:v>2.6700000000001398</c:v>
                </c:pt>
                <c:pt idx="588">
                  <c:v>2.68000000000014</c:v>
                </c:pt>
                <c:pt idx="589">
                  <c:v>2.6900000000001398</c:v>
                </c:pt>
                <c:pt idx="590">
                  <c:v>2.7000000000001401</c:v>
                </c:pt>
                <c:pt idx="591">
                  <c:v>2.7100000000001399</c:v>
                </c:pt>
                <c:pt idx="592">
                  <c:v>2.7200000000001401</c:v>
                </c:pt>
                <c:pt idx="593">
                  <c:v>2.7300000000001399</c:v>
                </c:pt>
                <c:pt idx="594">
                  <c:v>2.7400000000001401</c:v>
                </c:pt>
                <c:pt idx="595">
                  <c:v>2.7500000000001399</c:v>
                </c:pt>
                <c:pt idx="596">
                  <c:v>2.7600000000001401</c:v>
                </c:pt>
                <c:pt idx="597">
                  <c:v>2.7700000000001399</c:v>
                </c:pt>
                <c:pt idx="598">
                  <c:v>2.7800000000001401</c:v>
                </c:pt>
                <c:pt idx="599">
                  <c:v>2.7900000000001399</c:v>
                </c:pt>
                <c:pt idx="600">
                  <c:v>2.8000000000001397</c:v>
                </c:pt>
                <c:pt idx="601">
                  <c:v>2.8100000000001391</c:v>
                </c:pt>
                <c:pt idx="602">
                  <c:v>2.8200000000001397</c:v>
                </c:pt>
                <c:pt idx="603">
                  <c:v>2.8300000000001391</c:v>
                </c:pt>
                <c:pt idx="604">
                  <c:v>2.8400000000001397</c:v>
                </c:pt>
                <c:pt idx="605">
                  <c:v>2.8500000000001391</c:v>
                </c:pt>
                <c:pt idx="606">
                  <c:v>2.8600000000001398</c:v>
                </c:pt>
                <c:pt idx="607">
                  <c:v>2.8700000000001391</c:v>
                </c:pt>
                <c:pt idx="608">
                  <c:v>2.8800000000001398</c:v>
                </c:pt>
                <c:pt idx="609">
                  <c:v>2.8900000000001391</c:v>
                </c:pt>
                <c:pt idx="610">
                  <c:v>2.9000000000001398</c:v>
                </c:pt>
                <c:pt idx="611">
                  <c:v>2.9100000000001391</c:v>
                </c:pt>
                <c:pt idx="612">
                  <c:v>2.9200000000001398</c:v>
                </c:pt>
                <c:pt idx="613">
                  <c:v>2.9300000000001392</c:v>
                </c:pt>
                <c:pt idx="614">
                  <c:v>2.9400000000001398</c:v>
                </c:pt>
                <c:pt idx="615">
                  <c:v>2.9500000000001392</c:v>
                </c:pt>
                <c:pt idx="616">
                  <c:v>2.9600000000001399</c:v>
                </c:pt>
                <c:pt idx="617">
                  <c:v>2.9700000000001392</c:v>
                </c:pt>
                <c:pt idx="618">
                  <c:v>2.9800000000001399</c:v>
                </c:pt>
                <c:pt idx="619">
                  <c:v>2.9900000000001397</c:v>
                </c:pt>
                <c:pt idx="620">
                  <c:v>3.0000000000001399</c:v>
                </c:pt>
                <c:pt idx="621">
                  <c:v>3.0100000000001397</c:v>
                </c:pt>
                <c:pt idx="622">
                  <c:v>3.0200000000001399</c:v>
                </c:pt>
                <c:pt idx="623">
                  <c:v>3.0300000000001397</c:v>
                </c:pt>
                <c:pt idx="624">
                  <c:v>3.0400000000001399</c:v>
                </c:pt>
                <c:pt idx="625">
                  <c:v>3.0500000000001397</c:v>
                </c:pt>
                <c:pt idx="626">
                  <c:v>3.0600000000001399</c:v>
                </c:pt>
                <c:pt idx="627">
                  <c:v>3.0700000000001491</c:v>
                </c:pt>
                <c:pt idx="628">
                  <c:v>3.0800000000001502</c:v>
                </c:pt>
                <c:pt idx="629">
                  <c:v>3.0900000000001397</c:v>
                </c:pt>
                <c:pt idx="630">
                  <c:v>3.1000000000001502</c:v>
                </c:pt>
                <c:pt idx="631">
                  <c:v>3.11000000000015</c:v>
                </c:pt>
                <c:pt idx="632">
                  <c:v>3.1200000000001502</c:v>
                </c:pt>
                <c:pt idx="633">
                  <c:v>3.13000000000015</c:v>
                </c:pt>
                <c:pt idx="634">
                  <c:v>3.1400000000001498</c:v>
                </c:pt>
                <c:pt idx="635">
                  <c:v>3.15000000000015</c:v>
                </c:pt>
                <c:pt idx="636">
                  <c:v>3.1600000000001498</c:v>
                </c:pt>
                <c:pt idx="637">
                  <c:v>3.17000000000015</c:v>
                </c:pt>
                <c:pt idx="638">
                  <c:v>3.1800000000001498</c:v>
                </c:pt>
                <c:pt idx="639">
                  <c:v>3.19000000000015</c:v>
                </c:pt>
                <c:pt idx="640">
                  <c:v>3.2000000000001498</c:v>
                </c:pt>
              </c:numCache>
            </c:numRef>
          </c:xVal>
          <c:yVal>
            <c:numRef>
              <c:f>Blad1!$B$1:$B$641</c:f>
              <c:numCache>
                <c:formatCode>General</c:formatCode>
                <c:ptCount val="641"/>
                <c:pt idx="0">
                  <c:v>2.3840882014648408E-3</c:v>
                </c:pt>
                <c:pt idx="1">
                  <c:v>2.4614897246407002E-3</c:v>
                </c:pt>
                <c:pt idx="2">
                  <c:v>2.5411500287265236E-3</c:v>
                </c:pt>
                <c:pt idx="3">
                  <c:v>2.6231260247810266E-3</c:v>
                </c:pt>
                <c:pt idx="4">
                  <c:v>2.7074757568407021E-3</c:v>
                </c:pt>
                <c:pt idx="5">
                  <c:v>2.7942584148794472E-3</c:v>
                </c:pt>
                <c:pt idx="6">
                  <c:v>2.8835343476034418E-3</c:v>
                </c:pt>
                <c:pt idx="7">
                  <c:v>2.975365075068253E-3</c:v>
                </c:pt>
                <c:pt idx="8">
                  <c:v>3.0698133011047408E-3</c:v>
                </c:pt>
                <c:pt idx="9">
                  <c:v>3.1669429255400806E-3</c:v>
                </c:pt>
                <c:pt idx="10">
                  <c:v>3.26681905619992E-3</c:v>
                </c:pt>
                <c:pt idx="11">
                  <c:v>3.3695080206774825E-3</c:v>
                </c:pt>
                <c:pt idx="12">
                  <c:v>3.4750773778549396E-3</c:v>
                </c:pt>
                <c:pt idx="13">
                  <c:v>3.5835959291623627E-3</c:v>
                </c:pt>
                <c:pt idx="14">
                  <c:v>3.6951337295590366E-3</c:v>
                </c:pt>
                <c:pt idx="15">
                  <c:v>3.8097620982218117E-3</c:v>
                </c:pt>
                <c:pt idx="16">
                  <c:v>3.9275536289247806E-3</c:v>
                </c:pt>
                <c:pt idx="17">
                  <c:v>4.0485822000944308E-3</c:v>
                </c:pt>
                <c:pt idx="18">
                  <c:v>4.172922984523964E-3</c:v>
                </c:pt>
                <c:pt idx="19">
                  <c:v>4.3006524587304506E-3</c:v>
                </c:pt>
                <c:pt idx="20">
                  <c:v>4.4318484119380119E-3</c:v>
                </c:pt>
                <c:pt idx="21">
                  <c:v>4.5665899546701461E-3</c:v>
                </c:pt>
                <c:pt idx="22">
                  <c:v>4.7049575269339765E-3</c:v>
                </c:pt>
                <c:pt idx="23">
                  <c:v>4.8470329059789458E-3</c:v>
                </c:pt>
                <c:pt idx="24">
                  <c:v>4.9928992136125212E-3</c:v>
                </c:pt>
                <c:pt idx="25">
                  <c:v>5.1426409230540971E-3</c:v>
                </c:pt>
                <c:pt idx="26">
                  <c:v>5.2963438653111754E-3</c:v>
                </c:pt>
                <c:pt idx="27">
                  <c:v>5.4540952350567093E-3</c:v>
                </c:pt>
                <c:pt idx="28">
                  <c:v>5.6159835959911312E-3</c:v>
                </c:pt>
                <c:pt idx="29">
                  <c:v>5.7820988856696516E-3</c:v>
                </c:pt>
                <c:pt idx="30">
                  <c:v>5.9525324197760238E-3</c:v>
                </c:pt>
                <c:pt idx="31">
                  <c:v>6.1273768958238703E-3</c:v>
                </c:pt>
                <c:pt idx="32">
                  <c:v>6.3067263962661097E-3</c:v>
                </c:pt>
                <c:pt idx="33">
                  <c:v>6.4906763909935578E-3</c:v>
                </c:pt>
                <c:pt idx="34">
                  <c:v>6.6793237392028092E-3</c:v>
                </c:pt>
                <c:pt idx="35">
                  <c:v>6.8727666906141785E-3</c:v>
                </c:pt>
                <c:pt idx="36">
                  <c:v>7.0711048860196517E-3</c:v>
                </c:pt>
                <c:pt idx="37">
                  <c:v>7.2744393571414316E-3</c:v>
                </c:pt>
                <c:pt idx="38">
                  <c:v>7.4828725257807729E-3</c:v>
                </c:pt>
                <c:pt idx="39">
                  <c:v>7.6965082022375448E-3</c:v>
                </c:pt>
                <c:pt idx="40">
                  <c:v>7.9154515829801871E-3</c:v>
                </c:pt>
                <c:pt idx="41">
                  <c:v>8.1398092475462591E-3</c:v>
                </c:pt>
                <c:pt idx="42">
                  <c:v>8.369689154653269E-3</c:v>
                </c:pt>
                <c:pt idx="43">
                  <c:v>8.605200637499923E-3</c:v>
                </c:pt>
                <c:pt idx="44">
                  <c:v>8.8464543982374726E-3</c:v>
                </c:pt>
                <c:pt idx="45">
                  <c:v>9.0935625015913114E-3</c:v>
                </c:pt>
                <c:pt idx="46">
                  <c:v>9.3466383676125472E-3</c:v>
                </c:pt>
                <c:pt idx="47">
                  <c:v>9.6057967635398492E-3</c:v>
                </c:pt>
                <c:pt idx="48">
                  <c:v>9.8711537947514076E-3</c:v>
                </c:pt>
                <c:pt idx="49">
                  <c:v>1.0142826894787356E-2</c:v>
                </c:pt>
                <c:pt idx="50">
                  <c:v>1.0420934814422881E-2</c:v>
                </c:pt>
                <c:pt idx="51">
                  <c:v>1.0705597609772473E-2</c:v>
                </c:pt>
                <c:pt idx="52">
                  <c:v>1.0996936629405873E-2</c:v>
                </c:pt>
                <c:pt idx="53">
                  <c:v>1.1295074500456435E-2</c:v>
                </c:pt>
                <c:pt idx="54">
                  <c:v>1.1600135113702885E-2</c:v>
                </c:pt>
                <c:pt idx="55">
                  <c:v>1.1912243607605495E-2</c:v>
                </c:pt>
                <c:pt idx="56">
                  <c:v>1.2231526351278301E-2</c:v>
                </c:pt>
                <c:pt idx="57">
                  <c:v>1.2558110926378534E-2</c:v>
                </c:pt>
                <c:pt idx="58">
                  <c:v>1.2892126107895648E-2</c:v>
                </c:pt>
                <c:pt idx="59">
                  <c:v>1.3233701843821711E-2</c:v>
                </c:pt>
                <c:pt idx="60">
                  <c:v>1.3582969233685984E-2</c:v>
                </c:pt>
                <c:pt idx="61">
                  <c:v>1.3940060505936182E-2</c:v>
                </c:pt>
                <c:pt idx="62">
                  <c:v>1.4305108994150075E-2</c:v>
                </c:pt>
                <c:pt idx="63">
                  <c:v>1.4678249112060409E-2</c:v>
                </c:pt>
                <c:pt idx="64">
                  <c:v>1.505961632737784E-2</c:v>
                </c:pt>
                <c:pt idx="65">
                  <c:v>1.5449347134395565E-2</c:v>
                </c:pt>
                <c:pt idx="66">
                  <c:v>1.5847579025361633E-2</c:v>
                </c:pt>
                <c:pt idx="67">
                  <c:v>1.6254450460600915E-2</c:v>
                </c:pt>
                <c:pt idx="68">
                  <c:v>1.6670100837381907E-2</c:v>
                </c:pt>
                <c:pt idx="69">
                  <c:v>1.7094670457497813E-2</c:v>
                </c:pt>
                <c:pt idx="70">
                  <c:v>1.7528300493569422E-2</c:v>
                </c:pt>
                <c:pt idx="71">
                  <c:v>1.7971132954040545E-2</c:v>
                </c:pt>
                <c:pt idx="72">
                  <c:v>1.8423310646862975E-2</c:v>
                </c:pt>
                <c:pt idx="73">
                  <c:v>1.8884977141857103E-2</c:v>
                </c:pt>
                <c:pt idx="74">
                  <c:v>1.9356276731737905E-2</c:v>
                </c:pt>
                <c:pt idx="75">
                  <c:v>1.9837354391796291E-2</c:v>
                </c:pt>
                <c:pt idx="76">
                  <c:v>2.0328355738226826E-2</c:v>
                </c:pt>
                <c:pt idx="77">
                  <c:v>2.0829426985093196E-2</c:v>
                </c:pt>
                <c:pt idx="78">
                  <c:v>2.1340714899923827E-2</c:v>
                </c:pt>
                <c:pt idx="79">
                  <c:v>2.1862366757930438E-2</c:v>
                </c:pt>
                <c:pt idx="80">
                  <c:v>2.2394530294843971E-2</c:v>
                </c:pt>
                <c:pt idx="81">
                  <c:v>2.29373536583618E-2</c:v>
                </c:pt>
                <c:pt idx="82">
                  <c:v>2.3490985358202477E-2</c:v>
                </c:pt>
                <c:pt idx="83">
                  <c:v>2.4055574214764112E-2</c:v>
                </c:pt>
                <c:pt idx="84">
                  <c:v>2.4631269306383676E-2</c:v>
                </c:pt>
                <c:pt idx="85">
                  <c:v>2.5218219915195576E-2</c:v>
                </c:pt>
                <c:pt idx="86">
                  <c:v>2.5816575471588901E-2</c:v>
                </c:pt>
                <c:pt idx="87">
                  <c:v>2.6426485497262956E-2</c:v>
                </c:pt>
                <c:pt idx="88">
                  <c:v>2.7048099546883048E-2</c:v>
                </c:pt>
                <c:pt idx="89">
                  <c:v>2.7681567148337853E-2</c:v>
                </c:pt>
                <c:pt idx="90">
                  <c:v>2.832703774160248E-2</c:v>
                </c:pt>
                <c:pt idx="91">
                  <c:v>2.8984660616210745E-2</c:v>
                </c:pt>
                <c:pt idx="92">
                  <c:v>2.9654584847342621E-2</c:v>
                </c:pt>
                <c:pt idx="93">
                  <c:v>3.0336959230533003E-2</c:v>
                </c:pt>
                <c:pt idx="94">
                  <c:v>3.1031932215009689E-2</c:v>
                </c:pt>
                <c:pt idx="95">
                  <c:v>3.173965183566884E-2</c:v>
                </c:pt>
                <c:pt idx="96">
                  <c:v>3.2460265643698943E-2</c:v>
                </c:pt>
                <c:pt idx="97">
                  <c:v>3.31939206358626E-2</c:v>
                </c:pt>
                <c:pt idx="98">
                  <c:v>3.3940763182450685E-2</c:v>
                </c:pt>
                <c:pt idx="99">
                  <c:v>3.4700938953920374E-2</c:v>
                </c:pt>
                <c:pt idx="100">
                  <c:v>3.5474592846232986E-2</c:v>
                </c:pt>
                <c:pt idx="101">
                  <c:v>3.6261868904907825E-2</c:v>
                </c:pt>
                <c:pt idx="102">
                  <c:v>3.7062910247808091E-2</c:v>
                </c:pt>
                <c:pt idx="103">
                  <c:v>3.7877858986679162E-2</c:v>
                </c:pt>
                <c:pt idx="104">
                  <c:v>3.8706856147457273E-2</c:v>
                </c:pt>
                <c:pt idx="105">
                  <c:v>3.9550041589371948E-2</c:v>
                </c:pt>
                <c:pt idx="106">
                  <c:v>4.0407553922862022E-2</c:v>
                </c:pt>
                <c:pt idx="107">
                  <c:v>4.1279530426332166E-2</c:v>
                </c:pt>
                <c:pt idx="108">
                  <c:v>4.2166106961772101E-2</c:v>
                </c:pt>
                <c:pt idx="109">
                  <c:v>4.3067417889268489E-2</c:v>
                </c:pt>
                <c:pt idx="110">
                  <c:v>4.3983595980429981E-2</c:v>
                </c:pt>
                <c:pt idx="111">
                  <c:v>4.4914772330769882E-2</c:v>
                </c:pt>
                <c:pt idx="112">
                  <c:v>4.5861076271057774E-2</c:v>
                </c:pt>
                <c:pt idx="113">
                  <c:v>4.6822635277686077E-2</c:v>
                </c:pt>
                <c:pt idx="114">
                  <c:v>4.7799574882080025E-2</c:v>
                </c:pt>
                <c:pt idx="115">
                  <c:v>4.8792018579185775E-2</c:v>
                </c:pt>
                <c:pt idx="116">
                  <c:v>4.980008773507387E-2</c:v>
                </c:pt>
                <c:pt idx="117">
                  <c:v>5.0823901493694285E-2</c:v>
                </c:pt>
                <c:pt idx="118">
                  <c:v>5.1863576682823737E-2</c:v>
                </c:pt>
                <c:pt idx="119">
                  <c:v>5.2919227719243497E-2</c:v>
                </c:pt>
                <c:pt idx="120">
                  <c:v>5.399096651319131E-2</c:v>
                </c:pt>
                <c:pt idx="121">
                  <c:v>5.5078902372129042E-2</c:v>
                </c:pt>
                <c:pt idx="122">
                  <c:v>5.6183141903871386E-2</c:v>
                </c:pt>
                <c:pt idx="123">
                  <c:v>5.7303788919120545E-2</c:v>
                </c:pt>
                <c:pt idx="124">
                  <c:v>5.8440944333454876E-2</c:v>
                </c:pt>
                <c:pt idx="125">
                  <c:v>5.9594706068819572E-2</c:v>
                </c:pt>
                <c:pt idx="126">
                  <c:v>6.0765168954568349E-2</c:v>
                </c:pt>
                <c:pt idx="127">
                  <c:v>6.1952424628108793E-2</c:v>
                </c:pt>
                <c:pt idx="128">
                  <c:v>6.3156561435202319E-2</c:v>
                </c:pt>
                <c:pt idx="129">
                  <c:v>6.4377664329973092E-2</c:v>
                </c:pt>
                <c:pt idx="130">
                  <c:v>6.5615814774680328E-2</c:v>
                </c:pt>
                <c:pt idx="131">
                  <c:v>6.6871090639310973E-2</c:v>
                </c:pt>
                <c:pt idx="132">
                  <c:v>6.8143566101048422E-2</c:v>
                </c:pt>
                <c:pt idx="133">
                  <c:v>6.9433311543678128E-2</c:v>
                </c:pt>
                <c:pt idx="134">
                  <c:v>7.0740393456987363E-2</c:v>
                </c:pt>
                <c:pt idx="135">
                  <c:v>7.2064874336222037E-2</c:v>
                </c:pt>
                <c:pt idx="136">
                  <c:v>7.3406812581660916E-2</c:v>
                </c:pt>
                <c:pt idx="137">
                  <c:v>7.4766262398371738E-2</c:v>
                </c:pt>
                <c:pt idx="138">
                  <c:v>7.6143273696211489E-2</c:v>
                </c:pt>
                <c:pt idx="139">
                  <c:v>7.7537891990138247E-2</c:v>
                </c:pt>
                <c:pt idx="140">
                  <c:v>7.8950158300898396E-2</c:v>
                </c:pt>
                <c:pt idx="141">
                  <c:v>8.038010905615843E-2</c:v>
                </c:pt>
                <c:pt idx="142">
                  <c:v>8.1827775992147189E-2</c:v>
                </c:pt>
                <c:pt idx="143">
                  <c:v>8.3293186055878876E-2</c:v>
                </c:pt>
                <c:pt idx="144">
                  <c:v>8.4776361308026779E-2</c:v>
                </c:pt>
                <c:pt idx="145">
                  <c:v>8.6277318826516028E-2</c:v>
                </c:pt>
                <c:pt idx="146">
                  <c:v>8.7796070610910201E-2</c:v>
                </c:pt>
                <c:pt idx="147">
                  <c:v>8.9332623487659676E-2</c:v>
                </c:pt>
                <c:pt idx="148">
                  <c:v>9.0886979016287575E-2</c:v>
                </c:pt>
                <c:pt idx="149">
                  <c:v>9.2459133396585388E-2</c:v>
                </c:pt>
                <c:pt idx="150">
                  <c:v>9.4049077376891749E-2</c:v>
                </c:pt>
                <c:pt idx="151">
                  <c:v>9.5656796163528901E-2</c:v>
                </c:pt>
                <c:pt idx="152">
                  <c:v>9.7282269331474047E-2</c:v>
                </c:pt>
                <c:pt idx="153">
                  <c:v>9.8925470736330415E-2</c:v>
                </c:pt>
                <c:pt idx="154">
                  <c:v>0.10058636842769721</c:v>
                </c:pt>
                <c:pt idx="155">
                  <c:v>0.10226492456398481</c:v>
                </c:pt>
                <c:pt idx="156">
                  <c:v>0.10396109532877101</c:v>
                </c:pt>
                <c:pt idx="157">
                  <c:v>0.10567483084877052</c:v>
                </c:pt>
                <c:pt idx="158">
                  <c:v>0.10740607511349079</c:v>
                </c:pt>
                <c:pt idx="159">
                  <c:v>0.10915476589665443</c:v>
                </c:pt>
                <c:pt idx="160">
                  <c:v>0.11092083467946265</c:v>
                </c:pt>
                <c:pt idx="161">
                  <c:v>0.11270420657577777</c:v>
                </c:pt>
                <c:pt idx="162">
                  <c:v>0.11450480025929965</c:v>
                </c:pt>
                <c:pt idx="163">
                  <c:v>0.11632252789281439</c:v>
                </c:pt>
                <c:pt idx="164">
                  <c:v>0.11815729505958968</c:v>
                </c:pt>
                <c:pt idx="165">
                  <c:v>0.12000900069699301</c:v>
                </c:pt>
                <c:pt idx="166">
                  <c:v>0.12187753703240925</c:v>
                </c:pt>
                <c:pt idx="167">
                  <c:v>0.12376278952153072</c:v>
                </c:pt>
                <c:pt idx="168">
                  <c:v>0.12566463678909573</c:v>
                </c:pt>
                <c:pt idx="169">
                  <c:v>0.12758295057214961</c:v>
                </c:pt>
                <c:pt idx="170">
                  <c:v>0.12951759566589946</c:v>
                </c:pt>
                <c:pt idx="171">
                  <c:v>0.13146842987223895</c:v>
                </c:pt>
                <c:pt idx="172">
                  <c:v>0.13343530395101022</c:v>
                </c:pt>
                <c:pt idx="173">
                  <c:v>0.13541806157407926</c:v>
                </c:pt>
                <c:pt idx="174">
                  <c:v>0.13741653928228983</c:v>
                </c:pt>
                <c:pt idx="175">
                  <c:v>0.13943056644536839</c:v>
                </c:pt>
                <c:pt idx="176">
                  <c:v>0.14145996522484688</c:v>
                </c:pt>
                <c:pt idx="177">
                  <c:v>0.14350455054007064</c:v>
                </c:pt>
                <c:pt idx="178">
                  <c:v>0.14556413003735594</c:v>
                </c:pt>
                <c:pt idx="179">
                  <c:v>0.14763850406236409</c:v>
                </c:pt>
                <c:pt idx="180">
                  <c:v>0.14972746563575326</c:v>
                </c:pt>
                <c:pt idx="181">
                  <c:v>0.15183080043217018</c:v>
                </c:pt>
                <c:pt idx="182">
                  <c:v>0.15394828676264236</c:v>
                </c:pt>
                <c:pt idx="183">
                  <c:v>0.15607969556042953</c:v>
                </c:pt>
                <c:pt idx="184">
                  <c:v>0.1582247903703918</c:v>
                </c:pt>
                <c:pt idx="185">
                  <c:v>0.16038332734192834</c:v>
                </c:pt>
                <c:pt idx="186">
                  <c:v>0.16255505522554284</c:v>
                </c:pt>
                <c:pt idx="187">
                  <c:v>0.16473971537308554</c:v>
                </c:pt>
                <c:pt idx="188">
                  <c:v>0.16693704174172275</c:v>
                </c:pt>
                <c:pt idx="189">
                  <c:v>0.16914676090168124</c:v>
                </c:pt>
                <c:pt idx="190">
                  <c:v>0.17136859204781624</c:v>
                </c:pt>
                <c:pt idx="191">
                  <c:v>0.17360224701504193</c:v>
                </c:pt>
                <c:pt idx="192">
                  <c:v>0.17584743029767144</c:v>
                </c:pt>
                <c:pt idx="193">
                  <c:v>0.17810383907270266</c:v>
                </c:pt>
                <c:pt idx="194">
                  <c:v>0.18037116322708938</c:v>
                </c:pt>
                <c:pt idx="195">
                  <c:v>0.18264908538903338</c:v>
                </c:pt>
                <c:pt idx="196">
                  <c:v>0.18493728096331677</c:v>
                </c:pt>
                <c:pt idx="197">
                  <c:v>0.18723541817074113</c:v>
                </c:pt>
                <c:pt idx="198">
                  <c:v>0.18954315809165181</c:v>
                </c:pt>
                <c:pt idx="199">
                  <c:v>0.19186015471361098</c:v>
                </c:pt>
                <c:pt idx="200">
                  <c:v>0.19418605498322461</c:v>
                </c:pt>
                <c:pt idx="201">
                  <c:v>0.19652049886214831</c:v>
                </c:pt>
                <c:pt idx="202">
                  <c:v>0.19886311938728773</c:v>
                </c:pt>
                <c:pt idx="203">
                  <c:v>0.20121354273520917</c:v>
                </c:pt>
                <c:pt idx="204">
                  <c:v>0.20357138829077123</c:v>
                </c:pt>
                <c:pt idx="205">
                  <c:v>0.20593626871998663</c:v>
                </c:pt>
                <c:pt idx="206">
                  <c:v>0.20830779004712027</c:v>
                </c:pt>
                <c:pt idx="207">
                  <c:v>0.21068555173602721</c:v>
                </c:pt>
                <c:pt idx="208">
                  <c:v>0.21306914677572994</c:v>
                </c:pt>
                <c:pt idx="209">
                  <c:v>0.2154581617702318</c:v>
                </c:pt>
                <c:pt idx="210">
                  <c:v>0.21785217703256254</c:v>
                </c:pt>
                <c:pt idx="211">
                  <c:v>0.22025076668304533</c:v>
                </c:pt>
                <c:pt idx="212">
                  <c:v>0.22265349875177323</c:v>
                </c:pt>
                <c:pt idx="213">
                  <c:v>0.22505993528528173</c:v>
                </c:pt>
                <c:pt idx="214">
                  <c:v>0.22746963245739807</c:v>
                </c:pt>
                <c:pt idx="215">
                  <c:v>0.22988214068424509</c:v>
                </c:pt>
                <c:pt idx="216">
                  <c:v>0.23229700474337825</c:v>
                </c:pt>
                <c:pt idx="217">
                  <c:v>0.23471376389702395</c:v>
                </c:pt>
                <c:pt idx="218">
                  <c:v>0.23713195201939172</c:v>
                </c:pt>
                <c:pt idx="219">
                  <c:v>0.23955109772802541</c:v>
                </c:pt>
                <c:pt idx="220">
                  <c:v>0.24197072451915538</c:v>
                </c:pt>
                <c:pt idx="221">
                  <c:v>0.24439035090701172</c:v>
                </c:pt>
                <c:pt idx="222">
                  <c:v>0.2468094905670549</c:v>
                </c:pt>
                <c:pt idx="223">
                  <c:v>0.24922765248307796</c:v>
                </c:pt>
                <c:pt idx="224">
                  <c:v>0.25164434109812905</c:v>
                </c:pt>
                <c:pt idx="225">
                  <c:v>0.25405905646920091</c:v>
                </c:pt>
                <c:pt idx="226">
                  <c:v>0.25647129442563227</c:v>
                </c:pt>
                <c:pt idx="227">
                  <c:v>0.2588805467311609</c:v>
                </c:pt>
                <c:pt idx="228">
                  <c:v>0.26128630124956537</c:v>
                </c:pt>
                <c:pt idx="229">
                  <c:v>0.26368804211383012</c:v>
                </c:pt>
                <c:pt idx="230">
                  <c:v>0.26608524989876681</c:v>
                </c:pt>
                <c:pt idx="231">
                  <c:v>0.26847740179701446</c:v>
                </c:pt>
                <c:pt idx="232">
                  <c:v>0.27086397179834998</c:v>
                </c:pt>
                <c:pt idx="233">
                  <c:v>0.27324443087222811</c:v>
                </c:pt>
                <c:pt idx="234">
                  <c:v>0.27561824715346861</c:v>
                </c:pt>
                <c:pt idx="235">
                  <c:v>0.27798488613100841</c:v>
                </c:pt>
                <c:pt idx="236">
                  <c:v>0.28034381083963239</c:v>
                </c:pt>
                <c:pt idx="237">
                  <c:v>0.28269448205459197</c:v>
                </c:pt>
                <c:pt idx="238">
                  <c:v>0.28503635848901876</c:v>
                </c:pt>
                <c:pt idx="239">
                  <c:v>0.28736889699404256</c:v>
                </c:pt>
                <c:pt idx="240">
                  <c:v>0.2896915527614965</c:v>
                </c:pt>
                <c:pt idx="241">
                  <c:v>0.29200377952915541</c:v>
                </c:pt>
                <c:pt idx="242">
                  <c:v>0.29430502978833889</c:v>
                </c:pt>
                <c:pt idx="243">
                  <c:v>0.29659475499382942</c:v>
                </c:pt>
                <c:pt idx="244">
                  <c:v>0.29887240577596658</c:v>
                </c:pt>
                <c:pt idx="245">
                  <c:v>0.30113743215481792</c:v>
                </c:pt>
                <c:pt idx="246">
                  <c:v>0.30338928375631374</c:v>
                </c:pt>
                <c:pt idx="247">
                  <c:v>0.30562741003022331</c:v>
                </c:pt>
                <c:pt idx="248">
                  <c:v>0.30785126046986644</c:v>
                </c:pt>
                <c:pt idx="249">
                  <c:v>0.31006028483342946</c:v>
                </c:pt>
                <c:pt idx="250">
                  <c:v>0.31225393336677432</c:v>
                </c:pt>
                <c:pt idx="251">
                  <c:v>0.31443165702761039</c:v>
                </c:pt>
                <c:pt idx="252">
                  <c:v>0.31659290771090587</c:v>
                </c:pt>
                <c:pt idx="253">
                  <c:v>0.31873713847541429</c:v>
                </c:pt>
                <c:pt idx="254">
                  <c:v>0.32086380377118534</c:v>
                </c:pt>
                <c:pt idx="255">
                  <c:v>0.32297235966792698</c:v>
                </c:pt>
                <c:pt idx="256">
                  <c:v>0.32506226408409483</c:v>
                </c:pt>
                <c:pt idx="257">
                  <c:v>0.32713297701656696</c:v>
                </c:pt>
                <c:pt idx="258">
                  <c:v>0.32918396077077722</c:v>
                </c:pt>
                <c:pt idx="259">
                  <c:v>0.33121468019116512</c:v>
                </c:pt>
                <c:pt idx="260">
                  <c:v>0.33322460289181183</c:v>
                </c:pt>
                <c:pt idx="261">
                  <c:v>0.33521319948711792</c:v>
                </c:pt>
                <c:pt idx="262">
                  <c:v>0.33717994382239241</c:v>
                </c:pt>
                <c:pt idx="263">
                  <c:v>0.33912431320420411</c:v>
                </c:pt>
                <c:pt idx="264">
                  <c:v>0.34104578863036411</c:v>
                </c:pt>
                <c:pt idx="265">
                  <c:v>0.34294385501939534</c:v>
                </c:pt>
                <c:pt idx="266">
                  <c:v>0.34481800143934488</c:v>
                </c:pt>
                <c:pt idx="267">
                  <c:v>0.34666772133580293</c:v>
                </c:pt>
                <c:pt idx="268">
                  <c:v>0.34849251275898546</c:v>
                </c:pt>
                <c:pt idx="269">
                  <c:v>0.35029187858973643</c:v>
                </c:pt>
                <c:pt idx="270">
                  <c:v>0.35206532676431002</c:v>
                </c:pt>
                <c:pt idx="271">
                  <c:v>0.35381237049779013</c:v>
                </c:pt>
                <c:pt idx="272">
                  <c:v>0.35553252850600725</c:v>
                </c:pt>
                <c:pt idx="273">
                  <c:v>0.35722532522581096</c:v>
                </c:pt>
                <c:pt idx="274">
                  <c:v>0.35889029103355458</c:v>
                </c:pt>
                <c:pt idx="275">
                  <c:v>0.36052696246165788</c:v>
                </c:pt>
                <c:pt idx="276">
                  <c:v>0.36213488241310177</c:v>
                </c:pt>
                <c:pt idx="277">
                  <c:v>0.3637136003737228</c:v>
                </c:pt>
                <c:pt idx="278">
                  <c:v>0.36526267262216316</c:v>
                </c:pt>
                <c:pt idx="279">
                  <c:v>0.36678166243734522</c:v>
                </c:pt>
                <c:pt idx="280">
                  <c:v>0.36827014030333211</c:v>
                </c:pt>
                <c:pt idx="281">
                  <c:v>0.36972768411144108</c:v>
                </c:pt>
                <c:pt idx="282">
                  <c:v>0.37115387935947608</c:v>
                </c:pt>
                <c:pt idx="283">
                  <c:v>0.3725483193479433</c:v>
                </c:pt>
                <c:pt idx="284">
                  <c:v>0.37391060537313792</c:v>
                </c:pt>
                <c:pt idx="285">
                  <c:v>0.37524034691694702</c:v>
                </c:pt>
                <c:pt idx="286">
                  <c:v>0.37653716183326297</c:v>
                </c:pt>
                <c:pt idx="287">
                  <c:v>0.37780067653087357</c:v>
                </c:pt>
                <c:pt idx="288">
                  <c:v>0.37903052615271027</c:v>
                </c:pt>
                <c:pt idx="289">
                  <c:v>0.3802263547513331</c:v>
                </c:pt>
                <c:pt idx="290">
                  <c:v>0.38138781546053224</c:v>
                </c:pt>
                <c:pt idx="291">
                  <c:v>0.38251457066293193</c:v>
                </c:pt>
                <c:pt idx="292">
                  <c:v>0.38360629215348607</c:v>
                </c:pt>
                <c:pt idx="293">
                  <c:v>0.38466266129875037</c:v>
                </c:pt>
                <c:pt idx="294">
                  <c:v>0.38568336919182328</c:v>
                </c:pt>
                <c:pt idx="295">
                  <c:v>0.38666811680285618</c:v>
                </c:pt>
                <c:pt idx="296">
                  <c:v>0.38761661512502082</c:v>
                </c:pt>
                <c:pt idx="297">
                  <c:v>0.38852858531584256</c:v>
                </c:pt>
                <c:pt idx="298">
                  <c:v>0.38940375883379641</c:v>
                </c:pt>
                <c:pt idx="299">
                  <c:v>0.39024187757008005</c:v>
                </c:pt>
                <c:pt idx="300">
                  <c:v>0.3910426939754616</c:v>
                </c:pt>
                <c:pt idx="301">
                  <c:v>0.39180597118212651</c:v>
                </c:pt>
                <c:pt idx="302">
                  <c:v>0.39253148312043395</c:v>
                </c:pt>
                <c:pt idx="303">
                  <c:v>0.39321901463050185</c:v>
                </c:pt>
                <c:pt idx="304">
                  <c:v>0.39386836156854549</c:v>
                </c:pt>
                <c:pt idx="305">
                  <c:v>0.39447933090789322</c:v>
                </c:pt>
                <c:pt idx="306">
                  <c:v>0.39505174083461525</c:v>
                </c:pt>
                <c:pt idx="307">
                  <c:v>0.39558542083769116</c:v>
                </c:pt>
                <c:pt idx="308">
                  <c:v>0.39608021179365965</c:v>
                </c:pt>
                <c:pt idx="309">
                  <c:v>0.39653596604568891</c:v>
                </c:pt>
                <c:pt idx="310">
                  <c:v>0.39695254747701464</c:v>
                </c:pt>
                <c:pt idx="311">
                  <c:v>0.39732983157869101</c:v>
                </c:pt>
                <c:pt idx="312">
                  <c:v>0.39766770551161118</c:v>
                </c:pt>
                <c:pt idx="313">
                  <c:v>0.39796606816275326</c:v>
                </c:pt>
                <c:pt idx="314">
                  <c:v>0.39822483019560873</c:v>
                </c:pt>
                <c:pt idx="315">
                  <c:v>0.39844391409476554</c:v>
                </c:pt>
                <c:pt idx="316">
                  <c:v>0.39862325420460631</c:v>
                </c:pt>
                <c:pt idx="317">
                  <c:v>0.39876279676210064</c:v>
                </c:pt>
                <c:pt idx="318">
                  <c:v>0.39886249992366701</c:v>
                </c:pt>
                <c:pt idx="319">
                  <c:v>0.39892233378608255</c:v>
                </c:pt>
                <c:pt idx="320">
                  <c:v>0.39894228040143276</c:v>
                </c:pt>
                <c:pt idx="321">
                  <c:v>0.39892233378608205</c:v>
                </c:pt>
                <c:pt idx="322">
                  <c:v>0.39886249992366585</c:v>
                </c:pt>
                <c:pt idx="323">
                  <c:v>0.39876279676209891</c:v>
                </c:pt>
                <c:pt idx="324">
                  <c:v>0.39862325420460404</c:v>
                </c:pt>
                <c:pt idx="325">
                  <c:v>0.39844391409476254</c:v>
                </c:pt>
                <c:pt idx="326">
                  <c:v>0.39822483019560517</c:v>
                </c:pt>
                <c:pt idx="327">
                  <c:v>0.3979660681627491</c:v>
                </c:pt>
                <c:pt idx="328">
                  <c:v>0.39766770551160641</c:v>
                </c:pt>
                <c:pt idx="329">
                  <c:v>0.39732983157868568</c:v>
                </c:pt>
                <c:pt idx="330">
                  <c:v>0.39695254747700875</c:v>
                </c:pt>
                <c:pt idx="331">
                  <c:v>0.39653596604568242</c:v>
                </c:pt>
                <c:pt idx="332">
                  <c:v>0.39608021179365249</c:v>
                </c:pt>
                <c:pt idx="333">
                  <c:v>0.39558542083768344</c:v>
                </c:pt>
                <c:pt idx="334">
                  <c:v>0.39505174083460692</c:v>
                </c:pt>
                <c:pt idx="335">
                  <c:v>0.3944793309078844</c:v>
                </c:pt>
                <c:pt idx="336">
                  <c:v>0.39386836156853594</c:v>
                </c:pt>
                <c:pt idx="337">
                  <c:v>0.3932190146304918</c:v>
                </c:pt>
                <c:pt idx="338">
                  <c:v>0.39253148312042341</c:v>
                </c:pt>
                <c:pt idx="339">
                  <c:v>0.39180597118211535</c:v>
                </c:pt>
                <c:pt idx="340">
                  <c:v>0.39104269397544994</c:v>
                </c:pt>
                <c:pt idx="341">
                  <c:v>0.39024187757006784</c:v>
                </c:pt>
                <c:pt idx="342">
                  <c:v>0.38940375883378364</c:v>
                </c:pt>
                <c:pt idx="343">
                  <c:v>0.38852858531582901</c:v>
                </c:pt>
                <c:pt idx="344">
                  <c:v>0.38761661512500689</c:v>
                </c:pt>
                <c:pt idx="345">
                  <c:v>0.38666811680284169</c:v>
                </c:pt>
                <c:pt idx="346">
                  <c:v>0.38568336919180823</c:v>
                </c:pt>
                <c:pt idx="347">
                  <c:v>0.38466266129873466</c:v>
                </c:pt>
                <c:pt idx="348">
                  <c:v>0.38360629215347003</c:v>
                </c:pt>
                <c:pt idx="349">
                  <c:v>0.38251457066291533</c:v>
                </c:pt>
                <c:pt idx="350">
                  <c:v>0.38138781546051503</c:v>
                </c:pt>
                <c:pt idx="351">
                  <c:v>0.38022635475131544</c:v>
                </c:pt>
                <c:pt idx="352">
                  <c:v>0.37903052615269206</c:v>
                </c:pt>
                <c:pt idx="353">
                  <c:v>0.37780067653085486</c:v>
                </c:pt>
                <c:pt idx="354">
                  <c:v>0.37653716183324387</c:v>
                </c:pt>
                <c:pt idx="355">
                  <c:v>0.37524034691692726</c:v>
                </c:pt>
                <c:pt idx="356">
                  <c:v>0.37391060537311777</c:v>
                </c:pt>
                <c:pt idx="357">
                  <c:v>0.37254831934792243</c:v>
                </c:pt>
                <c:pt idx="358">
                  <c:v>0.37115387935945499</c:v>
                </c:pt>
                <c:pt idx="359">
                  <c:v>0.36972768411142082</c:v>
                </c:pt>
                <c:pt idx="360">
                  <c:v>0.36827014030331151</c:v>
                </c:pt>
                <c:pt idx="361">
                  <c:v>0.36678166243732402</c:v>
                </c:pt>
                <c:pt idx="362">
                  <c:v>0.36526267262214174</c:v>
                </c:pt>
                <c:pt idx="363">
                  <c:v>0.36371360037370087</c:v>
                </c:pt>
                <c:pt idx="364">
                  <c:v>0.3621348824130794</c:v>
                </c:pt>
                <c:pt idx="365">
                  <c:v>0.36052696246163501</c:v>
                </c:pt>
                <c:pt idx="366">
                  <c:v>0.35889029103353137</c:v>
                </c:pt>
                <c:pt idx="367">
                  <c:v>0.35722532522578732</c:v>
                </c:pt>
                <c:pt idx="368">
                  <c:v>0.35553252850598333</c:v>
                </c:pt>
                <c:pt idx="369">
                  <c:v>0.35381237049776426</c:v>
                </c:pt>
                <c:pt idx="370">
                  <c:v>0.3520653267642837</c:v>
                </c:pt>
                <c:pt idx="371">
                  <c:v>0.35029187858970967</c:v>
                </c:pt>
                <c:pt idx="372">
                  <c:v>0.34849251275895837</c:v>
                </c:pt>
                <c:pt idx="373">
                  <c:v>0.34666772133577528</c:v>
                </c:pt>
                <c:pt idx="374">
                  <c:v>0.34481800143931679</c:v>
                </c:pt>
                <c:pt idx="375">
                  <c:v>0.34294385501936703</c:v>
                </c:pt>
                <c:pt idx="376">
                  <c:v>0.34104578863033536</c:v>
                </c:pt>
                <c:pt idx="377">
                  <c:v>0.33912431320417502</c:v>
                </c:pt>
                <c:pt idx="378">
                  <c:v>0.33717994382236305</c:v>
                </c:pt>
                <c:pt idx="379">
                  <c:v>0.33521319948708839</c:v>
                </c:pt>
                <c:pt idx="380">
                  <c:v>0.33322460289178185</c:v>
                </c:pt>
                <c:pt idx="381">
                  <c:v>0.33121468019113481</c:v>
                </c:pt>
                <c:pt idx="382">
                  <c:v>0.32918396077074658</c:v>
                </c:pt>
                <c:pt idx="383">
                  <c:v>0.32713297701653588</c:v>
                </c:pt>
                <c:pt idx="384">
                  <c:v>0.32506226408406358</c:v>
                </c:pt>
                <c:pt idx="385">
                  <c:v>0.32297235966789561</c:v>
                </c:pt>
                <c:pt idx="386">
                  <c:v>0.32086380377115353</c:v>
                </c:pt>
                <c:pt idx="387">
                  <c:v>0.31873713847538215</c:v>
                </c:pt>
                <c:pt idx="388">
                  <c:v>0.31659290771087362</c:v>
                </c:pt>
                <c:pt idx="389">
                  <c:v>0.3144316570275778</c:v>
                </c:pt>
                <c:pt idx="390">
                  <c:v>0.31225393336674168</c:v>
                </c:pt>
                <c:pt idx="391">
                  <c:v>0.31006028483339632</c:v>
                </c:pt>
                <c:pt idx="392">
                  <c:v>0.30785126046983308</c:v>
                </c:pt>
                <c:pt idx="393">
                  <c:v>0.30562741003018978</c:v>
                </c:pt>
                <c:pt idx="394">
                  <c:v>0.30338928375628005</c:v>
                </c:pt>
                <c:pt idx="395">
                  <c:v>0.30113743215478406</c:v>
                </c:pt>
                <c:pt idx="396">
                  <c:v>0.29887240577593244</c:v>
                </c:pt>
                <c:pt idx="397">
                  <c:v>0.29659475499379512</c:v>
                </c:pt>
                <c:pt idx="398">
                  <c:v>0.29430502978830447</c:v>
                </c:pt>
                <c:pt idx="399">
                  <c:v>0.29200377952912077</c:v>
                </c:pt>
                <c:pt idx="400">
                  <c:v>0.28969155276146175</c:v>
                </c:pt>
                <c:pt idx="401">
                  <c:v>0.28736889699400758</c:v>
                </c:pt>
                <c:pt idx="402">
                  <c:v>0.28503635848898606</c:v>
                </c:pt>
                <c:pt idx="403">
                  <c:v>0.28269448205455916</c:v>
                </c:pt>
                <c:pt idx="404">
                  <c:v>0.28034381083959936</c:v>
                </c:pt>
                <c:pt idx="405">
                  <c:v>0.27798488613097538</c:v>
                </c:pt>
                <c:pt idx="406">
                  <c:v>0.2756182471534353</c:v>
                </c:pt>
                <c:pt idx="407">
                  <c:v>0.27324443087219474</c:v>
                </c:pt>
                <c:pt idx="408">
                  <c:v>0.27086397179831667</c:v>
                </c:pt>
                <c:pt idx="409">
                  <c:v>0.26847740179698115</c:v>
                </c:pt>
                <c:pt idx="410">
                  <c:v>0.26608524989873328</c:v>
                </c:pt>
                <c:pt idx="411">
                  <c:v>0.26368804211379415</c:v>
                </c:pt>
                <c:pt idx="412">
                  <c:v>0.26128630124952945</c:v>
                </c:pt>
                <c:pt idx="413">
                  <c:v>0.25888054673112726</c:v>
                </c:pt>
                <c:pt idx="414">
                  <c:v>0.25647129442559624</c:v>
                </c:pt>
                <c:pt idx="415">
                  <c:v>0.25405905646916471</c:v>
                </c:pt>
                <c:pt idx="416">
                  <c:v>0.25164434109809319</c:v>
                </c:pt>
                <c:pt idx="417">
                  <c:v>0.24922765248304174</c:v>
                </c:pt>
                <c:pt idx="418">
                  <c:v>0.24680949056701862</c:v>
                </c:pt>
                <c:pt idx="419">
                  <c:v>0.24439035090697542</c:v>
                </c:pt>
                <c:pt idx="420">
                  <c:v>0.24197072451911916</c:v>
                </c:pt>
                <c:pt idx="421">
                  <c:v>0.23955109772798919</c:v>
                </c:pt>
                <c:pt idx="422">
                  <c:v>0.23713195201935539</c:v>
                </c:pt>
                <c:pt idx="423">
                  <c:v>0.23471376389698767</c:v>
                </c:pt>
                <c:pt idx="424">
                  <c:v>0.23229700474334208</c:v>
                </c:pt>
                <c:pt idx="425">
                  <c:v>0.22988214068420895</c:v>
                </c:pt>
                <c:pt idx="426">
                  <c:v>0.22746963245736196</c:v>
                </c:pt>
                <c:pt idx="427">
                  <c:v>0.22505993528524562</c:v>
                </c:pt>
                <c:pt idx="428">
                  <c:v>0.22265349875173718</c:v>
                </c:pt>
                <c:pt idx="429">
                  <c:v>0.22025076668300927</c:v>
                </c:pt>
                <c:pt idx="430">
                  <c:v>0.21785217703252654</c:v>
                </c:pt>
                <c:pt idx="431">
                  <c:v>0.21545816177019589</c:v>
                </c:pt>
                <c:pt idx="432">
                  <c:v>0.21306914677569411</c:v>
                </c:pt>
                <c:pt idx="433">
                  <c:v>0.21068555173599143</c:v>
                </c:pt>
                <c:pt idx="434">
                  <c:v>0.20830779004708463</c:v>
                </c:pt>
                <c:pt idx="435">
                  <c:v>0.2059362687199511</c:v>
                </c:pt>
                <c:pt idx="436">
                  <c:v>0.20357138829073576</c:v>
                </c:pt>
                <c:pt idx="437">
                  <c:v>0.20121354273517383</c:v>
                </c:pt>
                <c:pt idx="438">
                  <c:v>0.19886311938725246</c:v>
                </c:pt>
                <c:pt idx="439">
                  <c:v>0.19652049886211323</c:v>
                </c:pt>
                <c:pt idx="440">
                  <c:v>0.19418605498318961</c:v>
                </c:pt>
                <c:pt idx="441">
                  <c:v>0.19186015471357618</c:v>
                </c:pt>
                <c:pt idx="442">
                  <c:v>0.18954315809161718</c:v>
                </c:pt>
                <c:pt idx="443">
                  <c:v>0.18723541817070657</c:v>
                </c:pt>
                <c:pt idx="444">
                  <c:v>0.18493728096328244</c:v>
                </c:pt>
                <c:pt idx="445">
                  <c:v>0.18264908538899918</c:v>
                </c:pt>
                <c:pt idx="446">
                  <c:v>0.1803711632270576</c:v>
                </c:pt>
                <c:pt idx="447">
                  <c:v>0.17810383907267099</c:v>
                </c:pt>
                <c:pt idx="448">
                  <c:v>0.17584743029763994</c:v>
                </c:pt>
                <c:pt idx="449">
                  <c:v>0.17360224701501059</c:v>
                </c:pt>
                <c:pt idx="450">
                  <c:v>0.17136859204778512</c:v>
                </c:pt>
                <c:pt idx="451">
                  <c:v>0.16914676090165023</c:v>
                </c:pt>
                <c:pt idx="452">
                  <c:v>0.16693704174169194</c:v>
                </c:pt>
                <c:pt idx="453">
                  <c:v>0.1647397153730549</c:v>
                </c:pt>
                <c:pt idx="454">
                  <c:v>0.16255505522551233</c:v>
                </c:pt>
                <c:pt idx="455">
                  <c:v>0.16038332734189581</c:v>
                </c:pt>
                <c:pt idx="456">
                  <c:v>0.15822479037035941</c:v>
                </c:pt>
                <c:pt idx="457">
                  <c:v>0.15607969556039741</c:v>
                </c:pt>
                <c:pt idx="458">
                  <c:v>0.15394828676261046</c:v>
                </c:pt>
                <c:pt idx="459">
                  <c:v>0.15183080043213848</c:v>
                </c:pt>
                <c:pt idx="460">
                  <c:v>0.14972746563572184</c:v>
                </c:pt>
                <c:pt idx="461">
                  <c:v>0.14763850406233286</c:v>
                </c:pt>
                <c:pt idx="462">
                  <c:v>0.14556413003732496</c:v>
                </c:pt>
                <c:pt idx="463">
                  <c:v>0.14350455054003985</c:v>
                </c:pt>
                <c:pt idx="464">
                  <c:v>0.14145996522481635</c:v>
                </c:pt>
                <c:pt idx="465">
                  <c:v>0.13943056644533799</c:v>
                </c:pt>
                <c:pt idx="466">
                  <c:v>0.13741653928225969</c:v>
                </c:pt>
                <c:pt idx="467">
                  <c:v>0.13541806157404945</c:v>
                </c:pt>
                <c:pt idx="468">
                  <c:v>0.13343530395098063</c:v>
                </c:pt>
                <c:pt idx="469">
                  <c:v>0.13146842987220958</c:v>
                </c:pt>
                <c:pt idx="470">
                  <c:v>0.1295175956658704</c:v>
                </c:pt>
                <c:pt idx="471">
                  <c:v>0.12758295057212077</c:v>
                </c:pt>
                <c:pt idx="472">
                  <c:v>0.12566463678906711</c:v>
                </c:pt>
                <c:pt idx="473">
                  <c:v>0.12376278952150235</c:v>
                </c:pt>
                <c:pt idx="474">
                  <c:v>0.12187753703238111</c:v>
                </c:pt>
                <c:pt idx="475">
                  <c:v>0.1200090006969651</c:v>
                </c:pt>
                <c:pt idx="476">
                  <c:v>0.11815729505956202</c:v>
                </c:pt>
                <c:pt idx="477">
                  <c:v>0.11632252789278702</c:v>
                </c:pt>
                <c:pt idx="478">
                  <c:v>0.11450480025927252</c:v>
                </c:pt>
                <c:pt idx="479">
                  <c:v>0.11270420657575092</c:v>
                </c:pt>
                <c:pt idx="480">
                  <c:v>0.11092083467943602</c:v>
                </c:pt>
                <c:pt idx="481">
                  <c:v>0.10915476589662802</c:v>
                </c:pt>
                <c:pt idx="482">
                  <c:v>0.10740607511346466</c:v>
                </c:pt>
                <c:pt idx="483">
                  <c:v>0.10567483084874466</c:v>
                </c:pt>
                <c:pt idx="484">
                  <c:v>0.10396109532874541</c:v>
                </c:pt>
                <c:pt idx="485">
                  <c:v>0.10226492456395953</c:v>
                </c:pt>
                <c:pt idx="486">
                  <c:v>0.10058636842767217</c:v>
                </c:pt>
                <c:pt idx="487">
                  <c:v>9.892547073630556E-2</c:v>
                </c:pt>
                <c:pt idx="488">
                  <c:v>9.7282269331449525E-2</c:v>
                </c:pt>
                <c:pt idx="489">
                  <c:v>9.565679616350628E-2</c:v>
                </c:pt>
                <c:pt idx="490">
                  <c:v>9.4049077376869364E-2</c:v>
                </c:pt>
                <c:pt idx="491">
                  <c:v>9.2459133396563253E-2</c:v>
                </c:pt>
                <c:pt idx="492">
                  <c:v>9.0886979016265648E-2</c:v>
                </c:pt>
                <c:pt idx="493">
                  <c:v>8.9332623487638027E-2</c:v>
                </c:pt>
                <c:pt idx="494">
                  <c:v>8.7796070610888871E-2</c:v>
                </c:pt>
                <c:pt idx="495">
                  <c:v>8.6277318826494948E-2</c:v>
                </c:pt>
                <c:pt idx="496">
                  <c:v>8.4776361308005879E-2</c:v>
                </c:pt>
                <c:pt idx="497">
                  <c:v>8.3293186055858254E-2</c:v>
                </c:pt>
                <c:pt idx="498">
                  <c:v>8.1827775992125346E-2</c:v>
                </c:pt>
                <c:pt idx="499">
                  <c:v>8.0380109056136892E-2</c:v>
                </c:pt>
                <c:pt idx="500">
                  <c:v>7.895015830087708E-2</c:v>
                </c:pt>
                <c:pt idx="501">
                  <c:v>7.7537891990117166E-2</c:v>
                </c:pt>
                <c:pt idx="502">
                  <c:v>7.61432736961907E-2</c:v>
                </c:pt>
                <c:pt idx="503">
                  <c:v>7.4766262398351241E-2</c:v>
                </c:pt>
                <c:pt idx="504">
                  <c:v>7.3406812581640696E-2</c:v>
                </c:pt>
                <c:pt idx="505">
                  <c:v>7.2064874336202012E-2</c:v>
                </c:pt>
                <c:pt idx="506">
                  <c:v>7.0740393456967615E-2</c:v>
                </c:pt>
                <c:pt idx="507">
                  <c:v>6.9433311543658671E-2</c:v>
                </c:pt>
                <c:pt idx="508">
                  <c:v>6.8143566101029188E-2</c:v>
                </c:pt>
                <c:pt idx="509">
                  <c:v>6.6871090639292002E-2</c:v>
                </c:pt>
                <c:pt idx="510">
                  <c:v>6.5615814774661663E-2</c:v>
                </c:pt>
                <c:pt idx="511">
                  <c:v>6.4377664329954606E-2</c:v>
                </c:pt>
                <c:pt idx="512">
                  <c:v>6.3156561435184083E-2</c:v>
                </c:pt>
                <c:pt idx="513">
                  <c:v>6.1952424628090821E-2</c:v>
                </c:pt>
                <c:pt idx="514">
                  <c:v>6.0765168954550641E-2</c:v>
                </c:pt>
                <c:pt idx="515">
                  <c:v>5.9594706068802114E-2</c:v>
                </c:pt>
                <c:pt idx="516">
                  <c:v>5.8440944333437717E-2</c:v>
                </c:pt>
                <c:pt idx="517">
                  <c:v>5.7303788919103607E-2</c:v>
                </c:pt>
                <c:pt idx="518">
                  <c:v>5.6183141903854684E-2</c:v>
                </c:pt>
                <c:pt idx="519">
                  <c:v>5.5078902372112624E-2</c:v>
                </c:pt>
                <c:pt idx="520">
                  <c:v>5.3990966513175094E-2</c:v>
                </c:pt>
                <c:pt idx="521">
                  <c:v>5.2919227719227524E-2</c:v>
                </c:pt>
                <c:pt idx="522">
                  <c:v>5.1863576682807999E-2</c:v>
                </c:pt>
                <c:pt idx="523">
                  <c:v>5.0823901493678804E-2</c:v>
                </c:pt>
                <c:pt idx="524">
                  <c:v>4.9800087735058604E-2</c:v>
                </c:pt>
                <c:pt idx="525">
                  <c:v>4.8792018579170746E-2</c:v>
                </c:pt>
                <c:pt idx="526">
                  <c:v>4.7799574882065238E-2</c:v>
                </c:pt>
                <c:pt idx="527">
                  <c:v>4.6822635277671505E-2</c:v>
                </c:pt>
                <c:pt idx="528">
                  <c:v>4.586107627104348E-2</c:v>
                </c:pt>
                <c:pt idx="529">
                  <c:v>4.4914772330755796E-2</c:v>
                </c:pt>
                <c:pt idx="530">
                  <c:v>4.3983595980416137E-2</c:v>
                </c:pt>
                <c:pt idx="531">
                  <c:v>4.3067417889254875E-2</c:v>
                </c:pt>
                <c:pt idx="532">
                  <c:v>4.216610696175959E-2</c:v>
                </c:pt>
                <c:pt idx="533">
                  <c:v>4.1279530426319856E-2</c:v>
                </c:pt>
                <c:pt idx="534">
                  <c:v>4.0407553922849934E-2</c:v>
                </c:pt>
                <c:pt idx="535">
                  <c:v>3.9550041589360034E-2</c:v>
                </c:pt>
                <c:pt idx="536">
                  <c:v>3.8706856147445581E-2</c:v>
                </c:pt>
                <c:pt idx="537">
                  <c:v>3.7877858986667637E-2</c:v>
                </c:pt>
                <c:pt idx="538">
                  <c:v>3.7062910247796788E-2</c:v>
                </c:pt>
                <c:pt idx="539">
                  <c:v>3.6261868904896716E-2</c:v>
                </c:pt>
                <c:pt idx="540">
                  <c:v>3.5474592846222078E-2</c:v>
                </c:pt>
                <c:pt idx="541">
                  <c:v>3.4700938953909646E-2</c:v>
                </c:pt>
                <c:pt idx="542">
                  <c:v>3.394076318243941E-2</c:v>
                </c:pt>
                <c:pt idx="543">
                  <c:v>3.3193920635851491E-2</c:v>
                </c:pt>
                <c:pt idx="544">
                  <c:v>3.2460265643688015E-2</c:v>
                </c:pt>
                <c:pt idx="545">
                  <c:v>3.1739651835658141E-2</c:v>
                </c:pt>
                <c:pt idx="546">
                  <c:v>3.1031932214999183E-2</c:v>
                </c:pt>
                <c:pt idx="547">
                  <c:v>3.0336959230522674E-2</c:v>
                </c:pt>
                <c:pt idx="548">
                  <c:v>2.9654584847332466E-2</c:v>
                </c:pt>
                <c:pt idx="549">
                  <c:v>2.8984660616200784E-2</c:v>
                </c:pt>
                <c:pt idx="550">
                  <c:v>2.83270377415927E-2</c:v>
                </c:pt>
                <c:pt idx="551">
                  <c:v>2.7681567148328264E-2</c:v>
                </c:pt>
                <c:pt idx="552">
                  <c:v>2.7048099546873643E-2</c:v>
                </c:pt>
                <c:pt idx="553">
                  <c:v>2.6426485497253731E-2</c:v>
                </c:pt>
                <c:pt idx="554">
                  <c:v>2.5816575471579849E-2</c:v>
                </c:pt>
                <c:pt idx="555">
                  <c:v>2.5218219915186676E-2</c:v>
                </c:pt>
                <c:pt idx="556">
                  <c:v>2.4631269306374968E-2</c:v>
                </c:pt>
                <c:pt idx="557">
                  <c:v>2.4055574214755588E-2</c:v>
                </c:pt>
                <c:pt idx="558">
                  <c:v>2.3490985358194091E-2</c:v>
                </c:pt>
                <c:pt idx="559">
                  <c:v>2.2937353658353601E-2</c:v>
                </c:pt>
                <c:pt idx="560">
                  <c:v>2.2394530294835908E-2</c:v>
                </c:pt>
                <c:pt idx="561">
                  <c:v>2.1862366757922559E-2</c:v>
                </c:pt>
                <c:pt idx="562">
                  <c:v>2.1340714899916069E-2</c:v>
                </c:pt>
                <c:pt idx="563">
                  <c:v>2.0829426985085608E-2</c:v>
                </c:pt>
                <c:pt idx="564">
                  <c:v>2.0328355738219388E-2</c:v>
                </c:pt>
                <c:pt idx="565">
                  <c:v>1.9837354391789016E-2</c:v>
                </c:pt>
                <c:pt idx="566">
                  <c:v>1.9356276731730761E-2</c:v>
                </c:pt>
                <c:pt idx="567">
                  <c:v>1.8884977141850126E-2</c:v>
                </c:pt>
                <c:pt idx="568">
                  <c:v>1.8423310646856116E-2</c:v>
                </c:pt>
                <c:pt idx="569">
                  <c:v>1.7971132954033835E-2</c:v>
                </c:pt>
                <c:pt idx="570">
                  <c:v>1.752830049356285E-2</c:v>
                </c:pt>
                <c:pt idx="571">
                  <c:v>1.709467045749137E-2</c:v>
                </c:pt>
                <c:pt idx="572">
                  <c:v>1.6670100837375603E-2</c:v>
                </c:pt>
                <c:pt idx="573">
                  <c:v>1.6254450460595163E-2</c:v>
                </c:pt>
                <c:pt idx="574">
                  <c:v>1.5847579025355593E-2</c:v>
                </c:pt>
                <c:pt idx="575">
                  <c:v>1.5449347134390048E-2</c:v>
                </c:pt>
                <c:pt idx="576">
                  <c:v>1.5059616327372427E-2</c:v>
                </c:pt>
                <c:pt idx="577">
                  <c:v>1.4678249112055135E-2</c:v>
                </c:pt>
                <c:pt idx="578">
                  <c:v>1.4305108994144885E-2</c:v>
                </c:pt>
                <c:pt idx="579">
                  <c:v>1.3940060505931129E-2</c:v>
                </c:pt>
                <c:pt idx="580">
                  <c:v>1.3582969233681026E-2</c:v>
                </c:pt>
                <c:pt idx="581">
                  <c:v>1.3233701843816883E-2</c:v>
                </c:pt>
                <c:pt idx="582">
                  <c:v>1.2892126107890922E-2</c:v>
                </c:pt>
                <c:pt idx="583">
                  <c:v>1.2558110926373583E-2</c:v>
                </c:pt>
                <c:pt idx="584">
                  <c:v>1.223152635127378E-2</c:v>
                </c:pt>
                <c:pt idx="585">
                  <c:v>1.1912243607601071E-2</c:v>
                </c:pt>
                <c:pt idx="586">
                  <c:v>1.1600135113698255E-2</c:v>
                </c:pt>
                <c:pt idx="587">
                  <c:v>1.129507450045192E-2</c:v>
                </c:pt>
                <c:pt idx="588">
                  <c:v>1.0996936629401448E-2</c:v>
                </c:pt>
                <c:pt idx="589">
                  <c:v>1.0705597609768166E-2</c:v>
                </c:pt>
                <c:pt idx="590">
                  <c:v>1.0420934814418659E-2</c:v>
                </c:pt>
                <c:pt idx="591">
                  <c:v>1.0142826894783243E-2</c:v>
                </c:pt>
                <c:pt idx="592">
                  <c:v>9.8711537947473813E-3</c:v>
                </c:pt>
                <c:pt idx="593">
                  <c:v>9.6057967635359235E-3</c:v>
                </c:pt>
                <c:pt idx="594">
                  <c:v>9.3466383676087065E-3</c:v>
                </c:pt>
                <c:pt idx="595">
                  <c:v>9.0935625015875592E-3</c:v>
                </c:pt>
                <c:pt idx="596">
                  <c:v>8.8464543982338106E-3</c:v>
                </c:pt>
                <c:pt idx="597">
                  <c:v>8.605200637496346E-3</c:v>
                </c:pt>
                <c:pt idx="598">
                  <c:v>8.369689154649777E-3</c:v>
                </c:pt>
                <c:pt idx="599">
                  <c:v>8.1398092475428504E-3</c:v>
                </c:pt>
                <c:pt idx="600">
                  <c:v>7.9154515829768599E-3</c:v>
                </c:pt>
                <c:pt idx="601">
                  <c:v>7.6965082022342991E-3</c:v>
                </c:pt>
                <c:pt idx="602">
                  <c:v>7.482872525777607E-3</c:v>
                </c:pt>
                <c:pt idx="603">
                  <c:v>7.2744393571383386E-3</c:v>
                </c:pt>
                <c:pt idx="604">
                  <c:v>7.0711048860166376E-3</c:v>
                </c:pt>
                <c:pt idx="605">
                  <c:v>6.8727666906112329E-3</c:v>
                </c:pt>
                <c:pt idx="606">
                  <c:v>6.6793237391999417E-3</c:v>
                </c:pt>
                <c:pt idx="607">
                  <c:v>6.4906763909907614E-3</c:v>
                </c:pt>
                <c:pt idx="608">
                  <c:v>6.306726396263387E-3</c:v>
                </c:pt>
                <c:pt idx="609">
                  <c:v>6.1273768958212066E-3</c:v>
                </c:pt>
                <c:pt idx="610">
                  <c:v>5.9525324197734434E-3</c:v>
                </c:pt>
                <c:pt idx="611">
                  <c:v>5.7820988856671241E-3</c:v>
                </c:pt>
                <c:pt idx="612">
                  <c:v>5.6159835959886774E-3</c:v>
                </c:pt>
                <c:pt idx="613">
                  <c:v>5.4540952350543136E-3</c:v>
                </c:pt>
                <c:pt idx="614">
                  <c:v>5.2963438653088448E-3</c:v>
                </c:pt>
                <c:pt idx="615">
                  <c:v>5.1426409230518185E-3</c:v>
                </c:pt>
                <c:pt idx="616">
                  <c:v>4.9928992136103112E-3</c:v>
                </c:pt>
                <c:pt idx="617">
                  <c:v>4.8470329059769352E-3</c:v>
                </c:pt>
                <c:pt idx="618">
                  <c:v>4.7049575269320189E-3</c:v>
                </c:pt>
                <c:pt idx="619">
                  <c:v>4.5665899546682336E-3</c:v>
                </c:pt>
                <c:pt idx="620">
                  <c:v>4.431848411936154E-3</c:v>
                </c:pt>
                <c:pt idx="621">
                  <c:v>4.3006524587286344E-3</c:v>
                </c:pt>
                <c:pt idx="622">
                  <c:v>4.1729229845222015E-3</c:v>
                </c:pt>
                <c:pt idx="623">
                  <c:v>4.04858220009271E-3</c:v>
                </c:pt>
                <c:pt idx="624">
                  <c:v>3.9275536289231092E-3</c:v>
                </c:pt>
                <c:pt idx="625">
                  <c:v>3.8097620982201806E-3</c:v>
                </c:pt>
                <c:pt idx="626">
                  <c:v>3.6951337295574554E-3</c:v>
                </c:pt>
                <c:pt idx="627">
                  <c:v>3.5835959291607099E-3</c:v>
                </c:pt>
                <c:pt idx="628">
                  <c:v>3.4750773778533311E-3</c:v>
                </c:pt>
                <c:pt idx="629">
                  <c:v>3.369508020676021E-3</c:v>
                </c:pt>
                <c:pt idx="630">
                  <c:v>3.2668190561983999E-3</c:v>
                </c:pt>
                <c:pt idx="631">
                  <c:v>3.1669429255386013E-3</c:v>
                </c:pt>
                <c:pt idx="632">
                  <c:v>3.0698133011033048E-3</c:v>
                </c:pt>
                <c:pt idx="633">
                  <c:v>2.9753650750668557E-3</c:v>
                </c:pt>
                <c:pt idx="634">
                  <c:v>2.8835343476020874E-3</c:v>
                </c:pt>
                <c:pt idx="635">
                  <c:v>2.7942584148781266E-3</c:v>
                </c:pt>
                <c:pt idx="636">
                  <c:v>2.7074757568394227E-3</c:v>
                </c:pt>
                <c:pt idx="637">
                  <c:v>2.6231260247797776E-3</c:v>
                </c:pt>
                <c:pt idx="638">
                  <c:v>2.5411500287253141E-3</c:v>
                </c:pt>
                <c:pt idx="639">
                  <c:v>2.4614897246395232E-3</c:v>
                </c:pt>
                <c:pt idx="640">
                  <c:v>2.3840882014636998E-3</c:v>
                </c:pt>
              </c:numCache>
            </c:numRef>
          </c:yVal>
        </c:ser>
        <c:ser>
          <c:idx val="1"/>
          <c:order val="1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Blad1!$D$2:$D$3</c:f>
              <c:numCache>
                <c:formatCode>General</c:formatCode>
                <c:ptCount val="2"/>
                <c:pt idx="0">
                  <c:v>-1.96</c:v>
                </c:pt>
                <c:pt idx="1">
                  <c:v>-1.96</c:v>
                </c:pt>
              </c:numCache>
            </c:numRef>
          </c:xVal>
          <c:yVal>
            <c:numRef>
              <c:f>Blad1!$E$2:$E$3</c:f>
              <c:numCache>
                <c:formatCode>General</c:formatCode>
                <c:ptCount val="2"/>
                <c:pt idx="0">
                  <c:v>0</c:v>
                </c:pt>
                <c:pt idx="1">
                  <c:v>5.8440944333451476E-2</c:v>
                </c:pt>
              </c:numCache>
            </c:numRef>
          </c:yVal>
        </c:ser>
        <c:ser>
          <c:idx val="2"/>
          <c:order val="2"/>
          <c:spPr>
            <a:ln w="28575"/>
          </c:spPr>
          <c:marker>
            <c:symbol val="none"/>
          </c:marker>
          <c:dPt>
            <c:idx val="1"/>
            <c:spPr>
              <a:ln w="28575">
                <a:solidFill>
                  <a:prstClr val="black"/>
                </a:solidFill>
              </a:ln>
            </c:spPr>
          </c:dPt>
          <c:xVal>
            <c:numRef>
              <c:f>Blad1!$D$5:$D$6</c:f>
              <c:numCache>
                <c:formatCode>General</c:formatCode>
                <c:ptCount val="2"/>
                <c:pt idx="0">
                  <c:v>1.96</c:v>
                </c:pt>
                <c:pt idx="1">
                  <c:v>1.96</c:v>
                </c:pt>
              </c:numCache>
            </c:numRef>
          </c:xVal>
          <c:yVal>
            <c:numRef>
              <c:f>Blad1!$E$5:$E$6</c:f>
              <c:numCache>
                <c:formatCode>General</c:formatCode>
                <c:ptCount val="2"/>
                <c:pt idx="0">
                  <c:v>0</c:v>
                </c:pt>
                <c:pt idx="1">
                  <c:v>5.8440944333451476E-2</c:v>
                </c:pt>
              </c:numCache>
            </c:numRef>
          </c:yVal>
        </c:ser>
        <c:axId val="68957696"/>
        <c:axId val="68959232"/>
      </c:scatterChart>
      <c:valAx>
        <c:axId val="68957696"/>
        <c:scaling>
          <c:orientation val="minMax"/>
        </c:scaling>
        <c:axPos val="b"/>
        <c:numFmt formatCode="General" sourceLinked="1"/>
        <c:tickLblPos val="nextTo"/>
        <c:crossAx val="68959232"/>
        <c:crosses val="autoZero"/>
        <c:crossBetween val="midCat"/>
      </c:valAx>
      <c:valAx>
        <c:axId val="68959232"/>
        <c:scaling>
          <c:orientation val="minMax"/>
        </c:scaling>
        <c:delete val="1"/>
        <c:axPos val="l"/>
        <c:numFmt formatCode="General" sourceLinked="1"/>
        <c:tickLblPos val="none"/>
        <c:crossAx val="68957696"/>
        <c:crosses val="autoZero"/>
        <c:crossBetween val="midCat"/>
      </c:valAx>
      <c:spPr>
        <a:noFill/>
        <a:ln w="25400">
          <a:noFill/>
        </a:ln>
      </c:spPr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8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4" Type="http://schemas.openxmlformats.org/officeDocument/2006/relationships/image" Target="../media/image56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6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5" Type="http://schemas.openxmlformats.org/officeDocument/2006/relationships/image" Target="../media/image66.wmf"/><Relationship Id="rId4" Type="http://schemas.openxmlformats.org/officeDocument/2006/relationships/image" Target="../media/image65.w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7.w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8.w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9.w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0.w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1.w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2.w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4.wmf"/></Relationships>
</file>

<file path=ppt/drawings/_rels/vmlDrawing4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6.wmf"/><Relationship Id="rId1" Type="http://schemas.openxmlformats.org/officeDocument/2006/relationships/image" Target="../media/image75.w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7.wmf"/></Relationships>
</file>

<file path=ppt/drawings/_rels/vmlDrawing4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9.wmf"/><Relationship Id="rId1" Type="http://schemas.openxmlformats.org/officeDocument/2006/relationships/image" Target="../media/image7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958" cy="496731"/>
          </a:xfrm>
          <a:prstGeom prst="rect">
            <a:avLst/>
          </a:prstGeom>
        </p:spPr>
        <p:txBody>
          <a:bodyPr vert="horz" lIns="92482" tIns="46241" rIns="92482" bIns="46241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1098" y="1"/>
            <a:ext cx="2944958" cy="496731"/>
          </a:xfrm>
          <a:prstGeom prst="rect">
            <a:avLst/>
          </a:prstGeom>
        </p:spPr>
        <p:txBody>
          <a:bodyPr vert="horz" lIns="92482" tIns="46241" rIns="92482" bIns="46241" rtlCol="0"/>
          <a:lstStyle>
            <a:lvl1pPr algn="r">
              <a:defRPr sz="1200"/>
            </a:lvl1pPr>
          </a:lstStyle>
          <a:p>
            <a:fld id="{A6FF9268-58BD-476A-946F-FFF7CF71E378}" type="datetimeFigureOut">
              <a:rPr lang="sv-SE" smtClean="0"/>
              <a:pPr/>
              <a:t>2012-10-19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9898"/>
            <a:ext cx="2944958" cy="496731"/>
          </a:xfrm>
          <a:prstGeom prst="rect">
            <a:avLst/>
          </a:prstGeom>
        </p:spPr>
        <p:txBody>
          <a:bodyPr vert="horz" lIns="92482" tIns="46241" rIns="92482" bIns="46241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1098" y="9429898"/>
            <a:ext cx="2944958" cy="496731"/>
          </a:xfrm>
          <a:prstGeom prst="rect">
            <a:avLst/>
          </a:prstGeom>
        </p:spPr>
        <p:txBody>
          <a:bodyPr vert="horz" lIns="92482" tIns="46241" rIns="92482" bIns="46241" rtlCol="0" anchor="b"/>
          <a:lstStyle>
            <a:lvl1pPr algn="r">
              <a:defRPr sz="1200"/>
            </a:lvl1pPr>
          </a:lstStyle>
          <a:p>
            <a:fld id="{91E92473-E7D9-4F54-A793-0AF4A61D4389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2012-10-19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2012-10-19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2012-10-19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59CA3-78C6-4ADE-93E8-6CDE021215E5}" type="datetimeFigureOut">
              <a:rPr lang="sv-SE" smtClean="0"/>
              <a:pPr/>
              <a:t>2012-10-19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36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41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44.bin"/><Relationship Id="rId4" Type="http://schemas.openxmlformats.org/officeDocument/2006/relationships/oleObject" Target="../embeddings/oleObject43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46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48.bin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50.bin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52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oleObject54.bin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oleObject56.bin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oleObject59.bin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64.bin"/><Relationship Id="rId5" Type="http://schemas.openxmlformats.org/officeDocument/2006/relationships/oleObject" Target="../embeddings/oleObject63.bin"/><Relationship Id="rId4" Type="http://schemas.openxmlformats.org/officeDocument/2006/relationships/oleObject" Target="../embeddings/oleObject62.bin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5" Type="http://schemas.openxmlformats.org/officeDocument/2006/relationships/oleObject" Target="../embeddings/oleObject69.bin"/><Relationship Id="rId4" Type="http://schemas.openxmlformats.org/officeDocument/2006/relationships/oleObject" Target="../embeddings/oleObject68.bin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73.bin"/><Relationship Id="rId5" Type="http://schemas.openxmlformats.org/officeDocument/2006/relationships/oleObject" Target="../embeddings/oleObject72.bin"/><Relationship Id="rId4" Type="http://schemas.openxmlformats.org/officeDocument/2006/relationships/oleObject" Target="../embeddings/oleObject71.bin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4" Type="http://schemas.openxmlformats.org/officeDocument/2006/relationships/oleObject" Target="../embeddings/oleObject84.bin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3.vml"/><Relationship Id="rId4" Type="http://schemas.openxmlformats.org/officeDocument/2006/relationships/oleObject" Target="../embeddings/oleObject8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Statistikens grunder 2 dagtid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1"/>
                </a:solidFill>
              </a:rPr>
              <a:t>HT 2012</a:t>
            </a:r>
          </a:p>
          <a:p>
            <a:endParaRPr lang="sv-SE" dirty="0" smtClean="0">
              <a:solidFill>
                <a:schemeClr val="tx1"/>
              </a:solidFill>
            </a:endParaRPr>
          </a:p>
          <a:p>
            <a:endParaRPr lang="sv-SE" dirty="0" smtClean="0">
              <a:solidFill>
                <a:schemeClr val="tx1"/>
              </a:solidFill>
            </a:endParaRP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879184">
            <a:off x="5392536" y="836926"/>
            <a:ext cx="1047966" cy="645168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F6-8</a:t>
            </a:r>
            <a:endParaRPr kumimoji="0" lang="sv-SE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Skatta </a:t>
            </a:r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μ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/>
            <a:r>
              <a:rPr lang="sv-SE" dirty="0" err="1" smtClean="0"/>
              <a:t>Väntevärdesriktig</a:t>
            </a:r>
            <a:r>
              <a:rPr lang="sv-SE" dirty="0" smtClean="0"/>
              <a:t> (eng. </a:t>
            </a:r>
            <a:r>
              <a:rPr lang="sv-SE" i="1" dirty="0" err="1" smtClean="0"/>
              <a:t>unbiased</a:t>
            </a:r>
            <a:r>
              <a:rPr lang="sv-SE" dirty="0" smtClean="0"/>
              <a:t>) och osäkerhet</a:t>
            </a:r>
            <a:endParaRPr lang="sv-SE" dirty="0" smtClean="0">
              <a:cs typeface="Calibri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704" y="3413720"/>
            <a:ext cx="5366124" cy="504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Platshållare för innehåll 2"/>
          <p:cNvSpPr txBox="1">
            <a:spLocks/>
          </p:cNvSpPr>
          <p:nvPr/>
        </p:nvSpPr>
        <p:spPr>
          <a:xfrm rot="1032892">
            <a:off x="4999785" y="27884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Skatta </a:t>
            </a:r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μ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/>
            <a:r>
              <a:rPr lang="sv-SE" dirty="0" smtClean="0"/>
              <a:t>Dra ett stickprov av storlek </a:t>
            </a:r>
            <a:r>
              <a:rPr lang="sv-SE" i="1" dirty="0" smtClean="0"/>
              <a:t>n</a:t>
            </a:r>
            <a:r>
              <a:rPr lang="sv-SE" dirty="0" smtClean="0"/>
              <a:t> från en normalfördelad population med känd varians</a:t>
            </a:r>
            <a:r>
              <a:rPr lang="el-GR" dirty="0" smtClean="0"/>
              <a:t> σ</a:t>
            </a:r>
            <a:r>
              <a:rPr lang="sv-SE" baseline="30000" dirty="0" smtClean="0"/>
              <a:t>2</a:t>
            </a:r>
            <a:endParaRPr lang="sv-SE" dirty="0" smtClean="0"/>
          </a:p>
          <a:p>
            <a:pPr marL="273050" indent="-273050"/>
            <a:r>
              <a:rPr lang="sv-SE" dirty="0" smtClean="0"/>
              <a:t>Vi använder </a:t>
            </a:r>
            <a:r>
              <a:rPr lang="sv-SE" i="1" dirty="0" smtClean="0"/>
              <a:t>X</a:t>
            </a:r>
            <a:r>
              <a:rPr lang="sv-SE" dirty="0" smtClean="0"/>
              <a:t> som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punktskattning</a:t>
            </a:r>
            <a:r>
              <a:rPr lang="sv-SE" dirty="0" smtClean="0"/>
              <a:t> för </a:t>
            </a:r>
            <a:r>
              <a:rPr lang="el-GR" dirty="0" smtClean="0"/>
              <a:t>μ</a:t>
            </a:r>
            <a:endParaRPr lang="sv-SE" dirty="0" smtClean="0"/>
          </a:p>
          <a:p>
            <a:pPr marL="273050" indent="-273050"/>
            <a:r>
              <a:rPr lang="sv-SE" dirty="0" smtClean="0">
                <a:cs typeface="Calibri"/>
              </a:rPr>
              <a:t>Vi vill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uttala oss om osäkerheten</a:t>
            </a:r>
            <a:r>
              <a:rPr lang="sv-SE" dirty="0" smtClean="0">
                <a:cs typeface="Calibri"/>
              </a:rPr>
              <a:t> kring punktskattningen.</a:t>
            </a:r>
            <a:endParaRPr lang="sv-SE" dirty="0" smtClean="0"/>
          </a:p>
          <a:p>
            <a:pPr marL="273050" indent="-273050">
              <a:buNone/>
            </a:pPr>
            <a:endParaRPr lang="sv-SE" sz="1050" dirty="0" smtClean="0"/>
          </a:p>
          <a:p>
            <a:pPr marL="0" indent="0">
              <a:spcBef>
                <a:spcPts val="1800"/>
              </a:spcBef>
              <a:buNone/>
            </a:pPr>
            <a:r>
              <a:rPr lang="sv-SE" i="1" dirty="0" smtClean="0"/>
              <a:t>	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</a:t>
            </a:r>
            <a:r>
              <a:rPr lang="el-GR" dirty="0" smtClean="0"/>
              <a:t>μ</a:t>
            </a:r>
            <a:r>
              <a:rPr lang="sv-SE" dirty="0" smtClean="0"/>
              <a:t>,    )</a:t>
            </a:r>
          </a:p>
          <a:p>
            <a:pPr marL="0" indent="0">
              <a:spcBef>
                <a:spcPts val="600"/>
              </a:spcBef>
              <a:buNone/>
            </a:pPr>
            <a:endParaRPr lang="sv-SE" sz="2400" dirty="0" smtClean="0">
              <a:cs typeface="Calibri"/>
            </a:endParaRPr>
          </a:p>
          <a:p>
            <a:pPr marL="2505075" indent="0">
              <a:spcBef>
                <a:spcPts val="1800"/>
              </a:spcBef>
              <a:buNone/>
            </a:pP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(0,1)</a:t>
            </a:r>
          </a:p>
          <a:p>
            <a:pPr marL="0" indent="0">
              <a:spcBef>
                <a:spcPts val="600"/>
              </a:spcBef>
              <a:buNone/>
            </a:pPr>
            <a:endParaRPr lang="sv-SE" dirty="0" smtClean="0">
              <a:cs typeface="Calibri"/>
            </a:endParaRPr>
          </a:p>
          <a:p>
            <a:pPr marL="0" indent="0">
              <a:spcBef>
                <a:spcPts val="1800"/>
              </a:spcBef>
              <a:buNone/>
            </a:pPr>
            <a:endParaRPr lang="sv-SE" dirty="0" smtClean="0">
              <a:cs typeface="Calibri"/>
            </a:endParaRPr>
          </a:p>
        </p:txBody>
      </p:sp>
      <p:graphicFrame>
        <p:nvGraphicFramePr>
          <p:cNvPr id="573444" name="Object 5"/>
          <p:cNvGraphicFramePr>
            <a:graphicFrameLocks noChangeAspect="1"/>
          </p:cNvGraphicFramePr>
          <p:nvPr/>
        </p:nvGraphicFramePr>
        <p:xfrm>
          <a:off x="2537532" y="6130776"/>
          <a:ext cx="411162" cy="647650"/>
        </p:xfrm>
        <a:graphic>
          <a:graphicData uri="http://schemas.openxmlformats.org/presentationml/2006/ole">
            <p:oleObj spid="_x0000_s636930" name="Ekvation" r:id="rId3" imgW="164880" imgH="241200" progId="Equation.3">
              <p:embed/>
            </p:oleObj>
          </a:graphicData>
        </a:graphic>
      </p:graphicFrame>
      <p:graphicFrame>
        <p:nvGraphicFramePr>
          <p:cNvPr id="588805" name="Object 5"/>
          <p:cNvGraphicFramePr>
            <a:graphicFrameLocks noChangeAspect="1"/>
          </p:cNvGraphicFramePr>
          <p:nvPr/>
        </p:nvGraphicFramePr>
        <p:xfrm>
          <a:off x="1098272" y="6202026"/>
          <a:ext cx="387269" cy="456944"/>
        </p:xfrm>
        <a:graphic>
          <a:graphicData uri="http://schemas.openxmlformats.org/presentationml/2006/ole">
            <p:oleObj spid="_x0000_s636931" name="Ekvation" r:id="rId4" imgW="152280" imgH="177480" progId="Equation.3">
              <p:embed/>
            </p:oleObj>
          </a:graphicData>
        </a:graphic>
      </p:graphicFrame>
      <p:graphicFrame>
        <p:nvGraphicFramePr>
          <p:cNvPr id="588809" name="Object 9"/>
          <p:cNvGraphicFramePr>
            <a:graphicFrameLocks noChangeAspect="1"/>
          </p:cNvGraphicFramePr>
          <p:nvPr/>
        </p:nvGraphicFramePr>
        <p:xfrm>
          <a:off x="1124744" y="7020719"/>
          <a:ext cx="1690688" cy="1174750"/>
        </p:xfrm>
        <a:graphic>
          <a:graphicData uri="http://schemas.openxmlformats.org/presentationml/2006/ole">
            <p:oleObj spid="_x0000_s636932" name="Ekvation" r:id="rId5" imgW="647640" imgH="444240" progId="Equation.3">
              <p:embed/>
            </p:oleObj>
          </a:graphicData>
        </a:graphic>
      </p:graphicFrame>
      <p:cxnSp>
        <p:nvCxnSpPr>
          <p:cNvPr id="7" name="Rak 6"/>
          <p:cNvCxnSpPr/>
          <p:nvPr/>
        </p:nvCxnSpPr>
        <p:spPr>
          <a:xfrm>
            <a:off x="2780928" y="3818012"/>
            <a:ext cx="21602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latshållare för innehåll 2"/>
          <p:cNvSpPr txBox="1">
            <a:spLocks/>
          </p:cNvSpPr>
          <p:nvPr/>
        </p:nvSpPr>
        <p:spPr>
          <a:xfrm rot="1032892">
            <a:off x="4999785" y="27884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Osäkerhetsintervall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762"/>
              </a:spcBef>
            </a:pPr>
            <a:r>
              <a:rPr lang="sv-SE" sz="2800" dirty="0" smtClean="0"/>
              <a:t>Sannolikheten att </a:t>
            </a:r>
            <a:r>
              <a:rPr lang="sv-SE" sz="2800" i="1" dirty="0" smtClean="0"/>
              <a:t>X</a:t>
            </a:r>
            <a:r>
              <a:rPr lang="sv-SE" sz="2800" dirty="0" smtClean="0"/>
              <a:t> hamnar i </a:t>
            </a:r>
            <a:r>
              <a:rPr lang="sv-SE" sz="2800" dirty="0" err="1" smtClean="0"/>
              <a:t>inter-vallet</a:t>
            </a:r>
            <a:endParaRPr lang="sv-SE" sz="2800" dirty="0" smtClean="0"/>
          </a:p>
          <a:p>
            <a:pPr marL="273050" indent="-273050">
              <a:spcBef>
                <a:spcPts val="762"/>
              </a:spcBef>
            </a:pPr>
            <a:endParaRPr lang="sv-SE" sz="2800" dirty="0" smtClean="0"/>
          </a:p>
          <a:p>
            <a:pPr marL="273050" indent="-273050">
              <a:spcBef>
                <a:spcPts val="762"/>
              </a:spcBef>
            </a:pPr>
            <a:endParaRPr lang="sv-SE" sz="2800" dirty="0" smtClean="0"/>
          </a:p>
          <a:p>
            <a:pPr marL="273050" indent="-273050">
              <a:spcBef>
                <a:spcPts val="762"/>
              </a:spcBef>
            </a:pPr>
            <a:endParaRPr lang="sv-SE" sz="2800" dirty="0" smtClean="0"/>
          </a:p>
          <a:p>
            <a:pPr marL="273050" indent="-273050">
              <a:spcBef>
                <a:spcPts val="762"/>
              </a:spcBef>
            </a:pPr>
            <a:endParaRPr lang="sv-SE" sz="1600" dirty="0" smtClean="0"/>
          </a:p>
          <a:p>
            <a:pPr marL="273050" indent="-273050">
              <a:spcBef>
                <a:spcPts val="762"/>
              </a:spcBef>
            </a:pPr>
            <a:endParaRPr lang="sv-SE" sz="1200" dirty="0" smtClean="0"/>
          </a:p>
          <a:p>
            <a:pPr marL="273050" indent="-273050">
              <a:spcBef>
                <a:spcPts val="762"/>
              </a:spcBef>
            </a:pPr>
            <a:r>
              <a:rPr lang="sv-SE" sz="2800" dirty="0" smtClean="0"/>
              <a:t>Byt plats på </a:t>
            </a:r>
            <a:r>
              <a:rPr lang="sv-SE" sz="2800" i="1" dirty="0" smtClean="0"/>
              <a:t>X</a:t>
            </a:r>
            <a:r>
              <a:rPr lang="sv-SE" sz="2800" dirty="0" smtClean="0"/>
              <a:t> och </a:t>
            </a:r>
            <a:r>
              <a:rPr lang="el-GR" sz="2800" dirty="0" smtClean="0"/>
              <a:t>μ</a:t>
            </a:r>
            <a:r>
              <a:rPr lang="sv-SE" sz="2800" dirty="0" smtClean="0"/>
              <a:t>, dvs. låt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gränserna</a:t>
            </a:r>
            <a:r>
              <a:rPr lang="sv-SE" sz="2800" dirty="0" smtClean="0"/>
              <a:t> för intervallet vara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slumpmässiga</a:t>
            </a:r>
          </a:p>
          <a:p>
            <a:pPr marL="273050" indent="-273050">
              <a:spcBef>
                <a:spcPts val="762"/>
              </a:spcBef>
            </a:pPr>
            <a:endParaRPr lang="sv-SE" sz="2800" dirty="0" smtClean="0"/>
          </a:p>
        </p:txBody>
      </p:sp>
      <p:graphicFrame>
        <p:nvGraphicFramePr>
          <p:cNvPr id="612357" name="Object 5"/>
          <p:cNvGraphicFramePr>
            <a:graphicFrameLocks noChangeAspect="1"/>
          </p:cNvGraphicFramePr>
          <p:nvPr/>
        </p:nvGraphicFramePr>
        <p:xfrm>
          <a:off x="1124743" y="3419872"/>
          <a:ext cx="4608513" cy="1452562"/>
        </p:xfrm>
        <a:graphic>
          <a:graphicData uri="http://schemas.openxmlformats.org/presentationml/2006/ole">
            <p:oleObj spid="_x0000_s637955" name="Ekvation" r:id="rId3" imgW="1955520" imgH="609480" progId="Equation.3">
              <p:embed/>
            </p:oleObj>
          </a:graphicData>
        </a:graphic>
      </p:graphicFrame>
      <p:cxnSp>
        <p:nvCxnSpPr>
          <p:cNvPr id="8" name="Rak 7"/>
          <p:cNvCxnSpPr/>
          <p:nvPr/>
        </p:nvCxnSpPr>
        <p:spPr>
          <a:xfrm>
            <a:off x="3333242" y="2239856"/>
            <a:ext cx="21602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37956" name="Object 4"/>
          <p:cNvGraphicFramePr>
            <a:graphicFrameLocks noChangeAspect="1"/>
          </p:cNvGraphicFramePr>
          <p:nvPr/>
        </p:nvGraphicFramePr>
        <p:xfrm>
          <a:off x="1010420" y="6395950"/>
          <a:ext cx="5154884" cy="2016224"/>
        </p:xfrm>
        <a:graphic>
          <a:graphicData uri="http://schemas.openxmlformats.org/presentationml/2006/ole">
            <p:oleObj spid="_x0000_s637956" name="Ekvation" r:id="rId4" imgW="2133360" imgH="825480" progId="Equation.3">
              <p:embed/>
            </p:oleObj>
          </a:graphicData>
        </a:graphic>
      </p:graphicFrame>
      <p:graphicFrame>
        <p:nvGraphicFramePr>
          <p:cNvPr id="637957" name="Object 5"/>
          <p:cNvGraphicFramePr>
            <a:graphicFrameLocks noChangeAspect="1"/>
          </p:cNvGraphicFramePr>
          <p:nvPr/>
        </p:nvGraphicFramePr>
        <p:xfrm>
          <a:off x="1520409" y="2603276"/>
          <a:ext cx="1584176" cy="571035"/>
        </p:xfrm>
        <a:graphic>
          <a:graphicData uri="http://schemas.openxmlformats.org/presentationml/2006/ole">
            <p:oleObj spid="_x0000_s637957" name="Ekvation" r:id="rId5" imgW="774360" imgH="253800" progId="Equation.3">
              <p:embed/>
            </p:oleObj>
          </a:graphicData>
        </a:graphic>
      </p:graphicFrame>
      <p:cxnSp>
        <p:nvCxnSpPr>
          <p:cNvPr id="10" name="Rak 9"/>
          <p:cNvCxnSpPr/>
          <p:nvPr/>
        </p:nvCxnSpPr>
        <p:spPr>
          <a:xfrm>
            <a:off x="2481021" y="5400471"/>
            <a:ext cx="21602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latshållare för innehåll 2"/>
          <p:cNvSpPr txBox="1">
            <a:spLocks/>
          </p:cNvSpPr>
          <p:nvPr/>
        </p:nvSpPr>
        <p:spPr>
          <a:xfrm rot="1032892">
            <a:off x="4999785" y="27884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Sannolikheten att ligga i ett intervall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762"/>
              </a:spcBef>
            </a:pPr>
            <a:r>
              <a:rPr lang="sv-SE" sz="2400" dirty="0" smtClean="0"/>
              <a:t>Upprepade stickprov ger olika medelvärden</a:t>
            </a:r>
          </a:p>
          <a:p>
            <a:pPr marL="273050" indent="-273050">
              <a:spcBef>
                <a:spcPts val="762"/>
              </a:spcBef>
            </a:pPr>
            <a:r>
              <a:rPr lang="sv-SE" sz="2400" dirty="0" smtClean="0"/>
              <a:t>95 % sannolikhet att </a:t>
            </a:r>
            <a:r>
              <a:rPr lang="sv-SE" sz="2400" i="1" dirty="0" smtClean="0"/>
              <a:t>X</a:t>
            </a:r>
            <a:r>
              <a:rPr lang="sv-SE" sz="2400" dirty="0" smtClean="0"/>
              <a:t> hamnar i intervallet</a:t>
            </a:r>
          </a:p>
          <a:p>
            <a:pPr marL="273050" indent="-273050">
              <a:spcBef>
                <a:spcPts val="762"/>
              </a:spcBef>
            </a:pPr>
            <a:endParaRPr lang="sv-SE" sz="2400" dirty="0" smtClean="0"/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  <a:buNone/>
            </a:pPr>
            <a:r>
              <a:rPr lang="sv-SE" sz="2400" b="1" i="1" dirty="0" smtClean="0">
                <a:solidFill>
                  <a:srgbClr val="C00000"/>
                </a:solidFill>
              </a:rPr>
              <a:t>Lägg intervallet runt det observerade x istället!</a:t>
            </a:r>
          </a:p>
        </p:txBody>
      </p:sp>
      <p:pic>
        <p:nvPicPr>
          <p:cNvPr id="6" name="Bildobjekt 5" descr="IN0J7R0B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6361" y="3291097"/>
            <a:ext cx="6503000" cy="4449255"/>
          </a:xfrm>
          <a:prstGeom prst="rect">
            <a:avLst/>
          </a:prstGeom>
        </p:spPr>
      </p:pic>
      <p:cxnSp>
        <p:nvCxnSpPr>
          <p:cNvPr id="8" name="Rak 7"/>
          <p:cNvCxnSpPr/>
          <p:nvPr/>
        </p:nvCxnSpPr>
        <p:spPr>
          <a:xfrm>
            <a:off x="5201546" y="8397092"/>
            <a:ext cx="144016" cy="0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k 8"/>
          <p:cNvCxnSpPr/>
          <p:nvPr/>
        </p:nvCxnSpPr>
        <p:spPr>
          <a:xfrm>
            <a:off x="3313950" y="2699792"/>
            <a:ext cx="14401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latshållare för innehåll 2"/>
          <p:cNvSpPr txBox="1">
            <a:spLocks/>
          </p:cNvSpPr>
          <p:nvPr/>
        </p:nvSpPr>
        <p:spPr>
          <a:xfrm rot="1032892">
            <a:off x="4999785" y="27884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Stokastiska intervall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762"/>
              </a:spcBef>
            </a:pPr>
            <a:r>
              <a:rPr lang="sv-SE" sz="2400" dirty="0" smtClean="0"/>
              <a:t>95 % av alla möjliga intervall täcker </a:t>
            </a:r>
            <a:r>
              <a:rPr lang="el-GR" sz="2400" dirty="0" smtClean="0">
                <a:latin typeface="Calibri"/>
                <a:cs typeface="Calibri"/>
              </a:rPr>
              <a:t>μ</a:t>
            </a:r>
            <a:endParaRPr lang="sv-SE" sz="2400" dirty="0" smtClean="0">
              <a:latin typeface="Calibri"/>
              <a:cs typeface="Calibri"/>
            </a:endParaRPr>
          </a:p>
          <a:p>
            <a:pPr marL="273050" indent="-273050">
              <a:spcBef>
                <a:spcPts val="762"/>
              </a:spcBef>
            </a:pPr>
            <a:r>
              <a:rPr lang="sv-SE" sz="2400" dirty="0" smtClean="0">
                <a:latin typeface="Calibri"/>
                <a:cs typeface="Calibri"/>
              </a:rPr>
              <a:t>Man </a:t>
            </a:r>
            <a:r>
              <a:rPr lang="sv-SE" sz="2400" u="sng" dirty="0" smtClean="0">
                <a:latin typeface="Calibri"/>
                <a:cs typeface="Calibri"/>
              </a:rPr>
              <a:t>skattar ett intervall</a:t>
            </a:r>
            <a:r>
              <a:rPr lang="sv-SE" sz="2400" dirty="0" smtClean="0">
                <a:latin typeface="Calibri"/>
                <a:cs typeface="Calibri"/>
              </a:rPr>
              <a:t>, inte bara en punkt</a:t>
            </a:r>
          </a:p>
          <a:p>
            <a:pPr marL="273050" indent="-273050">
              <a:spcBef>
                <a:spcPts val="762"/>
              </a:spcBef>
              <a:buNone/>
            </a:pPr>
            <a:endParaRPr lang="sv-SE" sz="2400" dirty="0" smtClean="0">
              <a:latin typeface="Calibri"/>
              <a:cs typeface="Calibri"/>
            </a:endParaRPr>
          </a:p>
          <a:p>
            <a:pPr marL="273050" indent="-273050">
              <a:spcBef>
                <a:spcPts val="762"/>
              </a:spcBef>
              <a:buNone/>
            </a:pPr>
            <a:endParaRPr lang="sv-SE" sz="1400" dirty="0" smtClean="0"/>
          </a:p>
          <a:p>
            <a:pPr marL="273050" indent="-273050">
              <a:spcBef>
                <a:spcPts val="762"/>
              </a:spcBef>
            </a:pPr>
            <a:endParaRPr lang="sv-SE" sz="2400" dirty="0" smtClean="0"/>
          </a:p>
          <a:p>
            <a:pPr marL="273050" indent="-273050">
              <a:spcBef>
                <a:spcPts val="762"/>
              </a:spcBef>
            </a:pPr>
            <a:endParaRPr lang="sv-SE" sz="2400" dirty="0" smtClean="0"/>
          </a:p>
          <a:p>
            <a:pPr marL="273050" indent="-273050">
              <a:spcBef>
                <a:spcPts val="762"/>
              </a:spcBef>
            </a:pPr>
            <a:endParaRPr lang="sv-SE" sz="2400" dirty="0" smtClean="0"/>
          </a:p>
          <a:p>
            <a:pPr marL="273050" indent="-273050">
              <a:spcBef>
                <a:spcPts val="762"/>
              </a:spcBef>
            </a:pPr>
            <a:endParaRPr lang="sv-SE" sz="2400" dirty="0" smtClean="0"/>
          </a:p>
          <a:p>
            <a:pPr marL="273050" indent="-273050">
              <a:spcBef>
                <a:spcPts val="762"/>
              </a:spcBef>
            </a:pPr>
            <a:endParaRPr lang="sv-SE" sz="2400" dirty="0" smtClean="0"/>
          </a:p>
          <a:p>
            <a:pPr marL="273050" indent="-273050">
              <a:spcBef>
                <a:spcPts val="762"/>
              </a:spcBef>
            </a:pPr>
            <a:endParaRPr lang="sv-SE" sz="2400" dirty="0" smtClean="0"/>
          </a:p>
          <a:p>
            <a:pPr marL="273050" indent="-273050">
              <a:spcBef>
                <a:spcPts val="762"/>
              </a:spcBef>
            </a:pPr>
            <a:endParaRPr lang="sv-SE" sz="2400" dirty="0" smtClean="0"/>
          </a:p>
          <a:p>
            <a:pPr marL="273050" indent="-273050">
              <a:spcBef>
                <a:spcPts val="762"/>
              </a:spcBef>
            </a:pPr>
            <a:endParaRPr lang="sv-SE" sz="2400" dirty="0" smtClean="0"/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  <a:buNone/>
            </a:pPr>
            <a:r>
              <a:rPr lang="sv-SE" sz="2400" b="1" i="1" dirty="0" smtClean="0">
                <a:solidFill>
                  <a:srgbClr val="C00000"/>
                </a:solidFill>
              </a:rPr>
              <a:t>	Jämför med Figur 16.2 sid 8</a:t>
            </a:r>
          </a:p>
        </p:txBody>
      </p:sp>
      <p:pic>
        <p:nvPicPr>
          <p:cNvPr id="6" name="Bildobjekt 5" descr="IN0J7R0C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8640" y="3306050"/>
            <a:ext cx="6481145" cy="4434302"/>
          </a:xfrm>
          <a:prstGeom prst="rect">
            <a:avLst/>
          </a:prstGeom>
        </p:spPr>
      </p:pic>
      <p:sp>
        <p:nvSpPr>
          <p:cNvPr id="5" name="Platshållare för innehåll 2"/>
          <p:cNvSpPr txBox="1">
            <a:spLocks/>
          </p:cNvSpPr>
          <p:nvPr/>
        </p:nvSpPr>
        <p:spPr>
          <a:xfrm rot="1032892">
            <a:off x="4999785" y="27884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 och övningar 1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2646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I ett slumpmässigt stickprov med </a:t>
            </a:r>
            <a:r>
              <a:rPr lang="sv-SE" sz="2800" i="1" dirty="0" smtClean="0"/>
              <a:t>n</a:t>
            </a:r>
            <a:r>
              <a:rPr lang="sv-SE" sz="2800" dirty="0" smtClean="0"/>
              <a:t> = 16 observationer från en normalfördelning med standardavvikelse s = 6 </a:t>
            </a:r>
            <a:r>
              <a:rPr lang="sv-SE" sz="2800" dirty="0" err="1" smtClean="0"/>
              <a:t>observera-des</a:t>
            </a:r>
            <a:r>
              <a:rPr lang="sv-SE" sz="2800" dirty="0" smtClean="0"/>
              <a:t> x = 25. </a:t>
            </a:r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Skatta </a:t>
            </a:r>
            <a:r>
              <a:rPr lang="el-GR" sz="2800" dirty="0" smtClean="0"/>
              <a:t>μ</a:t>
            </a:r>
            <a:r>
              <a:rPr lang="sv-SE" sz="2800" dirty="0" smtClean="0"/>
              <a:t> och ge ett 95 % KI för skattningen</a:t>
            </a:r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</p:txBody>
      </p:sp>
      <p:graphicFrame>
        <p:nvGraphicFramePr>
          <p:cNvPr id="658434" name="Object 2"/>
          <p:cNvGraphicFramePr>
            <a:graphicFrameLocks noChangeAspect="1"/>
          </p:cNvGraphicFramePr>
          <p:nvPr/>
        </p:nvGraphicFramePr>
        <p:xfrm>
          <a:off x="1196752" y="5590456"/>
          <a:ext cx="2165350" cy="1017588"/>
        </p:xfrm>
        <a:graphic>
          <a:graphicData uri="http://schemas.openxmlformats.org/presentationml/2006/ole">
            <p:oleObj spid="_x0000_s661506" name="Ekvation" r:id="rId3" imgW="901440" imgH="419040" progId="Equation.3">
              <p:embed/>
            </p:oleObj>
          </a:graphicData>
        </a:graphic>
      </p:graphicFrame>
      <p:graphicFrame>
        <p:nvGraphicFramePr>
          <p:cNvPr id="658435" name="Object 3"/>
          <p:cNvGraphicFramePr>
            <a:graphicFrameLocks noChangeAspect="1"/>
          </p:cNvGraphicFramePr>
          <p:nvPr/>
        </p:nvGraphicFramePr>
        <p:xfrm>
          <a:off x="1255713" y="4836096"/>
          <a:ext cx="4108450" cy="554038"/>
        </p:xfrm>
        <a:graphic>
          <a:graphicData uri="http://schemas.openxmlformats.org/presentationml/2006/ole">
            <p:oleObj spid="_x0000_s661507" name="Ekvation" r:id="rId4" imgW="1714320" imgH="228600" progId="Equation.3">
              <p:embed/>
            </p:oleObj>
          </a:graphicData>
        </a:graphic>
      </p:graphicFrame>
      <p:graphicFrame>
        <p:nvGraphicFramePr>
          <p:cNvPr id="658436" name="Object 4"/>
          <p:cNvGraphicFramePr>
            <a:graphicFrameLocks noChangeAspect="1"/>
          </p:cNvGraphicFramePr>
          <p:nvPr/>
        </p:nvGraphicFramePr>
        <p:xfrm>
          <a:off x="1196752" y="6876256"/>
          <a:ext cx="4575175" cy="493712"/>
        </p:xfrm>
        <a:graphic>
          <a:graphicData uri="http://schemas.openxmlformats.org/presentationml/2006/ole">
            <p:oleObj spid="_x0000_s661508" name="Ekvation" r:id="rId5" imgW="190476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 och övningar 2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254452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Sex stycken bilar av ett visst märke och årsmodell undersöktes </a:t>
            </a:r>
            <a:r>
              <a:rPr lang="sv-SE" sz="2800" dirty="0" err="1" smtClean="0"/>
              <a:t>map</a:t>
            </a:r>
            <a:r>
              <a:rPr lang="sv-SE" sz="2800" dirty="0" smtClean="0"/>
              <a:t> </a:t>
            </a:r>
            <a:r>
              <a:rPr lang="sv-SE" sz="2800" dirty="0" err="1" smtClean="0"/>
              <a:t>bensinför-brukningen</a:t>
            </a:r>
            <a:r>
              <a:rPr lang="sv-SE" sz="2800" dirty="0" smtClean="0"/>
              <a:t>. Man observerade ett </a:t>
            </a:r>
            <a:r>
              <a:rPr lang="sv-SE" sz="2800" dirty="0" err="1" smtClean="0"/>
              <a:t>medel-värde</a:t>
            </a:r>
            <a:r>
              <a:rPr lang="sv-SE" sz="2800" dirty="0" smtClean="0"/>
              <a:t> = 19,48 och varians = 0,96 (USA-mått!)</a:t>
            </a:r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Skatta </a:t>
            </a:r>
            <a:r>
              <a:rPr lang="el-GR" sz="2800" dirty="0" smtClean="0"/>
              <a:t>μ</a:t>
            </a:r>
            <a:r>
              <a:rPr lang="sv-SE" sz="2800" dirty="0" smtClean="0"/>
              <a:t> och ge ett 95 % KI för skattningen</a:t>
            </a:r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</p:txBody>
      </p:sp>
      <p:graphicFrame>
        <p:nvGraphicFramePr>
          <p:cNvPr id="662533" name="Object 5"/>
          <p:cNvGraphicFramePr>
            <a:graphicFrameLocks noChangeAspect="1"/>
          </p:cNvGraphicFramePr>
          <p:nvPr/>
        </p:nvGraphicFramePr>
        <p:xfrm>
          <a:off x="781298" y="6372820"/>
          <a:ext cx="3079750" cy="1079500"/>
        </p:xfrm>
        <a:graphic>
          <a:graphicData uri="http://schemas.openxmlformats.org/presentationml/2006/ole">
            <p:oleObj spid="_x0000_s662533" name="Ekvation" r:id="rId3" imgW="1282680" imgH="444240" progId="Equation.3">
              <p:embed/>
            </p:oleObj>
          </a:graphicData>
        </a:graphic>
      </p:graphicFrame>
      <p:graphicFrame>
        <p:nvGraphicFramePr>
          <p:cNvPr id="662534" name="Object 6"/>
          <p:cNvGraphicFramePr>
            <a:graphicFrameLocks noChangeAspect="1"/>
          </p:cNvGraphicFramePr>
          <p:nvPr/>
        </p:nvGraphicFramePr>
        <p:xfrm>
          <a:off x="820738" y="4997450"/>
          <a:ext cx="4016375" cy="1230313"/>
        </p:xfrm>
        <a:graphic>
          <a:graphicData uri="http://schemas.openxmlformats.org/presentationml/2006/ole">
            <p:oleObj spid="_x0000_s662534" name="Ekvation" r:id="rId4" imgW="1676160" imgH="507960" progId="Equation.3">
              <p:embed/>
            </p:oleObj>
          </a:graphicData>
        </a:graphic>
      </p:graphicFrame>
      <p:graphicFrame>
        <p:nvGraphicFramePr>
          <p:cNvPr id="662535" name="Object 7"/>
          <p:cNvGraphicFramePr>
            <a:graphicFrameLocks noChangeAspect="1"/>
          </p:cNvGraphicFramePr>
          <p:nvPr/>
        </p:nvGraphicFramePr>
        <p:xfrm>
          <a:off x="801688" y="7678687"/>
          <a:ext cx="5367337" cy="493713"/>
        </p:xfrm>
        <a:graphic>
          <a:graphicData uri="http://schemas.openxmlformats.org/presentationml/2006/ole">
            <p:oleObj spid="_x0000_s662535" name="Ekvation" r:id="rId5" imgW="223488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Skatta en andel 1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762"/>
              </a:spcBef>
            </a:pPr>
            <a:r>
              <a:rPr lang="sv-SE" sz="2800" dirty="0" smtClean="0"/>
              <a:t>Man vill skatta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andelen</a:t>
            </a:r>
            <a:r>
              <a:rPr lang="sv-SE" sz="2800" dirty="0" smtClean="0"/>
              <a:t> </a:t>
            </a:r>
            <a:r>
              <a:rPr lang="el-GR" sz="2800" b="1" dirty="0" smtClean="0">
                <a:solidFill>
                  <a:schemeClr val="accent5">
                    <a:lumMod val="50000"/>
                  </a:schemeClr>
                </a:solidFill>
              </a:rPr>
              <a:t>π</a:t>
            </a:r>
            <a:r>
              <a:rPr lang="sv-SE" sz="2800" dirty="0" smtClean="0"/>
              <a:t> av en population eller grupp som besitter en viss egenskap:</a:t>
            </a:r>
            <a:endParaRPr lang="sv-SE" sz="2800" i="1" dirty="0" smtClean="0"/>
          </a:p>
          <a:p>
            <a:pPr marL="673100" lvl="1" indent="-273050">
              <a:spcBef>
                <a:spcPts val="762"/>
              </a:spcBef>
            </a:pPr>
            <a:r>
              <a:rPr lang="sv-SE" sz="2400" dirty="0" smtClean="0"/>
              <a:t>Ska rösta på ett visst parti</a:t>
            </a:r>
          </a:p>
          <a:p>
            <a:pPr marL="673100" lvl="1" indent="-273050">
              <a:spcBef>
                <a:spcPts val="762"/>
              </a:spcBef>
            </a:pPr>
            <a:r>
              <a:rPr lang="sv-SE" sz="2400" dirty="0" smtClean="0"/>
              <a:t>Bor i villa</a:t>
            </a:r>
          </a:p>
          <a:p>
            <a:pPr marL="673100" lvl="1" indent="-273050">
              <a:spcBef>
                <a:spcPts val="762"/>
              </a:spcBef>
            </a:pPr>
            <a:r>
              <a:rPr lang="sv-SE" sz="2400" dirty="0" smtClean="0"/>
              <a:t>Vill inte vara med i undersökningen</a:t>
            </a:r>
          </a:p>
          <a:p>
            <a:pPr marL="673100" lvl="1" indent="-273050">
              <a:spcBef>
                <a:spcPts val="762"/>
              </a:spcBef>
            </a:pPr>
            <a:r>
              <a:rPr lang="sv-SE" sz="2400" dirty="0" smtClean="0"/>
              <a:t>Överlever ett experiment</a:t>
            </a:r>
          </a:p>
          <a:p>
            <a:pPr marL="673100" lvl="1" indent="-273050">
              <a:spcBef>
                <a:spcPts val="762"/>
              </a:spcBef>
            </a:pPr>
            <a:r>
              <a:rPr lang="sv-SE" sz="2400" dirty="0" smtClean="0"/>
              <a:t>Andelen gånger jag vinner i poker</a:t>
            </a:r>
          </a:p>
          <a:p>
            <a:pPr marL="273050" indent="-273050">
              <a:spcBef>
                <a:spcPts val="762"/>
              </a:spcBef>
            </a:pPr>
            <a:endParaRPr lang="sv-SE" sz="1200" dirty="0" smtClean="0"/>
          </a:p>
          <a:p>
            <a:pPr marL="273050" indent="-273050">
              <a:spcBef>
                <a:spcPts val="762"/>
              </a:spcBef>
            </a:pPr>
            <a:r>
              <a:rPr lang="sv-SE" sz="2800" dirty="0" smtClean="0"/>
              <a:t>Se det också som utfall från en modell eller fördelning:</a:t>
            </a:r>
          </a:p>
          <a:p>
            <a:pPr marL="273050" indent="-273050">
              <a:spcBef>
                <a:spcPts val="762"/>
              </a:spcBef>
            </a:pPr>
            <a:r>
              <a:rPr lang="sv-SE" sz="2800" dirty="0" err="1" smtClean="0"/>
              <a:t>Bernoulli-försök</a:t>
            </a:r>
            <a:endParaRPr lang="sv-SE" sz="2800" dirty="0" smtClean="0"/>
          </a:p>
          <a:p>
            <a:pPr marL="673100" lvl="1" indent="-273050">
              <a:spcBef>
                <a:spcPts val="762"/>
              </a:spcBef>
            </a:pPr>
            <a:r>
              <a:rPr lang="sv-SE" sz="2400" dirty="0" smtClean="0"/>
              <a:t>lyckas - misslyckas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Skatta en andel 2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355600" indent="-355600">
              <a:spcBef>
                <a:spcPts val="762"/>
              </a:spcBef>
            </a:pPr>
            <a:r>
              <a:rPr lang="sv-SE" sz="2800" i="1" dirty="0" err="1" smtClean="0"/>
              <a:t>X</a:t>
            </a:r>
            <a:r>
              <a:rPr lang="sv-SE" sz="2800" i="1" baseline="-25000" dirty="0" err="1" smtClean="0"/>
              <a:t>i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" pitchFamily="18" charset="0"/>
              </a:rPr>
              <a:t>~</a:t>
            </a:r>
            <a:r>
              <a:rPr lang="sv-SE" sz="2800" dirty="0" smtClean="0"/>
              <a:t> </a:t>
            </a:r>
            <a:r>
              <a:rPr lang="sv-SE" sz="2800" i="1" dirty="0" err="1" smtClean="0"/>
              <a:t>Bernoulli</a:t>
            </a:r>
            <a:r>
              <a:rPr lang="sv-SE" sz="2800" dirty="0" smtClean="0"/>
              <a:t>(</a:t>
            </a:r>
            <a:r>
              <a:rPr lang="el-GR" sz="2800" dirty="0" smtClean="0"/>
              <a:t>π</a:t>
            </a:r>
            <a:r>
              <a:rPr lang="sv-SE" sz="2800" dirty="0" smtClean="0"/>
              <a:t>), </a:t>
            </a:r>
            <a:r>
              <a:rPr lang="sv-SE" sz="2800" i="1" dirty="0" smtClean="0"/>
              <a:t>i</a:t>
            </a:r>
            <a:r>
              <a:rPr lang="sv-SE" sz="2800" dirty="0" smtClean="0"/>
              <a:t> = 1,2,…,</a:t>
            </a:r>
            <a:r>
              <a:rPr lang="sv-SE" sz="2800" i="1" dirty="0" smtClean="0"/>
              <a:t>n</a:t>
            </a:r>
          </a:p>
          <a:p>
            <a:pPr marL="273050" indent="-273050">
              <a:spcBef>
                <a:spcPts val="762"/>
              </a:spcBef>
              <a:buNone/>
            </a:pPr>
            <a:endParaRPr lang="sv-SE" sz="1400" dirty="0" smtClean="0"/>
          </a:p>
          <a:p>
            <a:pPr marL="355600" indent="-355600">
              <a:spcBef>
                <a:spcPts val="762"/>
              </a:spcBef>
            </a:pPr>
            <a:r>
              <a:rPr lang="sv-SE" sz="2800" i="1" dirty="0" smtClean="0"/>
              <a:t>Y</a:t>
            </a:r>
            <a:r>
              <a:rPr lang="sv-SE" sz="2800" dirty="0" smtClean="0"/>
              <a:t> = summan av </a:t>
            </a:r>
            <a:r>
              <a:rPr lang="sv-SE" sz="2800" i="1" dirty="0" err="1" smtClean="0"/>
              <a:t>X</a:t>
            </a:r>
            <a:r>
              <a:rPr lang="sv-SE" sz="2800" i="1" baseline="-25000" dirty="0" err="1" smtClean="0"/>
              <a:t>i</a:t>
            </a:r>
            <a:endParaRPr lang="sv-SE" sz="2800" i="1" baseline="-25000" dirty="0" smtClean="0"/>
          </a:p>
          <a:p>
            <a:pPr marL="355600" indent="-355600">
              <a:spcBef>
                <a:spcPts val="762"/>
              </a:spcBef>
            </a:pPr>
            <a:r>
              <a:rPr lang="sv-SE" sz="2800" i="1" dirty="0" smtClean="0"/>
              <a:t>Y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" pitchFamily="18" charset="0"/>
              </a:rPr>
              <a:t>~</a:t>
            </a:r>
            <a:r>
              <a:rPr lang="sv-SE" sz="2800" dirty="0" smtClean="0"/>
              <a:t> </a:t>
            </a:r>
            <a:r>
              <a:rPr lang="sv-SE" sz="2800" i="1" dirty="0" smtClean="0"/>
              <a:t>Bin</a:t>
            </a:r>
            <a:r>
              <a:rPr lang="sv-SE" sz="2800" dirty="0" smtClean="0"/>
              <a:t>(</a:t>
            </a:r>
            <a:r>
              <a:rPr lang="sv-SE" sz="2800" i="1" dirty="0" smtClean="0"/>
              <a:t>n</a:t>
            </a:r>
            <a:r>
              <a:rPr lang="sv-SE" sz="2800" dirty="0" smtClean="0"/>
              <a:t>,</a:t>
            </a:r>
            <a:r>
              <a:rPr lang="el-GR" sz="2800" dirty="0" smtClean="0"/>
              <a:t>π</a:t>
            </a:r>
            <a:r>
              <a:rPr lang="sv-SE" sz="2800" dirty="0" smtClean="0"/>
              <a:t>)</a:t>
            </a:r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Väntevärde </a:t>
            </a: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smtClean="0"/>
              <a:t>Y</a:t>
            </a:r>
            <a:r>
              <a:rPr lang="sv-SE" sz="2800" dirty="0" smtClean="0"/>
              <a:t>) = </a:t>
            </a:r>
            <a:r>
              <a:rPr lang="sv-SE" sz="2800" i="1" dirty="0" smtClean="0"/>
              <a:t>n</a:t>
            </a:r>
            <a:r>
              <a:rPr lang="el-GR" sz="2800" dirty="0" smtClean="0"/>
              <a:t>π</a:t>
            </a:r>
            <a:endParaRPr lang="sv-SE" sz="2800" dirty="0" smtClean="0"/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Varians </a:t>
            </a:r>
            <a:r>
              <a:rPr lang="sv-SE" sz="2800" i="1" dirty="0" smtClean="0"/>
              <a:t>V</a:t>
            </a:r>
            <a:r>
              <a:rPr lang="sv-SE" sz="2800" dirty="0" smtClean="0"/>
              <a:t>(</a:t>
            </a:r>
            <a:r>
              <a:rPr lang="sv-SE" sz="2800" i="1" dirty="0" smtClean="0"/>
              <a:t>Y</a:t>
            </a:r>
            <a:r>
              <a:rPr lang="sv-SE" sz="2800" dirty="0" smtClean="0"/>
              <a:t>) = </a:t>
            </a:r>
            <a:r>
              <a:rPr lang="sv-SE" sz="2800" i="1" dirty="0" smtClean="0"/>
              <a:t>n</a:t>
            </a:r>
            <a:r>
              <a:rPr lang="el-GR" sz="2800" dirty="0" smtClean="0"/>
              <a:t>π</a:t>
            </a:r>
            <a:r>
              <a:rPr lang="sv-SE" sz="2800" dirty="0" smtClean="0"/>
              <a:t>(1-</a:t>
            </a:r>
            <a:r>
              <a:rPr lang="el-GR" sz="2800" dirty="0" smtClean="0"/>
              <a:t> π</a:t>
            </a:r>
            <a:r>
              <a:rPr lang="sv-SE" sz="2800" dirty="0" smtClean="0"/>
              <a:t>)</a:t>
            </a:r>
          </a:p>
          <a:p>
            <a:pPr marL="355600" indent="-355600">
              <a:spcBef>
                <a:spcPts val="762"/>
              </a:spcBef>
            </a:pPr>
            <a:endParaRPr lang="sv-SE" sz="1200" dirty="0" smtClean="0"/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Enligt CGS: </a:t>
            </a:r>
          </a:p>
          <a:p>
            <a:pPr marL="355600" indent="-355600">
              <a:spcBef>
                <a:spcPts val="762"/>
              </a:spcBef>
              <a:buNone/>
            </a:pPr>
            <a:r>
              <a:rPr lang="sv-SE" sz="2800" i="1" dirty="0" smtClean="0"/>
              <a:t>		Y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"/>
              </a:rPr>
              <a:t>→</a:t>
            </a:r>
            <a:r>
              <a:rPr lang="sv-SE" sz="2800" dirty="0" smtClean="0"/>
              <a:t> </a:t>
            </a:r>
            <a:r>
              <a:rPr lang="sv-SE" sz="2800" i="1" dirty="0" smtClean="0"/>
              <a:t>N</a:t>
            </a:r>
            <a:r>
              <a:rPr lang="sv-SE" sz="2800" dirty="0" smtClean="0"/>
              <a:t>(</a:t>
            </a:r>
            <a:r>
              <a:rPr lang="sv-SE" sz="2800" i="1" dirty="0" err="1" smtClean="0"/>
              <a:t>n</a:t>
            </a:r>
            <a:r>
              <a:rPr lang="el-GR" sz="2800" dirty="0" smtClean="0"/>
              <a:t>π</a:t>
            </a:r>
            <a:r>
              <a:rPr lang="sv-SE" sz="2800" dirty="0" smtClean="0"/>
              <a:t>,</a:t>
            </a:r>
            <a:r>
              <a:rPr lang="sv-SE" sz="2800" i="1" dirty="0" smtClean="0"/>
              <a:t> n</a:t>
            </a:r>
            <a:r>
              <a:rPr lang="el-GR" sz="2800" dirty="0" smtClean="0"/>
              <a:t>π</a:t>
            </a:r>
            <a:r>
              <a:rPr lang="sv-SE" sz="2800" dirty="0" smtClean="0"/>
              <a:t>(1-</a:t>
            </a:r>
            <a:r>
              <a:rPr lang="el-GR" sz="2800" dirty="0" smtClean="0"/>
              <a:t> π</a:t>
            </a:r>
            <a:r>
              <a:rPr lang="sv-SE" sz="2800" dirty="0" smtClean="0"/>
              <a:t>))</a:t>
            </a:r>
            <a:endParaRPr lang="sv-SE" sz="2800" i="1" dirty="0" smtClean="0"/>
          </a:p>
          <a:p>
            <a:pPr marL="355600" indent="-355600">
              <a:spcBef>
                <a:spcPts val="762"/>
              </a:spcBef>
            </a:pPr>
            <a:endParaRPr lang="sv-SE" sz="2800" i="1" dirty="0" smtClean="0"/>
          </a:p>
        </p:txBody>
      </p:sp>
      <p:graphicFrame>
        <p:nvGraphicFramePr>
          <p:cNvPr id="645124" name="Object 4"/>
          <p:cNvGraphicFramePr>
            <a:graphicFrameLocks noChangeAspect="1"/>
          </p:cNvGraphicFramePr>
          <p:nvPr/>
        </p:nvGraphicFramePr>
        <p:xfrm>
          <a:off x="1316381" y="6732240"/>
          <a:ext cx="3514679" cy="967706"/>
        </p:xfrm>
        <a:graphic>
          <a:graphicData uri="http://schemas.openxmlformats.org/presentationml/2006/ole">
            <p:oleObj spid="_x0000_s645124" name="Ekvation" r:id="rId3" imgW="1447560" imgH="393480" progId="Equation.3">
              <p:embed/>
            </p:oleObj>
          </a:graphicData>
        </a:graphic>
      </p:graphicFrame>
      <p:sp>
        <p:nvSpPr>
          <p:cNvPr id="9" name="Platshållare för innehåll 2"/>
          <p:cNvSpPr txBox="1">
            <a:spLocks/>
          </p:cNvSpPr>
          <p:nvPr/>
        </p:nvSpPr>
        <p:spPr>
          <a:xfrm>
            <a:off x="764704" y="7956376"/>
            <a:ext cx="4752528" cy="86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v-SE" sz="2000" i="1" dirty="0" smtClean="0">
                <a:solidFill>
                  <a:srgbClr val="C00000"/>
                </a:solidFill>
              </a:rPr>
              <a:t>Men vi vet inte vad </a:t>
            </a:r>
            <a:r>
              <a:rPr lang="el-GR" sz="2000" i="1" dirty="0" smtClean="0">
                <a:solidFill>
                  <a:srgbClr val="C00000"/>
                </a:solidFill>
              </a:rPr>
              <a:t>π</a:t>
            </a:r>
            <a:r>
              <a:rPr lang="sv-SE" sz="2000" i="1" dirty="0" smtClean="0">
                <a:solidFill>
                  <a:srgbClr val="C00000"/>
                </a:solidFill>
              </a:rPr>
              <a:t> är så vad gör vi när vi ska beräkna variansen som ju behövs till KI?</a:t>
            </a:r>
            <a:endParaRPr kumimoji="0" lang="sv-SE" sz="200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11" name="Rak pil 10"/>
          <p:cNvCxnSpPr/>
          <p:nvPr/>
        </p:nvCxnSpPr>
        <p:spPr>
          <a:xfrm flipV="1">
            <a:off x="3717032" y="7524328"/>
            <a:ext cx="432048" cy="432048"/>
          </a:xfrm>
          <a:prstGeom prst="straightConnector1">
            <a:avLst/>
          </a:prstGeom>
          <a:ln w="1905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Formel: K.I. för</a:t>
            </a:r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 π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514350" indent="-514350">
              <a:spcBef>
                <a:spcPts val="762"/>
              </a:spcBef>
              <a:buFont typeface="+mj-lt"/>
              <a:buAutoNum type="arabicPeriod" startAt="5"/>
            </a:pPr>
            <a:r>
              <a:rPr lang="sv-SE" baseline="-25000" dirty="0" smtClean="0"/>
              <a:t> </a:t>
            </a:r>
            <a:r>
              <a:rPr lang="sv-SE" i="1" dirty="0" smtClean="0"/>
              <a:t>Y</a:t>
            </a:r>
            <a:r>
              <a:rPr lang="sv-SE" dirty="0" smtClean="0"/>
              <a:t> </a:t>
            </a:r>
            <a:r>
              <a:rPr lang="sv-SE" dirty="0" smtClean="0">
                <a:latin typeface="Cambria" pitchFamily="18" charset="0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Bin</a:t>
            </a:r>
            <a:r>
              <a:rPr lang="sv-SE" dirty="0" smtClean="0"/>
              <a:t>(</a:t>
            </a:r>
            <a:r>
              <a:rPr lang="sv-SE" i="1" dirty="0" smtClean="0"/>
              <a:t>n</a:t>
            </a:r>
            <a:r>
              <a:rPr lang="sv-SE" dirty="0" smtClean="0"/>
              <a:t>,</a:t>
            </a:r>
            <a:r>
              <a:rPr lang="el-GR" dirty="0" smtClean="0"/>
              <a:t>π</a:t>
            </a:r>
            <a:r>
              <a:rPr lang="sv-SE" dirty="0" smtClean="0"/>
              <a:t>), binomialfördelad</a:t>
            </a:r>
          </a:p>
          <a:p>
            <a:pPr marL="514350" indent="-514350">
              <a:spcBef>
                <a:spcPts val="762"/>
              </a:spcBef>
              <a:buNone/>
            </a:pPr>
            <a:r>
              <a:rPr lang="sv-SE" dirty="0" smtClean="0"/>
              <a:t>	(</a:t>
            </a:r>
            <a:r>
              <a:rPr lang="sv-SE" i="1" dirty="0" smtClean="0"/>
              <a:t>n</a:t>
            </a:r>
            <a:r>
              <a:rPr lang="sv-SE" dirty="0" smtClean="0"/>
              <a:t> = antal observationer och sannolikhet </a:t>
            </a:r>
            <a:r>
              <a:rPr lang="el-GR" dirty="0" smtClean="0"/>
              <a:t>π</a:t>
            </a:r>
            <a:r>
              <a:rPr lang="sv-SE" dirty="0" smtClean="0"/>
              <a:t> att ett objekt har egenskapen vars andel i vill skatta)</a:t>
            </a:r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</p:txBody>
      </p:sp>
      <p:sp>
        <p:nvSpPr>
          <p:cNvPr id="8" name="Platshållare för innehåll 2"/>
          <p:cNvSpPr txBox="1">
            <a:spLocks/>
          </p:cNvSpPr>
          <p:nvPr/>
        </p:nvSpPr>
        <p:spPr>
          <a:xfrm>
            <a:off x="4869160" y="5456733"/>
            <a:ext cx="172819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Tabell 2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graphicFrame>
        <p:nvGraphicFramePr>
          <p:cNvPr id="641028" name="Object 4"/>
          <p:cNvGraphicFramePr>
            <a:graphicFrameLocks noChangeAspect="1"/>
          </p:cNvGraphicFramePr>
          <p:nvPr/>
        </p:nvGraphicFramePr>
        <p:xfrm>
          <a:off x="1023665" y="5210175"/>
          <a:ext cx="3773487" cy="1162050"/>
        </p:xfrm>
        <a:graphic>
          <a:graphicData uri="http://schemas.openxmlformats.org/presentationml/2006/ole">
            <p:oleObj spid="_x0000_s641028" name="Ekvation" r:id="rId3" imgW="1460160" imgH="444240" progId="Equation.3">
              <p:embed/>
            </p:oleObj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1078136" y="6804025"/>
          <a:ext cx="4200525" cy="1162050"/>
        </p:xfrm>
        <a:graphic>
          <a:graphicData uri="http://schemas.openxmlformats.org/presentationml/2006/ole">
            <p:oleObj spid="_x0000_s641029" name="Ekvation" r:id="rId4" imgW="1625400" imgH="444240" progId="Equation.3">
              <p:embed/>
            </p:oleObj>
          </a:graphicData>
        </a:graphic>
      </p:graphicFrame>
      <p:sp>
        <p:nvSpPr>
          <p:cNvPr id="7" name="Platshållare för innehåll 2"/>
          <p:cNvSpPr txBox="1">
            <a:spLocks/>
          </p:cNvSpPr>
          <p:nvPr/>
        </p:nvSpPr>
        <p:spPr>
          <a:xfrm>
            <a:off x="2996952" y="8028384"/>
            <a:ext cx="3240360" cy="86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v-SE" sz="2000" i="1" dirty="0" smtClean="0">
                <a:solidFill>
                  <a:srgbClr val="C00000"/>
                </a:solidFill>
              </a:rPr>
              <a:t>Använd det näst bästa, dvs. det observerade värdet p</a:t>
            </a:r>
            <a:endParaRPr kumimoji="0" lang="sv-SE" sz="200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9" name="Rak pil 8"/>
          <p:cNvCxnSpPr/>
          <p:nvPr/>
        </p:nvCxnSpPr>
        <p:spPr>
          <a:xfrm flipV="1">
            <a:off x="3645024" y="7596336"/>
            <a:ext cx="0" cy="360040"/>
          </a:xfrm>
          <a:prstGeom prst="straightConnector1">
            <a:avLst/>
          </a:prstGeom>
          <a:ln w="1905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F6 Uppskattning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sv-SE" dirty="0" smtClean="0"/>
              <a:t>Vi skattar populationsparametrar (modellparametrar) med olika statistikor: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dirty="0" smtClean="0"/>
              <a:t>Ex. stickprovs-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-medelvärdet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dirty="0" smtClean="0"/>
              <a:t> skattar </a:t>
            </a:r>
            <a:r>
              <a:rPr lang="el-GR" b="1" dirty="0" smtClean="0">
                <a:solidFill>
                  <a:schemeClr val="accent5">
                    <a:lumMod val="50000"/>
                  </a:schemeClr>
                </a:solidFill>
              </a:rPr>
              <a:t>μ</a:t>
            </a:r>
            <a:endParaRPr lang="sv-SE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sv-SE" dirty="0" smtClean="0"/>
              <a:t>-variansen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</a:t>
            </a:r>
            <a:r>
              <a:rPr lang="sv-SE" b="1" i="1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dirty="0" smtClean="0"/>
              <a:t> skattar </a:t>
            </a:r>
            <a:r>
              <a:rPr lang="el-GR" b="1" dirty="0" smtClean="0">
                <a:solidFill>
                  <a:schemeClr val="accent5">
                    <a:lumMod val="50000"/>
                  </a:schemeClr>
                </a:solidFill>
              </a:rPr>
              <a:t>σ</a:t>
            </a:r>
            <a:r>
              <a:rPr lang="sv-SE" b="1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endParaRPr lang="sv-SE" baseline="30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sv-SE" dirty="0" smtClean="0"/>
              <a:t>-andelen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dirty="0" smtClean="0"/>
              <a:t> skattar </a:t>
            </a:r>
            <a:r>
              <a:rPr lang="el-GR" b="1" dirty="0" smtClean="0">
                <a:solidFill>
                  <a:schemeClr val="accent5">
                    <a:lumMod val="50000"/>
                  </a:schemeClr>
                </a:solidFill>
              </a:rPr>
              <a:t>π</a:t>
            </a:r>
            <a:endParaRPr lang="sv-SE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buNone/>
            </a:pPr>
            <a:endParaRPr lang="sv-SE" sz="2000" dirty="0" smtClean="0"/>
          </a:p>
          <a:p>
            <a:pPr>
              <a:spcBef>
                <a:spcPts val="600"/>
              </a:spcBef>
              <a:buNone/>
            </a:pPr>
            <a:r>
              <a:rPr lang="sv-SE" dirty="0" smtClean="0"/>
              <a:t>Kallas för  </a:t>
            </a:r>
            <a:r>
              <a:rPr lang="sv-SE" b="1" i="1" dirty="0" smtClean="0"/>
              <a:t>punktskattningar</a:t>
            </a:r>
            <a:r>
              <a:rPr lang="sv-SE" dirty="0" smtClean="0"/>
              <a:t>.</a:t>
            </a:r>
          </a:p>
        </p:txBody>
      </p:sp>
      <p:cxnSp>
        <p:nvCxnSpPr>
          <p:cNvPr id="4" name="Rak 3"/>
          <p:cNvCxnSpPr/>
          <p:nvPr/>
        </p:nvCxnSpPr>
        <p:spPr>
          <a:xfrm>
            <a:off x="3113918" y="4644008"/>
            <a:ext cx="221634" cy="0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latshållare för innehåll 2"/>
          <p:cNvSpPr txBox="1">
            <a:spLocks/>
          </p:cNvSpPr>
          <p:nvPr/>
        </p:nvSpPr>
        <p:spPr>
          <a:xfrm rot="1032892">
            <a:off x="4999785" y="27884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 och övningar 4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sz="2800" i="1" dirty="0" smtClean="0"/>
              <a:t>n</a:t>
            </a:r>
            <a:r>
              <a:rPr lang="sv-SE" sz="2800" dirty="0" smtClean="0"/>
              <a:t> = 344 företag tillfrågades om deras policy för gåvor till inköparna från leverantörer. </a:t>
            </a:r>
            <a:r>
              <a:rPr lang="sv-SE" sz="2800" i="1" dirty="0" smtClean="0"/>
              <a:t>Y</a:t>
            </a:r>
            <a:r>
              <a:rPr lang="sv-SE" sz="2800" dirty="0" smtClean="0"/>
              <a:t> = 83 företag hade en policy, 261 hade ingen policy.</a:t>
            </a:r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Skatta andelen företag som har en policy och ge ett 90 % KI för skattningen</a:t>
            </a:r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</p:txBody>
      </p:sp>
      <p:graphicFrame>
        <p:nvGraphicFramePr>
          <p:cNvPr id="658434" name="Object 2"/>
          <p:cNvGraphicFramePr>
            <a:graphicFrameLocks noChangeAspect="1"/>
          </p:cNvGraphicFramePr>
          <p:nvPr/>
        </p:nvGraphicFramePr>
        <p:xfrm>
          <a:off x="476672" y="6300192"/>
          <a:ext cx="4238982" cy="1080095"/>
        </p:xfrm>
        <a:graphic>
          <a:graphicData uri="http://schemas.openxmlformats.org/presentationml/2006/ole">
            <p:oleObj spid="_x0000_s658434" name="Ekvation" r:id="rId3" imgW="1765080" imgH="444240" progId="Equation.3">
              <p:embed/>
            </p:oleObj>
          </a:graphicData>
        </a:graphic>
      </p:graphicFrame>
      <p:graphicFrame>
        <p:nvGraphicFramePr>
          <p:cNvPr id="658435" name="Object 3"/>
          <p:cNvGraphicFramePr>
            <a:graphicFrameLocks noChangeAspect="1"/>
          </p:cNvGraphicFramePr>
          <p:nvPr/>
        </p:nvGraphicFramePr>
        <p:xfrm>
          <a:off x="403225" y="5057775"/>
          <a:ext cx="5813425" cy="954088"/>
        </p:xfrm>
        <a:graphic>
          <a:graphicData uri="http://schemas.openxmlformats.org/presentationml/2006/ole">
            <p:oleObj spid="_x0000_s658435" name="Ekvation" r:id="rId4" imgW="2425680" imgH="393480" progId="Equation.3">
              <p:embed/>
            </p:oleObj>
          </a:graphicData>
        </a:graphic>
      </p:graphicFrame>
      <p:graphicFrame>
        <p:nvGraphicFramePr>
          <p:cNvPr id="658436" name="Object 4"/>
          <p:cNvGraphicFramePr>
            <a:graphicFrameLocks noChangeAspect="1"/>
          </p:cNvGraphicFramePr>
          <p:nvPr/>
        </p:nvGraphicFramePr>
        <p:xfrm>
          <a:off x="476672" y="7812360"/>
          <a:ext cx="5214938" cy="493712"/>
        </p:xfrm>
        <a:graphic>
          <a:graphicData uri="http://schemas.openxmlformats.org/presentationml/2006/ole">
            <p:oleObj spid="_x0000_s658436" name="Ekvation" r:id="rId5" imgW="2171520" imgH="203040" progId="Equation.3">
              <p:embed/>
            </p:oleObj>
          </a:graphicData>
        </a:graphic>
      </p:graphicFrame>
      <p:sp>
        <p:nvSpPr>
          <p:cNvPr id="7" name="Platshållare för innehåll 2"/>
          <p:cNvSpPr txBox="1">
            <a:spLocks/>
          </p:cNvSpPr>
          <p:nvPr/>
        </p:nvSpPr>
        <p:spPr>
          <a:xfrm>
            <a:off x="2492896" y="8388424"/>
            <a:ext cx="352839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alt.</a:t>
            </a:r>
            <a:r>
              <a:rPr kumimoji="0" lang="sv-SE" sz="28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(20,3 % , 27,9 %)</a:t>
            </a:r>
            <a:endParaRPr kumimoji="0" lang="sv-SE" sz="28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Ändliga populationer 1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762"/>
              </a:spcBef>
            </a:pPr>
            <a:r>
              <a:rPr lang="sv-SE" dirty="0" smtClean="0"/>
              <a:t>När man drar med återläggning påverkas </a:t>
            </a:r>
            <a:r>
              <a:rPr lang="sv-SE" u="sng" dirty="0" smtClean="0"/>
              <a:t>inte</a:t>
            </a:r>
            <a:r>
              <a:rPr lang="sv-SE" dirty="0" smtClean="0"/>
              <a:t> nästa dragning av tidigare dragningar</a:t>
            </a:r>
          </a:p>
          <a:p>
            <a:pPr marL="273050" indent="-273050">
              <a:spcBef>
                <a:spcPts val="762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Oberoende</a:t>
            </a:r>
            <a:endParaRPr lang="sv-SE" dirty="0" smtClean="0"/>
          </a:p>
          <a:p>
            <a:pPr marL="273050" indent="-273050">
              <a:spcBef>
                <a:spcPts val="762"/>
              </a:spcBef>
            </a:pPr>
            <a:endParaRPr lang="sv-SE" sz="1200" dirty="0" smtClean="0"/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När man drar utan återläggning påverkas nästa dragning; om ett objekt redan dragits kan den inte observeras igen</a:t>
            </a:r>
          </a:p>
          <a:p>
            <a:pPr marL="273050" indent="-273050">
              <a:spcBef>
                <a:spcPts val="762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Beroende</a:t>
            </a:r>
          </a:p>
          <a:p>
            <a:pPr marL="273050" indent="-273050">
              <a:spcBef>
                <a:spcPts val="762"/>
              </a:spcBef>
            </a:pPr>
            <a:endParaRPr lang="sv-SE" sz="1200" dirty="0" smtClean="0"/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Detta påverkar utfallsrummet av möjliga stickprov</a:t>
            </a:r>
            <a:endParaRPr lang="sv-SE" sz="32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Ändliga populationer 2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762"/>
              </a:spcBef>
            </a:pPr>
            <a:r>
              <a:rPr lang="sv-SE" dirty="0" smtClean="0"/>
              <a:t>Om vi låter </a:t>
            </a:r>
            <a:r>
              <a:rPr lang="sv-SE" i="1" dirty="0" smtClean="0"/>
              <a:t>n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→ </a:t>
            </a:r>
            <a:r>
              <a:rPr lang="sv-SE" dirty="0" smtClean="0"/>
              <a:t>N som är ett ändligt tal och urvalet sker utan återläggning (typiskt) då kommer osäkerheten kring </a:t>
            </a:r>
            <a:r>
              <a:rPr lang="sv-SE" dirty="0" err="1" smtClean="0"/>
              <a:t>populations-medelvärdet</a:t>
            </a:r>
            <a:r>
              <a:rPr lang="sv-SE" dirty="0" smtClean="0"/>
              <a:t> minska.</a:t>
            </a:r>
          </a:p>
          <a:p>
            <a:pPr marL="673100" lvl="1" indent="-273050">
              <a:spcBef>
                <a:spcPts val="762"/>
              </a:spcBef>
            </a:pP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även andra populationsparametrar</a:t>
            </a:r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När </a:t>
            </a:r>
            <a:r>
              <a:rPr lang="sv-SE" i="1" dirty="0" smtClean="0"/>
              <a:t>n</a:t>
            </a:r>
            <a:r>
              <a:rPr lang="sv-SE" dirty="0" smtClean="0"/>
              <a:t> = </a:t>
            </a:r>
            <a:r>
              <a:rPr lang="sv-SE" i="1" dirty="0" smtClean="0"/>
              <a:t>N</a:t>
            </a:r>
            <a:r>
              <a:rPr lang="sv-SE" dirty="0" smtClean="0"/>
              <a:t> finns ju ingen osäkerhet!</a:t>
            </a:r>
          </a:p>
          <a:p>
            <a:pPr marL="273050" indent="-273050">
              <a:spcBef>
                <a:spcPts val="762"/>
              </a:spcBef>
            </a:pPr>
            <a:endParaRPr lang="sv-SE" sz="1200" dirty="0" smtClean="0"/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Variansen måste justeras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Ändliga populationer 3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762"/>
              </a:spcBef>
            </a:pPr>
            <a:r>
              <a:rPr lang="sv-SE" dirty="0" smtClean="0"/>
              <a:t>Varians om </a:t>
            </a:r>
            <a:r>
              <a:rPr lang="sv-SE" i="1" dirty="0" smtClean="0"/>
              <a:t>N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→ </a:t>
            </a:r>
            <a:r>
              <a:rPr lang="sv-SE" dirty="0" smtClean="0">
                <a:cs typeface="Calibri"/>
              </a:rPr>
              <a:t>∞  eller om urvalet sker med återläggning:</a:t>
            </a:r>
          </a:p>
          <a:p>
            <a:pPr marL="273050" indent="-273050">
              <a:spcBef>
                <a:spcPts val="762"/>
              </a:spcBef>
            </a:pPr>
            <a:endParaRPr lang="sv-SE" dirty="0" smtClean="0">
              <a:cs typeface="Calibri"/>
            </a:endParaRPr>
          </a:p>
          <a:p>
            <a:pPr marL="273050" indent="-273050">
              <a:spcBef>
                <a:spcPts val="762"/>
              </a:spcBef>
            </a:pPr>
            <a:endParaRPr lang="sv-SE" dirty="0" smtClean="0">
              <a:cs typeface="Calibri"/>
            </a:endParaRPr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Varians om </a:t>
            </a:r>
            <a:r>
              <a:rPr lang="sv-SE" i="1" dirty="0" smtClean="0"/>
              <a:t>N</a:t>
            </a:r>
            <a:r>
              <a:rPr lang="sv-SE" dirty="0" smtClean="0"/>
              <a:t> är ändligt</a:t>
            </a:r>
            <a:r>
              <a:rPr lang="sv-SE" dirty="0" smtClean="0">
                <a:cs typeface="Calibri"/>
              </a:rPr>
              <a:t> och om urvalet sker utan återläggning </a:t>
            </a:r>
          </a:p>
          <a:p>
            <a:pPr marL="273050" indent="-273050">
              <a:spcBef>
                <a:spcPts val="762"/>
              </a:spcBef>
            </a:pPr>
            <a:endParaRPr lang="sv-SE" dirty="0" smtClean="0">
              <a:cs typeface="Calibri"/>
            </a:endParaRPr>
          </a:p>
          <a:p>
            <a:pPr marL="273050" indent="-273050">
              <a:spcBef>
                <a:spcPts val="762"/>
              </a:spcBef>
            </a:pPr>
            <a:endParaRPr lang="sv-SE" dirty="0" smtClean="0">
              <a:cs typeface="Calibri"/>
            </a:endParaRPr>
          </a:p>
          <a:p>
            <a:pPr marL="273050" indent="-273050">
              <a:spcBef>
                <a:spcPts val="762"/>
              </a:spcBef>
            </a:pPr>
            <a:endParaRPr lang="sv-SE" sz="1600" dirty="0" smtClean="0">
              <a:cs typeface="Calibri"/>
            </a:endParaRPr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Ändlig populationskorrektion</a:t>
            </a:r>
          </a:p>
          <a:p>
            <a:pPr marL="450850" lvl="1" indent="0">
              <a:spcBef>
                <a:spcPts val="762"/>
              </a:spcBef>
              <a:buNone/>
            </a:pP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eng. finite population 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correction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 or 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fpc</a:t>
            </a:r>
            <a:endParaRPr lang="sv-SE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660483" name="Object 3"/>
          <p:cNvGraphicFramePr>
            <a:graphicFrameLocks noChangeAspect="1"/>
          </p:cNvGraphicFramePr>
          <p:nvPr/>
        </p:nvGraphicFramePr>
        <p:xfrm>
          <a:off x="908720" y="3131840"/>
          <a:ext cx="1641475" cy="1095375"/>
        </p:xfrm>
        <a:graphic>
          <a:graphicData uri="http://schemas.openxmlformats.org/presentationml/2006/ole">
            <p:oleObj spid="_x0000_s660483" name="Ekvation" r:id="rId3" imgW="634680" imgH="419040" progId="Equation.3">
              <p:embed/>
            </p:oleObj>
          </a:graphicData>
        </a:graphic>
      </p:graphicFrame>
      <p:graphicFrame>
        <p:nvGraphicFramePr>
          <p:cNvPr id="660484" name="Object 4"/>
          <p:cNvGraphicFramePr>
            <a:graphicFrameLocks noChangeAspect="1"/>
          </p:cNvGraphicFramePr>
          <p:nvPr/>
        </p:nvGraphicFramePr>
        <p:xfrm>
          <a:off x="935807" y="5580112"/>
          <a:ext cx="2593975" cy="1095375"/>
        </p:xfrm>
        <a:graphic>
          <a:graphicData uri="http://schemas.openxmlformats.org/presentationml/2006/ole">
            <p:oleObj spid="_x0000_s660484" name="Ekvation" r:id="rId4" imgW="1002960" imgH="419040" progId="Equation.3">
              <p:embed/>
            </p:oleObj>
          </a:graphicData>
        </a:graphic>
      </p:graphicFrame>
      <p:graphicFrame>
        <p:nvGraphicFramePr>
          <p:cNvPr id="660485" name="Object 5"/>
          <p:cNvGraphicFramePr>
            <a:graphicFrameLocks noChangeAspect="1"/>
          </p:cNvGraphicFramePr>
          <p:nvPr/>
        </p:nvGraphicFramePr>
        <p:xfrm>
          <a:off x="4011613" y="5812953"/>
          <a:ext cx="2309812" cy="703263"/>
        </p:xfrm>
        <a:graphic>
          <a:graphicData uri="http://schemas.openxmlformats.org/presentationml/2006/ole">
            <p:oleObj spid="_x0000_s660485" name="Ekvation" r:id="rId5" imgW="130788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Konfidensintervall 2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dirty="0" smtClean="0"/>
              <a:t>Notera att för givet värde på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 så bestäms intervallets längd, dvs. </a:t>
            </a:r>
            <a:r>
              <a:rPr lang="sv-SE" dirty="0" err="1" smtClean="0"/>
              <a:t>fel-marginalen</a:t>
            </a:r>
            <a:r>
              <a:rPr lang="sv-SE" dirty="0" smtClean="0"/>
              <a:t>, av</a:t>
            </a:r>
          </a:p>
          <a:p>
            <a:pPr marL="0" indent="0">
              <a:spcBef>
                <a:spcPts val="762"/>
              </a:spcBef>
              <a:buNone/>
            </a:pPr>
            <a:endParaRPr lang="sv-SE" sz="1200" dirty="0" smtClean="0"/>
          </a:p>
          <a:p>
            <a:pPr marL="273050" indent="-273050">
              <a:spcBef>
                <a:spcPts val="762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Konfidensgraden</a:t>
            </a:r>
          </a:p>
          <a:p>
            <a:pPr marL="673100" lvl="1" indent="-273050">
              <a:spcBef>
                <a:spcPts val="762"/>
              </a:spcBef>
            </a:pPr>
            <a:r>
              <a:rPr lang="sv-SE" dirty="0" smtClean="0"/>
              <a:t>95 % ger oss värdet 1,96 (Tabell 2)</a:t>
            </a:r>
          </a:p>
          <a:p>
            <a:pPr marL="673100" lvl="1" indent="-273050">
              <a:spcBef>
                <a:spcPts val="762"/>
              </a:spcBef>
            </a:pPr>
            <a:r>
              <a:rPr lang="sv-SE" dirty="0" smtClean="0"/>
              <a:t>Vilket värde skulle vi få vid 90 %?</a:t>
            </a:r>
          </a:p>
          <a:p>
            <a:pPr marL="673100" lvl="1" indent="-273050">
              <a:spcBef>
                <a:spcPts val="762"/>
              </a:spcBef>
            </a:pPr>
            <a:r>
              <a:rPr lang="sv-SE" dirty="0" smtClean="0"/>
              <a:t>99 %?</a:t>
            </a:r>
          </a:p>
          <a:p>
            <a:pPr marL="273050" indent="-273050">
              <a:spcBef>
                <a:spcPts val="762"/>
              </a:spcBef>
              <a:buNone/>
            </a:pPr>
            <a:endParaRPr lang="sv-SE" sz="1200" dirty="0" smtClean="0"/>
          </a:p>
          <a:p>
            <a:pPr marL="273050" indent="-273050">
              <a:spcBef>
                <a:spcPts val="762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Stickprovsstorleken</a:t>
            </a:r>
          </a:p>
          <a:p>
            <a:pPr marL="673100" lvl="1" indent="-273050">
              <a:spcBef>
                <a:spcPts val="1800"/>
              </a:spcBef>
            </a:pPr>
            <a:r>
              <a:rPr lang="sv-SE" dirty="0" smtClean="0"/>
              <a:t>eftersom</a:t>
            </a:r>
          </a:p>
          <a:p>
            <a:pPr marL="673100" lvl="1" indent="-273050">
              <a:spcBef>
                <a:spcPts val="1800"/>
              </a:spcBef>
            </a:pPr>
            <a:r>
              <a:rPr lang="sv-SE" dirty="0" smtClean="0"/>
              <a:t>större stickprov </a:t>
            </a:r>
            <a:r>
              <a:rPr lang="sv-SE" dirty="0" smtClean="0">
                <a:latin typeface="Cambria Math"/>
                <a:ea typeface="Cambria Math"/>
              </a:rPr>
              <a:t>→ </a:t>
            </a:r>
            <a:r>
              <a:rPr lang="sv-SE" dirty="0" smtClean="0"/>
              <a:t>mer information</a:t>
            </a:r>
          </a:p>
        </p:txBody>
      </p:sp>
      <p:graphicFrame>
        <p:nvGraphicFramePr>
          <p:cNvPr id="620548" name="Object 5"/>
          <p:cNvGraphicFramePr>
            <a:graphicFrameLocks noChangeAspect="1"/>
          </p:cNvGraphicFramePr>
          <p:nvPr/>
        </p:nvGraphicFramePr>
        <p:xfrm>
          <a:off x="2564904" y="6935868"/>
          <a:ext cx="1428750" cy="936625"/>
        </p:xfrm>
        <a:graphic>
          <a:graphicData uri="http://schemas.openxmlformats.org/presentationml/2006/ole">
            <p:oleObj spid="_x0000_s640002" name="Ekvation" r:id="rId3" imgW="647640" imgH="419040" progId="Equation.3">
              <p:embed/>
            </p:oleObj>
          </a:graphicData>
        </a:graphic>
      </p:graphicFrame>
      <p:sp>
        <p:nvSpPr>
          <p:cNvPr id="5" name="Platshållare för innehåll 2"/>
          <p:cNvSpPr txBox="1">
            <a:spLocks/>
          </p:cNvSpPr>
          <p:nvPr/>
        </p:nvSpPr>
        <p:spPr>
          <a:xfrm rot="1032892">
            <a:off x="4999785" y="27884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Dimensionera </a:t>
            </a:r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urvalsstlk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762"/>
              </a:spcBef>
            </a:pPr>
            <a:r>
              <a:rPr lang="sv-SE" dirty="0" smtClean="0"/>
              <a:t>Om man vill få bättre skattningar</a:t>
            </a:r>
          </a:p>
          <a:p>
            <a:pPr marL="673100" lvl="1" indent="-273050">
              <a:spcBef>
                <a:spcPts val="762"/>
              </a:spcBef>
            </a:pPr>
            <a:r>
              <a:rPr lang="sv-SE" dirty="0" smtClean="0"/>
              <a:t>dvs. skattningar med mindre osäkerhet</a:t>
            </a:r>
          </a:p>
          <a:p>
            <a:pPr marL="673100" lvl="1" indent="-273050">
              <a:spcBef>
                <a:spcPts val="762"/>
              </a:spcBef>
            </a:pPr>
            <a:r>
              <a:rPr lang="sv-SE" dirty="0" smtClean="0"/>
              <a:t>dvs. smalare KI</a:t>
            </a:r>
          </a:p>
          <a:p>
            <a:pPr marL="273050" indent="-273050">
              <a:spcBef>
                <a:spcPts val="762"/>
              </a:spcBef>
              <a:buNone/>
            </a:pPr>
            <a:r>
              <a:rPr lang="sv-SE" dirty="0" smtClean="0"/>
              <a:t>	vad ska vi göra? </a:t>
            </a:r>
          </a:p>
          <a:p>
            <a:pPr marL="273050" indent="-273050">
              <a:spcBef>
                <a:spcPts val="762"/>
              </a:spcBef>
              <a:buNone/>
            </a:pPr>
            <a:endParaRPr lang="sv-SE" sz="1200" dirty="0" smtClean="0"/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Större stickprov! </a:t>
            </a:r>
            <a:r>
              <a:rPr lang="sv-SE" sz="3200" dirty="0" smtClean="0"/>
              <a:t>Hur stort?</a:t>
            </a:r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Nyquist avsnitt 16.5</a:t>
            </a:r>
          </a:p>
          <a:p>
            <a:pPr marL="273050" indent="-273050">
              <a:spcBef>
                <a:spcPts val="762"/>
              </a:spcBef>
            </a:pPr>
            <a:endParaRPr lang="sv-SE" sz="1200" dirty="0" smtClean="0"/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Antag att vi ska skapa ett KI t.ex. </a:t>
            </a:r>
          </a:p>
          <a:p>
            <a:pPr marL="273050" indent="-273050">
              <a:spcBef>
                <a:spcPts val="762"/>
              </a:spcBef>
              <a:buNone/>
            </a:pPr>
            <a:r>
              <a:rPr lang="sv-SE" sz="3200" dirty="0" smtClean="0"/>
              <a:t>		</a:t>
            </a:r>
            <a:r>
              <a:rPr lang="el-GR" sz="3200" dirty="0" smtClean="0"/>
              <a:t>μ</a:t>
            </a:r>
            <a:r>
              <a:rPr lang="sv-SE" sz="3200" dirty="0" smtClean="0"/>
              <a:t> </a:t>
            </a:r>
            <a:r>
              <a:rPr lang="el-GR" sz="3200" dirty="0" smtClean="0"/>
              <a:t>±</a:t>
            </a:r>
            <a:r>
              <a:rPr lang="sv-SE" dirty="0" smtClean="0"/>
              <a:t> felmarginal</a:t>
            </a:r>
          </a:p>
          <a:p>
            <a:pPr marL="273050" indent="-273050">
              <a:spcBef>
                <a:spcPts val="762"/>
              </a:spcBef>
              <a:buNone/>
            </a:pPr>
            <a:r>
              <a:rPr lang="sv-SE" dirty="0" smtClean="0"/>
              <a:t>	men vi vill att felmarginal &lt; B</a:t>
            </a:r>
            <a:endParaRPr lang="sv-SE" sz="3200" dirty="0" smtClean="0"/>
          </a:p>
        </p:txBody>
      </p:sp>
      <p:sp>
        <p:nvSpPr>
          <p:cNvPr id="4" name="Rektangel 3"/>
          <p:cNvSpPr/>
          <p:nvPr/>
        </p:nvSpPr>
        <p:spPr>
          <a:xfrm>
            <a:off x="1273076" y="7007572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3200" dirty="0" smtClean="0"/>
              <a:t>^</a:t>
            </a:r>
            <a:endParaRPr lang="sv-SE" sz="32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Dimensionera </a:t>
            </a:r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urvalsstlk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762"/>
              </a:spcBef>
            </a:pPr>
            <a:r>
              <a:rPr lang="sv-SE" dirty="0" smtClean="0"/>
              <a:t>Exempelvis för normalfördelning med känd varians</a:t>
            </a:r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Vi vill att</a:t>
            </a:r>
          </a:p>
          <a:p>
            <a:pPr marL="273050" indent="-273050">
              <a:spcBef>
                <a:spcPts val="762"/>
              </a:spcBef>
            </a:pPr>
            <a:endParaRPr lang="sv-SE" sz="4000" dirty="0" smtClean="0"/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Lös ut n:</a:t>
            </a:r>
          </a:p>
          <a:p>
            <a:pPr marL="273050" indent="-273050">
              <a:spcBef>
                <a:spcPts val="762"/>
              </a:spcBef>
            </a:pPr>
            <a:endParaRPr lang="sv-SE" sz="1800" dirty="0" smtClean="0"/>
          </a:p>
          <a:p>
            <a:pPr marL="273050" indent="-273050">
              <a:spcBef>
                <a:spcPts val="762"/>
              </a:spcBef>
            </a:pPr>
            <a:endParaRPr lang="sv-SE" sz="1200" dirty="0" smtClean="0"/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Ex: antag att vi vill ha ett 95 % KI där </a:t>
            </a:r>
            <a:r>
              <a:rPr lang="el-GR" dirty="0" smtClean="0"/>
              <a:t>σ</a:t>
            </a:r>
            <a:r>
              <a:rPr lang="sv-SE" dirty="0" smtClean="0"/>
              <a:t> = 10 och felmarginalen får högst vara </a:t>
            </a:r>
            <a:r>
              <a:rPr lang="el-GR" dirty="0" smtClean="0"/>
              <a:t>±</a:t>
            </a:r>
            <a:r>
              <a:rPr lang="sv-SE" dirty="0" smtClean="0"/>
              <a:t> 2. Insättning ger</a:t>
            </a:r>
            <a:endParaRPr lang="sv-SE" sz="3200" dirty="0" smtClean="0"/>
          </a:p>
        </p:txBody>
      </p:sp>
      <p:graphicFrame>
        <p:nvGraphicFramePr>
          <p:cNvPr id="659459" name="Object 3"/>
          <p:cNvGraphicFramePr>
            <a:graphicFrameLocks noChangeAspect="1"/>
          </p:cNvGraphicFramePr>
          <p:nvPr/>
        </p:nvGraphicFramePr>
        <p:xfrm>
          <a:off x="2456359" y="3131840"/>
          <a:ext cx="1836737" cy="1062037"/>
        </p:xfrm>
        <a:graphic>
          <a:graphicData uri="http://schemas.openxmlformats.org/presentationml/2006/ole">
            <p:oleObj spid="_x0000_s659459" name="Ekvation" r:id="rId3" imgW="711000" imgH="406080" progId="Equation.3">
              <p:embed/>
            </p:oleObj>
          </a:graphicData>
        </a:graphic>
      </p:graphicFrame>
      <p:graphicFrame>
        <p:nvGraphicFramePr>
          <p:cNvPr id="659460" name="Object 4"/>
          <p:cNvGraphicFramePr>
            <a:graphicFrameLocks noChangeAspect="1"/>
          </p:cNvGraphicFramePr>
          <p:nvPr/>
        </p:nvGraphicFramePr>
        <p:xfrm>
          <a:off x="2384301" y="4376142"/>
          <a:ext cx="1704975" cy="1095375"/>
        </p:xfrm>
        <a:graphic>
          <a:graphicData uri="http://schemas.openxmlformats.org/presentationml/2006/ole">
            <p:oleObj spid="_x0000_s659460" name="Ekvation" r:id="rId4" imgW="660240" imgH="419040" progId="Equation.3">
              <p:embed/>
            </p:oleObj>
          </a:graphicData>
        </a:graphic>
      </p:graphicFrame>
      <p:graphicFrame>
        <p:nvGraphicFramePr>
          <p:cNvPr id="659461" name="Object 5"/>
          <p:cNvGraphicFramePr>
            <a:graphicFrameLocks noChangeAspect="1"/>
          </p:cNvGraphicFramePr>
          <p:nvPr/>
        </p:nvGraphicFramePr>
        <p:xfrm>
          <a:off x="764704" y="7452320"/>
          <a:ext cx="3441700" cy="1095375"/>
        </p:xfrm>
        <a:graphic>
          <a:graphicData uri="http://schemas.openxmlformats.org/presentationml/2006/ole">
            <p:oleObj spid="_x0000_s659461" name="Ekvation" r:id="rId5" imgW="1333440" imgH="419040" progId="Equation.3">
              <p:embed/>
            </p:oleObj>
          </a:graphicData>
        </a:graphic>
      </p:graphicFrame>
      <p:sp>
        <p:nvSpPr>
          <p:cNvPr id="8" name="Platshållare för innehåll 2"/>
          <p:cNvSpPr txBox="1">
            <a:spLocks/>
          </p:cNvSpPr>
          <p:nvPr/>
        </p:nvSpPr>
        <p:spPr>
          <a:xfrm>
            <a:off x="4581128" y="7765752"/>
            <a:ext cx="2016224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Sätt n = 97</a:t>
            </a:r>
            <a:endParaRPr kumimoji="0" lang="sv-SE" sz="28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F7 Sammanfattning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 marL="355600" indent="-355600">
              <a:spcBef>
                <a:spcPts val="1800"/>
              </a:spcBef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Estimatorer</a:t>
            </a:r>
            <a:r>
              <a:rPr lang="sv-SE" sz="2800" dirty="0" smtClean="0"/>
              <a:t> (statistikor, s.v.) skattar parametrar</a:t>
            </a:r>
          </a:p>
          <a:p>
            <a:pPr marL="355600" indent="-355600">
              <a:spcBef>
                <a:spcPts val="1800"/>
              </a:spcBef>
            </a:pPr>
            <a:r>
              <a:rPr lang="sv-SE" sz="2800" dirty="0" smtClean="0"/>
              <a:t>En </a:t>
            </a:r>
            <a:r>
              <a:rPr lang="sv-SE" sz="2800" dirty="0" err="1" smtClean="0"/>
              <a:t>estimatator</a:t>
            </a:r>
            <a:r>
              <a:rPr lang="sv-SE" sz="2800" dirty="0" smtClean="0"/>
              <a:t> har en fördelning; väntevärde &amp; varians</a:t>
            </a:r>
          </a:p>
          <a:p>
            <a:pPr marL="355600" indent="-355600">
              <a:spcBef>
                <a:spcPts val="1800"/>
              </a:spcBef>
            </a:pPr>
            <a:r>
              <a:rPr lang="sv-SE" sz="2800" dirty="0" smtClean="0"/>
              <a:t>Det observerade värdet blir en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punktskattning</a:t>
            </a:r>
          </a:p>
          <a:p>
            <a:pPr marL="355600" indent="-355600">
              <a:spcBef>
                <a:spcPts val="1800"/>
              </a:spcBef>
            </a:pPr>
            <a:r>
              <a:rPr lang="sv-SE" sz="2800" dirty="0" smtClean="0"/>
              <a:t>Osäkerheten formuleras som ett osäkerhetsintervall.</a:t>
            </a:r>
          </a:p>
          <a:p>
            <a:pPr marL="355600" indent="-355600">
              <a:spcBef>
                <a:spcPts val="1800"/>
              </a:spcBef>
            </a:pPr>
            <a:r>
              <a:rPr lang="sv-SE" sz="2800" dirty="0" smtClean="0"/>
              <a:t>Punktskattning ± felmarginal</a:t>
            </a:r>
          </a:p>
          <a:p>
            <a:pPr marL="355600" indent="-355600">
              <a:spcBef>
                <a:spcPts val="1800"/>
              </a:spcBef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Felmarginalen</a:t>
            </a:r>
            <a:r>
              <a:rPr lang="sv-SE" sz="2800" dirty="0" smtClean="0"/>
              <a:t> bestäms av variansen och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konfidensgraden</a:t>
            </a:r>
          </a:p>
          <a:p>
            <a:pPr marL="0" indent="0">
              <a:spcBef>
                <a:spcPts val="1800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1800"/>
              </a:spcBef>
              <a:buNone/>
            </a:pPr>
            <a:endParaRPr lang="sv-SE" sz="2800" dirty="0" smtClean="0"/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 rot="1032892">
            <a:off x="4999785" y="27884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Formel: K.I. för</a:t>
            </a:r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 π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514350" indent="-514350">
              <a:spcBef>
                <a:spcPts val="762"/>
              </a:spcBef>
              <a:buFont typeface="+mj-lt"/>
              <a:buAutoNum type="arabicPeriod" startAt="5"/>
            </a:pPr>
            <a:r>
              <a:rPr lang="sv-SE" baseline="-25000" dirty="0" smtClean="0"/>
              <a:t> </a:t>
            </a:r>
            <a:r>
              <a:rPr lang="sv-SE" i="1" dirty="0" smtClean="0"/>
              <a:t>Y</a:t>
            </a:r>
            <a:r>
              <a:rPr lang="sv-SE" dirty="0" smtClean="0"/>
              <a:t> </a:t>
            </a:r>
            <a:r>
              <a:rPr lang="sv-SE" dirty="0" smtClean="0">
                <a:latin typeface="Cambria" pitchFamily="18" charset="0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Bin</a:t>
            </a:r>
            <a:r>
              <a:rPr lang="sv-SE" dirty="0" smtClean="0"/>
              <a:t>(</a:t>
            </a:r>
            <a:r>
              <a:rPr lang="sv-SE" i="1" dirty="0" smtClean="0"/>
              <a:t>n</a:t>
            </a:r>
            <a:r>
              <a:rPr lang="sv-SE" dirty="0" smtClean="0"/>
              <a:t>,</a:t>
            </a:r>
            <a:r>
              <a:rPr lang="el-GR" dirty="0" smtClean="0"/>
              <a:t>π</a:t>
            </a:r>
            <a:r>
              <a:rPr lang="sv-SE" dirty="0" smtClean="0"/>
              <a:t>), binomialfördelad</a:t>
            </a:r>
          </a:p>
          <a:p>
            <a:pPr marL="514350" indent="-514350">
              <a:spcBef>
                <a:spcPts val="762"/>
              </a:spcBef>
              <a:buNone/>
            </a:pPr>
            <a:r>
              <a:rPr lang="sv-SE" dirty="0" smtClean="0"/>
              <a:t>	(</a:t>
            </a:r>
            <a:r>
              <a:rPr lang="sv-SE" i="1" dirty="0" smtClean="0"/>
              <a:t>n</a:t>
            </a:r>
            <a:r>
              <a:rPr lang="sv-SE" dirty="0" smtClean="0"/>
              <a:t> = antal observationer och sannolikhet </a:t>
            </a:r>
            <a:r>
              <a:rPr lang="el-GR" dirty="0" smtClean="0"/>
              <a:t>π</a:t>
            </a:r>
            <a:r>
              <a:rPr lang="sv-SE" dirty="0" smtClean="0"/>
              <a:t> att ett objekt har egenskapen vars andel i vill skatta)</a:t>
            </a:r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</p:txBody>
      </p:sp>
      <p:sp>
        <p:nvSpPr>
          <p:cNvPr id="8" name="Platshållare för innehåll 2"/>
          <p:cNvSpPr txBox="1">
            <a:spLocks/>
          </p:cNvSpPr>
          <p:nvPr/>
        </p:nvSpPr>
        <p:spPr>
          <a:xfrm>
            <a:off x="4869160" y="5456733"/>
            <a:ext cx="172819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Tabell 2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graphicFrame>
        <p:nvGraphicFramePr>
          <p:cNvPr id="641028" name="Object 4"/>
          <p:cNvGraphicFramePr>
            <a:graphicFrameLocks noChangeAspect="1"/>
          </p:cNvGraphicFramePr>
          <p:nvPr/>
        </p:nvGraphicFramePr>
        <p:xfrm>
          <a:off x="1023665" y="5210175"/>
          <a:ext cx="3773487" cy="1162050"/>
        </p:xfrm>
        <a:graphic>
          <a:graphicData uri="http://schemas.openxmlformats.org/presentationml/2006/ole">
            <p:oleObj spid="_x0000_s672770" name="Ekvation" r:id="rId3" imgW="1460160" imgH="444240" progId="Equation.3">
              <p:embed/>
            </p:oleObj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1078136" y="6804025"/>
          <a:ext cx="4200525" cy="1162050"/>
        </p:xfrm>
        <a:graphic>
          <a:graphicData uri="http://schemas.openxmlformats.org/presentationml/2006/ole">
            <p:oleObj spid="_x0000_s672771" name="Ekvation" r:id="rId4" imgW="1625400" imgH="444240" progId="Equation.3">
              <p:embed/>
            </p:oleObj>
          </a:graphicData>
        </a:graphic>
      </p:graphicFrame>
      <p:sp>
        <p:nvSpPr>
          <p:cNvPr id="7" name="Platshållare för innehåll 2"/>
          <p:cNvSpPr txBox="1">
            <a:spLocks/>
          </p:cNvSpPr>
          <p:nvPr/>
        </p:nvSpPr>
        <p:spPr>
          <a:xfrm>
            <a:off x="2996952" y="8028384"/>
            <a:ext cx="3240360" cy="86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v-SE" sz="2000" i="1" dirty="0" smtClean="0">
                <a:solidFill>
                  <a:srgbClr val="C00000"/>
                </a:solidFill>
              </a:rPr>
              <a:t>Använd det näst bästa, dvs. det observerade värdet p</a:t>
            </a:r>
            <a:endParaRPr kumimoji="0" lang="sv-SE" sz="200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9" name="Rak pil 8"/>
          <p:cNvCxnSpPr/>
          <p:nvPr/>
        </p:nvCxnSpPr>
        <p:spPr>
          <a:xfrm flipV="1">
            <a:off x="3645024" y="7596336"/>
            <a:ext cx="0" cy="360040"/>
          </a:xfrm>
          <a:prstGeom prst="straightConnector1">
            <a:avLst/>
          </a:prstGeom>
          <a:ln w="1905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latshållare för innehåll 2"/>
          <p:cNvSpPr txBox="1">
            <a:spLocks/>
          </p:cNvSpPr>
          <p:nvPr/>
        </p:nvSpPr>
        <p:spPr>
          <a:xfrm>
            <a:off x="2780928" y="4499992"/>
            <a:ext cx="79208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CGS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2" name="Frihandsfigur 11"/>
          <p:cNvSpPr/>
          <p:nvPr/>
        </p:nvSpPr>
        <p:spPr>
          <a:xfrm>
            <a:off x="1905000" y="4737100"/>
            <a:ext cx="863600" cy="787400"/>
          </a:xfrm>
          <a:custGeom>
            <a:avLst/>
            <a:gdLst>
              <a:gd name="connsiteX0" fmla="*/ 1778000 w 1778000"/>
              <a:gd name="connsiteY0" fmla="*/ 0 h 787400"/>
              <a:gd name="connsiteX1" fmla="*/ 1104900 w 1778000"/>
              <a:gd name="connsiteY1" fmla="*/ 165100 h 787400"/>
              <a:gd name="connsiteX2" fmla="*/ 914400 w 1778000"/>
              <a:gd name="connsiteY2" fmla="*/ 787400 h 787400"/>
              <a:gd name="connsiteX3" fmla="*/ 914400 w 1778000"/>
              <a:gd name="connsiteY3" fmla="*/ 787400 h 787400"/>
              <a:gd name="connsiteX4" fmla="*/ 0 w 1778000"/>
              <a:gd name="connsiteY4" fmla="*/ 406400 h 787400"/>
              <a:gd name="connsiteX0" fmla="*/ 863600 w 863600"/>
              <a:gd name="connsiteY0" fmla="*/ 0 h 787400"/>
              <a:gd name="connsiteX1" fmla="*/ 190500 w 863600"/>
              <a:gd name="connsiteY1" fmla="*/ 165100 h 787400"/>
              <a:gd name="connsiteX2" fmla="*/ 0 w 863600"/>
              <a:gd name="connsiteY2" fmla="*/ 787400 h 787400"/>
              <a:gd name="connsiteX3" fmla="*/ 0 w 863600"/>
              <a:gd name="connsiteY3" fmla="*/ 787400 h 787400"/>
              <a:gd name="connsiteX0" fmla="*/ 863600 w 863600"/>
              <a:gd name="connsiteY0" fmla="*/ 0 h 787400"/>
              <a:gd name="connsiteX1" fmla="*/ 227856 w 863600"/>
              <a:gd name="connsiteY1" fmla="*/ 266948 h 787400"/>
              <a:gd name="connsiteX2" fmla="*/ 0 w 863600"/>
              <a:gd name="connsiteY2" fmla="*/ 787400 h 787400"/>
              <a:gd name="connsiteX3" fmla="*/ 0 w 863600"/>
              <a:gd name="connsiteY3" fmla="*/ 787400 h 78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3600" h="787400">
                <a:moveTo>
                  <a:pt x="863600" y="0"/>
                </a:moveTo>
                <a:cubicBezTo>
                  <a:pt x="599016" y="16933"/>
                  <a:pt x="371789" y="135715"/>
                  <a:pt x="227856" y="266948"/>
                </a:cubicBezTo>
                <a:cubicBezTo>
                  <a:pt x="83923" y="398181"/>
                  <a:pt x="37976" y="700658"/>
                  <a:pt x="0" y="787400"/>
                </a:cubicBezTo>
                <a:lnTo>
                  <a:pt x="0" y="787400"/>
                </a:lnTo>
              </a:path>
            </a:pathLst>
          </a:cu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innehåll 2"/>
          <p:cNvSpPr txBox="1">
            <a:spLocks/>
          </p:cNvSpPr>
          <p:nvPr/>
        </p:nvSpPr>
        <p:spPr>
          <a:xfrm rot="1032892">
            <a:off x="4999785" y="27884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Ändliga populationer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762"/>
              </a:spcBef>
            </a:pPr>
            <a:r>
              <a:rPr lang="sv-SE" dirty="0" smtClean="0"/>
              <a:t>Varians om </a:t>
            </a:r>
            <a:r>
              <a:rPr lang="sv-SE" i="1" dirty="0" smtClean="0"/>
              <a:t>N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→ </a:t>
            </a:r>
            <a:r>
              <a:rPr lang="sv-SE" dirty="0" smtClean="0">
                <a:cs typeface="Calibri"/>
              </a:rPr>
              <a:t>∞  eller om urvalet sker med återläggning:</a:t>
            </a:r>
          </a:p>
          <a:p>
            <a:pPr marL="273050" indent="-273050">
              <a:spcBef>
                <a:spcPts val="762"/>
              </a:spcBef>
            </a:pPr>
            <a:endParaRPr lang="sv-SE" dirty="0" smtClean="0">
              <a:cs typeface="Calibri"/>
            </a:endParaRPr>
          </a:p>
          <a:p>
            <a:pPr marL="273050" indent="-273050">
              <a:spcBef>
                <a:spcPts val="762"/>
              </a:spcBef>
            </a:pPr>
            <a:endParaRPr lang="sv-SE" dirty="0" smtClean="0">
              <a:cs typeface="Calibri"/>
            </a:endParaRPr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Varians om </a:t>
            </a:r>
            <a:r>
              <a:rPr lang="sv-SE" i="1" dirty="0" smtClean="0"/>
              <a:t>N</a:t>
            </a:r>
            <a:r>
              <a:rPr lang="sv-SE" dirty="0" smtClean="0"/>
              <a:t> är ändligt</a:t>
            </a:r>
            <a:r>
              <a:rPr lang="sv-SE" dirty="0" smtClean="0">
                <a:cs typeface="Calibri"/>
              </a:rPr>
              <a:t> och om urvalet sker utan återläggning </a:t>
            </a:r>
          </a:p>
          <a:p>
            <a:pPr marL="273050" indent="-273050">
              <a:spcBef>
                <a:spcPts val="762"/>
              </a:spcBef>
            </a:pPr>
            <a:endParaRPr lang="sv-SE" dirty="0" smtClean="0">
              <a:cs typeface="Calibri"/>
            </a:endParaRPr>
          </a:p>
          <a:p>
            <a:pPr marL="273050" indent="-273050">
              <a:spcBef>
                <a:spcPts val="762"/>
              </a:spcBef>
            </a:pPr>
            <a:endParaRPr lang="sv-SE" dirty="0" smtClean="0">
              <a:cs typeface="Calibri"/>
            </a:endParaRPr>
          </a:p>
          <a:p>
            <a:pPr marL="273050" indent="-273050">
              <a:spcBef>
                <a:spcPts val="762"/>
              </a:spcBef>
            </a:pPr>
            <a:endParaRPr lang="sv-SE" sz="1600" dirty="0" smtClean="0">
              <a:cs typeface="Calibri"/>
            </a:endParaRPr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Ändlig populationskorrektion</a:t>
            </a:r>
          </a:p>
          <a:p>
            <a:pPr marL="450850" lvl="1" indent="0">
              <a:spcBef>
                <a:spcPts val="762"/>
              </a:spcBef>
              <a:buNone/>
            </a:pP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eng. finite population 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correction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 or 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fpc</a:t>
            </a:r>
            <a:endParaRPr lang="sv-SE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660483" name="Object 3"/>
          <p:cNvGraphicFramePr>
            <a:graphicFrameLocks noChangeAspect="1"/>
          </p:cNvGraphicFramePr>
          <p:nvPr/>
        </p:nvGraphicFramePr>
        <p:xfrm>
          <a:off x="908720" y="3131840"/>
          <a:ext cx="1641475" cy="1095375"/>
        </p:xfrm>
        <a:graphic>
          <a:graphicData uri="http://schemas.openxmlformats.org/presentationml/2006/ole">
            <p:oleObj spid="_x0000_s673794" name="Ekvation" r:id="rId3" imgW="634680" imgH="419040" progId="Equation.3">
              <p:embed/>
            </p:oleObj>
          </a:graphicData>
        </a:graphic>
      </p:graphicFrame>
      <p:graphicFrame>
        <p:nvGraphicFramePr>
          <p:cNvPr id="660484" name="Object 4"/>
          <p:cNvGraphicFramePr>
            <a:graphicFrameLocks noChangeAspect="1"/>
          </p:cNvGraphicFramePr>
          <p:nvPr/>
        </p:nvGraphicFramePr>
        <p:xfrm>
          <a:off x="935807" y="5580112"/>
          <a:ext cx="2593975" cy="1095375"/>
        </p:xfrm>
        <a:graphic>
          <a:graphicData uri="http://schemas.openxmlformats.org/presentationml/2006/ole">
            <p:oleObj spid="_x0000_s673795" name="Ekvation" r:id="rId4" imgW="1002960" imgH="419040" progId="Equation.3">
              <p:embed/>
            </p:oleObj>
          </a:graphicData>
        </a:graphic>
      </p:graphicFrame>
      <p:graphicFrame>
        <p:nvGraphicFramePr>
          <p:cNvPr id="660485" name="Object 5"/>
          <p:cNvGraphicFramePr>
            <a:graphicFrameLocks noChangeAspect="1"/>
          </p:cNvGraphicFramePr>
          <p:nvPr/>
        </p:nvGraphicFramePr>
        <p:xfrm>
          <a:off x="4011613" y="5812953"/>
          <a:ext cx="2309812" cy="703263"/>
        </p:xfrm>
        <a:graphic>
          <a:graphicData uri="http://schemas.openxmlformats.org/presentationml/2006/ole">
            <p:oleObj spid="_x0000_s673796" name="Ekvation" r:id="rId5" imgW="1307880" imgH="393480" progId="Equation.3">
              <p:embed/>
            </p:oleObj>
          </a:graphicData>
        </a:graphic>
      </p:graphicFrame>
      <p:sp>
        <p:nvSpPr>
          <p:cNvPr id="7" name="Platshållare för innehåll 2"/>
          <p:cNvSpPr txBox="1">
            <a:spLocks/>
          </p:cNvSpPr>
          <p:nvPr/>
        </p:nvSpPr>
        <p:spPr>
          <a:xfrm rot="1032892">
            <a:off x="4999785" y="27884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Grekiskt-romerskt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762"/>
              </a:spcBef>
              <a:buNone/>
            </a:pPr>
            <a:r>
              <a:rPr lang="sv-SE" dirty="0" smtClean="0"/>
              <a:t>Ofta men inte alltid:</a:t>
            </a:r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Grekiska bokstäver används för parametrar</a:t>
            </a:r>
          </a:p>
          <a:p>
            <a:pPr marL="673100" lvl="1" indent="-273050">
              <a:spcBef>
                <a:spcPts val="762"/>
              </a:spcBef>
              <a:buNone/>
            </a:pPr>
            <a:r>
              <a:rPr lang="sv-SE" sz="3200" dirty="0" smtClean="0"/>
              <a:t>	Ex. </a:t>
            </a:r>
            <a:r>
              <a:rPr lang="el-GR" sz="3200" b="1" dirty="0" smtClean="0">
                <a:solidFill>
                  <a:schemeClr val="accent5">
                    <a:lumMod val="50000"/>
                  </a:schemeClr>
                </a:solidFill>
              </a:rPr>
              <a:t>μ</a:t>
            </a:r>
            <a:r>
              <a:rPr lang="sv-SE" sz="3200" b="1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l-GR" sz="3200" b="1" dirty="0" smtClean="0">
                <a:solidFill>
                  <a:schemeClr val="accent5">
                    <a:lumMod val="50000"/>
                  </a:schemeClr>
                </a:solidFill>
              </a:rPr>
              <a:t>σ</a:t>
            </a:r>
            <a:r>
              <a:rPr lang="sv-SE" sz="3200" b="1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sz="3200" b="1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l-GR" sz="3200" b="1" dirty="0" smtClean="0">
                <a:solidFill>
                  <a:schemeClr val="accent5">
                    <a:lumMod val="50000"/>
                  </a:schemeClr>
                </a:solidFill>
              </a:rPr>
              <a:t>π</a:t>
            </a:r>
            <a:r>
              <a:rPr lang="sv-SE" sz="3200" b="1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l-GR" sz="3200" b="1" dirty="0" smtClean="0">
                <a:solidFill>
                  <a:schemeClr val="accent5">
                    <a:lumMod val="50000"/>
                  </a:schemeClr>
                </a:solidFill>
              </a:rPr>
              <a:t>τ</a:t>
            </a:r>
            <a:r>
              <a:rPr lang="sv-SE" sz="3200" b="1" i="1" baseline="-25000" dirty="0" smtClean="0">
                <a:solidFill>
                  <a:schemeClr val="accent5">
                    <a:lumMod val="50000"/>
                  </a:schemeClr>
                </a:solidFill>
              </a:rPr>
              <a:t>x</a:t>
            </a:r>
          </a:p>
          <a:p>
            <a:pPr marL="273050" indent="-273050">
              <a:spcBef>
                <a:spcPts val="2400"/>
              </a:spcBef>
            </a:pPr>
            <a:r>
              <a:rPr lang="sv-SE" dirty="0" smtClean="0"/>
              <a:t>Romerska versaler för stokastiska variabler, t.ex. statistikor som skattar parametrar (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extimatorer</a:t>
            </a:r>
            <a:r>
              <a:rPr lang="sv-SE" dirty="0" smtClean="0"/>
              <a:t>)</a:t>
            </a:r>
          </a:p>
          <a:p>
            <a:pPr marL="673100" lvl="1" indent="-273050">
              <a:spcBef>
                <a:spcPts val="762"/>
              </a:spcBef>
              <a:buNone/>
            </a:pPr>
            <a:r>
              <a:rPr lang="sv-SE" sz="3200" dirty="0" smtClean="0"/>
              <a:t>	Ex. </a:t>
            </a: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sz="3200" b="1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S</a:t>
            </a:r>
            <a:r>
              <a:rPr lang="sv-SE" sz="3200" b="1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sz="3200" b="1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sz="3200" b="1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sv-SE" sz="3200" b="1" i="1" dirty="0" err="1" smtClean="0">
                <a:solidFill>
                  <a:schemeClr val="accent5">
                    <a:lumMod val="50000"/>
                  </a:schemeClr>
                </a:solidFill>
              </a:rPr>
              <a:t>T</a:t>
            </a:r>
            <a:r>
              <a:rPr lang="sv-SE" sz="3200" b="1" i="1" baseline="-25000" dirty="0" err="1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endParaRPr lang="sv-SE" sz="32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73050" indent="-273050">
              <a:spcBef>
                <a:spcPts val="2400"/>
              </a:spcBef>
            </a:pPr>
            <a:r>
              <a:rPr lang="sv-SE" dirty="0" smtClean="0"/>
              <a:t>Romerska gemener för </a:t>
            </a:r>
            <a:r>
              <a:rPr lang="sv-SE" dirty="0" err="1" smtClean="0"/>
              <a:t>observe-rade</a:t>
            </a:r>
            <a:r>
              <a:rPr lang="sv-SE" dirty="0" smtClean="0"/>
              <a:t> värden</a:t>
            </a:r>
          </a:p>
          <a:p>
            <a:pPr marL="673100" lvl="1" indent="-273050">
              <a:spcBef>
                <a:spcPts val="762"/>
              </a:spcBef>
              <a:buNone/>
            </a:pPr>
            <a:r>
              <a:rPr lang="sv-SE" sz="3200" dirty="0" smtClean="0"/>
              <a:t>	Ex.</a:t>
            </a:r>
            <a:r>
              <a:rPr lang="sv-SE" sz="3200" i="1" dirty="0" smtClean="0"/>
              <a:t> </a:t>
            </a: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sz="3200" b="1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s</a:t>
            </a:r>
            <a:r>
              <a:rPr lang="sv-SE" sz="3200" b="1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sz="3200" b="1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sz="3200" b="1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sv-SE" sz="3200" b="1" i="1" dirty="0" err="1" smtClean="0">
                <a:solidFill>
                  <a:schemeClr val="accent5">
                    <a:lumMod val="50000"/>
                  </a:schemeClr>
                </a:solidFill>
              </a:rPr>
              <a:t>t</a:t>
            </a:r>
            <a:r>
              <a:rPr lang="sv-SE" sz="3200" b="1" i="1" baseline="-25000" dirty="0" err="1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endParaRPr lang="sv-SE" sz="3200" b="1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4" name="Rak 3"/>
          <p:cNvCxnSpPr/>
          <p:nvPr/>
        </p:nvCxnSpPr>
        <p:spPr>
          <a:xfrm>
            <a:off x="1724558" y="6288317"/>
            <a:ext cx="216024" cy="0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ak 4"/>
          <p:cNvCxnSpPr/>
          <p:nvPr/>
        </p:nvCxnSpPr>
        <p:spPr>
          <a:xfrm>
            <a:off x="1675408" y="8220658"/>
            <a:ext cx="216024" cy="0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Dimensionera </a:t>
            </a:r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urvalsstlk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762"/>
              </a:spcBef>
            </a:pPr>
            <a:r>
              <a:rPr lang="sv-SE" dirty="0" smtClean="0"/>
              <a:t>Exempelvis för normalfördelning med känd varians</a:t>
            </a:r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Vi vill att</a:t>
            </a:r>
          </a:p>
          <a:p>
            <a:pPr marL="273050" indent="-273050">
              <a:spcBef>
                <a:spcPts val="762"/>
              </a:spcBef>
            </a:pPr>
            <a:endParaRPr lang="sv-SE" sz="4000" dirty="0" smtClean="0"/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Lös ut n:</a:t>
            </a:r>
          </a:p>
          <a:p>
            <a:pPr marL="273050" indent="-273050">
              <a:spcBef>
                <a:spcPts val="762"/>
              </a:spcBef>
            </a:pPr>
            <a:endParaRPr lang="sv-SE" sz="1800" dirty="0" smtClean="0"/>
          </a:p>
          <a:p>
            <a:pPr marL="273050" indent="-273050">
              <a:spcBef>
                <a:spcPts val="762"/>
              </a:spcBef>
            </a:pPr>
            <a:endParaRPr lang="sv-SE" sz="2400" dirty="0" smtClean="0"/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Avrunda högerledet uppåt till närmaste heltal</a:t>
            </a:r>
          </a:p>
          <a:p>
            <a:pPr marL="273050" indent="-273050">
              <a:spcBef>
                <a:spcPts val="762"/>
              </a:spcBef>
            </a:pPr>
            <a:r>
              <a:rPr lang="sv-SE" sz="3200" dirty="0" smtClean="0"/>
              <a:t>Kan även (se Nyqvist) kombineras för fallet med ändlig population</a:t>
            </a:r>
          </a:p>
        </p:txBody>
      </p:sp>
      <p:graphicFrame>
        <p:nvGraphicFramePr>
          <p:cNvPr id="659459" name="Object 3"/>
          <p:cNvGraphicFramePr>
            <a:graphicFrameLocks noChangeAspect="1"/>
          </p:cNvGraphicFramePr>
          <p:nvPr/>
        </p:nvGraphicFramePr>
        <p:xfrm>
          <a:off x="2456359" y="3131840"/>
          <a:ext cx="1836737" cy="1062037"/>
        </p:xfrm>
        <a:graphic>
          <a:graphicData uri="http://schemas.openxmlformats.org/presentationml/2006/ole">
            <p:oleObj spid="_x0000_s674818" name="Ekvation" r:id="rId3" imgW="711000" imgH="406080" progId="Equation.3">
              <p:embed/>
            </p:oleObj>
          </a:graphicData>
        </a:graphic>
      </p:graphicFrame>
      <p:graphicFrame>
        <p:nvGraphicFramePr>
          <p:cNvPr id="659460" name="Object 4"/>
          <p:cNvGraphicFramePr>
            <a:graphicFrameLocks noChangeAspect="1"/>
          </p:cNvGraphicFramePr>
          <p:nvPr/>
        </p:nvGraphicFramePr>
        <p:xfrm>
          <a:off x="2384301" y="4376142"/>
          <a:ext cx="1704975" cy="1095375"/>
        </p:xfrm>
        <a:graphic>
          <a:graphicData uri="http://schemas.openxmlformats.org/presentationml/2006/ole">
            <p:oleObj spid="_x0000_s674819" name="Ekvation" r:id="rId4" imgW="660240" imgH="419040" progId="Equation.3">
              <p:embed/>
            </p:oleObj>
          </a:graphicData>
        </a:graphic>
      </p:graphicFrame>
      <p:sp>
        <p:nvSpPr>
          <p:cNvPr id="9" name="Platshållare för innehåll 2"/>
          <p:cNvSpPr txBox="1">
            <a:spLocks/>
          </p:cNvSpPr>
          <p:nvPr/>
        </p:nvSpPr>
        <p:spPr>
          <a:xfrm rot="1032892">
            <a:off x="4999785" y="27884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 och övning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Totalt 73 banktjänstemän tillfrågades om de ansåg att det förekom praxis i deras bransch som de ansåg vara oetisk varav 39 svarade ”nej”.</a:t>
            </a:r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Skatta andelen som anser att det inte förekommer oetisk verksamhet och ge ett 95 % KI för skattningen.</a:t>
            </a:r>
          </a:p>
          <a:p>
            <a:pPr marL="0" indent="0">
              <a:spcBef>
                <a:spcPts val="762"/>
              </a:spcBef>
              <a:buNone/>
            </a:pPr>
            <a:endParaRPr lang="sv-SE" sz="1800" dirty="0" smtClean="0"/>
          </a:p>
          <a:p>
            <a:pPr marL="0" indent="0">
              <a:spcBef>
                <a:spcPts val="762"/>
              </a:spcBef>
              <a:buNone/>
            </a:pPr>
            <a:r>
              <a:rPr lang="sv-SE" sz="2800" u="sng" dirty="0" smtClean="0"/>
              <a:t>Lösning</a:t>
            </a:r>
            <a:r>
              <a:rPr lang="sv-SE" sz="2800" dirty="0" smtClean="0"/>
              <a:t>:</a:t>
            </a:r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Först, motivera val av metod.</a:t>
            </a:r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Kan vi använda CGS?</a:t>
            </a:r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Är </a:t>
            </a:r>
            <a:r>
              <a:rPr lang="sv-SE" sz="2800" i="1" dirty="0" smtClean="0"/>
              <a:t>n</a:t>
            </a:r>
            <a:r>
              <a:rPr lang="sv-SE" sz="2800" dirty="0" smtClean="0"/>
              <a:t> = 73 ”tillräckligt stort”?</a:t>
            </a:r>
          </a:p>
          <a:p>
            <a:pPr marL="0" indent="0">
              <a:spcBef>
                <a:spcPts val="762"/>
              </a:spcBef>
              <a:buNone/>
            </a:pPr>
            <a:r>
              <a:rPr lang="sv-SE" sz="2800" i="1" dirty="0" smtClean="0">
                <a:solidFill>
                  <a:srgbClr val="C00000"/>
                </a:solidFill>
              </a:rPr>
              <a:t>Tumregel n &gt; 30</a:t>
            </a:r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 och övning, forts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Vi antar att 73 är tillräckligt stort (om inte annat så för att genomföra övningen) och sätter vår tillit till CGS.</a:t>
            </a:r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Ställ upp ingående storheter, formel som används och utför beräkningen:</a:t>
            </a:r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1200" dirty="0" smtClean="0"/>
          </a:p>
          <a:p>
            <a:pPr marL="177800" indent="0">
              <a:spcBef>
                <a:spcPts val="762"/>
              </a:spcBef>
              <a:buNone/>
              <a:tabLst>
                <a:tab pos="2603500" algn="l"/>
                <a:tab pos="3225800" algn="l"/>
              </a:tabLst>
            </a:pPr>
            <a:r>
              <a:rPr lang="sv-SE" sz="2800" dirty="0" smtClean="0"/>
              <a:t>0,534 ± 0,114	el.	(42,0 % , 64,8 %)</a:t>
            </a:r>
          </a:p>
        </p:txBody>
      </p:sp>
      <p:graphicFrame>
        <p:nvGraphicFramePr>
          <p:cNvPr id="658434" name="Object 2"/>
          <p:cNvGraphicFramePr>
            <a:graphicFrameLocks noChangeAspect="1"/>
          </p:cNvGraphicFramePr>
          <p:nvPr/>
        </p:nvGraphicFramePr>
        <p:xfrm>
          <a:off x="551357" y="6713239"/>
          <a:ext cx="4468813" cy="1027113"/>
        </p:xfrm>
        <a:graphic>
          <a:graphicData uri="http://schemas.openxmlformats.org/presentationml/2006/ole">
            <p:oleObj spid="_x0000_s676866" name="Ekvation" r:id="rId3" imgW="1955520" imgH="444240" progId="Equation.3">
              <p:embed/>
            </p:oleObj>
          </a:graphicData>
        </a:graphic>
      </p:graphicFrame>
      <p:graphicFrame>
        <p:nvGraphicFramePr>
          <p:cNvPr id="658435" name="Object 3"/>
          <p:cNvGraphicFramePr>
            <a:graphicFrameLocks noChangeAspect="1"/>
          </p:cNvGraphicFramePr>
          <p:nvPr/>
        </p:nvGraphicFramePr>
        <p:xfrm>
          <a:off x="552525" y="4572000"/>
          <a:ext cx="5115718" cy="906144"/>
        </p:xfrm>
        <a:graphic>
          <a:graphicData uri="http://schemas.openxmlformats.org/presentationml/2006/ole">
            <p:oleObj spid="_x0000_s676867" name="Ekvation" r:id="rId4" imgW="2247840" imgH="393480" progId="Equation.3">
              <p:embed/>
            </p:oleObj>
          </a:graphicData>
        </a:graphic>
      </p:graphicFrame>
      <p:graphicFrame>
        <p:nvGraphicFramePr>
          <p:cNvPr id="676869" name="Object 5"/>
          <p:cNvGraphicFramePr>
            <a:graphicFrameLocks noChangeAspect="1"/>
          </p:cNvGraphicFramePr>
          <p:nvPr/>
        </p:nvGraphicFramePr>
        <p:xfrm>
          <a:off x="548680" y="5580112"/>
          <a:ext cx="2524125" cy="1027113"/>
        </p:xfrm>
        <a:graphic>
          <a:graphicData uri="http://schemas.openxmlformats.org/presentationml/2006/ole">
            <p:oleObj spid="_x0000_s676869" name="Ekvation" r:id="rId5" imgW="110484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 och övning, forts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Nu fick man (i efterhand) veta att det rörde sig om en enda (liten) bank och att antalet anställda banktjänstemän (som ingår i populationen) är </a:t>
            </a:r>
            <a:r>
              <a:rPr lang="sv-SE" sz="2800" i="1" dirty="0" smtClean="0"/>
              <a:t>N</a:t>
            </a:r>
            <a:r>
              <a:rPr lang="sv-SE" sz="2800" dirty="0" smtClean="0"/>
              <a:t> = 184. Vi gör om beräkningen:</a:t>
            </a:r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000" dirty="0" smtClean="0"/>
          </a:p>
          <a:p>
            <a:pPr marL="177800" indent="0">
              <a:spcBef>
                <a:spcPts val="762"/>
              </a:spcBef>
              <a:buNone/>
              <a:tabLst>
                <a:tab pos="2603500" algn="l"/>
                <a:tab pos="3225800" algn="l"/>
              </a:tabLst>
            </a:pPr>
            <a:r>
              <a:rPr lang="sv-SE" sz="2800" dirty="0" smtClean="0"/>
              <a:t>0,534 ± 0,0891	el.	(44,5 % , 62,3 %)</a:t>
            </a:r>
          </a:p>
        </p:txBody>
      </p:sp>
      <p:graphicFrame>
        <p:nvGraphicFramePr>
          <p:cNvPr id="658434" name="Object 2"/>
          <p:cNvGraphicFramePr>
            <a:graphicFrameLocks noChangeAspect="1"/>
          </p:cNvGraphicFramePr>
          <p:nvPr/>
        </p:nvGraphicFramePr>
        <p:xfrm>
          <a:off x="564157" y="6065168"/>
          <a:ext cx="5745163" cy="1027112"/>
        </p:xfrm>
        <a:graphic>
          <a:graphicData uri="http://schemas.openxmlformats.org/presentationml/2006/ole">
            <p:oleObj spid="_x0000_s677890" name="Ekvation" r:id="rId3" imgW="2514600" imgH="444240" progId="Equation.3">
              <p:embed/>
            </p:oleObj>
          </a:graphicData>
        </a:graphic>
      </p:graphicFrame>
      <p:graphicFrame>
        <p:nvGraphicFramePr>
          <p:cNvPr id="676869" name="Object 5"/>
          <p:cNvGraphicFramePr>
            <a:graphicFrameLocks noChangeAspect="1"/>
          </p:cNvGraphicFramePr>
          <p:nvPr/>
        </p:nvGraphicFramePr>
        <p:xfrm>
          <a:off x="599480" y="4716016"/>
          <a:ext cx="3365500" cy="1027112"/>
        </p:xfrm>
        <a:graphic>
          <a:graphicData uri="http://schemas.openxmlformats.org/presentationml/2006/ole">
            <p:oleObj spid="_x0000_s677893" name="Ekvation" r:id="rId4" imgW="1473120" imgH="444240" progId="Equation.3">
              <p:embed/>
            </p:oleObj>
          </a:graphicData>
        </a:graphic>
      </p:graphicFrame>
      <p:sp>
        <p:nvSpPr>
          <p:cNvPr id="8" name="Platshållare för innehåll 2"/>
          <p:cNvSpPr txBox="1">
            <a:spLocks/>
          </p:cNvSpPr>
          <p:nvPr/>
        </p:nvSpPr>
        <p:spPr>
          <a:xfrm>
            <a:off x="4293096" y="4067944"/>
            <a:ext cx="2276872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v-SE" sz="2000" i="1" dirty="0" smtClean="0">
                <a:solidFill>
                  <a:srgbClr val="C00000"/>
                </a:solidFill>
              </a:rPr>
              <a:t>Urvalsfraktionen är 73/184 = ca 40 %</a:t>
            </a:r>
            <a:endParaRPr kumimoji="0" lang="sv-SE" sz="200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9" name="Platshållare för innehåll 2"/>
          <p:cNvSpPr txBox="1">
            <a:spLocks/>
          </p:cNvSpPr>
          <p:nvPr/>
        </p:nvSpPr>
        <p:spPr>
          <a:xfrm>
            <a:off x="1988840" y="8172400"/>
            <a:ext cx="432048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v-SE" sz="2000" i="1" dirty="0" smtClean="0">
                <a:solidFill>
                  <a:srgbClr val="C00000"/>
                </a:solidFill>
              </a:rPr>
              <a:t>Att jämföra med (42,0 % , 64,8 %)</a:t>
            </a:r>
            <a:endParaRPr kumimoji="0" lang="sv-SE" sz="200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0" name="Platshållare för innehåll 2"/>
          <p:cNvSpPr txBox="1">
            <a:spLocks/>
          </p:cNvSpPr>
          <p:nvPr/>
        </p:nvSpPr>
        <p:spPr>
          <a:xfrm>
            <a:off x="4437112" y="5063356"/>
            <a:ext cx="2232248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v-SE" sz="2000" i="1" dirty="0" err="1" smtClean="0">
                <a:solidFill>
                  <a:srgbClr val="C00000"/>
                </a:solidFill>
              </a:rPr>
              <a:t>fpc</a:t>
            </a:r>
            <a:r>
              <a:rPr lang="sv-SE" sz="2000" i="1" dirty="0" smtClean="0">
                <a:solidFill>
                  <a:srgbClr val="C00000"/>
                </a:solidFill>
              </a:rPr>
              <a:t> = korrektion för ändlig population</a:t>
            </a:r>
            <a:endParaRPr kumimoji="0" lang="sv-SE" sz="200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11" name="Rak pil 10"/>
          <p:cNvCxnSpPr/>
          <p:nvPr/>
        </p:nvCxnSpPr>
        <p:spPr>
          <a:xfrm flipH="1">
            <a:off x="4077072" y="5279380"/>
            <a:ext cx="360040" cy="0"/>
          </a:xfrm>
          <a:prstGeom prst="straightConnector1">
            <a:avLst/>
          </a:prstGeom>
          <a:ln w="1905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 och övning, forts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Nu vill man utöka studien till samtliga banker och banktjänstemän. Vi antar nu att </a:t>
            </a:r>
            <a:r>
              <a:rPr lang="sv-SE" sz="2800" i="1" dirty="0" smtClean="0"/>
              <a:t>N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"/>
              </a:rPr>
              <a:t>→ </a:t>
            </a:r>
            <a:r>
              <a:rPr lang="sv-SE" sz="2800" dirty="0" smtClean="0">
                <a:cs typeface="Calibri"/>
              </a:rPr>
              <a:t>∞ och använder vanliga formeln. Hur stort stickprov krävs om vi vill ha en felmarginal som är mindre än 0,05? Dvs.</a:t>
            </a:r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>
              <a:cs typeface="Calibri"/>
            </a:endParaRPr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>
              <a:cs typeface="Calibri"/>
            </a:endParaRPr>
          </a:p>
          <a:p>
            <a:pPr marL="0" indent="0">
              <a:spcBef>
                <a:spcPts val="762"/>
              </a:spcBef>
              <a:buNone/>
            </a:pPr>
            <a:endParaRPr lang="sv-SE" sz="1400" dirty="0" smtClean="0">
              <a:cs typeface="Calibri"/>
            </a:endParaRPr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smtClean="0">
                <a:cs typeface="Calibri"/>
              </a:rPr>
              <a:t>Sätt </a:t>
            </a:r>
            <a:r>
              <a:rPr lang="sv-SE" sz="2800" i="1" dirty="0" smtClean="0">
                <a:cs typeface="Calibri"/>
              </a:rPr>
              <a:t>p</a:t>
            </a:r>
            <a:r>
              <a:rPr lang="sv-SE" sz="2800" dirty="0" smtClean="0">
                <a:cs typeface="Calibri"/>
              </a:rPr>
              <a:t> = 0,5 (värsta fallet och inte heller orealistiskt med ledning av den första studien). Insättning ger</a:t>
            </a:r>
            <a:endParaRPr lang="sv-SE" sz="2800" dirty="0" smtClean="0"/>
          </a:p>
        </p:txBody>
      </p:sp>
      <p:graphicFrame>
        <p:nvGraphicFramePr>
          <p:cNvPr id="676869" name="Object 5"/>
          <p:cNvGraphicFramePr>
            <a:graphicFrameLocks noChangeAspect="1"/>
          </p:cNvGraphicFramePr>
          <p:nvPr/>
        </p:nvGraphicFramePr>
        <p:xfrm>
          <a:off x="1011238" y="4500563"/>
          <a:ext cx="3452812" cy="1027112"/>
        </p:xfrm>
        <a:graphic>
          <a:graphicData uri="http://schemas.openxmlformats.org/presentationml/2006/ole">
            <p:oleObj spid="_x0000_s678915" name="Ekvation" r:id="rId3" imgW="1511280" imgH="444240" progId="Equation.3">
              <p:embed/>
            </p:oleObj>
          </a:graphicData>
        </a:graphic>
      </p:graphicFrame>
      <p:graphicFrame>
        <p:nvGraphicFramePr>
          <p:cNvPr id="678916" name="Object 4"/>
          <p:cNvGraphicFramePr>
            <a:graphicFrameLocks noChangeAspect="1"/>
          </p:cNvGraphicFramePr>
          <p:nvPr/>
        </p:nvGraphicFramePr>
        <p:xfrm>
          <a:off x="683666" y="7236296"/>
          <a:ext cx="5481638" cy="939800"/>
        </p:xfrm>
        <a:graphic>
          <a:graphicData uri="http://schemas.openxmlformats.org/presentationml/2006/ole">
            <p:oleObj spid="_x0000_s678916" name="Ekvation" r:id="rId4" imgW="2400120" imgH="406080" progId="Equation.3">
              <p:embed/>
            </p:oleObj>
          </a:graphicData>
        </a:graphic>
      </p:graphicFrame>
      <p:sp>
        <p:nvSpPr>
          <p:cNvPr id="12" name="Platshållare för innehåll 2"/>
          <p:cNvSpPr txBox="1">
            <a:spLocks/>
          </p:cNvSpPr>
          <p:nvPr/>
        </p:nvSpPr>
        <p:spPr>
          <a:xfrm>
            <a:off x="404664" y="8244408"/>
            <a:ext cx="576064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v-SE" sz="2800" b="1" dirty="0" smtClean="0">
                <a:solidFill>
                  <a:schemeClr val="accent5">
                    <a:lumMod val="50000"/>
                  </a:schemeClr>
                </a:solidFill>
              </a:rPr>
              <a:t>Svar: Sätt stickprovsstorleken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sv-SE" sz="2800" b="1" dirty="0" smtClean="0">
                <a:solidFill>
                  <a:schemeClr val="accent5">
                    <a:lumMod val="50000"/>
                  </a:schemeClr>
                </a:solidFill>
              </a:rPr>
              <a:t> = 385</a:t>
            </a:r>
            <a:endParaRPr kumimoji="0" lang="sv-SE" sz="2800" b="1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Slutsats av övningen?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sv-SE" sz="2800" dirty="0" smtClean="0"/>
              <a:t>I exemplet nyss blev punktskattningen för andelen </a:t>
            </a:r>
            <a:r>
              <a:rPr lang="el-GR" sz="2800" dirty="0" smtClean="0"/>
              <a:t>π</a:t>
            </a:r>
            <a:r>
              <a:rPr lang="sv-SE" sz="2800" dirty="0" smtClean="0"/>
              <a:t> lika med 53,4 %.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sz="2800" dirty="0" smtClean="0"/>
              <a:t>Kan man därmed påstå att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fler än hälften </a:t>
            </a:r>
            <a:r>
              <a:rPr lang="sv-SE" sz="2800" dirty="0" smtClean="0"/>
              <a:t>anser att det </a:t>
            </a:r>
            <a:r>
              <a:rPr lang="sv-SE" sz="2800" u="sng" dirty="0" smtClean="0"/>
              <a:t>inte</a:t>
            </a:r>
            <a:r>
              <a:rPr lang="sv-SE" sz="2800" dirty="0" smtClean="0"/>
              <a:t> råder oetisk praxis i bankbranschen?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sz="2800" dirty="0" smtClean="0"/>
              <a:t>Notera att KI i första fallet (oändlig pop) blev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sz="2800" dirty="0" smtClean="0"/>
              <a:t>	(42,0 % , 64,8 %)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sv-SE" sz="2800" b="1" i="1" dirty="0" smtClean="0">
                <a:solidFill>
                  <a:srgbClr val="C00000"/>
                </a:solidFill>
              </a:rPr>
              <a:t>Detta intervall täcker 50 %</a:t>
            </a:r>
            <a:endParaRPr lang="sv-SE" sz="2800" dirty="0" smtClean="0"/>
          </a:p>
          <a:p>
            <a:pPr marL="0" indent="0">
              <a:spcBef>
                <a:spcPts val="1800"/>
              </a:spcBef>
              <a:buNone/>
            </a:pPr>
            <a:r>
              <a:rPr lang="sv-SE" sz="2800" dirty="0" smtClean="0"/>
              <a:t>Kanske slumpen (stickprovsdragningen) orsakade att det blev en liten majoritet?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Hypotesprövning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8"/>
              </a:spcBef>
              <a:buNone/>
            </a:pPr>
            <a:r>
              <a:rPr lang="sv-SE" dirty="0" smtClean="0"/>
              <a:t>Att pröva påståenden som denna med statistiska metoder.</a:t>
            </a:r>
          </a:p>
          <a:p>
            <a:pPr marL="0" indent="0">
              <a:spcBef>
                <a:spcPts val="768"/>
              </a:spcBef>
              <a:buNone/>
            </a:pPr>
            <a:endParaRPr lang="sv-SE" sz="1200" dirty="0" smtClean="0"/>
          </a:p>
          <a:p>
            <a:pPr marL="0" indent="0">
              <a:spcBef>
                <a:spcPts val="768"/>
              </a:spcBef>
              <a:buNone/>
            </a:pPr>
            <a:r>
              <a:rPr lang="sv-SE" dirty="0" smtClean="0"/>
              <a:t>Behandlas i Nyqvist Kap 17.</a:t>
            </a:r>
          </a:p>
          <a:p>
            <a:pPr marL="0" indent="0">
              <a:spcBef>
                <a:spcPts val="768"/>
              </a:spcBef>
              <a:buNone/>
            </a:pPr>
            <a:endParaRPr lang="sv-SE" sz="1200" dirty="0" smtClean="0"/>
          </a:p>
          <a:p>
            <a:pPr marL="355600" indent="-355600">
              <a:spcBef>
                <a:spcPts val="768"/>
              </a:spcBef>
            </a:pPr>
            <a:r>
              <a:rPr lang="sv-SE" dirty="0" smtClean="0"/>
              <a:t>Formulera ett grundantagande, en s.k.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nollhypotes</a:t>
            </a:r>
            <a:r>
              <a:rPr lang="sv-SE" dirty="0" smtClean="0"/>
              <a:t> som betecknas </a:t>
            </a:r>
            <a:r>
              <a:rPr lang="sv-SE" i="1" dirty="0" smtClean="0"/>
              <a:t>H</a:t>
            </a:r>
            <a:r>
              <a:rPr lang="sv-SE" baseline="-25000" dirty="0" smtClean="0"/>
              <a:t>0</a:t>
            </a:r>
          </a:p>
          <a:p>
            <a:pPr marL="355600" indent="-355600">
              <a:spcBef>
                <a:spcPts val="768"/>
              </a:spcBef>
              <a:buNone/>
            </a:pPr>
            <a:endParaRPr lang="sv-SE" sz="1200" dirty="0" smtClean="0"/>
          </a:p>
          <a:p>
            <a:pPr marL="355600" indent="-355600">
              <a:spcBef>
                <a:spcPts val="768"/>
              </a:spcBef>
            </a:pPr>
            <a:r>
              <a:rPr lang="sv-SE" dirty="0" smtClean="0"/>
              <a:t>Pröva om data stöder detta antagande genom att jämföra mot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alternativ hypotes</a:t>
            </a:r>
            <a:r>
              <a:rPr lang="sv-SE" dirty="0" smtClean="0"/>
              <a:t> som betecknas </a:t>
            </a:r>
            <a:r>
              <a:rPr lang="sv-SE" i="1" dirty="0" smtClean="0"/>
              <a:t>H</a:t>
            </a:r>
            <a:r>
              <a:rPr lang="sv-SE" baseline="-25000" dirty="0" smtClean="0"/>
              <a:t>1</a:t>
            </a:r>
            <a:r>
              <a:rPr lang="sv-SE" dirty="0" smtClean="0"/>
              <a:t> eller </a:t>
            </a:r>
            <a:r>
              <a:rPr lang="sv-SE" i="1" dirty="0" smtClean="0"/>
              <a:t>H</a:t>
            </a:r>
            <a:r>
              <a:rPr lang="sv-SE" i="1" baseline="-25000" dirty="0" smtClean="0"/>
              <a:t>A</a:t>
            </a:r>
            <a:endParaRPr lang="sv-SE" i="1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Popper &amp; falsifierbarhet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8"/>
              </a:spcBef>
              <a:buNone/>
            </a:pPr>
            <a:r>
              <a:rPr lang="sv-SE" dirty="0" smtClean="0"/>
              <a:t>Karl Popper och </a:t>
            </a:r>
            <a:r>
              <a:rPr lang="sv-SE" dirty="0" err="1" smtClean="0"/>
              <a:t>Thurén</a:t>
            </a:r>
            <a:r>
              <a:rPr lang="sv-SE" dirty="0" smtClean="0"/>
              <a:t> Kap 17</a:t>
            </a:r>
          </a:p>
          <a:p>
            <a:pPr marL="0" indent="0">
              <a:spcBef>
                <a:spcPts val="768"/>
              </a:spcBef>
              <a:buNone/>
            </a:pPr>
            <a:r>
              <a:rPr lang="sv-SE" sz="2800" i="1" dirty="0" smtClean="0"/>
              <a:t>Jag har i hela mitt liv endast observerat vita svanar men jag har ändå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inget absolut bevis</a:t>
            </a:r>
            <a:r>
              <a:rPr lang="sv-SE" sz="2800" i="1" dirty="0" smtClean="0"/>
              <a:t> för min hypotes att alla svanar är vita. Men, så fort </a:t>
            </a:r>
            <a:r>
              <a:rPr lang="sv-SE" sz="2800" i="1" smtClean="0"/>
              <a:t>jag observerar </a:t>
            </a:r>
            <a:r>
              <a:rPr lang="sv-SE" sz="2800" i="1" dirty="0" smtClean="0"/>
              <a:t>en annan sorts svan är hypotesen direkt och absolut motbevisad.</a:t>
            </a:r>
          </a:p>
          <a:p>
            <a:pPr marL="0" indent="0">
              <a:spcBef>
                <a:spcPts val="768"/>
              </a:spcBef>
              <a:buNone/>
            </a:pPr>
            <a:endParaRPr lang="sv-SE" sz="1200" dirty="0" smtClean="0"/>
          </a:p>
          <a:p>
            <a:pPr marL="0" indent="0">
              <a:spcBef>
                <a:spcPts val="768"/>
              </a:spcBef>
              <a:buNone/>
            </a:pPr>
            <a:r>
              <a:rPr lang="sv-SE" sz="2800" dirty="0" smtClean="0"/>
              <a:t>Popper: man kan aldrig verifiera en hypotes bara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falsifiera</a:t>
            </a:r>
            <a:r>
              <a:rPr lang="sv-SE" sz="2800" dirty="0" smtClean="0"/>
              <a:t> den.</a:t>
            </a:r>
          </a:p>
          <a:p>
            <a:pPr marL="0" indent="0">
              <a:spcBef>
                <a:spcPts val="768"/>
              </a:spcBef>
              <a:buNone/>
            </a:pPr>
            <a:endParaRPr lang="sv-SE" sz="1200" dirty="0" smtClean="0"/>
          </a:p>
          <a:p>
            <a:pPr marL="0" indent="0">
              <a:spcBef>
                <a:spcPts val="768"/>
              </a:spcBef>
              <a:buNone/>
            </a:pPr>
            <a:r>
              <a:rPr lang="sv-SE" sz="2800" dirty="0" smtClean="0"/>
              <a:t>En icke-falsifierad hypotes blir som bäst en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provisorisk sanning</a:t>
            </a:r>
            <a:r>
              <a:rPr lang="sv-SE" sz="2800" dirty="0" smtClean="0"/>
              <a:t>.</a:t>
            </a:r>
          </a:p>
          <a:p>
            <a:pPr marL="0" indent="0">
              <a:spcBef>
                <a:spcPts val="768"/>
              </a:spcBef>
              <a:buNone/>
            </a:pPr>
            <a:endParaRPr lang="sv-SE" sz="1200" dirty="0" smtClean="0"/>
          </a:p>
          <a:p>
            <a:pPr marL="0" indent="0">
              <a:spcBef>
                <a:spcPts val="768"/>
              </a:spcBef>
              <a:buNone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Inga empiriska sanningar är säkra!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8"/>
              </a:spcBef>
              <a:buNone/>
            </a:pPr>
            <a:r>
              <a:rPr lang="sv-SE" dirty="0" smtClean="0"/>
              <a:t>En person påstår att han med </a:t>
            </a:r>
            <a:r>
              <a:rPr lang="sv-SE" dirty="0" err="1" smtClean="0"/>
              <a:t>för-bundna</a:t>
            </a:r>
            <a:r>
              <a:rPr lang="sv-SE" dirty="0" smtClean="0"/>
              <a:t> ögon kan avgöra om det blir krona eller klave vid kast med mynt.</a:t>
            </a:r>
          </a:p>
          <a:p>
            <a:pPr marL="0" indent="0">
              <a:spcBef>
                <a:spcPts val="768"/>
              </a:spcBef>
              <a:buNone/>
            </a:pPr>
            <a:r>
              <a:rPr lang="sv-SE" dirty="0" smtClean="0"/>
              <a:t>Hur ska vi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testa</a:t>
            </a:r>
            <a:r>
              <a:rPr lang="sv-SE" dirty="0" smtClean="0"/>
              <a:t> detta påstående? </a:t>
            </a:r>
          </a:p>
          <a:p>
            <a:pPr marL="0" indent="0">
              <a:spcBef>
                <a:spcPts val="768"/>
              </a:spcBef>
              <a:buNone/>
            </a:pPr>
            <a:endParaRPr lang="sv-SE" sz="1200" dirty="0" smtClean="0"/>
          </a:p>
          <a:p>
            <a:pPr marL="0" indent="0">
              <a:spcBef>
                <a:spcPts val="768"/>
              </a:spcBef>
              <a:buNone/>
            </a:pPr>
            <a:r>
              <a:rPr lang="sv-SE" b="1" i="1" u="sng" dirty="0" smtClean="0">
                <a:solidFill>
                  <a:schemeClr val="accent5">
                    <a:lumMod val="50000"/>
                  </a:schemeClr>
                </a:solidFill>
              </a:rPr>
              <a:t>Försla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g:</a:t>
            </a:r>
          </a:p>
          <a:p>
            <a:pPr marL="0" indent="0">
              <a:spcBef>
                <a:spcPts val="768"/>
              </a:spcBef>
              <a:buNone/>
            </a:pPr>
            <a:r>
              <a:rPr lang="sv-SE" dirty="0" smtClean="0"/>
              <a:t>Genomför ett experiment med 12 kast och låt </a:t>
            </a:r>
            <a:r>
              <a:rPr lang="sv-SE" i="1" dirty="0" smtClean="0"/>
              <a:t>X</a:t>
            </a:r>
            <a:r>
              <a:rPr lang="sv-SE" dirty="0" smtClean="0"/>
              <a:t> beteckna rätt antal gissade utfall.</a:t>
            </a:r>
          </a:p>
          <a:p>
            <a:pPr marL="0" indent="0">
              <a:spcBef>
                <a:spcPts val="768"/>
              </a:spcBef>
              <a:buNone/>
            </a:pPr>
            <a:r>
              <a:rPr lang="sv-SE" dirty="0" smtClean="0"/>
              <a:t>Vi antar vidare att det är lika stor sannolikhet för krona som för klave.</a:t>
            </a:r>
          </a:p>
          <a:p>
            <a:pPr marL="0" indent="0">
              <a:spcBef>
                <a:spcPts val="768"/>
              </a:spcBef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Hur är X fördelad?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dirty="0" smtClean="0"/>
              <a:t>12 oberoende kast med sannolikhet </a:t>
            </a:r>
            <a:r>
              <a:rPr lang="sv-SE" i="1" dirty="0" smtClean="0"/>
              <a:t>p</a:t>
            </a:r>
            <a:r>
              <a:rPr lang="sv-SE" dirty="0" smtClean="0"/>
              <a:t> för rätt svar, alltså är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b="1" dirty="0" err="1" smtClean="0">
                <a:solidFill>
                  <a:schemeClr val="accent5">
                    <a:lumMod val="50000"/>
                  </a:schemeClr>
                </a:solidFill>
              </a:rPr>
              <a:t>∼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Bin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(12,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r>
              <a:rPr lang="sv-SE" dirty="0" smtClean="0"/>
              <a:t>.</a:t>
            </a:r>
          </a:p>
          <a:p>
            <a:pPr marL="0" indent="0">
              <a:buNone/>
            </a:pPr>
            <a:r>
              <a:rPr lang="sv-SE" dirty="0" smtClean="0"/>
              <a:t>Om personen bara gissar borde han i snitt bara få hälften rätt, dvs. </a:t>
            </a:r>
            <a:r>
              <a:rPr lang="sv-SE" i="1" dirty="0" smtClean="0"/>
              <a:t>p</a:t>
            </a:r>
            <a:r>
              <a:rPr lang="sv-SE" dirty="0" smtClean="0"/>
              <a:t> = ½</a:t>
            </a:r>
          </a:p>
          <a:p>
            <a:pPr marL="0" indent="0">
              <a:buNone/>
            </a:pPr>
            <a:r>
              <a:rPr lang="sv-SE" dirty="0" smtClean="0"/>
              <a:t>Om </a:t>
            </a:r>
            <a:r>
              <a:rPr lang="sv-SE" i="1" dirty="0" smtClean="0"/>
              <a:t>p</a:t>
            </a:r>
            <a:r>
              <a:rPr lang="sv-SE" dirty="0" smtClean="0"/>
              <a:t> = 1 så kommer personen att svara rätt varje gång.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En nollhypotes att börja med är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 = ½, dvs. personen i fråga gissar.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sv-SE" sz="2800" b="1" i="1" dirty="0" smtClean="0">
                <a:solidFill>
                  <a:srgbClr val="C00000"/>
                </a:solidFill>
              </a:rPr>
              <a:t>Vi är m.a.o. skeptiska, vi vill se tydliga ”bevis” för att han klarar detta innan vi överger nollhypotesen!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Beteckningar, symboler, notation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762"/>
              </a:spcBef>
            </a:pPr>
            <a:r>
              <a:rPr lang="sv-SE" dirty="0" smtClean="0"/>
              <a:t>Många områden är vana vid ”sina” sätt att beteckna</a:t>
            </a:r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Det viktigaste är att </a:t>
            </a:r>
            <a:r>
              <a:rPr lang="sv-SE" u="sng" dirty="0" smtClean="0"/>
              <a:t>alltid</a:t>
            </a:r>
            <a:r>
              <a:rPr lang="sv-SE" dirty="0" smtClean="0"/>
              <a:t> ta reda på vad som avses och hur de olika beteckningarna definieras.</a:t>
            </a:r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Väldigt vanlig beteckning för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estimatorer</a:t>
            </a:r>
            <a:r>
              <a:rPr lang="sv-SE" dirty="0" smtClean="0"/>
              <a:t> är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tak</a:t>
            </a:r>
            <a:r>
              <a:rPr lang="sv-SE" dirty="0" err="1" smtClean="0"/>
              <a:t>-symbolen</a:t>
            </a:r>
            <a:endParaRPr lang="sv-SE" dirty="0" smtClean="0"/>
          </a:p>
          <a:p>
            <a:pPr marL="273050" indent="-273050">
              <a:spcBef>
                <a:spcPts val="1800"/>
              </a:spcBef>
              <a:buNone/>
            </a:pPr>
            <a:r>
              <a:rPr lang="sv-SE" dirty="0" smtClean="0"/>
              <a:t>	Ex.	</a:t>
            </a:r>
            <a:r>
              <a:rPr lang="el-GR" b="1" dirty="0" smtClean="0">
                <a:solidFill>
                  <a:schemeClr val="accent5">
                    <a:lumMod val="50000"/>
                  </a:schemeClr>
                </a:solidFill>
              </a:rPr>
              <a:t>μ</a:t>
            </a:r>
            <a:r>
              <a:rPr lang="sv-SE" dirty="0" smtClean="0"/>
              <a:t> skattas med </a:t>
            </a:r>
            <a:r>
              <a:rPr lang="el-GR" b="1" dirty="0" smtClean="0">
                <a:solidFill>
                  <a:schemeClr val="accent5">
                    <a:lumMod val="50000"/>
                  </a:schemeClr>
                </a:solidFill>
              </a:rPr>
              <a:t>μ</a:t>
            </a:r>
            <a:endParaRPr lang="sv-SE" dirty="0" smtClean="0"/>
          </a:p>
          <a:p>
            <a:pPr marL="273050" indent="-273050">
              <a:spcBef>
                <a:spcPts val="1800"/>
              </a:spcBef>
              <a:buNone/>
            </a:pPr>
            <a:r>
              <a:rPr lang="sv-SE" dirty="0" smtClean="0"/>
              <a:t>		</a:t>
            </a:r>
            <a:r>
              <a:rPr lang="el-GR" b="1" dirty="0" smtClean="0">
                <a:solidFill>
                  <a:schemeClr val="accent5">
                    <a:lumMod val="50000"/>
                  </a:schemeClr>
                </a:solidFill>
              </a:rPr>
              <a:t>σ</a:t>
            </a:r>
            <a:r>
              <a:rPr lang="sv-SE" b="1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dirty="0" smtClean="0"/>
              <a:t> skattas med </a:t>
            </a:r>
            <a:r>
              <a:rPr lang="el-GR" b="1" dirty="0" smtClean="0">
                <a:solidFill>
                  <a:schemeClr val="accent5">
                    <a:lumMod val="50000"/>
                  </a:schemeClr>
                </a:solidFill>
              </a:rPr>
              <a:t>σ</a:t>
            </a:r>
            <a:r>
              <a:rPr lang="sv-SE" b="1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endParaRPr lang="sv-SE" dirty="0" smtClean="0"/>
          </a:p>
          <a:p>
            <a:pPr marL="273050" indent="-273050">
              <a:spcBef>
                <a:spcPts val="1800"/>
              </a:spcBef>
              <a:buNone/>
            </a:pPr>
            <a:r>
              <a:rPr lang="sv-SE" dirty="0" smtClean="0"/>
              <a:t>		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r>
              <a:rPr lang="sv-SE" dirty="0" smtClean="0"/>
              <a:t> skattas med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4" name="Rektangel 3"/>
          <p:cNvSpPr/>
          <p:nvPr/>
        </p:nvSpPr>
        <p:spPr>
          <a:xfrm>
            <a:off x="5445224" y="5868144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3200" b="1" dirty="0" smtClean="0">
                <a:solidFill>
                  <a:schemeClr val="accent5">
                    <a:lumMod val="50000"/>
                  </a:schemeClr>
                </a:solidFill>
              </a:rPr>
              <a:t>^</a:t>
            </a:r>
            <a:endParaRPr lang="sv-SE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3657657" y="6432333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3200" b="1" dirty="0" smtClean="0">
                <a:solidFill>
                  <a:schemeClr val="accent5">
                    <a:lumMod val="50000"/>
                  </a:schemeClr>
                </a:solidFill>
              </a:rPr>
              <a:t>^</a:t>
            </a:r>
            <a:endParaRPr lang="sv-SE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3786307" y="7155577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3200" b="1" dirty="0" smtClean="0">
                <a:solidFill>
                  <a:schemeClr val="accent5">
                    <a:lumMod val="50000"/>
                  </a:schemeClr>
                </a:solidFill>
              </a:rPr>
              <a:t>^</a:t>
            </a:r>
            <a:endParaRPr lang="sv-SE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4179403" y="7791016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3200" b="1" dirty="0" smtClean="0">
                <a:solidFill>
                  <a:schemeClr val="accent5">
                    <a:lumMod val="50000"/>
                  </a:schemeClr>
                </a:solidFill>
              </a:rPr>
              <a:t>^</a:t>
            </a:r>
            <a:endParaRPr lang="sv-SE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Under antagandet </a:t>
            </a:r>
            <a:r>
              <a:rPr lang="sv-SE" dirty="0" smtClean="0"/>
              <a:t>att </a:t>
            </a:r>
            <a:r>
              <a:rPr lang="sv-SE" i="1" dirty="0" smtClean="0"/>
              <a:t>p</a:t>
            </a:r>
            <a:r>
              <a:rPr lang="sv-SE" dirty="0" smtClean="0"/>
              <a:t> = ½ borde de flesta hamna runt </a:t>
            </a:r>
            <a:r>
              <a:rPr lang="sv-SE" i="1" dirty="0" err="1" smtClean="0"/>
              <a:t>np</a:t>
            </a:r>
            <a:r>
              <a:rPr lang="sv-SE" dirty="0" smtClean="0"/>
              <a:t> = 6 rätt.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b="1" i="1" u="sng" dirty="0" smtClean="0">
                <a:solidFill>
                  <a:schemeClr val="accent5">
                    <a:lumMod val="50000"/>
                  </a:schemeClr>
                </a:solidFill>
              </a:rPr>
              <a:t>Beslutsre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g</a:t>
            </a:r>
            <a:r>
              <a:rPr lang="sv-SE" b="1" i="1" u="sng" dirty="0" smtClean="0">
                <a:solidFill>
                  <a:schemeClr val="accent5">
                    <a:lumMod val="50000"/>
                  </a:schemeClr>
                </a:solidFill>
              </a:rPr>
              <a:t>el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sv-SE" dirty="0" smtClean="0"/>
              <a:t>En observation </a:t>
            </a:r>
            <a:r>
              <a:rPr lang="sv-SE" i="1" dirty="0" smtClean="0"/>
              <a:t>x</a:t>
            </a:r>
            <a:r>
              <a:rPr lang="sv-SE" dirty="0" smtClean="0"/>
              <a:t> som är tillräckligt stort, säg </a:t>
            </a:r>
            <a:r>
              <a:rPr lang="sv-SE" i="1" dirty="0" smtClean="0"/>
              <a:t>x</a:t>
            </a:r>
            <a:r>
              <a:rPr lang="sv-SE" dirty="0" smtClean="0"/>
              <a:t> ≥ </a:t>
            </a:r>
            <a:r>
              <a:rPr lang="sv-SE" i="1" dirty="0" smtClean="0"/>
              <a:t>c</a:t>
            </a:r>
            <a:r>
              <a:rPr lang="sv-SE" dirty="0" smtClean="0"/>
              <a:t>, borde medföra att man </a:t>
            </a:r>
            <a:r>
              <a:rPr lang="sv-SE" b="1" i="1" dirty="0" smtClean="0"/>
              <a:t>förkastar</a:t>
            </a:r>
            <a:r>
              <a:rPr lang="sv-SE" dirty="0" smtClean="0"/>
              <a:t> grundhypotesen att han bara gissar.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Hur stort ska vi välja c?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dirty="0" smtClean="0"/>
              <a:t>Vi kallar </a:t>
            </a:r>
            <a:r>
              <a:rPr lang="sv-SE" i="1" dirty="0" smtClean="0"/>
              <a:t>c</a:t>
            </a:r>
            <a:r>
              <a:rPr lang="sv-SE" dirty="0" smtClean="0"/>
              <a:t>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kritisk gräns</a:t>
            </a:r>
            <a:r>
              <a:rPr lang="sv-SE" dirty="0" smtClean="0"/>
              <a:t>.</a:t>
            </a:r>
          </a:p>
          <a:p>
            <a:pPr marL="0" indent="0">
              <a:buNone/>
            </a:pPr>
            <a:r>
              <a:rPr lang="sv-SE" dirty="0" smtClean="0"/>
              <a:t>Observationsområdet där man förkastar nollhypotesen (här </a:t>
            </a:r>
            <a:r>
              <a:rPr lang="sv-SE" i="1" dirty="0" smtClean="0"/>
              <a:t>x</a:t>
            </a:r>
            <a:r>
              <a:rPr lang="sv-SE" dirty="0" smtClean="0"/>
              <a:t> ≥ </a:t>
            </a:r>
            <a:r>
              <a:rPr lang="sv-SE" i="1" dirty="0" smtClean="0"/>
              <a:t>c</a:t>
            </a:r>
            <a:r>
              <a:rPr lang="sv-SE" dirty="0" smtClean="0"/>
              <a:t>) kallas allmänt det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kritiskt området</a:t>
            </a:r>
            <a:r>
              <a:rPr lang="sv-SE" dirty="0" smtClean="0"/>
              <a:t>.</a:t>
            </a:r>
          </a:p>
          <a:p>
            <a:pPr marL="0" indent="0">
              <a:buNone/>
            </a:pPr>
            <a:r>
              <a:rPr lang="sv-SE" dirty="0" smtClean="0"/>
              <a:t>Beräkna sannolikheterna för att observera </a:t>
            </a:r>
            <a:r>
              <a:rPr lang="sv-SE" i="1" dirty="0" smtClean="0"/>
              <a:t>X</a:t>
            </a:r>
            <a:r>
              <a:rPr lang="sv-SE" dirty="0" smtClean="0"/>
              <a:t> ≥ </a:t>
            </a:r>
            <a:r>
              <a:rPr lang="sv-SE" i="1" dirty="0" smtClean="0"/>
              <a:t>c</a:t>
            </a:r>
            <a:r>
              <a:rPr lang="sv-SE" dirty="0" smtClean="0"/>
              <a:t> för några olika </a:t>
            </a:r>
            <a:r>
              <a:rPr lang="sv-SE" i="1" dirty="0" smtClean="0"/>
              <a:t>c</a:t>
            </a:r>
            <a:r>
              <a:rPr lang="sv-SE" dirty="0" smtClean="0"/>
              <a:t>: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404664" y="5868144"/>
          <a:ext cx="5904656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152128"/>
                <a:gridCol w="1152128"/>
                <a:gridCol w="1152128"/>
                <a:gridCol w="1152128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sz="2800" b="0" i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sv-SE" sz="28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sz="2800" b="0" i="1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800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v-SE" sz="2800" dirty="0" smtClean="0"/>
                        <a:t>≥ </a:t>
                      </a:r>
                      <a:r>
                        <a:rPr lang="sv-SE" sz="2800" i="1" dirty="0" smtClean="0"/>
                        <a:t>c</a:t>
                      </a:r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0,8062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0,6128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0,3872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0,1938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endParaRPr lang="sv-SE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800" b="0" i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sz="2800" b="0" i="1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800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v-SE" sz="2800" dirty="0" smtClean="0"/>
                        <a:t>≥ </a:t>
                      </a:r>
                      <a:r>
                        <a:rPr lang="sv-SE" sz="2800" i="1" dirty="0" smtClean="0"/>
                        <a:t>c</a:t>
                      </a:r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0,0730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0,0193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0,0032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0,0002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Formulera hypoteser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dirty="0" smtClean="0"/>
              <a:t>Två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komplementära</a:t>
            </a:r>
            <a:r>
              <a:rPr lang="sv-SE" dirty="0" smtClean="0"/>
              <a:t> påståenden:</a:t>
            </a:r>
          </a:p>
          <a:p>
            <a:r>
              <a:rPr lang="sv-SE" dirty="0" smtClean="0"/>
              <a:t>Antingen accepterar vi den ena </a:t>
            </a:r>
          </a:p>
          <a:p>
            <a:r>
              <a:rPr lang="sv-SE" dirty="0" smtClean="0"/>
              <a:t>Eller så förkastar vi den (accepterar motsatsen)</a:t>
            </a:r>
          </a:p>
          <a:p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Nyqvists exempel sid 1-7 finns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två</a:t>
            </a:r>
            <a:r>
              <a:rPr lang="sv-SE" dirty="0" smtClean="0"/>
              <a:t> möjligheter: </a:t>
            </a:r>
            <a:r>
              <a:rPr lang="el-GR" dirty="0" smtClean="0"/>
              <a:t>μ</a:t>
            </a:r>
            <a:r>
              <a:rPr lang="sv-SE" dirty="0" smtClean="0"/>
              <a:t> = 200 eller </a:t>
            </a:r>
            <a:r>
              <a:rPr lang="el-GR" dirty="0" smtClean="0"/>
              <a:t>μ</a:t>
            </a:r>
            <a:r>
              <a:rPr lang="sv-SE" dirty="0" smtClean="0"/>
              <a:t> = 220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Föregående exempel finns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två</a:t>
            </a:r>
            <a:r>
              <a:rPr lang="sv-SE" dirty="0" smtClean="0"/>
              <a:t> möjligheter: </a:t>
            </a:r>
          </a:p>
          <a:p>
            <a:pPr>
              <a:buNone/>
            </a:pPr>
            <a:r>
              <a:rPr lang="sv-SE" dirty="0" smtClean="0"/>
              <a:t>	</a:t>
            </a:r>
            <a:r>
              <a:rPr lang="sv-SE" i="1" dirty="0" smtClean="0"/>
              <a:t>H</a:t>
            </a:r>
            <a:r>
              <a:rPr lang="sv-SE" baseline="-25000" dirty="0" smtClean="0"/>
              <a:t>0</a:t>
            </a:r>
            <a:r>
              <a:rPr lang="sv-SE" dirty="0" smtClean="0"/>
              <a:t>: Han är inte synsk (</a:t>
            </a:r>
            <a:r>
              <a:rPr lang="sv-SE" i="1" dirty="0" smtClean="0"/>
              <a:t>p</a:t>
            </a:r>
            <a:r>
              <a:rPr lang="sv-SE" dirty="0" smtClean="0"/>
              <a:t> = 0,5)</a:t>
            </a:r>
          </a:p>
          <a:p>
            <a:pPr>
              <a:buNone/>
            </a:pPr>
            <a:r>
              <a:rPr lang="sv-SE" dirty="0" smtClean="0"/>
              <a:t>	</a:t>
            </a:r>
            <a:r>
              <a:rPr lang="sv-SE" i="1" dirty="0" smtClean="0"/>
              <a:t>H</a:t>
            </a:r>
            <a:r>
              <a:rPr lang="sv-SE" i="1" baseline="-25000" dirty="0" smtClean="0"/>
              <a:t>A</a:t>
            </a:r>
            <a:r>
              <a:rPr lang="sv-SE" dirty="0" smtClean="0"/>
              <a:t>: Han är inte synsk (</a:t>
            </a:r>
            <a:r>
              <a:rPr lang="sv-SE" i="1" dirty="0" smtClean="0"/>
              <a:t>p</a:t>
            </a:r>
            <a:r>
              <a:rPr lang="sv-SE" dirty="0" smtClean="0"/>
              <a:t> &gt; 0,5)</a:t>
            </a:r>
            <a:endParaRPr lang="sv-SE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Definiera ett test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dirty="0" smtClean="0"/>
              <a:t>Varje test har en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teststatistika</a:t>
            </a:r>
            <a:r>
              <a:rPr lang="sv-SE" dirty="0" smtClean="0"/>
              <a:t> (testvariabel).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dirty="0" smtClean="0"/>
              <a:t>Denna är typiskt baserad på den </a:t>
            </a:r>
            <a:r>
              <a:rPr lang="sv-SE" dirty="0" err="1" smtClean="0"/>
              <a:t>statistika</a:t>
            </a:r>
            <a:r>
              <a:rPr lang="sv-SE" dirty="0" smtClean="0"/>
              <a:t> man använder som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punktskattning</a:t>
            </a:r>
            <a:r>
              <a:rPr lang="sv-SE" dirty="0" smtClean="0"/>
              <a:t> för parametern i fokus, dvs. den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parameter</a:t>
            </a:r>
            <a:r>
              <a:rPr lang="sv-SE" dirty="0" smtClean="0"/>
              <a:t> som man vill testa.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dirty="0" smtClean="0"/>
              <a:t>Typiskt vet man hur den är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fördelad under nollhypotesen</a:t>
            </a:r>
            <a:r>
              <a:rPr lang="sv-SE" dirty="0" smtClean="0"/>
              <a:t>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dirty="0" smtClean="0"/>
              <a:t>Uttrycket ”</a:t>
            </a:r>
            <a:r>
              <a:rPr lang="sv-SE" i="1" dirty="0" smtClean="0"/>
              <a:t>under nollhypotesen</a:t>
            </a:r>
            <a:r>
              <a:rPr lang="sv-SE" dirty="0" smtClean="0"/>
              <a:t>” betyder att vi utgår ifrån att den är sann.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Definiera ett test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622300" indent="-622300">
              <a:buNone/>
            </a:pPr>
            <a:r>
              <a:rPr lang="sv-SE" dirty="0" smtClean="0"/>
              <a:t>Ex.	Vi vill testa </a:t>
            </a:r>
            <a:r>
              <a:rPr lang="el-GR" dirty="0" smtClean="0"/>
              <a:t>μ</a:t>
            </a:r>
            <a:r>
              <a:rPr lang="sv-SE" dirty="0" smtClean="0"/>
              <a:t>.</a:t>
            </a:r>
          </a:p>
          <a:p>
            <a:pPr marL="355600" indent="-355600">
              <a:spcBef>
                <a:spcPts val="1800"/>
              </a:spcBef>
            </a:pPr>
            <a:r>
              <a:rPr lang="sv-SE" i="1" dirty="0" smtClean="0"/>
              <a:t>X</a:t>
            </a:r>
            <a:r>
              <a:rPr lang="sv-SE" dirty="0" smtClean="0"/>
              <a:t> används som punktskattning</a:t>
            </a:r>
          </a:p>
          <a:p>
            <a:pPr marL="355600" indent="-355600">
              <a:spcBef>
                <a:spcPts val="1800"/>
              </a:spcBef>
            </a:pPr>
            <a:r>
              <a:rPr lang="sv-SE" dirty="0" smtClean="0"/>
              <a:t>Anta att observationerna är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iid</a:t>
            </a:r>
            <a:r>
              <a:rPr lang="sv-SE" dirty="0" smtClean="0"/>
              <a:t> normalfördelade med känd varians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</a:p>
          <a:p>
            <a:pPr marL="355600" indent="-355600">
              <a:spcBef>
                <a:spcPts val="1800"/>
              </a:spcBef>
            </a:pPr>
            <a:r>
              <a:rPr lang="sv-SE" dirty="0" smtClean="0"/>
              <a:t>Anta att nollhypotesen är </a:t>
            </a:r>
          </a:p>
          <a:p>
            <a:pPr marL="622300" indent="-622300">
              <a:spcBef>
                <a:spcPts val="1800"/>
              </a:spcBef>
              <a:buNone/>
            </a:pPr>
            <a:r>
              <a:rPr lang="sv-SE" dirty="0" smtClean="0"/>
              <a:t>	</a:t>
            </a:r>
            <a:r>
              <a:rPr lang="sv-SE" i="1" dirty="0" smtClean="0"/>
              <a:t>H</a:t>
            </a:r>
            <a:r>
              <a:rPr lang="sv-SE" baseline="-25000" dirty="0" smtClean="0"/>
              <a:t>0</a:t>
            </a:r>
            <a:r>
              <a:rPr lang="sv-SE" dirty="0" smtClean="0"/>
              <a:t>: </a:t>
            </a:r>
            <a:r>
              <a:rPr lang="el-GR" dirty="0" smtClean="0"/>
              <a:t>μ</a:t>
            </a:r>
            <a:r>
              <a:rPr lang="sv-SE" dirty="0" smtClean="0"/>
              <a:t> = </a:t>
            </a:r>
            <a:r>
              <a:rPr lang="el-GR" dirty="0" smtClean="0"/>
              <a:t>μ</a:t>
            </a:r>
            <a:r>
              <a:rPr lang="sv-SE" baseline="-25000" dirty="0" smtClean="0"/>
              <a:t>0</a:t>
            </a:r>
            <a:endParaRPr lang="sv-SE" dirty="0" smtClean="0"/>
          </a:p>
          <a:p>
            <a:pPr marL="355600" indent="-355600"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Under nollhypotesen </a:t>
            </a:r>
            <a:r>
              <a:rPr lang="sv-SE" dirty="0" smtClean="0"/>
              <a:t>gäller</a:t>
            </a:r>
          </a:p>
        </p:txBody>
      </p:sp>
      <p:graphicFrame>
        <p:nvGraphicFramePr>
          <p:cNvPr id="698371" name="Object 3"/>
          <p:cNvGraphicFramePr>
            <a:graphicFrameLocks noChangeAspect="1"/>
          </p:cNvGraphicFramePr>
          <p:nvPr/>
        </p:nvGraphicFramePr>
        <p:xfrm>
          <a:off x="908050" y="7581578"/>
          <a:ext cx="2132013" cy="654050"/>
        </p:xfrm>
        <a:graphic>
          <a:graphicData uri="http://schemas.openxmlformats.org/presentationml/2006/ole">
            <p:oleObj spid="_x0000_s698371" name="Ekvation" r:id="rId3" imgW="838080" imgH="253800" progId="Equation.3">
              <p:embed/>
            </p:oleObj>
          </a:graphicData>
        </a:graphic>
      </p:graphicFrame>
      <p:graphicFrame>
        <p:nvGraphicFramePr>
          <p:cNvPr id="698372" name="Object 4"/>
          <p:cNvGraphicFramePr>
            <a:graphicFrameLocks noChangeAspect="1"/>
          </p:cNvGraphicFramePr>
          <p:nvPr/>
        </p:nvGraphicFramePr>
        <p:xfrm>
          <a:off x="3284984" y="7392344"/>
          <a:ext cx="3024336" cy="1140096"/>
        </p:xfrm>
        <a:graphic>
          <a:graphicData uri="http://schemas.openxmlformats.org/presentationml/2006/ole">
            <p:oleObj spid="_x0000_s698372" name="Ekvation" r:id="rId4" imgW="1193760" imgH="444240" progId="Equation.3">
              <p:embed/>
            </p:oleObj>
          </a:graphicData>
        </a:graphic>
      </p:graphicFrame>
      <p:cxnSp>
        <p:nvCxnSpPr>
          <p:cNvPr id="7" name="Rak 6"/>
          <p:cNvCxnSpPr/>
          <p:nvPr/>
        </p:nvCxnSpPr>
        <p:spPr>
          <a:xfrm>
            <a:off x="831102" y="2953916"/>
            <a:ext cx="22163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Definiera ett test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dirty="0" smtClean="0"/>
              <a:t>Definitionen av ett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kritiska område</a:t>
            </a:r>
            <a:r>
              <a:rPr lang="sv-SE" dirty="0" smtClean="0"/>
              <a:t> som vi kan beteckna </a:t>
            </a:r>
            <a:r>
              <a:rPr lang="sv-SE" i="1" dirty="0" smtClean="0"/>
              <a:t>C</a:t>
            </a:r>
            <a:r>
              <a:rPr lang="sv-SE" dirty="0" smtClean="0"/>
              <a:t> baseras på: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dirty="0" err="1" smtClean="0"/>
              <a:t>teststatistikans</a:t>
            </a:r>
            <a:r>
              <a:rPr lang="sv-SE" dirty="0" smtClean="0"/>
              <a:t> fördelning</a:t>
            </a:r>
          </a:p>
          <a:p>
            <a:pPr marL="355600" indent="-355600"/>
            <a:r>
              <a:rPr lang="sv-SE" dirty="0" smtClean="0"/>
              <a:t>mothypotesen</a:t>
            </a:r>
          </a:p>
          <a:p>
            <a:pPr marL="355600" indent="-355600"/>
            <a:r>
              <a:rPr lang="sv-SE" dirty="0" smtClean="0"/>
              <a:t>signifikansnivån α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Observation: </a:t>
            </a:r>
            <a:r>
              <a:rPr lang="sv-SE" i="1" dirty="0" smtClean="0"/>
              <a:t>Z</a:t>
            </a:r>
            <a:r>
              <a:rPr lang="sv-SE" dirty="0" smtClean="0"/>
              <a:t> = </a:t>
            </a:r>
            <a:r>
              <a:rPr lang="sv-SE" i="1" dirty="0" err="1" smtClean="0"/>
              <a:t>z</a:t>
            </a:r>
            <a:r>
              <a:rPr lang="sv-SE" baseline="-25000" dirty="0" err="1" smtClean="0"/>
              <a:t>obs</a:t>
            </a:r>
            <a:r>
              <a:rPr lang="sv-SE" dirty="0" smtClean="0"/>
              <a:t>. Om </a:t>
            </a:r>
            <a:r>
              <a:rPr lang="sv-SE" i="1" dirty="0" err="1" smtClean="0"/>
              <a:t>z</a:t>
            </a:r>
            <a:r>
              <a:rPr lang="sv-SE" baseline="-25000" dirty="0" err="1" smtClean="0"/>
              <a:t>obs</a:t>
            </a:r>
            <a:r>
              <a:rPr lang="sv-SE" dirty="0" smtClean="0"/>
              <a:t> </a:t>
            </a:r>
          </a:p>
          <a:p>
            <a:pPr marL="355600" indent="-355600">
              <a:spcBef>
                <a:spcPts val="1800"/>
              </a:spcBef>
            </a:pPr>
            <a:r>
              <a:rPr lang="sv-SE" dirty="0" smtClean="0"/>
              <a:t>inte ligger i </a:t>
            </a:r>
            <a:r>
              <a:rPr lang="sv-SE" i="1" dirty="0" smtClean="0"/>
              <a:t>C</a:t>
            </a:r>
            <a:r>
              <a:rPr lang="sv-SE" dirty="0" smtClean="0"/>
              <a:t>, accepteras </a:t>
            </a:r>
            <a:r>
              <a:rPr lang="sv-SE" i="1" dirty="0" smtClean="0"/>
              <a:t>H</a:t>
            </a:r>
            <a:r>
              <a:rPr lang="sv-SE" baseline="-25000" dirty="0" smtClean="0"/>
              <a:t>0</a:t>
            </a:r>
            <a:endParaRPr lang="sv-SE" dirty="0" smtClean="0"/>
          </a:p>
          <a:p>
            <a:pPr marL="355600" indent="-355600"/>
            <a:r>
              <a:rPr lang="sv-SE" dirty="0" smtClean="0"/>
              <a:t>ligger i </a:t>
            </a:r>
            <a:r>
              <a:rPr lang="sv-SE" i="1" dirty="0" smtClean="0"/>
              <a:t>C</a:t>
            </a:r>
            <a:r>
              <a:rPr lang="sv-SE" dirty="0" smtClean="0"/>
              <a:t>, förkastas </a:t>
            </a:r>
            <a:r>
              <a:rPr lang="sv-SE" i="1" dirty="0" smtClean="0"/>
              <a:t>H</a:t>
            </a:r>
            <a:r>
              <a:rPr lang="sv-SE" baseline="-25000" dirty="0" smtClean="0"/>
              <a:t>0</a:t>
            </a:r>
            <a:endParaRPr lang="sv-SE" dirty="0" smtClean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4581128" y="4860032"/>
            <a:ext cx="100811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Va?</a:t>
            </a:r>
            <a:endParaRPr kumimoji="0" lang="sv-SE" sz="2800" b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6" name="Rak pil 5"/>
          <p:cNvCxnSpPr>
            <a:stCxn id="4" idx="1"/>
          </p:cNvCxnSpPr>
          <p:nvPr/>
        </p:nvCxnSpPr>
        <p:spPr>
          <a:xfrm flipH="1" flipV="1">
            <a:off x="3861048" y="5004048"/>
            <a:ext cx="720080" cy="108012"/>
          </a:xfrm>
          <a:prstGeom prst="straightConnector1">
            <a:avLst/>
          </a:prstGeom>
          <a:ln w="222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latshållare för innehåll 2"/>
          <p:cNvSpPr txBox="1">
            <a:spLocks/>
          </p:cNvSpPr>
          <p:nvPr/>
        </p:nvSpPr>
        <p:spPr>
          <a:xfrm>
            <a:off x="4733528" y="4152652"/>
            <a:ext cx="121575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Hur?</a:t>
            </a:r>
            <a:endParaRPr kumimoji="0" lang="sv-SE" sz="2800" b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8" name="Rak pil 7"/>
          <p:cNvCxnSpPr>
            <a:stCxn id="7" idx="1"/>
          </p:cNvCxnSpPr>
          <p:nvPr/>
        </p:nvCxnSpPr>
        <p:spPr>
          <a:xfrm flipH="1" flipV="1">
            <a:off x="3717032" y="4355976"/>
            <a:ext cx="1016496" cy="48704"/>
          </a:xfrm>
          <a:prstGeom prst="straightConnector1">
            <a:avLst/>
          </a:prstGeom>
          <a:ln w="222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Feltyper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8"/>
              </a:spcBef>
              <a:buNone/>
            </a:pPr>
            <a:r>
              <a:rPr lang="sv-SE" sz="2800" dirty="0" smtClean="0"/>
              <a:t>Sakernas tillstånd kan vara en av två; antingen är </a:t>
            </a: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 sann eller falsk.</a:t>
            </a:r>
          </a:p>
          <a:p>
            <a:pPr marL="0" indent="0">
              <a:spcBef>
                <a:spcPts val="768"/>
              </a:spcBef>
              <a:buNone/>
            </a:pPr>
            <a:r>
              <a:rPr lang="sv-SE" sz="2800" dirty="0" smtClean="0"/>
              <a:t>Vi kan fatta ett av två möjliga beslut;  man antingen accepterar el. förkastar </a:t>
            </a: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endParaRPr lang="sv-SE" sz="2800" dirty="0" smtClean="0"/>
          </a:p>
          <a:p>
            <a:pPr marL="0" indent="0">
              <a:spcBef>
                <a:spcPts val="768"/>
              </a:spcBef>
              <a:buNone/>
            </a:pPr>
            <a:endParaRPr lang="sv-SE" sz="1600" dirty="0" smtClean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476672" y="4644344"/>
          <a:ext cx="5832648" cy="30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1800200"/>
                <a:gridCol w="1800200"/>
              </a:tblGrid>
              <a:tr h="756000">
                <a:tc>
                  <a:txBody>
                    <a:bodyPr/>
                    <a:lstStyle/>
                    <a:p>
                      <a:pPr algn="l"/>
                      <a:r>
                        <a:rPr lang="sv-SE" sz="2800" b="1" i="1" dirty="0" smtClean="0">
                          <a:solidFill>
                            <a:schemeClr val="tx1"/>
                          </a:solidFill>
                        </a:rPr>
                        <a:t>Konsekvens</a:t>
                      </a:r>
                      <a:endParaRPr lang="sv-SE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Situation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56000">
                <a:tc>
                  <a:txBody>
                    <a:bodyPr/>
                    <a:lstStyle/>
                    <a:p>
                      <a:pPr algn="l"/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Beslut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800" b="0" i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sv-SE" sz="2800" b="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 sann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800" b="0" i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sv-SE" sz="2800" b="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 falsk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56000">
                <a:tc>
                  <a:txBody>
                    <a:bodyPr/>
                    <a:lstStyle/>
                    <a:p>
                      <a:pPr algn="l"/>
                      <a:r>
                        <a:rPr lang="sv-SE" sz="2800" b="0" baseline="0" dirty="0" smtClean="0">
                          <a:solidFill>
                            <a:schemeClr val="tx1"/>
                          </a:solidFill>
                        </a:rPr>
                        <a:t>Acceptera </a:t>
                      </a:r>
                      <a:r>
                        <a:rPr lang="sv-SE" sz="2800" b="0" i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sv-SE" sz="2800" b="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Rätt beslut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Typ II fel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56000">
                <a:tc>
                  <a:txBody>
                    <a:bodyPr/>
                    <a:lstStyle/>
                    <a:p>
                      <a:pPr algn="l"/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Förkasta </a:t>
                      </a:r>
                      <a:r>
                        <a:rPr lang="sv-SE" sz="2800" b="0" i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sv-SE" sz="2800" b="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Typ I fel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Rätt beslut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Signifikansnivå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8"/>
              </a:spcBef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Signifikansnivå</a:t>
            </a:r>
            <a:r>
              <a:rPr lang="sv-SE" dirty="0" smtClean="0"/>
              <a:t> eller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felrisk</a:t>
            </a:r>
          </a:p>
          <a:p>
            <a:pPr marL="0" indent="0">
              <a:spcBef>
                <a:spcPts val="768"/>
              </a:spcBef>
              <a:buNone/>
              <a:tabLst>
                <a:tab pos="1790700" algn="l"/>
              </a:tabLst>
            </a:pPr>
            <a:r>
              <a:rPr lang="sv-SE" i="1" dirty="0" smtClean="0"/>
              <a:t>P</a:t>
            </a:r>
            <a:r>
              <a:rPr lang="sv-SE" dirty="0" smtClean="0"/>
              <a:t>(Feltyp I)	= </a:t>
            </a:r>
            <a:r>
              <a:rPr lang="sv-SE" i="1" dirty="0" smtClean="0"/>
              <a:t>P</a:t>
            </a:r>
            <a:r>
              <a:rPr lang="sv-SE" dirty="0" smtClean="0"/>
              <a:t>(förkasta </a:t>
            </a:r>
            <a:r>
              <a:rPr lang="sv-SE" i="1" dirty="0" smtClean="0"/>
              <a:t>H</a:t>
            </a:r>
            <a:r>
              <a:rPr lang="sv-SE" baseline="-25000" dirty="0" smtClean="0"/>
              <a:t>0 </a:t>
            </a:r>
            <a:r>
              <a:rPr lang="sv-SE" dirty="0" smtClean="0"/>
              <a:t>|</a:t>
            </a:r>
            <a:r>
              <a:rPr lang="sv-SE" baseline="-25000" dirty="0" smtClean="0"/>
              <a:t> </a:t>
            </a:r>
            <a:r>
              <a:rPr lang="sv-SE" i="1" dirty="0" smtClean="0"/>
              <a:t>H</a:t>
            </a:r>
            <a:r>
              <a:rPr lang="sv-SE" baseline="-25000" dirty="0" smtClean="0"/>
              <a:t>0</a:t>
            </a:r>
            <a:r>
              <a:rPr lang="sv-SE" dirty="0" smtClean="0"/>
              <a:t> sann)</a:t>
            </a:r>
          </a:p>
          <a:p>
            <a:pPr marL="1790700" indent="0">
              <a:spcBef>
                <a:spcPts val="768"/>
              </a:spcBef>
              <a:buNone/>
            </a:pPr>
            <a:r>
              <a:rPr lang="sv-SE" dirty="0" smtClean="0"/>
              <a:t>= </a:t>
            </a:r>
            <a:r>
              <a:rPr lang="el-GR" dirty="0" smtClean="0"/>
              <a:t>α</a:t>
            </a:r>
            <a:endParaRPr lang="sv-SE" dirty="0" smtClean="0"/>
          </a:p>
          <a:p>
            <a:pPr marL="355600" indent="-355600">
              <a:spcBef>
                <a:spcPts val="768"/>
              </a:spcBef>
            </a:pPr>
            <a:r>
              <a:rPr lang="sv-SE" dirty="0" smtClean="0"/>
              <a:t>vill man ska vara liten, nära noll</a:t>
            </a:r>
          </a:p>
          <a:p>
            <a:pPr marL="1790700" indent="0">
              <a:spcBef>
                <a:spcPts val="768"/>
              </a:spcBef>
              <a:buNone/>
            </a:pPr>
            <a:endParaRPr lang="sv-SE" dirty="0" smtClean="0"/>
          </a:p>
          <a:p>
            <a:pPr marL="0" indent="0">
              <a:spcBef>
                <a:spcPts val="768"/>
              </a:spcBef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Testets styrka</a:t>
            </a:r>
          </a:p>
          <a:p>
            <a:pPr marL="0" indent="0">
              <a:spcBef>
                <a:spcPts val="768"/>
              </a:spcBef>
              <a:buNone/>
              <a:tabLst>
                <a:tab pos="1790700" algn="l"/>
              </a:tabLst>
            </a:pPr>
            <a:r>
              <a:rPr lang="sv-SE" i="1" dirty="0" smtClean="0"/>
              <a:t>P</a:t>
            </a:r>
            <a:r>
              <a:rPr lang="sv-SE" dirty="0" smtClean="0"/>
              <a:t>(förkasta </a:t>
            </a:r>
            <a:r>
              <a:rPr lang="sv-SE" i="1" dirty="0" smtClean="0"/>
              <a:t>H</a:t>
            </a:r>
            <a:r>
              <a:rPr lang="sv-SE" baseline="-25000" dirty="0" smtClean="0"/>
              <a:t>0 </a:t>
            </a:r>
            <a:r>
              <a:rPr lang="sv-SE" dirty="0" smtClean="0"/>
              <a:t>|</a:t>
            </a:r>
            <a:r>
              <a:rPr lang="sv-SE" baseline="-25000" dirty="0" smtClean="0"/>
              <a:t> </a:t>
            </a:r>
            <a:r>
              <a:rPr lang="sv-SE" i="1" dirty="0" smtClean="0"/>
              <a:t>H</a:t>
            </a:r>
            <a:r>
              <a:rPr lang="sv-SE" baseline="-25000" dirty="0" smtClean="0"/>
              <a:t>0</a:t>
            </a:r>
            <a:r>
              <a:rPr lang="sv-SE" dirty="0" smtClean="0"/>
              <a:t> falsk) = 1 – </a:t>
            </a:r>
            <a:r>
              <a:rPr lang="el-GR" dirty="0" smtClean="0"/>
              <a:t>β</a:t>
            </a:r>
            <a:endParaRPr lang="sv-SE" dirty="0" smtClean="0"/>
          </a:p>
          <a:p>
            <a:pPr marL="355600" indent="-355600">
              <a:spcBef>
                <a:spcPts val="768"/>
              </a:spcBef>
            </a:pPr>
            <a:r>
              <a:rPr lang="sv-SE" dirty="0" smtClean="0"/>
              <a:t>vill man ska vara stor, nära ett</a:t>
            </a:r>
          </a:p>
          <a:p>
            <a:pPr marL="355600" indent="-355600">
              <a:spcBef>
                <a:spcPts val="768"/>
              </a:spcBef>
            </a:pPr>
            <a:r>
              <a:rPr lang="sv-SE" i="1" dirty="0" smtClean="0"/>
              <a:t>P</a:t>
            </a:r>
            <a:r>
              <a:rPr lang="sv-SE" dirty="0" smtClean="0"/>
              <a:t>(Feltyp II) = </a:t>
            </a:r>
            <a:r>
              <a:rPr lang="el-GR" dirty="0" smtClean="0"/>
              <a:t>β</a:t>
            </a:r>
            <a:endParaRPr lang="sv-SE" dirty="0" smtClean="0"/>
          </a:p>
          <a:p>
            <a:pPr marL="1790700" indent="0">
              <a:spcBef>
                <a:spcPts val="768"/>
              </a:spcBef>
              <a:buNone/>
            </a:pPr>
            <a:endParaRPr lang="sv-SE" dirty="0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Signifikans och styrka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8"/>
              </a:spcBef>
              <a:buNone/>
            </a:pPr>
            <a:r>
              <a:rPr lang="sv-SE" sz="2800" dirty="0" smtClean="0"/>
              <a:t>Vi betingar på ”sanningen”, den faktiska </a:t>
            </a:r>
            <a:r>
              <a:rPr lang="sv-SE" sz="2800" dirty="0" err="1" smtClean="0"/>
              <a:t>situtationen</a:t>
            </a:r>
            <a:r>
              <a:rPr lang="sv-SE" sz="2800" dirty="0" smtClean="0"/>
              <a:t>:</a:t>
            </a:r>
          </a:p>
          <a:p>
            <a:pPr marL="0" indent="0">
              <a:spcBef>
                <a:spcPts val="768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8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8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8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8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8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8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8"/>
              </a:spcBef>
              <a:buNone/>
            </a:pPr>
            <a:endParaRPr lang="sv-SE" sz="1400" dirty="0" smtClean="0"/>
          </a:p>
          <a:p>
            <a:pPr marL="0" indent="0">
              <a:spcBef>
                <a:spcPts val="768"/>
              </a:spcBef>
              <a:buNone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Lägg märke till att sannolikheterna är </a:t>
            </a:r>
            <a:r>
              <a:rPr lang="sv-SE" sz="2800" b="1" i="1" u="sng" dirty="0" smtClean="0">
                <a:solidFill>
                  <a:schemeClr val="accent5">
                    <a:lumMod val="50000"/>
                  </a:schemeClr>
                </a:solidFill>
              </a:rPr>
              <a:t>betin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g</a:t>
            </a:r>
            <a:r>
              <a:rPr lang="sv-SE" sz="2800" b="1" i="1" u="sng" dirty="0" smtClean="0">
                <a:solidFill>
                  <a:schemeClr val="accent5">
                    <a:lumMod val="50000"/>
                  </a:schemeClr>
                </a:solidFill>
              </a:rPr>
              <a:t>ade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 på den faktiska situationen</a:t>
            </a:r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476672" y="3420208"/>
          <a:ext cx="5832648" cy="30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1800200"/>
                <a:gridCol w="1800200"/>
              </a:tblGrid>
              <a:tr h="756000">
                <a:tc>
                  <a:txBody>
                    <a:bodyPr/>
                    <a:lstStyle/>
                    <a:p>
                      <a:pPr algn="l"/>
                      <a:r>
                        <a:rPr lang="sv-SE" sz="2800" b="1" i="1" dirty="0" smtClean="0">
                          <a:solidFill>
                            <a:schemeClr val="tx1"/>
                          </a:solidFill>
                        </a:rPr>
                        <a:t>Sannolikhet</a:t>
                      </a:r>
                      <a:endParaRPr lang="sv-SE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Faktisk situation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56000">
                <a:tc>
                  <a:txBody>
                    <a:bodyPr/>
                    <a:lstStyle/>
                    <a:p>
                      <a:pPr algn="l"/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Beslut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800" b="0" i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sv-SE" sz="2800" b="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 sann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800" b="0" i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sv-SE" sz="2800" b="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 falsk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56000">
                <a:tc>
                  <a:txBody>
                    <a:bodyPr/>
                    <a:lstStyle/>
                    <a:p>
                      <a:pPr algn="l"/>
                      <a:r>
                        <a:rPr lang="sv-SE" sz="2800" b="0" baseline="0" dirty="0" smtClean="0">
                          <a:solidFill>
                            <a:schemeClr val="tx1"/>
                          </a:solidFill>
                        </a:rPr>
                        <a:t>Acceptera </a:t>
                      </a:r>
                      <a:r>
                        <a:rPr lang="sv-SE" sz="2800" b="0" i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sv-SE" sz="2800" b="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1 – </a:t>
                      </a:r>
                      <a:r>
                        <a:rPr lang="el-GR" sz="2800" b="0" dirty="0" smtClean="0">
                          <a:solidFill>
                            <a:schemeClr val="tx1"/>
                          </a:solidFill>
                        </a:rPr>
                        <a:t>α</a:t>
                      </a:r>
                      <a:endParaRPr lang="sv-SE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b="0" dirty="0" smtClean="0">
                          <a:solidFill>
                            <a:schemeClr val="tx1"/>
                          </a:solidFill>
                        </a:rPr>
                        <a:t>β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56000">
                <a:tc>
                  <a:txBody>
                    <a:bodyPr/>
                    <a:lstStyle/>
                    <a:p>
                      <a:pPr algn="l"/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Förkasta </a:t>
                      </a:r>
                      <a:r>
                        <a:rPr lang="sv-SE" sz="2800" b="0" i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sv-SE" sz="2800" b="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b="0" dirty="0" smtClean="0">
                          <a:solidFill>
                            <a:schemeClr val="tx1"/>
                          </a:solidFill>
                        </a:rPr>
                        <a:t>α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1 – </a:t>
                      </a:r>
                      <a:r>
                        <a:rPr lang="el-GR" sz="2800" b="0" dirty="0" smtClean="0">
                          <a:solidFill>
                            <a:schemeClr val="tx1"/>
                          </a:solidFill>
                        </a:rPr>
                        <a:t>β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Dubbel- och enkelsidiga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dirty="0" smtClean="0"/>
              <a:t>Första varianten av test berör endast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en</a:t>
            </a:r>
            <a:r>
              <a:rPr lang="sv-SE" dirty="0" smtClean="0"/>
              <a:t> enkel parameter, t.ex.</a:t>
            </a:r>
          </a:p>
          <a:p>
            <a:pPr marL="0" indent="0">
              <a:spcBef>
                <a:spcPts val="0"/>
              </a:spcBef>
              <a:buNone/>
            </a:pPr>
            <a:endParaRPr lang="sv-SE" sz="1600" dirty="0" smtClean="0"/>
          </a:p>
          <a:p>
            <a:pPr marL="400050" lvl="1" indent="0">
              <a:spcBef>
                <a:spcPts val="0"/>
              </a:spcBef>
              <a:buNone/>
            </a:pPr>
            <a:r>
              <a:rPr lang="sv-SE" sz="3200" dirty="0" smtClean="0"/>
              <a:t>	</a:t>
            </a:r>
            <a:r>
              <a:rPr lang="sv-SE" sz="3200" i="1" dirty="0" smtClean="0"/>
              <a:t>H</a:t>
            </a:r>
            <a:r>
              <a:rPr lang="sv-SE" sz="3200" baseline="-25000" dirty="0" smtClean="0"/>
              <a:t>0</a:t>
            </a:r>
            <a:r>
              <a:rPr lang="sv-SE" sz="3200" dirty="0" smtClean="0"/>
              <a:t>: </a:t>
            </a:r>
            <a:r>
              <a:rPr lang="el-GR" sz="3200" dirty="0" smtClean="0"/>
              <a:t>μ</a:t>
            </a:r>
            <a:r>
              <a:rPr lang="sv-SE" sz="3200" dirty="0" smtClean="0"/>
              <a:t> </a:t>
            </a:r>
            <a:r>
              <a:rPr lang="el-GR" sz="3200" dirty="0" smtClean="0"/>
              <a:t>=</a:t>
            </a:r>
            <a:r>
              <a:rPr lang="sv-SE" sz="3200" dirty="0" smtClean="0"/>
              <a:t> </a:t>
            </a:r>
            <a:r>
              <a:rPr lang="el-GR" sz="3200" dirty="0" smtClean="0"/>
              <a:t>μ</a:t>
            </a:r>
            <a:r>
              <a:rPr lang="sv-SE" sz="3200" baseline="-25000" dirty="0" smtClean="0"/>
              <a:t>0</a:t>
            </a:r>
            <a:endParaRPr lang="sv-SE" sz="3200" dirty="0" smtClean="0"/>
          </a:p>
          <a:p>
            <a:pPr marL="0" indent="0">
              <a:spcBef>
                <a:spcPts val="0"/>
              </a:spcBef>
              <a:buNone/>
            </a:pPr>
            <a:endParaRPr lang="sv-SE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sv-SE" dirty="0" smtClean="0"/>
              <a:t>där </a:t>
            </a:r>
            <a:r>
              <a:rPr lang="el-GR" dirty="0" smtClean="0"/>
              <a:t>μ₀ </a:t>
            </a:r>
            <a:r>
              <a:rPr lang="sv-SE" dirty="0" smtClean="0"/>
              <a:t>är något tal.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u="sng" dirty="0" smtClean="0"/>
              <a:t>Moth</a:t>
            </a:r>
            <a:r>
              <a:rPr lang="sv-SE" dirty="0" smtClean="0"/>
              <a:t>yp</a:t>
            </a:r>
            <a:r>
              <a:rPr lang="sv-SE" u="sng" dirty="0" smtClean="0"/>
              <a:t>otesen av</a:t>
            </a:r>
            <a:r>
              <a:rPr lang="sv-SE" dirty="0" smtClean="0"/>
              <a:t>g</a:t>
            </a:r>
            <a:r>
              <a:rPr lang="sv-SE" u="sng" dirty="0" smtClean="0"/>
              <a:t>ör t</a:t>
            </a:r>
            <a:r>
              <a:rPr lang="sv-SE" dirty="0" smtClean="0"/>
              <a:t>yp</a:t>
            </a:r>
            <a:r>
              <a:rPr lang="sv-SE" u="sng" dirty="0" smtClean="0"/>
              <a:t> av test</a:t>
            </a:r>
            <a:r>
              <a:rPr lang="sv-SE" dirty="0" smtClean="0"/>
              <a:t>:</a:t>
            </a:r>
          </a:p>
          <a:p>
            <a:pPr marL="355600" indent="-355600"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Dubbelsidigt test</a:t>
            </a:r>
          </a:p>
          <a:p>
            <a:pPr marL="0" indent="0">
              <a:spcBef>
                <a:spcPts val="0"/>
              </a:spcBef>
              <a:buNone/>
            </a:pPr>
            <a:endParaRPr lang="sv-SE" sz="1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sv-SE" dirty="0" smtClean="0"/>
              <a:t>	</a:t>
            </a:r>
            <a:r>
              <a:rPr lang="sv-SE" i="1" dirty="0" smtClean="0"/>
              <a:t>H</a:t>
            </a:r>
            <a:r>
              <a:rPr lang="sv-SE" baseline="-25000" dirty="0" smtClean="0"/>
              <a:t>1</a:t>
            </a:r>
            <a:r>
              <a:rPr lang="sv-SE" dirty="0" smtClean="0"/>
              <a:t>: </a:t>
            </a:r>
            <a:r>
              <a:rPr lang="el-GR" dirty="0" smtClean="0"/>
              <a:t>μ</a:t>
            </a:r>
            <a:r>
              <a:rPr lang="sv-SE" dirty="0" smtClean="0"/>
              <a:t> </a:t>
            </a:r>
            <a:r>
              <a:rPr lang="el-GR" dirty="0" smtClean="0"/>
              <a:t>≠</a:t>
            </a:r>
            <a:r>
              <a:rPr lang="sv-SE" dirty="0" smtClean="0"/>
              <a:t> </a:t>
            </a:r>
            <a:r>
              <a:rPr lang="el-GR" dirty="0" smtClean="0"/>
              <a:t>μ</a:t>
            </a:r>
            <a:r>
              <a:rPr lang="sv-SE" baseline="-25000" dirty="0" smtClean="0"/>
              <a:t>0</a:t>
            </a:r>
            <a:endParaRPr lang="sv-SE" dirty="0" smtClean="0"/>
          </a:p>
          <a:p>
            <a:pPr marL="0" indent="0">
              <a:spcBef>
                <a:spcPts val="0"/>
              </a:spcBef>
              <a:buNone/>
            </a:pPr>
            <a:endParaRPr lang="sv-SE" sz="1600" dirty="0" smtClean="0"/>
          </a:p>
          <a:p>
            <a:pPr marL="355600" indent="-35560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Enkelsidiga test</a:t>
            </a:r>
          </a:p>
          <a:p>
            <a:pPr marL="0" indent="0">
              <a:spcBef>
                <a:spcPts val="0"/>
              </a:spcBef>
              <a:buNone/>
            </a:pPr>
            <a:endParaRPr lang="sv-SE" sz="1200" dirty="0" smtClean="0"/>
          </a:p>
          <a:p>
            <a:pPr marL="0" indent="0">
              <a:spcBef>
                <a:spcPts val="0"/>
              </a:spcBef>
              <a:buNone/>
              <a:tabLst>
                <a:tab pos="901700" algn="l"/>
                <a:tab pos="990600" algn="l"/>
                <a:tab pos="2870200" algn="l"/>
                <a:tab pos="3594100" algn="l"/>
              </a:tabLst>
            </a:pPr>
            <a:r>
              <a:rPr lang="sv-SE" i="1" dirty="0" smtClean="0"/>
              <a:t>	H</a:t>
            </a:r>
            <a:r>
              <a:rPr lang="sv-SE" baseline="-25000" dirty="0" smtClean="0"/>
              <a:t>1</a:t>
            </a:r>
            <a:r>
              <a:rPr lang="sv-SE" dirty="0" smtClean="0"/>
              <a:t>: </a:t>
            </a:r>
            <a:r>
              <a:rPr lang="el-GR" dirty="0" smtClean="0"/>
              <a:t>μ</a:t>
            </a:r>
            <a:r>
              <a:rPr lang="sv-SE" dirty="0" smtClean="0"/>
              <a:t> </a:t>
            </a:r>
            <a:r>
              <a:rPr lang="el-GR" dirty="0" smtClean="0"/>
              <a:t>&lt;</a:t>
            </a:r>
            <a:r>
              <a:rPr lang="sv-SE" dirty="0" smtClean="0"/>
              <a:t> </a:t>
            </a:r>
            <a:r>
              <a:rPr lang="el-GR" dirty="0" smtClean="0"/>
              <a:t>μ</a:t>
            </a:r>
            <a:r>
              <a:rPr lang="sv-SE" baseline="-25000" dirty="0" smtClean="0"/>
              <a:t>0 </a:t>
            </a:r>
            <a:r>
              <a:rPr lang="sv-SE" dirty="0" smtClean="0"/>
              <a:t>	el.	</a:t>
            </a:r>
            <a:r>
              <a:rPr lang="sv-SE" i="1" dirty="0" smtClean="0"/>
              <a:t>H</a:t>
            </a:r>
            <a:r>
              <a:rPr lang="sv-SE" baseline="-25000" dirty="0" smtClean="0"/>
              <a:t>1</a:t>
            </a:r>
            <a:r>
              <a:rPr lang="sv-SE" dirty="0" smtClean="0"/>
              <a:t>: </a:t>
            </a:r>
            <a:r>
              <a:rPr lang="el-GR" dirty="0" smtClean="0"/>
              <a:t>μ</a:t>
            </a:r>
            <a:r>
              <a:rPr lang="sv-SE" dirty="0" smtClean="0"/>
              <a:t> </a:t>
            </a:r>
            <a:r>
              <a:rPr lang="el-GR" dirty="0" smtClean="0"/>
              <a:t>&gt;</a:t>
            </a:r>
            <a:r>
              <a:rPr lang="sv-SE" dirty="0" smtClean="0"/>
              <a:t> </a:t>
            </a:r>
            <a:r>
              <a:rPr lang="el-GR" dirty="0" smtClean="0"/>
              <a:t>μ</a:t>
            </a:r>
            <a:r>
              <a:rPr lang="sv-SE" baseline="-25000" dirty="0" smtClean="0"/>
              <a:t>0</a:t>
            </a:r>
            <a:endParaRPr lang="sv-SE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Osäkerhet i skattningar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sv-SE" dirty="0" smtClean="0"/>
              <a:t>En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statistika</a:t>
            </a:r>
            <a:r>
              <a:rPr lang="sv-SE" dirty="0" smtClean="0"/>
              <a:t> som väljs för att skatta en parameter är en s.v.</a:t>
            </a:r>
          </a:p>
          <a:p>
            <a:pPr marL="355600" indent="-355600">
              <a:spcBef>
                <a:spcPts val="1800"/>
              </a:spcBef>
            </a:pPr>
            <a:r>
              <a:rPr lang="sv-SE" dirty="0" smtClean="0"/>
              <a:t>Om denna har en </a:t>
            </a:r>
            <a:r>
              <a:rPr lang="sv-SE" b="1" i="1" dirty="0" smtClean="0">
                <a:solidFill>
                  <a:srgbClr val="C00000"/>
                </a:solidFill>
              </a:rPr>
              <a:t>stor varians</a:t>
            </a:r>
            <a:r>
              <a:rPr lang="sv-SE" dirty="0" smtClean="0"/>
              <a:t> så är det större sannolikhet att den ska hamna ”långt bort”</a:t>
            </a:r>
          </a:p>
          <a:p>
            <a:pPr marL="755650" lvl="1" indent="-355600">
              <a:spcBef>
                <a:spcPts val="600"/>
              </a:spcBef>
            </a:pPr>
            <a:r>
              <a:rPr lang="sv-SE" dirty="0" smtClean="0"/>
              <a:t>dvs. </a:t>
            </a:r>
            <a:r>
              <a:rPr lang="sv-SE" b="1" i="1" dirty="0" smtClean="0">
                <a:solidFill>
                  <a:srgbClr val="C00000"/>
                </a:solidFill>
              </a:rPr>
              <a:t>stor osäkerhet</a:t>
            </a:r>
          </a:p>
          <a:p>
            <a:pPr marL="355600" indent="-355600">
              <a:spcBef>
                <a:spcPts val="1800"/>
              </a:spcBef>
            </a:pPr>
            <a:r>
              <a:rPr lang="sv-SE" dirty="0" smtClean="0"/>
              <a:t>Om den har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liten varians </a:t>
            </a:r>
            <a:r>
              <a:rPr lang="sv-SE" dirty="0" smtClean="0"/>
              <a:t>så är sannolikheten relativt sett mindre att den ska hamna ”långt bort”</a:t>
            </a:r>
          </a:p>
          <a:p>
            <a:pPr marL="755650" lvl="1" indent="-355600">
              <a:spcBef>
                <a:spcPts val="600"/>
              </a:spcBef>
            </a:pPr>
            <a:r>
              <a:rPr lang="sv-SE" dirty="0" smtClean="0"/>
              <a:t>dvs.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liten osäkerhet</a:t>
            </a:r>
          </a:p>
          <a:p>
            <a:pPr marL="0" lvl="1" indent="0">
              <a:spcBef>
                <a:spcPts val="600"/>
              </a:spcBef>
              <a:buNone/>
            </a:pPr>
            <a:endParaRPr lang="sv-SE" sz="2000" dirty="0" smtClean="0"/>
          </a:p>
          <a:p>
            <a:pPr marL="355600" indent="-355600">
              <a:spcBef>
                <a:spcPts val="1800"/>
              </a:spcBef>
            </a:pPr>
            <a:r>
              <a:rPr lang="sv-SE" sz="2800" b="1" i="1" dirty="0" smtClean="0">
                <a:solidFill>
                  <a:srgbClr val="C00000"/>
                </a:solidFill>
              </a:rPr>
              <a:t>Jämför med Figur 16.1 sid 5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4999785" y="27884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Dubbelsidigt test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355600" indent="-355600"/>
            <a:r>
              <a:rPr lang="sv-SE" dirty="0" smtClean="0"/>
              <a:t>Nollhypotes och dubbelsidig mothypotes:</a:t>
            </a:r>
          </a:p>
          <a:p>
            <a:pPr marL="0" indent="0">
              <a:spcBef>
                <a:spcPts val="0"/>
              </a:spcBef>
              <a:buNone/>
            </a:pPr>
            <a:endParaRPr lang="sv-SE" sz="1200" dirty="0" smtClean="0"/>
          </a:p>
          <a:p>
            <a:pPr marL="0" lvl="1" indent="0">
              <a:spcBef>
                <a:spcPts val="0"/>
              </a:spcBef>
              <a:buNone/>
            </a:pPr>
            <a:r>
              <a:rPr lang="sv-SE" sz="3200" dirty="0" smtClean="0"/>
              <a:t>	</a:t>
            </a:r>
            <a:r>
              <a:rPr lang="sv-SE" sz="3200" i="1" dirty="0" smtClean="0"/>
              <a:t>H</a:t>
            </a:r>
            <a:r>
              <a:rPr lang="sv-SE" sz="3200" baseline="-25000" dirty="0" smtClean="0"/>
              <a:t>0</a:t>
            </a:r>
            <a:r>
              <a:rPr lang="sv-SE" sz="3200" dirty="0" smtClean="0"/>
              <a:t>: </a:t>
            </a:r>
            <a:r>
              <a:rPr lang="el-GR" sz="3200" dirty="0" smtClean="0"/>
              <a:t>μ</a:t>
            </a:r>
            <a:r>
              <a:rPr lang="sv-SE" sz="3200" dirty="0" smtClean="0"/>
              <a:t> </a:t>
            </a:r>
            <a:r>
              <a:rPr lang="el-GR" sz="3200" dirty="0" smtClean="0"/>
              <a:t>=</a:t>
            </a:r>
            <a:r>
              <a:rPr lang="sv-SE" sz="3200" dirty="0" smtClean="0"/>
              <a:t> </a:t>
            </a:r>
            <a:r>
              <a:rPr lang="el-GR" sz="3200" dirty="0" smtClean="0"/>
              <a:t>μ</a:t>
            </a:r>
            <a:r>
              <a:rPr lang="sv-SE" sz="3200" baseline="-25000" dirty="0" smtClean="0"/>
              <a:t>0</a:t>
            </a:r>
            <a:endParaRPr lang="sv-SE" sz="3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sv-SE" i="1" dirty="0" smtClean="0"/>
              <a:t>	H</a:t>
            </a:r>
            <a:r>
              <a:rPr lang="sv-SE" baseline="-25000" dirty="0" smtClean="0"/>
              <a:t>1</a:t>
            </a:r>
            <a:r>
              <a:rPr lang="sv-SE" dirty="0" smtClean="0"/>
              <a:t>: </a:t>
            </a:r>
            <a:r>
              <a:rPr lang="el-GR" dirty="0" smtClean="0"/>
              <a:t>μ</a:t>
            </a:r>
            <a:r>
              <a:rPr lang="sv-SE" dirty="0" smtClean="0"/>
              <a:t> </a:t>
            </a:r>
            <a:r>
              <a:rPr lang="el-GR" dirty="0" smtClean="0"/>
              <a:t>≠</a:t>
            </a:r>
            <a:r>
              <a:rPr lang="sv-SE" dirty="0" smtClean="0"/>
              <a:t> </a:t>
            </a:r>
            <a:r>
              <a:rPr lang="el-GR" dirty="0" smtClean="0"/>
              <a:t>μ</a:t>
            </a:r>
            <a:r>
              <a:rPr lang="sv-SE" baseline="-25000" dirty="0" smtClean="0"/>
              <a:t>0</a:t>
            </a:r>
            <a:endParaRPr lang="sv-SE" dirty="0" smtClean="0"/>
          </a:p>
          <a:p>
            <a:pPr marL="0" indent="0">
              <a:spcBef>
                <a:spcPts val="0"/>
              </a:spcBef>
              <a:buNone/>
            </a:pPr>
            <a:endParaRPr lang="sv-SE" dirty="0" smtClean="0"/>
          </a:p>
          <a:p>
            <a:pPr marL="0" indent="0">
              <a:spcBef>
                <a:spcPts val="0"/>
              </a:spcBef>
              <a:buNone/>
            </a:pPr>
            <a:r>
              <a:rPr lang="sv-SE" dirty="0" smtClean="0"/>
              <a:t>Testvariabel är den </a:t>
            </a:r>
            <a:r>
              <a:rPr lang="sv-SE" dirty="0" err="1" smtClean="0"/>
              <a:t>statistika</a:t>
            </a:r>
            <a:r>
              <a:rPr lang="sv-SE" dirty="0" smtClean="0"/>
              <a:t> som skattar </a:t>
            </a:r>
            <a:r>
              <a:rPr lang="el-GR" dirty="0" smtClean="0"/>
              <a:t>μ</a:t>
            </a:r>
            <a:r>
              <a:rPr lang="sv-SE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sv-SE" dirty="0" smtClean="0"/>
          </a:p>
          <a:p>
            <a:pPr marL="0" indent="0">
              <a:spcBef>
                <a:spcPts val="0"/>
              </a:spcBef>
              <a:buNone/>
            </a:pPr>
            <a:endParaRPr lang="sv-SE" dirty="0" smtClean="0"/>
          </a:p>
          <a:p>
            <a:pPr marL="0" indent="0">
              <a:spcBef>
                <a:spcPts val="0"/>
              </a:spcBef>
              <a:buNone/>
            </a:pPr>
            <a:r>
              <a:rPr lang="sv-SE" dirty="0" smtClean="0"/>
              <a:t>eller normaliserad</a:t>
            </a:r>
          </a:p>
        </p:txBody>
      </p:sp>
      <p:graphicFrame>
        <p:nvGraphicFramePr>
          <p:cNvPr id="708610" name="Object 2"/>
          <p:cNvGraphicFramePr>
            <a:graphicFrameLocks noChangeAspect="1"/>
          </p:cNvGraphicFramePr>
          <p:nvPr/>
        </p:nvGraphicFramePr>
        <p:xfrm>
          <a:off x="1296987" y="6006182"/>
          <a:ext cx="2132013" cy="654050"/>
        </p:xfrm>
        <a:graphic>
          <a:graphicData uri="http://schemas.openxmlformats.org/presentationml/2006/ole">
            <p:oleObj spid="_x0000_s708610" name="Ekvation" r:id="rId3" imgW="838080" imgH="253800" progId="Equation.3">
              <p:embed/>
            </p:oleObj>
          </a:graphicData>
        </a:graphic>
      </p:graphicFrame>
      <p:graphicFrame>
        <p:nvGraphicFramePr>
          <p:cNvPr id="708611" name="Object 3"/>
          <p:cNvGraphicFramePr>
            <a:graphicFrameLocks noChangeAspect="1"/>
          </p:cNvGraphicFramePr>
          <p:nvPr/>
        </p:nvGraphicFramePr>
        <p:xfrm>
          <a:off x="1340917" y="7392988"/>
          <a:ext cx="3024187" cy="1139825"/>
        </p:xfrm>
        <a:graphic>
          <a:graphicData uri="http://schemas.openxmlformats.org/presentationml/2006/ole">
            <p:oleObj spid="_x0000_s708611" name="Ekvation" r:id="rId4" imgW="1193760" imgH="444240" progId="Equation.3">
              <p:embed/>
            </p:oleObj>
          </a:graphicData>
        </a:graphic>
      </p:graphicFrame>
      <p:sp>
        <p:nvSpPr>
          <p:cNvPr id="6" name="Platshållare för innehåll 2"/>
          <p:cNvSpPr txBox="1">
            <a:spLocks/>
          </p:cNvSpPr>
          <p:nvPr/>
        </p:nvSpPr>
        <p:spPr>
          <a:xfrm>
            <a:off x="4077072" y="3059832"/>
            <a:ext cx="252028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  <a:defRPr/>
            </a:pPr>
            <a:r>
              <a:rPr kumimoji="0" lang="sv-SE" sz="2000" b="1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Anta</a:t>
            </a: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</a:t>
            </a:r>
            <a:r>
              <a:rPr kumimoji="0" lang="sv-SE" sz="2000" b="1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ande</a:t>
            </a: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lvl="0">
              <a:spcBef>
                <a:spcPct val="20000"/>
              </a:spcBef>
              <a:defRPr/>
            </a:pPr>
            <a:r>
              <a:rPr lang="sv-SE" sz="2000" b="1" i="1" dirty="0" smtClean="0">
                <a:solidFill>
                  <a:srgbClr val="C00000"/>
                </a:solidFill>
              </a:rPr>
              <a:t>Observationerna är  </a:t>
            </a:r>
            <a:r>
              <a:rPr lang="sv-SE" sz="2000" b="1" i="1" dirty="0" err="1" smtClean="0">
                <a:solidFill>
                  <a:srgbClr val="C00000"/>
                </a:solidFill>
              </a:rPr>
              <a:t>iid</a:t>
            </a:r>
            <a:r>
              <a:rPr lang="sv-SE" sz="2000" b="1" i="1" dirty="0" smtClean="0">
                <a:solidFill>
                  <a:srgbClr val="C00000"/>
                </a:solidFill>
              </a:rPr>
              <a:t> normalfördelade med känd varians </a:t>
            </a:r>
            <a:r>
              <a:rPr lang="el-GR" sz="2000" b="1" i="1" dirty="0" smtClean="0">
                <a:solidFill>
                  <a:srgbClr val="C00000"/>
                </a:solidFill>
              </a:rPr>
              <a:t>σ</a:t>
            </a:r>
            <a:r>
              <a:rPr lang="sv-SE" sz="2000" b="1" i="1" baseline="30000" dirty="0" smtClean="0">
                <a:solidFill>
                  <a:srgbClr val="C00000"/>
                </a:solidFill>
              </a:rPr>
              <a:t>2</a:t>
            </a:r>
            <a:endParaRPr kumimoji="0" lang="sv-SE" sz="2000" b="1" i="1" u="none" strike="noStrike" kern="1200" cap="none" spc="0" normalizeH="0" baseline="3000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Testvariabelns fördelning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355600" indent="-355600"/>
            <a:r>
              <a:rPr lang="sv-SE" dirty="0" smtClean="0"/>
              <a:t>Nollhypotes och dubbelsidig mothypotes:</a:t>
            </a:r>
          </a:p>
          <a:p>
            <a:pPr marL="0" indent="0">
              <a:spcBef>
                <a:spcPts val="0"/>
              </a:spcBef>
              <a:buNone/>
            </a:pPr>
            <a:endParaRPr lang="sv-SE" sz="1200" dirty="0" smtClean="0"/>
          </a:p>
          <a:p>
            <a:pPr marL="0" lvl="1" indent="0">
              <a:spcBef>
                <a:spcPts val="0"/>
              </a:spcBef>
              <a:buNone/>
            </a:pPr>
            <a:r>
              <a:rPr lang="sv-SE" sz="3200" dirty="0" smtClean="0"/>
              <a:t>	</a:t>
            </a:r>
            <a:r>
              <a:rPr lang="sv-SE" sz="3200" i="1" dirty="0" smtClean="0"/>
              <a:t>H</a:t>
            </a:r>
            <a:r>
              <a:rPr lang="sv-SE" sz="3200" baseline="-25000" dirty="0" smtClean="0"/>
              <a:t>0</a:t>
            </a:r>
            <a:r>
              <a:rPr lang="sv-SE" sz="3200" dirty="0" smtClean="0"/>
              <a:t>: </a:t>
            </a:r>
            <a:r>
              <a:rPr lang="el-GR" sz="3200" dirty="0" smtClean="0"/>
              <a:t>μ</a:t>
            </a:r>
            <a:r>
              <a:rPr lang="sv-SE" sz="3200" dirty="0" smtClean="0"/>
              <a:t> </a:t>
            </a:r>
            <a:r>
              <a:rPr lang="el-GR" sz="3200" dirty="0" smtClean="0"/>
              <a:t>=</a:t>
            </a:r>
            <a:r>
              <a:rPr lang="sv-SE" sz="3200" dirty="0" smtClean="0"/>
              <a:t> </a:t>
            </a:r>
            <a:r>
              <a:rPr lang="el-GR" sz="3200" dirty="0" smtClean="0"/>
              <a:t>μ</a:t>
            </a:r>
            <a:r>
              <a:rPr lang="sv-SE" sz="3200" baseline="-25000" dirty="0" smtClean="0"/>
              <a:t>0</a:t>
            </a:r>
            <a:endParaRPr lang="sv-SE" sz="3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sv-SE" i="1" dirty="0" smtClean="0"/>
              <a:t>	H</a:t>
            </a:r>
            <a:r>
              <a:rPr lang="sv-SE" baseline="-25000" dirty="0" smtClean="0"/>
              <a:t>1</a:t>
            </a:r>
            <a:r>
              <a:rPr lang="sv-SE" dirty="0" smtClean="0"/>
              <a:t>: </a:t>
            </a:r>
            <a:r>
              <a:rPr lang="el-GR" dirty="0" smtClean="0"/>
              <a:t>μ</a:t>
            </a:r>
            <a:r>
              <a:rPr lang="sv-SE" dirty="0" smtClean="0"/>
              <a:t> </a:t>
            </a:r>
            <a:r>
              <a:rPr lang="el-GR" dirty="0" smtClean="0"/>
              <a:t>≠</a:t>
            </a:r>
            <a:r>
              <a:rPr lang="sv-SE" dirty="0" smtClean="0"/>
              <a:t> </a:t>
            </a:r>
            <a:r>
              <a:rPr lang="el-GR" dirty="0" smtClean="0"/>
              <a:t>μ</a:t>
            </a:r>
            <a:r>
              <a:rPr lang="sv-SE" baseline="-25000" dirty="0" smtClean="0"/>
              <a:t>0</a:t>
            </a:r>
            <a:endParaRPr lang="sv-SE" dirty="0" smtClean="0"/>
          </a:p>
          <a:p>
            <a:pPr marL="0" indent="0">
              <a:spcBef>
                <a:spcPts val="0"/>
              </a:spcBef>
              <a:buNone/>
            </a:pPr>
            <a:endParaRPr lang="sv-SE" dirty="0" smtClean="0"/>
          </a:p>
          <a:p>
            <a:pPr marL="355600" indent="-355600">
              <a:spcBef>
                <a:spcPts val="0"/>
              </a:spcBef>
            </a:pPr>
            <a:r>
              <a:rPr lang="sv-SE" dirty="0" smtClean="0"/>
              <a:t>Testvariabel är den </a:t>
            </a:r>
            <a:r>
              <a:rPr lang="sv-SE" dirty="0" err="1" smtClean="0"/>
              <a:t>statistika</a:t>
            </a:r>
            <a:r>
              <a:rPr lang="sv-SE" dirty="0" smtClean="0"/>
              <a:t> som skattar </a:t>
            </a:r>
            <a:r>
              <a:rPr lang="el-GR" dirty="0" smtClean="0"/>
              <a:t>μ</a:t>
            </a:r>
            <a:r>
              <a:rPr lang="sv-SE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sv-SE" dirty="0" smtClean="0"/>
          </a:p>
          <a:p>
            <a:pPr marL="0" indent="0">
              <a:spcBef>
                <a:spcPts val="0"/>
              </a:spcBef>
              <a:buNone/>
            </a:pPr>
            <a:endParaRPr lang="sv-SE" sz="2000" dirty="0" smtClean="0"/>
          </a:p>
          <a:p>
            <a:pPr marL="444500" indent="-444500">
              <a:spcBef>
                <a:spcPts val="0"/>
              </a:spcBef>
              <a:buNone/>
            </a:pPr>
            <a:r>
              <a:rPr lang="sv-SE" dirty="0" smtClean="0"/>
              <a:t>	eller oftast standardiserad</a:t>
            </a:r>
          </a:p>
        </p:txBody>
      </p:sp>
      <p:graphicFrame>
        <p:nvGraphicFramePr>
          <p:cNvPr id="708610" name="Object 2"/>
          <p:cNvGraphicFramePr>
            <a:graphicFrameLocks noChangeAspect="1"/>
          </p:cNvGraphicFramePr>
          <p:nvPr/>
        </p:nvGraphicFramePr>
        <p:xfrm>
          <a:off x="2521123" y="5796136"/>
          <a:ext cx="2132013" cy="654050"/>
        </p:xfrm>
        <a:graphic>
          <a:graphicData uri="http://schemas.openxmlformats.org/presentationml/2006/ole">
            <p:oleObj spid="_x0000_s709634" name="Ekvation" r:id="rId3" imgW="838080" imgH="253800" progId="Equation.3">
              <p:embed/>
            </p:oleObj>
          </a:graphicData>
        </a:graphic>
      </p:graphicFrame>
      <p:graphicFrame>
        <p:nvGraphicFramePr>
          <p:cNvPr id="708611" name="Object 3"/>
          <p:cNvGraphicFramePr>
            <a:graphicFrameLocks noChangeAspect="1"/>
          </p:cNvGraphicFramePr>
          <p:nvPr/>
        </p:nvGraphicFramePr>
        <p:xfrm>
          <a:off x="2565053" y="7248599"/>
          <a:ext cx="3024187" cy="1139825"/>
        </p:xfrm>
        <a:graphic>
          <a:graphicData uri="http://schemas.openxmlformats.org/presentationml/2006/ole">
            <p:oleObj spid="_x0000_s709635" name="Ekvation" r:id="rId4" imgW="119376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Kritiskt område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515100" cy="6542855"/>
          </a:xfrm>
        </p:spPr>
        <p:txBody>
          <a:bodyPr>
            <a:noAutofit/>
          </a:bodyPr>
          <a:lstStyle/>
          <a:p>
            <a:pPr marL="355600" indent="-355600"/>
            <a:r>
              <a:rPr lang="sv-SE" sz="2800" dirty="0" smtClean="0"/>
              <a:t>Givet att </a:t>
            </a: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 är sann, vad är </a:t>
            </a:r>
            <a:r>
              <a:rPr lang="sv-SE" sz="2800" dirty="0" err="1" smtClean="0"/>
              <a:t>sanno-</a:t>
            </a:r>
            <a:endParaRPr lang="sv-SE" sz="2800" dirty="0" smtClean="0"/>
          </a:p>
          <a:p>
            <a:pPr marL="355600" indent="-355600">
              <a:spcBef>
                <a:spcPts val="0"/>
              </a:spcBef>
              <a:buNone/>
            </a:pPr>
            <a:r>
              <a:rPr lang="sv-SE" sz="2800" dirty="0" smtClean="0"/>
              <a:t>	likheten att observera </a:t>
            </a:r>
            <a:r>
              <a:rPr lang="sv-SE" sz="2800" i="1" dirty="0" smtClean="0"/>
              <a:t>X</a:t>
            </a:r>
            <a:r>
              <a:rPr lang="sv-SE" sz="2800" dirty="0" smtClean="0"/>
              <a:t> i intervallet</a:t>
            </a:r>
          </a:p>
          <a:p>
            <a:pPr marL="355600" indent="-355600"/>
            <a:endParaRPr lang="sv-SE" sz="2800" dirty="0" smtClean="0"/>
          </a:p>
          <a:p>
            <a:pPr marL="355600" indent="-355600"/>
            <a:endParaRPr lang="sv-SE" sz="2800" dirty="0" smtClean="0"/>
          </a:p>
          <a:p>
            <a:pPr marL="355600" indent="-355600"/>
            <a:endParaRPr lang="sv-SE" sz="2800" dirty="0" smtClean="0"/>
          </a:p>
          <a:p>
            <a:pPr marL="355600" indent="-355600"/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Under H</a:t>
            </a:r>
            <a:r>
              <a:rPr lang="sv-SE" sz="2800" b="1" i="1" baseline="-25000" dirty="0" smtClean="0">
                <a:solidFill>
                  <a:schemeClr val="accent5">
                    <a:lumMod val="50000"/>
                  </a:schemeClr>
                </a:solidFill>
              </a:rPr>
              <a:t>0</a:t>
            </a:r>
            <a:r>
              <a:rPr lang="sv-SE" sz="2800" dirty="0" smtClean="0"/>
              <a:t> är	       	       så sannolik-</a:t>
            </a:r>
          </a:p>
          <a:p>
            <a:pPr marL="355600" indent="-355600">
              <a:spcBef>
                <a:spcPts val="0"/>
              </a:spcBef>
              <a:buNone/>
            </a:pPr>
            <a:r>
              <a:rPr lang="sv-SE" sz="2800" dirty="0" smtClean="0"/>
              <a:t>	</a:t>
            </a:r>
            <a:r>
              <a:rPr lang="sv-SE" sz="2800" dirty="0" err="1" smtClean="0"/>
              <a:t>heten</a:t>
            </a:r>
            <a:r>
              <a:rPr lang="sv-SE" sz="2800" dirty="0" smtClean="0"/>
              <a:t> är = 0,95.</a:t>
            </a:r>
          </a:p>
          <a:p>
            <a:pPr marL="355600" indent="-355600"/>
            <a:endParaRPr lang="sv-SE" sz="1200" dirty="0" smtClean="0"/>
          </a:p>
          <a:p>
            <a:pPr marL="355600" indent="-355600"/>
            <a:r>
              <a:rPr lang="sv-SE" sz="2800" dirty="0" smtClean="0"/>
              <a:t>Antag att man bestämmer sig för att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förkasta H</a:t>
            </a:r>
            <a:r>
              <a:rPr lang="sv-SE" sz="2800" b="1" i="1" baseline="-25000" dirty="0" smtClean="0">
                <a:solidFill>
                  <a:schemeClr val="accent5">
                    <a:lumMod val="50000"/>
                  </a:schemeClr>
                </a:solidFill>
              </a:rPr>
              <a:t>0</a:t>
            </a:r>
            <a:r>
              <a:rPr lang="sv-SE" sz="2800" dirty="0" smtClean="0"/>
              <a:t> om man observerar </a:t>
            </a:r>
            <a:r>
              <a:rPr lang="sv-SE" sz="2800" i="1" dirty="0" smtClean="0"/>
              <a:t>X</a:t>
            </a:r>
            <a:r>
              <a:rPr lang="sv-SE" sz="2800" dirty="0" smtClean="0"/>
              <a:t>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utanför intervallet</a:t>
            </a:r>
          </a:p>
          <a:p>
            <a:pPr marL="355600" indent="-355600"/>
            <a:r>
              <a:rPr lang="sv-SE" sz="2800" dirty="0" smtClean="0"/>
              <a:t>Sannolikheten att förkasta </a:t>
            </a: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 givet att den är sann blir </a:t>
            </a:r>
            <a:r>
              <a:rPr lang="sv-SE" sz="2800" i="1" dirty="0" smtClean="0"/>
              <a:t>P</a:t>
            </a:r>
            <a:r>
              <a:rPr lang="sv-SE" sz="2800" dirty="0" smtClean="0"/>
              <a:t>(Feltyp I) = 0,05 = </a:t>
            </a:r>
            <a:r>
              <a:rPr lang="el-GR" sz="2800" dirty="0" smtClean="0"/>
              <a:t>α</a:t>
            </a:r>
            <a:r>
              <a:rPr lang="sv-SE" sz="2800" dirty="0" smtClean="0"/>
              <a:t>, dvs.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signifikansnivån = 5%</a:t>
            </a:r>
          </a:p>
        </p:txBody>
      </p:sp>
      <p:graphicFrame>
        <p:nvGraphicFramePr>
          <p:cNvPr id="717828" name="Object 3"/>
          <p:cNvGraphicFramePr>
            <a:graphicFrameLocks noChangeAspect="1"/>
          </p:cNvGraphicFramePr>
          <p:nvPr/>
        </p:nvGraphicFramePr>
        <p:xfrm>
          <a:off x="1196975" y="3282255"/>
          <a:ext cx="4103688" cy="1001713"/>
        </p:xfrm>
        <a:graphic>
          <a:graphicData uri="http://schemas.openxmlformats.org/presentationml/2006/ole">
            <p:oleObj spid="_x0000_s717828" name="Ekvation" r:id="rId3" imgW="1790640" imgH="431640" progId="Equation.3">
              <p:embed/>
            </p:oleObj>
          </a:graphicData>
        </a:graphic>
      </p:graphicFrame>
      <p:cxnSp>
        <p:nvCxnSpPr>
          <p:cNvPr id="7" name="Rak 6"/>
          <p:cNvCxnSpPr/>
          <p:nvPr/>
        </p:nvCxnSpPr>
        <p:spPr>
          <a:xfrm>
            <a:off x="4051672" y="2661692"/>
            <a:ext cx="16232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7829" name="Object 2"/>
          <p:cNvGraphicFramePr>
            <a:graphicFrameLocks noChangeAspect="1"/>
          </p:cNvGraphicFramePr>
          <p:nvPr/>
        </p:nvGraphicFramePr>
        <p:xfrm>
          <a:off x="2552700" y="4540250"/>
          <a:ext cx="2016125" cy="619125"/>
        </p:xfrm>
        <a:graphic>
          <a:graphicData uri="http://schemas.openxmlformats.org/presentationml/2006/ole">
            <p:oleObj spid="_x0000_s717829" name="Ekvation" r:id="rId4" imgW="838080" imgH="253800" progId="Equation.3">
              <p:embed/>
            </p:oleObj>
          </a:graphicData>
        </a:graphic>
      </p:graphicFrame>
      <p:cxnSp>
        <p:nvCxnSpPr>
          <p:cNvPr id="9" name="Rak 8"/>
          <p:cNvCxnSpPr/>
          <p:nvPr/>
        </p:nvCxnSpPr>
        <p:spPr>
          <a:xfrm>
            <a:off x="5452314" y="6300192"/>
            <a:ext cx="16232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Dubbelsidigt test, forts.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355600" indent="-355600"/>
            <a:r>
              <a:rPr lang="sv-SE" sz="2800" dirty="0" smtClean="0"/>
              <a:t>Om det observerade värdet på </a:t>
            </a:r>
            <a:r>
              <a:rPr lang="sv-SE" sz="2800" i="1" dirty="0" smtClean="0"/>
              <a:t>Z</a:t>
            </a:r>
            <a:r>
              <a:rPr lang="sv-SE" sz="2800" dirty="0" smtClean="0"/>
              <a:t> som vi för tydlighets skull betecknar </a:t>
            </a:r>
            <a:r>
              <a:rPr lang="sv-SE" sz="2800" i="1" dirty="0" err="1" smtClean="0"/>
              <a:t>z</a:t>
            </a:r>
            <a:r>
              <a:rPr lang="sv-SE" sz="2800" baseline="-25000" dirty="0" err="1" smtClean="0"/>
              <a:t>obs</a:t>
            </a:r>
            <a:r>
              <a:rPr lang="sv-SE" sz="2800" dirty="0" smtClean="0"/>
              <a:t> är tillräckligt långt ifrån nollhypotesens värde </a:t>
            </a:r>
            <a:r>
              <a:rPr lang="el-GR" sz="2800" dirty="0" smtClean="0"/>
              <a:t>μ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, förkastas </a:t>
            </a: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</a:p>
          <a:p>
            <a:pPr marL="0" indent="0">
              <a:spcBef>
                <a:spcPts val="0"/>
              </a:spcBef>
              <a:buNone/>
            </a:pPr>
            <a:endParaRPr lang="sv-SE" sz="1200" dirty="0" smtClean="0"/>
          </a:p>
          <a:p>
            <a:pPr marL="0" lvl="1" indent="0">
              <a:spcBef>
                <a:spcPts val="0"/>
              </a:spcBef>
              <a:buNone/>
            </a:pPr>
            <a:r>
              <a:rPr lang="sv-SE" sz="3200" dirty="0" smtClean="0"/>
              <a:t>	</a:t>
            </a:r>
            <a:endParaRPr lang="sv-SE" dirty="0" smtClean="0"/>
          </a:p>
        </p:txBody>
      </p:sp>
      <p:graphicFrame>
        <p:nvGraphicFramePr>
          <p:cNvPr id="5765" name="Diagram 5764"/>
          <p:cNvGraphicFramePr/>
          <p:nvPr/>
        </p:nvGraphicFramePr>
        <p:xfrm>
          <a:off x="764704" y="5076056"/>
          <a:ext cx="5544616" cy="2671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766" name="Platshållare för innehåll 2"/>
          <p:cNvSpPr txBox="1">
            <a:spLocks/>
          </p:cNvSpPr>
          <p:nvPr/>
        </p:nvSpPr>
        <p:spPr>
          <a:xfrm>
            <a:off x="4581128" y="5436096"/>
            <a:ext cx="2088232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kumimoji="0" lang="sv-SE" sz="2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Kritisk övre gräns: </a:t>
            </a:r>
            <a:r>
              <a:rPr kumimoji="0" lang="sv-SE" sz="20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z</a:t>
            </a:r>
            <a:r>
              <a:rPr lang="el-GR" sz="2000" baseline="-25000" dirty="0" smtClean="0"/>
              <a:t>α</a:t>
            </a:r>
            <a:r>
              <a:rPr lang="sv-SE" sz="2000" baseline="-25000" dirty="0" smtClean="0"/>
              <a:t>/2</a:t>
            </a:r>
            <a:r>
              <a:rPr lang="sv-SE" sz="2000" dirty="0" smtClean="0"/>
              <a:t> = 1,96</a:t>
            </a:r>
            <a:endParaRPr kumimoji="0" lang="sv-SE" sz="20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5767" name="Platshållare för innehåll 2"/>
          <p:cNvSpPr txBox="1">
            <a:spLocks/>
          </p:cNvSpPr>
          <p:nvPr/>
        </p:nvSpPr>
        <p:spPr>
          <a:xfrm>
            <a:off x="332656" y="5436096"/>
            <a:ext cx="2232248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kumimoji="0" lang="sv-SE" sz="2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Kritisk </a:t>
            </a:r>
            <a:r>
              <a:rPr lang="sv-SE" sz="2000" dirty="0" smtClean="0"/>
              <a:t>nedre gräns: -</a:t>
            </a:r>
            <a:r>
              <a:rPr lang="sv-SE" sz="2000" i="1" dirty="0" smtClean="0"/>
              <a:t>z</a:t>
            </a:r>
            <a:r>
              <a:rPr lang="el-GR" sz="2000" baseline="-25000" dirty="0" smtClean="0"/>
              <a:t>α</a:t>
            </a:r>
            <a:r>
              <a:rPr lang="sv-SE" sz="2000" baseline="-25000" dirty="0" smtClean="0"/>
              <a:t>/2</a:t>
            </a:r>
            <a:r>
              <a:rPr lang="sv-SE" sz="2000" dirty="0" smtClean="0"/>
              <a:t> = -1,96</a:t>
            </a:r>
            <a:endParaRPr kumimoji="0" lang="sv-SE" sz="20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5768" name="Platshållare för innehåll 2"/>
          <p:cNvSpPr txBox="1">
            <a:spLocks/>
          </p:cNvSpPr>
          <p:nvPr/>
        </p:nvSpPr>
        <p:spPr>
          <a:xfrm>
            <a:off x="620688" y="7956376"/>
            <a:ext cx="151216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α</a:t>
            </a:r>
            <a:r>
              <a:rPr kumimoji="0" lang="sv-SE" sz="2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/2 = 0,025</a:t>
            </a:r>
            <a:endParaRPr kumimoji="0" lang="sv-SE" sz="20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5769" name="Platshållare för innehåll 2"/>
          <p:cNvSpPr txBox="1">
            <a:spLocks/>
          </p:cNvSpPr>
          <p:nvPr/>
        </p:nvSpPr>
        <p:spPr>
          <a:xfrm>
            <a:off x="5013176" y="7956376"/>
            <a:ext cx="151216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α</a:t>
            </a:r>
            <a:r>
              <a:rPr kumimoji="0" lang="sv-SE" sz="2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/2 = 0,025</a:t>
            </a:r>
            <a:endParaRPr kumimoji="0" lang="sv-SE" sz="20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5770" name="Platshållare för innehåll 2"/>
          <p:cNvSpPr txBox="1">
            <a:spLocks/>
          </p:cNvSpPr>
          <p:nvPr/>
        </p:nvSpPr>
        <p:spPr>
          <a:xfrm>
            <a:off x="2780928" y="6660232"/>
            <a:ext cx="151216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1 – </a:t>
            </a:r>
            <a:r>
              <a:rPr kumimoji="0" lang="el-GR" sz="2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α</a:t>
            </a:r>
            <a:r>
              <a:rPr kumimoji="0" lang="sv-SE" sz="2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= 0,95</a:t>
            </a:r>
            <a:endParaRPr kumimoji="0" lang="sv-SE" sz="20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5771" name="Platshållare för innehåll 2"/>
          <p:cNvSpPr txBox="1">
            <a:spLocks/>
          </p:cNvSpPr>
          <p:nvPr/>
        </p:nvSpPr>
        <p:spPr>
          <a:xfrm>
            <a:off x="2276872" y="7956376"/>
            <a:ext cx="2448272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Väntevärde</a:t>
            </a:r>
            <a:r>
              <a:rPr kumimoji="0" lang="sv-SE" sz="200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under </a:t>
            </a:r>
            <a:r>
              <a:rPr kumimoji="0" lang="sv-SE" sz="200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H</a:t>
            </a:r>
            <a:r>
              <a:rPr kumimoji="0" lang="sv-SE" sz="200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sv-SE" sz="200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v-SE" sz="2000" i="1" baseline="0" dirty="0" smtClean="0"/>
              <a:t>E</a:t>
            </a:r>
            <a:r>
              <a:rPr lang="sv-SE" sz="2000" baseline="0" dirty="0" smtClean="0"/>
              <a:t>(</a:t>
            </a:r>
            <a:r>
              <a:rPr lang="sv-SE" sz="2000" i="1" baseline="0" dirty="0" smtClean="0"/>
              <a:t>Z</a:t>
            </a:r>
            <a:r>
              <a:rPr lang="sv-SE" sz="2000" baseline="0" dirty="0" smtClean="0"/>
              <a:t>)</a:t>
            </a:r>
            <a:r>
              <a:rPr lang="sv-SE" sz="2000" dirty="0" smtClean="0"/>
              <a:t> = 0</a:t>
            </a:r>
            <a:endParaRPr kumimoji="0" lang="sv-SE" sz="20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5772" name="Platshållare för innehåll 2"/>
          <p:cNvSpPr txBox="1">
            <a:spLocks/>
          </p:cNvSpPr>
          <p:nvPr/>
        </p:nvSpPr>
        <p:spPr>
          <a:xfrm>
            <a:off x="1844824" y="4427984"/>
            <a:ext cx="3816424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Fördelning under </a:t>
            </a:r>
            <a:r>
              <a:rPr kumimoji="0" lang="sv-SE" sz="200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H</a:t>
            </a:r>
            <a:r>
              <a:rPr kumimoji="0" lang="sv-SE" sz="200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sv-SE" sz="200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:  </a:t>
            </a:r>
            <a:r>
              <a:rPr lang="sv-SE" sz="2000" i="1" baseline="0" dirty="0" smtClean="0"/>
              <a:t>Z</a:t>
            </a:r>
            <a:r>
              <a:rPr lang="sv-SE" sz="2000" dirty="0" smtClean="0"/>
              <a:t> </a:t>
            </a:r>
            <a:r>
              <a:rPr lang="sv-SE" sz="2000" dirty="0" smtClean="0">
                <a:latin typeface="Cambria" pitchFamily="18" charset="0"/>
              </a:rPr>
              <a:t>~</a:t>
            </a:r>
            <a:r>
              <a:rPr lang="sv-SE" sz="2000" dirty="0" smtClean="0"/>
              <a:t> </a:t>
            </a:r>
            <a:r>
              <a:rPr lang="sv-SE" sz="2000" i="1" dirty="0" smtClean="0"/>
              <a:t>N</a:t>
            </a:r>
            <a:r>
              <a:rPr lang="sv-SE" sz="2000" dirty="0" smtClean="0"/>
              <a:t>(0,1)</a:t>
            </a:r>
            <a:endParaRPr kumimoji="0" lang="sv-SE" sz="20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5774" name="Rak pil 5773"/>
          <p:cNvCxnSpPr/>
          <p:nvPr/>
        </p:nvCxnSpPr>
        <p:spPr>
          <a:xfrm>
            <a:off x="2276872" y="5940152"/>
            <a:ext cx="0" cy="1080120"/>
          </a:xfrm>
          <a:prstGeom prst="straightConnector1">
            <a:avLst/>
          </a:prstGeom>
          <a:ln w="222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78" name="Rak pil 5777"/>
          <p:cNvCxnSpPr/>
          <p:nvPr/>
        </p:nvCxnSpPr>
        <p:spPr>
          <a:xfrm>
            <a:off x="4797152" y="5940152"/>
            <a:ext cx="0" cy="1080120"/>
          </a:xfrm>
          <a:prstGeom prst="straightConnector1">
            <a:avLst/>
          </a:prstGeom>
          <a:ln w="222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80" name="Rak pil 5779"/>
          <p:cNvCxnSpPr/>
          <p:nvPr/>
        </p:nvCxnSpPr>
        <p:spPr>
          <a:xfrm flipH="1" flipV="1">
            <a:off x="4941168" y="7380312"/>
            <a:ext cx="288032" cy="576064"/>
          </a:xfrm>
          <a:prstGeom prst="straightConnector1">
            <a:avLst/>
          </a:prstGeom>
          <a:ln w="22225">
            <a:solidFill>
              <a:schemeClr val="accent5">
                <a:lumMod val="5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82" name="Rak pil 5781"/>
          <p:cNvCxnSpPr/>
          <p:nvPr/>
        </p:nvCxnSpPr>
        <p:spPr>
          <a:xfrm flipV="1">
            <a:off x="1700808" y="7380312"/>
            <a:ext cx="432048" cy="504056"/>
          </a:xfrm>
          <a:prstGeom prst="straightConnector1">
            <a:avLst/>
          </a:prstGeom>
          <a:ln w="22225">
            <a:solidFill>
              <a:schemeClr val="accent5">
                <a:lumMod val="5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87" name="Rak pil 5786"/>
          <p:cNvCxnSpPr/>
          <p:nvPr/>
        </p:nvCxnSpPr>
        <p:spPr>
          <a:xfrm>
            <a:off x="2924944" y="4932040"/>
            <a:ext cx="360040" cy="576064"/>
          </a:xfrm>
          <a:prstGeom prst="straightConnector1">
            <a:avLst/>
          </a:prstGeom>
          <a:ln w="2222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F8 Mer hypotesprövning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Sammanfattning:</a:t>
            </a:r>
          </a:p>
          <a:p>
            <a:pPr marL="514350" indent="-514350"/>
            <a:r>
              <a:rPr lang="sv-SE" dirty="0" smtClean="0"/>
              <a:t>Två komplementära påståenden</a:t>
            </a:r>
          </a:p>
          <a:p>
            <a:pPr marL="514350" indent="-514350"/>
            <a:r>
              <a:rPr lang="sv-SE" dirty="0" smtClean="0"/>
              <a:t>Data ger stöd (”bevis”) för en av dem</a:t>
            </a:r>
          </a:p>
          <a:p>
            <a:pPr marL="514350" indent="-514350"/>
            <a:endParaRPr lang="sv-SE" sz="1200" dirty="0" smtClean="0"/>
          </a:p>
          <a:p>
            <a:pPr marL="514350" indent="-514350"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Vi behöver:</a:t>
            </a:r>
          </a:p>
          <a:p>
            <a:pPr marL="514350" indent="-514350"/>
            <a:r>
              <a:rPr lang="sv-SE" dirty="0" smtClean="0"/>
              <a:t>Nollhypotes och mothypotes</a:t>
            </a:r>
          </a:p>
          <a:p>
            <a:pPr marL="514350" indent="-514350"/>
            <a:r>
              <a:rPr lang="sv-SE" dirty="0" smtClean="0"/>
              <a:t>Signifikansnivå</a:t>
            </a:r>
          </a:p>
          <a:p>
            <a:pPr marL="514350" indent="-514350"/>
            <a:r>
              <a:rPr lang="sv-SE" dirty="0" smtClean="0"/>
              <a:t>Testvariabel och dess fördelning</a:t>
            </a:r>
          </a:p>
          <a:p>
            <a:pPr marL="514350" indent="-514350"/>
            <a:endParaRPr lang="sv-SE" sz="1200" dirty="0" smtClean="0"/>
          </a:p>
          <a:p>
            <a:pPr marL="514350" indent="-514350">
              <a:buNone/>
            </a:pPr>
            <a:r>
              <a:rPr lang="sv-SE" dirty="0" smtClean="0"/>
              <a:t>Ur detta får vi det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kritiska området.</a:t>
            </a:r>
            <a:endParaRPr lang="sv-SE" dirty="0" smtClean="0"/>
          </a:p>
          <a:p>
            <a:pPr marL="514350" indent="-514350">
              <a:buNone/>
            </a:pPr>
            <a:endParaRPr lang="sv-SE" dirty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4999785" y="27884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Signifikans och styrka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8"/>
              </a:spcBef>
              <a:buNone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Signifikansnivå</a:t>
            </a:r>
            <a:r>
              <a:rPr lang="sv-SE" sz="2800" dirty="0" smtClean="0"/>
              <a:t> eller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felrisk</a:t>
            </a:r>
          </a:p>
          <a:p>
            <a:pPr marL="0" indent="0">
              <a:spcBef>
                <a:spcPts val="768"/>
              </a:spcBef>
              <a:buNone/>
              <a:tabLst>
                <a:tab pos="1790700" algn="l"/>
              </a:tabLst>
            </a:pPr>
            <a:r>
              <a:rPr lang="sv-SE" sz="2800" i="1" dirty="0" smtClean="0"/>
              <a:t>P</a:t>
            </a:r>
            <a:r>
              <a:rPr lang="sv-SE" sz="2800" dirty="0" smtClean="0"/>
              <a:t>(Feltyp I) = </a:t>
            </a:r>
            <a:r>
              <a:rPr lang="sv-SE" sz="2800" i="1" dirty="0" smtClean="0"/>
              <a:t>P</a:t>
            </a:r>
            <a:r>
              <a:rPr lang="sv-SE" sz="2800" dirty="0" smtClean="0"/>
              <a:t>(förkasta </a:t>
            </a:r>
            <a:r>
              <a:rPr lang="sv-SE" sz="2800" i="1" dirty="0" smtClean="0"/>
              <a:t>H</a:t>
            </a:r>
            <a:r>
              <a:rPr lang="sv-SE" sz="2800" baseline="-25000" dirty="0" smtClean="0"/>
              <a:t>0 </a:t>
            </a:r>
            <a:r>
              <a:rPr lang="sv-SE" sz="2800" dirty="0" smtClean="0"/>
              <a:t>|</a:t>
            </a:r>
            <a:r>
              <a:rPr lang="sv-SE" sz="2800" baseline="-25000" dirty="0" smtClean="0"/>
              <a:t> </a:t>
            </a: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 sann) = </a:t>
            </a:r>
            <a:r>
              <a:rPr lang="el-GR" sz="2800" dirty="0" smtClean="0"/>
              <a:t>α</a:t>
            </a:r>
            <a:endParaRPr lang="sv-SE" sz="2800" dirty="0" smtClean="0"/>
          </a:p>
          <a:p>
            <a:pPr marL="0" indent="0">
              <a:spcBef>
                <a:spcPts val="768"/>
              </a:spcBef>
              <a:buNone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Testets styrka</a:t>
            </a:r>
          </a:p>
          <a:p>
            <a:pPr marL="0" indent="0">
              <a:spcBef>
                <a:spcPts val="768"/>
              </a:spcBef>
              <a:buNone/>
              <a:tabLst>
                <a:tab pos="1790700" algn="l"/>
              </a:tabLst>
            </a:pPr>
            <a:r>
              <a:rPr lang="sv-SE" sz="2800" i="1" dirty="0" smtClean="0"/>
              <a:t>P</a:t>
            </a:r>
            <a:r>
              <a:rPr lang="sv-SE" sz="2800" dirty="0" smtClean="0"/>
              <a:t>(förkasta </a:t>
            </a:r>
            <a:r>
              <a:rPr lang="sv-SE" sz="2800" i="1" dirty="0" smtClean="0"/>
              <a:t>H</a:t>
            </a:r>
            <a:r>
              <a:rPr lang="sv-SE" sz="2800" baseline="-25000" dirty="0" smtClean="0"/>
              <a:t>0 </a:t>
            </a:r>
            <a:r>
              <a:rPr lang="sv-SE" sz="2800" dirty="0" smtClean="0"/>
              <a:t>|</a:t>
            </a:r>
            <a:r>
              <a:rPr lang="sv-SE" sz="2800" baseline="-25000" dirty="0" smtClean="0"/>
              <a:t> </a:t>
            </a: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 falsk) = 1 – </a:t>
            </a:r>
            <a:r>
              <a:rPr lang="el-GR" sz="2800" dirty="0" smtClean="0"/>
              <a:t>β</a:t>
            </a:r>
            <a:endParaRPr lang="sv-SE" sz="2800" dirty="0" smtClean="0"/>
          </a:p>
          <a:p>
            <a:pPr marL="0" indent="0">
              <a:spcBef>
                <a:spcPts val="768"/>
              </a:spcBef>
              <a:buNone/>
              <a:tabLst>
                <a:tab pos="1790700" algn="l"/>
              </a:tabLst>
            </a:pPr>
            <a:r>
              <a:rPr lang="sv-SE" sz="2800" i="1" dirty="0" smtClean="0"/>
              <a:t>P</a:t>
            </a:r>
            <a:r>
              <a:rPr lang="sv-SE" sz="2800" dirty="0" smtClean="0"/>
              <a:t>(Feltyp II) = </a:t>
            </a:r>
            <a:r>
              <a:rPr lang="el-GR" sz="2800" dirty="0" smtClean="0"/>
              <a:t>β</a:t>
            </a:r>
            <a:endParaRPr lang="sv-SE" sz="2800" dirty="0" smtClean="0"/>
          </a:p>
          <a:p>
            <a:pPr marL="0" indent="0">
              <a:spcBef>
                <a:spcPts val="768"/>
              </a:spcBef>
              <a:buNone/>
              <a:tabLst>
                <a:tab pos="1790700" algn="l"/>
              </a:tabLst>
            </a:pPr>
            <a:endParaRPr lang="sv-SE" sz="2800" dirty="0" smtClean="0"/>
          </a:p>
          <a:p>
            <a:pPr marL="0" indent="0">
              <a:spcBef>
                <a:spcPts val="768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8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8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8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8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8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8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8"/>
              </a:spcBef>
              <a:buNone/>
            </a:pPr>
            <a:endParaRPr lang="sv-SE" sz="1400" dirty="0" smtClean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620688" y="5130680"/>
          <a:ext cx="5832648" cy="359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1800200"/>
                <a:gridCol w="1800200"/>
              </a:tblGrid>
              <a:tr h="756000">
                <a:tc>
                  <a:txBody>
                    <a:bodyPr/>
                    <a:lstStyle/>
                    <a:p>
                      <a:pPr algn="l"/>
                      <a:r>
                        <a:rPr lang="sv-SE" sz="2800" b="1" i="1" dirty="0" smtClean="0">
                          <a:solidFill>
                            <a:schemeClr val="tx1"/>
                          </a:solidFill>
                        </a:rPr>
                        <a:t>Sannolikhet &amp; konsekvens</a:t>
                      </a:r>
                      <a:endParaRPr lang="sv-SE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Faktisk situation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56000">
                <a:tc>
                  <a:txBody>
                    <a:bodyPr/>
                    <a:lstStyle/>
                    <a:p>
                      <a:pPr algn="l"/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Beslut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800" b="0" i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sv-SE" sz="2800" b="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 sann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800" b="0" i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sv-SE" sz="2800" b="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 falsk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56000">
                <a:tc>
                  <a:txBody>
                    <a:bodyPr/>
                    <a:lstStyle/>
                    <a:p>
                      <a:pPr algn="l"/>
                      <a:r>
                        <a:rPr lang="sv-SE" sz="2800" b="0" baseline="0" dirty="0" smtClean="0">
                          <a:solidFill>
                            <a:schemeClr val="tx1"/>
                          </a:solidFill>
                        </a:rPr>
                        <a:t>Acceptera </a:t>
                      </a:r>
                      <a:r>
                        <a:rPr lang="sv-SE" sz="2800" b="0" i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sv-SE" sz="2800" b="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1 – </a:t>
                      </a:r>
                      <a:r>
                        <a:rPr lang="el-GR" sz="2800" b="0" dirty="0" smtClean="0">
                          <a:solidFill>
                            <a:schemeClr val="tx1"/>
                          </a:solidFill>
                        </a:rPr>
                        <a:t>α</a:t>
                      </a:r>
                      <a:endParaRPr lang="sv-SE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rätt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b="0" dirty="0" smtClean="0">
                          <a:solidFill>
                            <a:schemeClr val="tx1"/>
                          </a:solidFill>
                        </a:rPr>
                        <a:t>β</a:t>
                      </a:r>
                      <a:endParaRPr lang="sv-SE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Feltyp II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56000">
                <a:tc>
                  <a:txBody>
                    <a:bodyPr/>
                    <a:lstStyle/>
                    <a:p>
                      <a:pPr algn="l"/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Förkasta </a:t>
                      </a:r>
                      <a:r>
                        <a:rPr lang="sv-SE" sz="2800" b="0" i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sv-SE" sz="2800" b="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b="0" dirty="0" smtClean="0">
                          <a:solidFill>
                            <a:schemeClr val="tx1"/>
                          </a:solidFill>
                        </a:rPr>
                        <a:t>α</a:t>
                      </a:r>
                      <a:endParaRPr lang="sv-SE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Feltyp</a:t>
                      </a:r>
                      <a:r>
                        <a:rPr lang="sv-SE" sz="2800" b="0" baseline="0" dirty="0" smtClean="0">
                          <a:solidFill>
                            <a:schemeClr val="tx1"/>
                          </a:solidFill>
                        </a:rPr>
                        <a:t> I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1 – </a:t>
                      </a:r>
                      <a:r>
                        <a:rPr lang="el-GR" sz="2800" b="0" dirty="0" smtClean="0">
                          <a:solidFill>
                            <a:schemeClr val="tx1"/>
                          </a:solidFill>
                        </a:rPr>
                        <a:t>β</a:t>
                      </a:r>
                      <a:endParaRPr lang="sv-SE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sv-SE" sz="2800" b="0" dirty="0" smtClean="0">
                          <a:solidFill>
                            <a:schemeClr val="tx1"/>
                          </a:solidFill>
                        </a:rPr>
                        <a:t>rätt</a:t>
                      </a:r>
                      <a:endParaRPr lang="sv-SE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Platshållare för innehåll 2"/>
          <p:cNvSpPr txBox="1">
            <a:spLocks/>
          </p:cNvSpPr>
          <p:nvPr/>
        </p:nvSpPr>
        <p:spPr>
          <a:xfrm rot="1032892">
            <a:off x="4999785" y="27884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Arbetsgången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v-SE" sz="2800" b="1" dirty="0" smtClean="0">
                <a:solidFill>
                  <a:schemeClr val="accent5">
                    <a:lumMod val="50000"/>
                  </a:schemeClr>
                </a:solidFill>
              </a:rPr>
              <a:t>Förutsättningar / antaganden</a:t>
            </a:r>
            <a:r>
              <a:rPr lang="sv-SE" sz="2800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</a:p>
          <a:p>
            <a:pPr marL="514350" indent="-514350">
              <a:buNone/>
            </a:pPr>
            <a:r>
              <a:rPr lang="sv-SE" sz="2800" dirty="0" smtClean="0"/>
              <a:t>	Ett stickprov av storlek </a:t>
            </a:r>
            <a:r>
              <a:rPr lang="sv-SE" sz="2800" i="1" dirty="0" smtClean="0"/>
              <a:t>n</a:t>
            </a:r>
            <a:r>
              <a:rPr lang="sv-SE" sz="2800" dirty="0" smtClean="0"/>
              <a:t> = 36 från en normalfördelning med känd varians σ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 = 9</a:t>
            </a:r>
          </a:p>
          <a:p>
            <a:pPr marL="514350" indent="-514350">
              <a:spcBef>
                <a:spcPts val="2400"/>
              </a:spcBef>
              <a:buFont typeface="+mj-lt"/>
              <a:buAutoNum type="arabicPeriod" startAt="2"/>
            </a:pPr>
            <a:r>
              <a:rPr lang="sv-SE" sz="2800" b="1" dirty="0" smtClean="0">
                <a:solidFill>
                  <a:schemeClr val="accent5">
                    <a:lumMod val="50000"/>
                  </a:schemeClr>
                </a:solidFill>
              </a:rPr>
              <a:t>Nollhypotes</a:t>
            </a:r>
            <a:r>
              <a:rPr lang="sv-SE" sz="2800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  <a:r>
              <a:rPr lang="sv-SE" sz="2800" dirty="0" smtClean="0"/>
              <a:t>	</a:t>
            </a: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: μ = 5</a:t>
            </a:r>
          </a:p>
          <a:p>
            <a:pPr marL="514350" indent="-514350">
              <a:spcBef>
                <a:spcPts val="2400"/>
              </a:spcBef>
              <a:buFont typeface="+mj-lt"/>
              <a:buAutoNum type="arabicPeriod" startAt="2"/>
            </a:pPr>
            <a:r>
              <a:rPr lang="sv-SE" sz="2800" b="1" dirty="0" smtClean="0">
                <a:solidFill>
                  <a:schemeClr val="accent5">
                    <a:lumMod val="50000"/>
                  </a:schemeClr>
                </a:solidFill>
              </a:rPr>
              <a:t>Mothypotes</a:t>
            </a:r>
            <a:r>
              <a:rPr lang="sv-SE" sz="2800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  <a:r>
              <a:rPr lang="sv-SE" sz="2800" dirty="0" smtClean="0"/>
              <a:t>	</a:t>
            </a:r>
            <a:r>
              <a:rPr lang="sv-SE" sz="2800" i="1" dirty="0" smtClean="0"/>
              <a:t>H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: μ ≠ 5</a:t>
            </a:r>
          </a:p>
          <a:p>
            <a:pPr marL="514350" indent="-514350">
              <a:spcBef>
                <a:spcPts val="2400"/>
              </a:spcBef>
              <a:buFont typeface="+mj-lt"/>
              <a:buAutoNum type="arabicPeriod" startAt="2"/>
            </a:pPr>
            <a:r>
              <a:rPr lang="sv-SE" sz="2800" b="1" dirty="0" smtClean="0">
                <a:solidFill>
                  <a:schemeClr val="accent5">
                    <a:lumMod val="50000"/>
                  </a:schemeClr>
                </a:solidFill>
              </a:rPr>
              <a:t>Signifikansnivå / felrisk</a:t>
            </a:r>
            <a:r>
              <a:rPr lang="sv-SE" sz="2800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  <a:r>
              <a:rPr lang="sv-SE" sz="2800" dirty="0" smtClean="0"/>
              <a:t>	α = 5%</a:t>
            </a:r>
          </a:p>
          <a:p>
            <a:pPr marL="514350" indent="-514350">
              <a:spcBef>
                <a:spcPts val="2400"/>
              </a:spcBef>
              <a:buFont typeface="+mj-lt"/>
              <a:buAutoNum type="arabicPeriod" startAt="2"/>
            </a:pPr>
            <a:r>
              <a:rPr lang="sv-SE" sz="2800" b="1" dirty="0" smtClean="0">
                <a:solidFill>
                  <a:schemeClr val="accent5">
                    <a:lumMod val="50000"/>
                  </a:schemeClr>
                </a:solidFill>
              </a:rPr>
              <a:t>Teststatistika / testvariabel</a:t>
            </a:r>
            <a:r>
              <a:rPr lang="sv-SE" sz="2800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</a:p>
          <a:p>
            <a:pPr marL="514350" indent="-514350">
              <a:spcBef>
                <a:spcPts val="2400"/>
              </a:spcBef>
              <a:buNone/>
            </a:pPr>
            <a:r>
              <a:rPr lang="sv-SE" sz="2800" dirty="0" smtClean="0"/>
              <a:t>	</a:t>
            </a:r>
            <a:endParaRPr lang="sv-SE" sz="2800" dirty="0"/>
          </a:p>
        </p:txBody>
      </p:sp>
      <p:graphicFrame>
        <p:nvGraphicFramePr>
          <p:cNvPr id="718850" name="Object 3"/>
          <p:cNvGraphicFramePr>
            <a:graphicFrameLocks noChangeAspect="1"/>
          </p:cNvGraphicFramePr>
          <p:nvPr/>
        </p:nvGraphicFramePr>
        <p:xfrm>
          <a:off x="2204864" y="7243407"/>
          <a:ext cx="1440160" cy="1001001"/>
        </p:xfrm>
        <a:graphic>
          <a:graphicData uri="http://schemas.openxmlformats.org/presentationml/2006/ole">
            <p:oleObj spid="_x0000_s719874" name="Ekvation" r:id="rId3" imgW="64764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Arbetsgången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sv-SE" sz="2800" b="1" dirty="0" smtClean="0">
                <a:solidFill>
                  <a:schemeClr val="accent5">
                    <a:lumMod val="50000"/>
                  </a:schemeClr>
                </a:solidFill>
              </a:rPr>
              <a:t>Fördelning</a:t>
            </a:r>
            <a:r>
              <a:rPr lang="sv-SE" sz="2800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</a:p>
          <a:p>
            <a:pPr marL="533400" indent="-533400">
              <a:buNone/>
            </a:pPr>
            <a:r>
              <a:rPr lang="sv-SE" sz="2800" dirty="0" smtClean="0"/>
              <a:t>	Under de givna förutsättningarna och under </a:t>
            </a: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 gäller att  </a:t>
            </a:r>
            <a:r>
              <a:rPr lang="sv-SE" sz="2800" i="1" dirty="0" smtClean="0"/>
              <a:t>Z</a:t>
            </a:r>
            <a:r>
              <a:rPr lang="sv-SE" sz="2800" dirty="0" smtClean="0"/>
              <a:t>∼</a:t>
            </a:r>
            <a:r>
              <a:rPr lang="sv-SE" sz="2800" i="1" dirty="0" smtClean="0"/>
              <a:t>N</a:t>
            </a:r>
            <a:r>
              <a:rPr lang="sv-SE" sz="2800" dirty="0" smtClean="0"/>
              <a:t>(0,1).</a:t>
            </a:r>
          </a:p>
          <a:p>
            <a:pPr marL="533400" indent="-533400">
              <a:buNone/>
            </a:pPr>
            <a:r>
              <a:rPr lang="sv-SE" sz="2800" dirty="0" smtClean="0"/>
              <a:t>	Om särskilda antaganden behövs, anges dessa, t.ex. "enligt CGS så är Z approximativt N(0,1)”.</a:t>
            </a:r>
          </a:p>
          <a:p>
            <a:pPr marL="514350" indent="-514350">
              <a:spcBef>
                <a:spcPts val="2400"/>
              </a:spcBef>
              <a:buFont typeface="+mj-lt"/>
              <a:buAutoNum type="arabicPeriod" startAt="7"/>
            </a:pPr>
            <a:r>
              <a:rPr lang="sv-SE" sz="2800" b="1" dirty="0" smtClean="0">
                <a:solidFill>
                  <a:schemeClr val="accent5">
                    <a:lumMod val="50000"/>
                  </a:schemeClr>
                </a:solidFill>
              </a:rPr>
              <a:t>Kritiskt värde/område</a:t>
            </a:r>
            <a:r>
              <a:rPr lang="sv-SE" sz="2800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</a:p>
          <a:p>
            <a:pPr marL="533400" indent="-533400">
              <a:buNone/>
            </a:pPr>
            <a:r>
              <a:rPr lang="sv-SE" sz="2800" dirty="0" smtClean="0"/>
              <a:t>	Vi förkastar </a:t>
            </a: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 om vi observerar</a:t>
            </a:r>
          </a:p>
          <a:p>
            <a:pPr marL="533400" indent="-533400">
              <a:buNone/>
            </a:pPr>
            <a:r>
              <a:rPr lang="sv-SE" sz="2800" dirty="0" smtClean="0"/>
              <a:t>		|</a:t>
            </a:r>
            <a:r>
              <a:rPr lang="sv-SE" sz="2800" i="1" dirty="0" err="1" smtClean="0"/>
              <a:t>z</a:t>
            </a:r>
            <a:r>
              <a:rPr lang="sv-SE" sz="2800" i="1" baseline="-25000" dirty="0" err="1" smtClean="0"/>
              <a:t>obs</a:t>
            </a:r>
            <a:r>
              <a:rPr lang="sv-SE" sz="2800" dirty="0" smtClean="0"/>
              <a:t>| &gt; 1.96 = </a:t>
            </a:r>
            <a:r>
              <a:rPr lang="sv-SE" sz="2800" i="1" dirty="0" smtClean="0"/>
              <a:t>z</a:t>
            </a:r>
            <a:r>
              <a:rPr lang="sv-SE" sz="2800" baseline="-25000" dirty="0" smtClean="0"/>
              <a:t>0,025</a:t>
            </a:r>
          </a:p>
          <a:p>
            <a:pPr marL="533400" indent="-533400">
              <a:buNone/>
            </a:pPr>
            <a:r>
              <a:rPr lang="sv-SE" sz="2800" dirty="0" smtClean="0"/>
              <a:t>	Detta är ekvivalent med</a:t>
            </a:r>
            <a:endParaRPr lang="sv-SE" sz="2800" dirty="0"/>
          </a:p>
        </p:txBody>
      </p:sp>
      <p:graphicFrame>
        <p:nvGraphicFramePr>
          <p:cNvPr id="720898" name="Object 3"/>
          <p:cNvGraphicFramePr>
            <a:graphicFrameLocks noChangeAspect="1"/>
          </p:cNvGraphicFramePr>
          <p:nvPr/>
        </p:nvGraphicFramePr>
        <p:xfrm>
          <a:off x="1379835" y="7308304"/>
          <a:ext cx="3489325" cy="639762"/>
        </p:xfrm>
        <a:graphic>
          <a:graphicData uri="http://schemas.openxmlformats.org/presentationml/2006/ole">
            <p:oleObj spid="_x0000_s720898" name="Ekvation" r:id="rId3" imgW="1473120" imgH="266400" progId="Equation.3">
              <p:embed/>
            </p:oleObj>
          </a:graphicData>
        </a:graphic>
      </p:graphicFrame>
      <p:graphicFrame>
        <p:nvGraphicFramePr>
          <p:cNvPr id="720899" name="Object 3"/>
          <p:cNvGraphicFramePr>
            <a:graphicFrameLocks noChangeAspect="1"/>
          </p:cNvGraphicFramePr>
          <p:nvPr/>
        </p:nvGraphicFramePr>
        <p:xfrm>
          <a:off x="1379835" y="8036693"/>
          <a:ext cx="3489325" cy="639763"/>
        </p:xfrm>
        <a:graphic>
          <a:graphicData uri="http://schemas.openxmlformats.org/presentationml/2006/ole">
            <p:oleObj spid="_x0000_s720899" name="Ekvation" r:id="rId4" imgW="1473120" imgH="266400" progId="Equation.3">
              <p:embed/>
            </p:oleObj>
          </a:graphicData>
        </a:graphic>
      </p:graphicFrame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Arbetsgången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sz="2800" i="1" u="sng" dirty="0" smtClean="0"/>
              <a:t>Alternativ 1.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sv-SE" sz="2800" b="1" dirty="0" smtClean="0">
                <a:solidFill>
                  <a:schemeClr val="accent5">
                    <a:lumMod val="50000"/>
                  </a:schemeClr>
                </a:solidFill>
              </a:rPr>
              <a:t>Beräkningar:</a:t>
            </a:r>
            <a:r>
              <a:rPr lang="sv-SE" sz="2800" dirty="0" smtClean="0"/>
              <a:t>	</a:t>
            </a:r>
            <a:r>
              <a:rPr lang="sv-SE" sz="2800" i="1" dirty="0" smtClean="0"/>
              <a:t>x</a:t>
            </a:r>
            <a:r>
              <a:rPr lang="sv-SE" sz="2800" dirty="0" smtClean="0"/>
              <a:t> = 4,01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sv-SE" sz="2800" b="1" dirty="0" smtClean="0">
                <a:solidFill>
                  <a:schemeClr val="accent5">
                    <a:lumMod val="50000"/>
                  </a:schemeClr>
                </a:solidFill>
              </a:rPr>
              <a:t>Slutsats:</a:t>
            </a:r>
            <a:r>
              <a:rPr lang="sv-SE" sz="2800" dirty="0" smtClean="0"/>
              <a:t> Då </a:t>
            </a:r>
            <a:r>
              <a:rPr lang="sv-SE" sz="2800" i="1" dirty="0" smtClean="0"/>
              <a:t>x</a:t>
            </a:r>
            <a:r>
              <a:rPr lang="sv-SE" sz="2800" dirty="0" smtClean="0"/>
              <a:t> = 4,01 &lt; 4,02 förkastas </a:t>
            </a: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. Det observerade medelvärdet är </a:t>
            </a:r>
            <a:r>
              <a:rPr lang="sv-SE" sz="2800" u="sng" dirty="0" smtClean="0"/>
              <a:t>si</a:t>
            </a:r>
            <a:r>
              <a:rPr lang="sv-SE" sz="2800" dirty="0" smtClean="0"/>
              <a:t>g</a:t>
            </a:r>
            <a:r>
              <a:rPr lang="sv-SE" sz="2800" u="sng" dirty="0" smtClean="0"/>
              <a:t>nifikant skilt</a:t>
            </a:r>
            <a:r>
              <a:rPr lang="sv-SE" sz="2800" dirty="0" smtClean="0"/>
              <a:t> från 5 på 5%-nivån. Data stöder inte påståendet att μ = 5.</a:t>
            </a:r>
          </a:p>
          <a:p>
            <a:pPr>
              <a:buNone/>
            </a:pPr>
            <a:r>
              <a:rPr lang="sv-SE" sz="2800" i="1" u="sng" dirty="0" smtClean="0"/>
              <a:t>Alternativ 2.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sv-SE" sz="2800" b="1" dirty="0" smtClean="0">
                <a:solidFill>
                  <a:schemeClr val="accent5">
                    <a:lumMod val="50000"/>
                  </a:schemeClr>
                </a:solidFill>
              </a:rPr>
              <a:t>Beräkningar:</a:t>
            </a:r>
            <a:r>
              <a:rPr lang="sv-SE" sz="2800" dirty="0" smtClean="0"/>
              <a:t>	</a:t>
            </a:r>
            <a:r>
              <a:rPr lang="sv-SE" sz="2800" i="1" dirty="0" smtClean="0"/>
              <a:t>x</a:t>
            </a:r>
            <a:r>
              <a:rPr lang="sv-SE" sz="2800" dirty="0" smtClean="0"/>
              <a:t> = 4,03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sv-SE" sz="2800" b="1" dirty="0" smtClean="0">
                <a:solidFill>
                  <a:schemeClr val="accent5">
                    <a:lumMod val="50000"/>
                  </a:schemeClr>
                </a:solidFill>
              </a:rPr>
              <a:t>Slutsats:</a:t>
            </a:r>
            <a:r>
              <a:rPr lang="sv-SE" sz="2800" dirty="0" smtClean="0"/>
              <a:t> Då 4.02 &lt; </a:t>
            </a:r>
            <a:r>
              <a:rPr lang="sv-SE" sz="2800" i="1" dirty="0" smtClean="0"/>
              <a:t>x</a:t>
            </a:r>
            <a:r>
              <a:rPr lang="sv-SE" sz="2800" dirty="0" smtClean="0"/>
              <a:t> &lt; 5.98 kan </a:t>
            </a: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 inte förkastas. Det observerade medelvärdet är </a:t>
            </a:r>
            <a:r>
              <a:rPr lang="sv-SE" sz="2800" u="sng" dirty="0" smtClean="0"/>
              <a:t>inte si</a:t>
            </a:r>
            <a:r>
              <a:rPr lang="sv-SE" sz="2800" dirty="0" smtClean="0"/>
              <a:t>g</a:t>
            </a:r>
            <a:r>
              <a:rPr lang="sv-SE" sz="2800" u="sng" dirty="0" smtClean="0"/>
              <a:t>nifikant skilt </a:t>
            </a:r>
            <a:r>
              <a:rPr lang="sv-SE" sz="2800" dirty="0" smtClean="0"/>
              <a:t>från 5 på 5%-nivån. Det finns inte tillräckligt stöd i data för att för att förkasta påståendet att μ = 5.</a:t>
            </a:r>
            <a:endParaRPr lang="sv-SE" sz="2800" dirty="0"/>
          </a:p>
        </p:txBody>
      </p:sp>
      <p:cxnSp>
        <p:nvCxnSpPr>
          <p:cNvPr id="4" name="Rak 3"/>
          <p:cNvCxnSpPr/>
          <p:nvPr/>
        </p:nvCxnSpPr>
        <p:spPr>
          <a:xfrm>
            <a:off x="3736647" y="6141887"/>
            <a:ext cx="1440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ak 5"/>
          <p:cNvCxnSpPr/>
          <p:nvPr/>
        </p:nvCxnSpPr>
        <p:spPr>
          <a:xfrm>
            <a:off x="3193924" y="5642594"/>
            <a:ext cx="1440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k 6"/>
          <p:cNvCxnSpPr/>
          <p:nvPr/>
        </p:nvCxnSpPr>
        <p:spPr>
          <a:xfrm>
            <a:off x="2761876" y="3338338"/>
            <a:ext cx="1440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k 7"/>
          <p:cNvCxnSpPr/>
          <p:nvPr/>
        </p:nvCxnSpPr>
        <p:spPr>
          <a:xfrm>
            <a:off x="3198687" y="2824756"/>
            <a:ext cx="1440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Medelvärden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i="1" u="sng" dirty="0" smtClean="0"/>
              <a:t>Fall </a:t>
            </a:r>
            <a:r>
              <a:rPr lang="sv-SE" i="1" u="sng" dirty="0" smtClean="0"/>
              <a:t>1</a:t>
            </a:r>
            <a:r>
              <a:rPr lang="sv-SE" dirty="0" smtClean="0"/>
              <a:t>:</a:t>
            </a:r>
          </a:p>
          <a:p>
            <a:pPr marL="723900" indent="-723900">
              <a:buFont typeface="+mj-lt"/>
              <a:buAutoNum type="arabicPeriod"/>
            </a:pPr>
            <a:r>
              <a:rPr lang="sv-SE" baseline="-25000" dirty="0" smtClean="0"/>
              <a:t>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i="1" baseline="-25000" dirty="0" smtClean="0"/>
              <a:t> </a:t>
            </a:r>
            <a:r>
              <a:rPr lang="sv-SE" dirty="0" smtClean="0">
                <a:latin typeface="Cambria" pitchFamily="18" charset="0"/>
              </a:rPr>
              <a:t>~</a:t>
            </a:r>
            <a:r>
              <a:rPr lang="sv-SE" i="1" baseline="-25000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</a:t>
            </a:r>
            <a:r>
              <a:rPr lang="el-GR" dirty="0" smtClean="0"/>
              <a:t>μ</a:t>
            </a:r>
            <a:r>
              <a:rPr lang="sv-SE" dirty="0" smtClean="0"/>
              <a:t>,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), </a:t>
            </a:r>
            <a:r>
              <a:rPr lang="sv-SE" dirty="0" smtClean="0"/>
              <a:t>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 känd</a:t>
            </a:r>
          </a:p>
          <a:p>
            <a:pPr marL="723900" indent="-723900">
              <a:buFont typeface="+mj-lt"/>
              <a:buAutoNum type="arabicPeriod"/>
            </a:pPr>
            <a:r>
              <a:rPr lang="sv-SE" baseline="-25000" dirty="0" smtClean="0"/>
              <a:t> </a:t>
            </a:r>
            <a:r>
              <a:rPr lang="sv-SE" i="1" dirty="0" smtClean="0"/>
              <a:t>H</a:t>
            </a:r>
            <a:r>
              <a:rPr lang="sv-SE" baseline="-25000" dirty="0" smtClean="0"/>
              <a:t>0</a:t>
            </a:r>
            <a:r>
              <a:rPr lang="sv-SE" dirty="0" smtClean="0"/>
              <a:t>: </a:t>
            </a:r>
            <a:r>
              <a:rPr lang="el-GR" dirty="0" smtClean="0"/>
              <a:t>μ</a:t>
            </a:r>
            <a:r>
              <a:rPr lang="sv-SE" dirty="0" smtClean="0"/>
              <a:t> =</a:t>
            </a:r>
            <a:r>
              <a:rPr lang="el-GR" dirty="0" smtClean="0"/>
              <a:t> μ</a:t>
            </a:r>
            <a:r>
              <a:rPr lang="sv-SE" baseline="-25000" dirty="0" smtClean="0"/>
              <a:t>0</a:t>
            </a:r>
          </a:p>
          <a:p>
            <a:pPr marL="723900" indent="-723900">
              <a:buNone/>
            </a:pPr>
            <a:endParaRPr lang="sv-SE" sz="2400" dirty="0" smtClean="0"/>
          </a:p>
          <a:p>
            <a:pPr marL="723900" indent="-723900">
              <a:buNone/>
            </a:pPr>
            <a:r>
              <a:rPr lang="sv-SE" dirty="0" smtClean="0"/>
              <a:t>5,6.	</a:t>
            </a:r>
            <a:endParaRPr lang="sv-SE" dirty="0" smtClean="0"/>
          </a:p>
          <a:p>
            <a:pPr marL="723900" indent="-723900">
              <a:buNone/>
            </a:pPr>
            <a:endParaRPr lang="sv-SE" dirty="0" smtClean="0"/>
          </a:p>
          <a:p>
            <a:pPr marL="723900" indent="-723900">
              <a:buFont typeface="+mj-lt"/>
              <a:buAutoNum type="arabicPeriod" startAt="7"/>
              <a:tabLst>
                <a:tab pos="4927600" algn="l"/>
              </a:tabLst>
            </a:pPr>
            <a:r>
              <a:rPr lang="sv-SE" dirty="0" smtClean="0"/>
              <a:t>Kritiskt område</a:t>
            </a:r>
            <a:r>
              <a:rPr lang="sv-SE" dirty="0" smtClean="0"/>
              <a:t>:</a:t>
            </a:r>
          </a:p>
          <a:p>
            <a:pPr marL="812800" lvl="1" indent="0">
              <a:buNone/>
              <a:tabLst>
                <a:tab pos="3314700" algn="l"/>
                <a:tab pos="4838700" algn="l"/>
              </a:tabLst>
            </a:pPr>
            <a:r>
              <a:rPr lang="sv-SE" sz="3200" dirty="0" smtClean="0"/>
              <a:t>- enkelsidigt:	</a:t>
            </a:r>
            <a:r>
              <a:rPr lang="sv-SE" sz="3200" i="1" dirty="0" err="1" smtClean="0"/>
              <a:t>z</a:t>
            </a:r>
            <a:r>
              <a:rPr lang="sv-SE" sz="3200" i="1" baseline="-25000" dirty="0" err="1" smtClean="0"/>
              <a:t>obs</a:t>
            </a:r>
            <a:r>
              <a:rPr lang="sv-SE" sz="3200" dirty="0" smtClean="0"/>
              <a:t> </a:t>
            </a:r>
            <a:r>
              <a:rPr lang="sv-SE" sz="3200" dirty="0" smtClean="0"/>
              <a:t>&gt; </a:t>
            </a:r>
            <a:r>
              <a:rPr lang="sv-SE" sz="3200" i="1" dirty="0" smtClean="0"/>
              <a:t>z</a:t>
            </a:r>
            <a:r>
              <a:rPr lang="el-GR" sz="3200" baseline="-25000" dirty="0" smtClean="0"/>
              <a:t>α</a:t>
            </a:r>
            <a:r>
              <a:rPr lang="sv-SE" sz="3200" dirty="0" smtClean="0"/>
              <a:t>	(&lt; -</a:t>
            </a:r>
            <a:r>
              <a:rPr lang="sv-SE" sz="3200" i="1" dirty="0" smtClean="0"/>
              <a:t>z</a:t>
            </a:r>
            <a:r>
              <a:rPr lang="el-GR" sz="3200" baseline="-25000" dirty="0" smtClean="0"/>
              <a:t>α</a:t>
            </a:r>
            <a:r>
              <a:rPr lang="sv-SE" sz="3200" dirty="0" smtClean="0"/>
              <a:t>)</a:t>
            </a:r>
          </a:p>
          <a:p>
            <a:pPr marL="812800" lvl="1" indent="0">
              <a:buNone/>
              <a:tabLst>
                <a:tab pos="3314700" algn="l"/>
                <a:tab pos="4838700" algn="l"/>
              </a:tabLst>
            </a:pPr>
            <a:r>
              <a:rPr lang="sv-SE" sz="3200" dirty="0" smtClean="0"/>
              <a:t>- dubbelsidigt:	|</a:t>
            </a:r>
            <a:r>
              <a:rPr lang="sv-SE" sz="3200" i="1" dirty="0" err="1" smtClean="0"/>
              <a:t>z</a:t>
            </a:r>
            <a:r>
              <a:rPr lang="sv-SE" sz="3200" i="1" baseline="-25000" dirty="0" err="1" smtClean="0"/>
              <a:t>obs</a:t>
            </a:r>
            <a:r>
              <a:rPr lang="sv-SE" sz="3200" dirty="0" smtClean="0"/>
              <a:t>| &gt; </a:t>
            </a:r>
            <a:r>
              <a:rPr lang="sv-SE" sz="3200" i="1" dirty="0" smtClean="0"/>
              <a:t>z</a:t>
            </a:r>
            <a:r>
              <a:rPr lang="el-GR" sz="3200" baseline="-25000" dirty="0" smtClean="0"/>
              <a:t>α</a:t>
            </a:r>
            <a:r>
              <a:rPr lang="sv-SE" sz="3200" baseline="-25000" dirty="0" smtClean="0"/>
              <a:t>/2</a:t>
            </a:r>
            <a:endParaRPr lang="sv-SE" sz="3200" dirty="0" smtClean="0"/>
          </a:p>
        </p:txBody>
      </p:sp>
      <p:graphicFrame>
        <p:nvGraphicFramePr>
          <p:cNvPr id="723970" name="Object 3"/>
          <p:cNvGraphicFramePr>
            <a:graphicFrameLocks noChangeAspect="1"/>
          </p:cNvGraphicFramePr>
          <p:nvPr/>
        </p:nvGraphicFramePr>
        <p:xfrm>
          <a:off x="1192560" y="4152900"/>
          <a:ext cx="5087937" cy="1066800"/>
        </p:xfrm>
        <a:graphic>
          <a:graphicData uri="http://schemas.openxmlformats.org/presentationml/2006/ole">
            <p:oleObj spid="_x0000_s723970" name="Ekvation" r:id="rId3" imgW="214596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Väntevärdesriktighet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1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762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Eng.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unbiased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När väntevärdet för </a:t>
            </a:r>
            <a:r>
              <a:rPr lang="sv-SE" dirty="0" err="1" smtClean="0"/>
              <a:t>estimatorn</a:t>
            </a:r>
            <a:r>
              <a:rPr lang="sv-SE" dirty="0" smtClean="0"/>
              <a:t> (dvs. </a:t>
            </a:r>
            <a:r>
              <a:rPr lang="sv-SE" dirty="0" err="1" smtClean="0"/>
              <a:t>statistikan</a:t>
            </a:r>
            <a:r>
              <a:rPr lang="sv-SE" dirty="0" smtClean="0"/>
              <a:t>) är just den parameter vi skattar (estimerar)</a:t>
            </a:r>
          </a:p>
          <a:p>
            <a:pPr marL="273050" indent="-273050">
              <a:spcBef>
                <a:spcPts val="762"/>
              </a:spcBef>
            </a:pPr>
            <a:endParaRPr lang="sv-SE" sz="1200" dirty="0" smtClean="0"/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Vi hade sedan förut att</a:t>
            </a:r>
          </a:p>
          <a:p>
            <a:pPr marL="273050" indent="-273050">
              <a:spcBef>
                <a:spcPts val="762"/>
              </a:spcBef>
              <a:buNone/>
            </a:pPr>
            <a:r>
              <a:rPr lang="sv-SE" dirty="0" smtClean="0"/>
              <a:t>	alltså är     en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vvr</a:t>
            </a:r>
            <a:r>
              <a:rPr lang="sv-SE" dirty="0" err="1" smtClean="0"/>
              <a:t>-skattning</a:t>
            </a:r>
            <a:r>
              <a:rPr lang="sv-SE" dirty="0" smtClean="0"/>
              <a:t> för </a:t>
            </a:r>
            <a:r>
              <a:rPr lang="el-GR" dirty="0" smtClean="0"/>
              <a:t>μ</a:t>
            </a:r>
            <a:endParaRPr lang="sv-SE" sz="1800" dirty="0" smtClean="0"/>
          </a:p>
          <a:p>
            <a:pPr marL="273050" indent="-273050">
              <a:spcBef>
                <a:spcPts val="762"/>
              </a:spcBef>
            </a:pPr>
            <a:endParaRPr lang="sv-SE" sz="1200" dirty="0" smtClean="0"/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Hur är det med </a:t>
            </a:r>
            <a:r>
              <a:rPr lang="sv-SE" i="1" dirty="0" smtClean="0"/>
              <a:t>S</a:t>
            </a:r>
            <a:r>
              <a:rPr lang="sv-SE" baseline="30000" dirty="0" smtClean="0"/>
              <a:t>2</a:t>
            </a:r>
            <a:r>
              <a:rPr lang="sv-SE" dirty="0" smtClean="0"/>
              <a:t> är den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vvr</a:t>
            </a:r>
            <a:r>
              <a:rPr lang="sv-SE" dirty="0" smtClean="0"/>
              <a:t>?</a:t>
            </a:r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Vi definierade</a:t>
            </a:r>
          </a:p>
          <a:p>
            <a:pPr marL="273050" indent="-273050">
              <a:spcBef>
                <a:spcPts val="762"/>
              </a:spcBef>
            </a:pPr>
            <a:endParaRPr lang="sv-SE" sz="3200" dirty="0" smtClean="0"/>
          </a:p>
        </p:txBody>
      </p:sp>
      <p:graphicFrame>
        <p:nvGraphicFramePr>
          <p:cNvPr id="628738" name="Object 2"/>
          <p:cNvGraphicFramePr>
            <a:graphicFrameLocks noChangeAspect="1"/>
          </p:cNvGraphicFramePr>
          <p:nvPr/>
        </p:nvGraphicFramePr>
        <p:xfrm>
          <a:off x="4596540" y="4607625"/>
          <a:ext cx="1366838" cy="546100"/>
        </p:xfrm>
        <a:graphic>
          <a:graphicData uri="http://schemas.openxmlformats.org/presentationml/2006/ole">
            <p:oleObj spid="_x0000_s632834" name="Ekvation" r:id="rId3" imgW="545760" imgH="215640" progId="Equation.3">
              <p:embed/>
            </p:oleObj>
          </a:graphicData>
        </a:graphic>
      </p:graphicFrame>
      <p:graphicFrame>
        <p:nvGraphicFramePr>
          <p:cNvPr id="628742" name="Object 6"/>
          <p:cNvGraphicFramePr>
            <a:graphicFrameLocks noChangeAspect="1"/>
          </p:cNvGraphicFramePr>
          <p:nvPr/>
        </p:nvGraphicFramePr>
        <p:xfrm>
          <a:off x="1556792" y="7308304"/>
          <a:ext cx="3656013" cy="996950"/>
        </p:xfrm>
        <a:graphic>
          <a:graphicData uri="http://schemas.openxmlformats.org/presentationml/2006/ole">
            <p:oleObj spid="_x0000_s632835" name="Ekvation" r:id="rId4" imgW="1460160" imgH="393480" progId="Equation.3">
              <p:embed/>
            </p:oleObj>
          </a:graphicData>
        </a:graphic>
      </p:graphicFrame>
      <p:graphicFrame>
        <p:nvGraphicFramePr>
          <p:cNvPr id="628743" name="Object 7"/>
          <p:cNvGraphicFramePr>
            <a:graphicFrameLocks noChangeAspect="1"/>
          </p:cNvGraphicFramePr>
          <p:nvPr/>
        </p:nvGraphicFramePr>
        <p:xfrm>
          <a:off x="2037098" y="5201983"/>
          <a:ext cx="381000" cy="449262"/>
        </p:xfrm>
        <a:graphic>
          <a:graphicData uri="http://schemas.openxmlformats.org/presentationml/2006/ole">
            <p:oleObj spid="_x0000_s632836" name="Ekvation" r:id="rId5" imgW="152280" imgH="177480" progId="Equation.3">
              <p:embed/>
            </p:oleObj>
          </a:graphicData>
        </a:graphic>
      </p:graphicFrame>
      <p:sp>
        <p:nvSpPr>
          <p:cNvPr id="7" name="Platshållare för innehåll 2"/>
          <p:cNvSpPr txBox="1">
            <a:spLocks/>
          </p:cNvSpPr>
          <p:nvPr/>
        </p:nvSpPr>
        <p:spPr>
          <a:xfrm rot="1032892">
            <a:off x="4999785" y="27884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Lite rep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Medelvärden 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98468" cy="654285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i="1" u="sng" dirty="0" smtClean="0"/>
              <a:t>Fall </a:t>
            </a:r>
            <a:r>
              <a:rPr lang="sv-SE" i="1" u="sng" dirty="0" smtClean="0"/>
              <a:t>2</a:t>
            </a:r>
            <a:r>
              <a:rPr lang="sv-SE" dirty="0" smtClean="0"/>
              <a:t>:</a:t>
            </a:r>
          </a:p>
          <a:p>
            <a:pPr marL="723900" indent="-723900">
              <a:buFont typeface="+mj-lt"/>
              <a:buAutoNum type="arabicPeriod"/>
            </a:pPr>
            <a:r>
              <a:rPr lang="sv-SE" baseline="-25000" dirty="0" smtClean="0"/>
              <a:t>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i="1" baseline="-25000" dirty="0" smtClean="0"/>
              <a:t> </a:t>
            </a:r>
            <a:r>
              <a:rPr lang="sv-SE" dirty="0" smtClean="0">
                <a:latin typeface="Cambria" pitchFamily="18" charset="0"/>
              </a:rPr>
              <a:t>~</a:t>
            </a:r>
            <a:r>
              <a:rPr lang="sv-SE" i="1" baseline="-25000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</a:t>
            </a:r>
            <a:r>
              <a:rPr lang="el-GR" dirty="0" smtClean="0"/>
              <a:t>μ</a:t>
            </a:r>
            <a:r>
              <a:rPr lang="sv-SE" dirty="0" smtClean="0"/>
              <a:t>,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), </a:t>
            </a:r>
            <a:r>
              <a:rPr lang="sv-SE" dirty="0" smtClean="0"/>
              <a:t>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 </a:t>
            </a:r>
            <a:r>
              <a:rPr lang="sv-SE" dirty="0" smtClean="0"/>
              <a:t>okänd</a:t>
            </a:r>
            <a:endParaRPr lang="sv-SE" dirty="0" smtClean="0"/>
          </a:p>
          <a:p>
            <a:pPr marL="723900" indent="-723900">
              <a:buFont typeface="+mj-lt"/>
              <a:buAutoNum type="arabicPeriod"/>
            </a:pPr>
            <a:r>
              <a:rPr lang="sv-SE" baseline="-25000" dirty="0" smtClean="0"/>
              <a:t> </a:t>
            </a:r>
            <a:r>
              <a:rPr lang="sv-SE" i="1" dirty="0" smtClean="0"/>
              <a:t>H</a:t>
            </a:r>
            <a:r>
              <a:rPr lang="sv-SE" baseline="-25000" dirty="0" smtClean="0"/>
              <a:t>0</a:t>
            </a:r>
            <a:r>
              <a:rPr lang="sv-SE" dirty="0" smtClean="0"/>
              <a:t>: </a:t>
            </a:r>
            <a:r>
              <a:rPr lang="el-GR" dirty="0" smtClean="0"/>
              <a:t>μ</a:t>
            </a:r>
            <a:r>
              <a:rPr lang="sv-SE" dirty="0" smtClean="0"/>
              <a:t> =</a:t>
            </a:r>
            <a:r>
              <a:rPr lang="el-GR" dirty="0" smtClean="0"/>
              <a:t> μ</a:t>
            </a:r>
            <a:r>
              <a:rPr lang="sv-SE" baseline="-25000" dirty="0" smtClean="0"/>
              <a:t>0</a:t>
            </a:r>
          </a:p>
          <a:p>
            <a:pPr marL="723900" indent="-723900">
              <a:buNone/>
            </a:pPr>
            <a:endParaRPr lang="sv-SE" sz="2400" dirty="0" smtClean="0"/>
          </a:p>
          <a:p>
            <a:pPr marL="723900" indent="-723900">
              <a:buNone/>
            </a:pPr>
            <a:r>
              <a:rPr lang="sv-SE" dirty="0" smtClean="0"/>
              <a:t>5,6.	</a:t>
            </a:r>
            <a:endParaRPr lang="sv-SE" dirty="0" smtClean="0"/>
          </a:p>
          <a:p>
            <a:pPr marL="723900" indent="-723900">
              <a:buNone/>
            </a:pPr>
            <a:endParaRPr lang="sv-SE" dirty="0" smtClean="0"/>
          </a:p>
          <a:p>
            <a:pPr marL="723900" indent="-723900">
              <a:buFont typeface="+mj-lt"/>
              <a:buAutoNum type="arabicPeriod" startAt="7"/>
              <a:tabLst>
                <a:tab pos="4927600" algn="l"/>
              </a:tabLst>
            </a:pPr>
            <a:r>
              <a:rPr lang="sv-SE" dirty="0" smtClean="0"/>
              <a:t>Kritiskt område</a:t>
            </a:r>
            <a:r>
              <a:rPr lang="sv-SE" dirty="0" smtClean="0"/>
              <a:t>:</a:t>
            </a:r>
          </a:p>
          <a:p>
            <a:pPr marL="812800" lvl="1" indent="0">
              <a:buNone/>
              <a:tabLst>
                <a:tab pos="3136900" algn="l"/>
                <a:tab pos="4838700" algn="l"/>
              </a:tabLst>
            </a:pPr>
            <a:r>
              <a:rPr lang="sv-SE" sz="3200" dirty="0" smtClean="0"/>
              <a:t>- enkelsidigt:	</a:t>
            </a:r>
            <a:r>
              <a:rPr lang="sv-SE" sz="3200" i="1" dirty="0" err="1" smtClean="0"/>
              <a:t>t</a:t>
            </a:r>
            <a:r>
              <a:rPr lang="sv-SE" sz="3200" i="1" baseline="-25000" dirty="0" err="1" smtClean="0"/>
              <a:t>obs</a:t>
            </a:r>
            <a:r>
              <a:rPr lang="sv-SE" sz="3200" dirty="0" smtClean="0"/>
              <a:t> &gt;</a:t>
            </a:r>
            <a:r>
              <a:rPr lang="sv-SE" sz="3200" dirty="0" smtClean="0"/>
              <a:t>	</a:t>
            </a:r>
            <a:r>
              <a:rPr lang="sv-SE" sz="3200" dirty="0" smtClean="0"/>
              <a:t>(&lt;          )</a:t>
            </a:r>
          </a:p>
          <a:p>
            <a:pPr marL="812800" lvl="1" indent="0">
              <a:buNone/>
              <a:tabLst>
                <a:tab pos="3314700" algn="l"/>
                <a:tab pos="4838700" algn="l"/>
              </a:tabLst>
            </a:pPr>
            <a:r>
              <a:rPr lang="sv-SE" sz="3200" dirty="0" smtClean="0"/>
              <a:t>- dubbelsidigt:	|</a:t>
            </a:r>
            <a:r>
              <a:rPr lang="sv-SE" sz="3200" i="1" dirty="0" err="1" smtClean="0"/>
              <a:t>t</a:t>
            </a:r>
            <a:r>
              <a:rPr lang="sv-SE" sz="3200" i="1" baseline="-25000" dirty="0" err="1" smtClean="0"/>
              <a:t>obs</a:t>
            </a:r>
            <a:r>
              <a:rPr lang="sv-SE" sz="3200" dirty="0" smtClean="0"/>
              <a:t>| &gt;</a:t>
            </a:r>
          </a:p>
        </p:txBody>
      </p:sp>
      <p:graphicFrame>
        <p:nvGraphicFramePr>
          <p:cNvPr id="723970" name="Object 3"/>
          <p:cNvGraphicFramePr>
            <a:graphicFrameLocks noChangeAspect="1"/>
          </p:cNvGraphicFramePr>
          <p:nvPr/>
        </p:nvGraphicFramePr>
        <p:xfrm>
          <a:off x="1209452" y="4152900"/>
          <a:ext cx="2798763" cy="1066800"/>
        </p:xfrm>
        <a:graphic>
          <a:graphicData uri="http://schemas.openxmlformats.org/presentationml/2006/ole">
            <p:oleObj spid="_x0000_s740354" name="Ekvation" r:id="rId3" imgW="1180800" imgH="444240" progId="Equation.3">
              <p:embed/>
            </p:oleObj>
          </a:graphicData>
        </a:graphic>
      </p:graphicFrame>
      <p:graphicFrame>
        <p:nvGraphicFramePr>
          <p:cNvPr id="740356" name="Object 4"/>
          <p:cNvGraphicFramePr>
            <a:graphicFrameLocks noChangeAspect="1"/>
          </p:cNvGraphicFramePr>
          <p:nvPr/>
        </p:nvGraphicFramePr>
        <p:xfrm>
          <a:off x="4462512" y="6096868"/>
          <a:ext cx="719137" cy="603250"/>
        </p:xfrm>
        <a:graphic>
          <a:graphicData uri="http://schemas.openxmlformats.org/presentationml/2006/ole">
            <p:oleObj spid="_x0000_s740356" name="Ekvation" r:id="rId4" imgW="291960" imgH="241200" progId="Equation.3">
              <p:embed/>
            </p:oleObj>
          </a:graphicData>
        </a:graphic>
      </p:graphicFrame>
      <p:graphicFrame>
        <p:nvGraphicFramePr>
          <p:cNvPr id="740358" name="Object 6"/>
          <p:cNvGraphicFramePr>
            <a:graphicFrameLocks noChangeAspect="1"/>
          </p:cNvGraphicFramePr>
          <p:nvPr/>
        </p:nvGraphicFramePr>
        <p:xfrm>
          <a:off x="5014119" y="6681440"/>
          <a:ext cx="719137" cy="603250"/>
        </p:xfrm>
        <a:graphic>
          <a:graphicData uri="http://schemas.openxmlformats.org/presentationml/2006/ole">
            <p:oleObj spid="_x0000_s740358" name="Ekvation" r:id="rId5" imgW="291960" imgH="241200" progId="Equation.3">
              <p:embed/>
            </p:oleObj>
          </a:graphicData>
        </a:graphic>
      </p:graphicFrame>
      <p:graphicFrame>
        <p:nvGraphicFramePr>
          <p:cNvPr id="740359" name="Object 7"/>
          <p:cNvGraphicFramePr>
            <a:graphicFrameLocks noChangeAspect="1"/>
          </p:cNvGraphicFramePr>
          <p:nvPr/>
        </p:nvGraphicFramePr>
        <p:xfrm>
          <a:off x="5627688" y="6084888"/>
          <a:ext cx="906462" cy="603250"/>
        </p:xfrm>
        <a:graphic>
          <a:graphicData uri="http://schemas.openxmlformats.org/presentationml/2006/ole">
            <p:oleObj spid="_x0000_s740359" name="Ekvation" r:id="rId6" imgW="368280" imgH="241200" progId="Equation.3">
              <p:embed/>
            </p:oleObj>
          </a:graphicData>
        </a:graphic>
      </p:graphicFrame>
      <p:sp>
        <p:nvSpPr>
          <p:cNvPr id="10" name="Platshållare för innehåll 2"/>
          <p:cNvSpPr txBox="1">
            <a:spLocks/>
          </p:cNvSpPr>
          <p:nvPr/>
        </p:nvSpPr>
        <p:spPr>
          <a:xfrm>
            <a:off x="620688" y="7740352"/>
            <a:ext cx="590465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sv-SE" sz="2000" dirty="0" smtClean="0"/>
              <a:t>Då n</a:t>
            </a:r>
            <a:r>
              <a:rPr lang="sv-SE" sz="2000" dirty="0" smtClean="0">
                <a:latin typeface="Cambria"/>
              </a:rPr>
              <a:t> → </a:t>
            </a:r>
            <a:r>
              <a:rPr lang="sv-SE" sz="2000" dirty="0" smtClean="0">
                <a:cs typeface="Calibri"/>
              </a:rPr>
              <a:t>∞ går </a:t>
            </a:r>
            <a:r>
              <a:rPr lang="sv-SE" sz="2000" i="1" dirty="0" smtClean="0"/>
              <a:t>T </a:t>
            </a:r>
            <a:r>
              <a:rPr lang="sv-SE" sz="2000" dirty="0" smtClean="0">
                <a:latin typeface="Cambria"/>
              </a:rPr>
              <a:t>→ </a:t>
            </a:r>
            <a:r>
              <a:rPr lang="sv-SE" sz="2000" i="1" dirty="0" smtClean="0">
                <a:cs typeface="Calibri"/>
              </a:rPr>
              <a:t>Z</a:t>
            </a:r>
            <a:r>
              <a:rPr lang="sv-SE" sz="2000" dirty="0" smtClean="0">
                <a:cs typeface="Calibri"/>
              </a:rPr>
              <a:t>. En del författare föreslår att man kan växla till </a:t>
            </a:r>
            <a:r>
              <a:rPr lang="sv-SE" sz="2000" i="1" dirty="0" smtClean="0">
                <a:cs typeface="Calibri"/>
              </a:rPr>
              <a:t>Z</a:t>
            </a:r>
            <a:r>
              <a:rPr lang="sv-SE" sz="2000" dirty="0" smtClean="0">
                <a:cs typeface="Calibri"/>
              </a:rPr>
              <a:t> om stickprovsstorleken är tillräckligt stor.</a:t>
            </a:r>
            <a:endParaRPr kumimoji="0" lang="sv-SE" sz="200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Medelvärden 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3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i="1" u="sng" dirty="0" smtClean="0"/>
              <a:t>Fall </a:t>
            </a:r>
            <a:r>
              <a:rPr lang="sv-SE" i="1" u="sng" dirty="0" smtClean="0"/>
              <a:t>3</a:t>
            </a:r>
            <a:r>
              <a:rPr lang="sv-SE" dirty="0" smtClean="0"/>
              <a:t>:</a:t>
            </a:r>
          </a:p>
          <a:p>
            <a:pPr marL="723900" indent="-723900">
              <a:buFont typeface="+mj-lt"/>
              <a:buAutoNum type="arabicPeriod"/>
            </a:pPr>
            <a:r>
              <a:rPr lang="sv-SE" baseline="-25000" dirty="0" smtClean="0"/>
              <a:t>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i="1" baseline="-25000" dirty="0" smtClean="0"/>
              <a:t> </a:t>
            </a:r>
            <a:r>
              <a:rPr lang="sv-SE" dirty="0" smtClean="0">
                <a:latin typeface="Cambria" pitchFamily="18" charset="0"/>
              </a:rPr>
              <a:t>~</a:t>
            </a:r>
            <a:r>
              <a:rPr lang="sv-SE" i="1" baseline="-25000" dirty="0" smtClean="0"/>
              <a:t> </a:t>
            </a:r>
            <a:r>
              <a:rPr lang="sv-SE" dirty="0" smtClean="0"/>
              <a:t>…,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 känd, </a:t>
            </a:r>
            <a:r>
              <a:rPr lang="sv-SE" i="1" dirty="0" smtClean="0"/>
              <a:t>n</a:t>
            </a:r>
            <a:r>
              <a:rPr lang="sv-SE" dirty="0" smtClean="0"/>
              <a:t> </a:t>
            </a:r>
            <a:r>
              <a:rPr lang="sv-SE" dirty="0" smtClean="0"/>
              <a:t>stort (CGS)</a:t>
            </a:r>
            <a:endParaRPr lang="sv-SE" dirty="0" smtClean="0"/>
          </a:p>
          <a:p>
            <a:pPr marL="723900" indent="-723900">
              <a:buFont typeface="+mj-lt"/>
              <a:buAutoNum type="arabicPeriod"/>
            </a:pPr>
            <a:r>
              <a:rPr lang="sv-SE" baseline="-25000" dirty="0" smtClean="0"/>
              <a:t> </a:t>
            </a:r>
            <a:r>
              <a:rPr lang="sv-SE" i="1" dirty="0" smtClean="0"/>
              <a:t>H</a:t>
            </a:r>
            <a:r>
              <a:rPr lang="sv-SE" baseline="-25000" dirty="0" smtClean="0"/>
              <a:t>0</a:t>
            </a:r>
            <a:r>
              <a:rPr lang="sv-SE" dirty="0" smtClean="0"/>
              <a:t>: </a:t>
            </a:r>
            <a:r>
              <a:rPr lang="el-GR" dirty="0" smtClean="0"/>
              <a:t>μ</a:t>
            </a:r>
            <a:r>
              <a:rPr lang="sv-SE" dirty="0" smtClean="0"/>
              <a:t> =</a:t>
            </a:r>
            <a:r>
              <a:rPr lang="el-GR" dirty="0" smtClean="0"/>
              <a:t> μ</a:t>
            </a:r>
            <a:r>
              <a:rPr lang="sv-SE" baseline="-25000" dirty="0" smtClean="0"/>
              <a:t>0</a:t>
            </a:r>
          </a:p>
          <a:p>
            <a:pPr marL="723900" indent="-723900">
              <a:buNone/>
            </a:pPr>
            <a:endParaRPr lang="sv-SE" sz="2400" dirty="0" smtClean="0"/>
          </a:p>
          <a:p>
            <a:pPr marL="723900" indent="-723900">
              <a:buNone/>
            </a:pPr>
            <a:r>
              <a:rPr lang="sv-SE" dirty="0" smtClean="0"/>
              <a:t>5,6.	</a:t>
            </a:r>
            <a:endParaRPr lang="sv-SE" dirty="0" smtClean="0"/>
          </a:p>
          <a:p>
            <a:pPr marL="723900" indent="-723900">
              <a:buNone/>
            </a:pPr>
            <a:endParaRPr lang="sv-SE" dirty="0" smtClean="0"/>
          </a:p>
          <a:p>
            <a:pPr marL="723900" indent="-723900">
              <a:buFont typeface="+mj-lt"/>
              <a:buAutoNum type="arabicPeriod" startAt="7"/>
              <a:tabLst>
                <a:tab pos="4927600" algn="l"/>
              </a:tabLst>
            </a:pPr>
            <a:r>
              <a:rPr lang="sv-SE" dirty="0" smtClean="0"/>
              <a:t>Kritiskt område</a:t>
            </a:r>
            <a:r>
              <a:rPr lang="sv-SE" dirty="0" smtClean="0"/>
              <a:t>:</a:t>
            </a:r>
          </a:p>
          <a:p>
            <a:pPr marL="812800" lvl="1" indent="0">
              <a:buNone/>
              <a:tabLst>
                <a:tab pos="3314700" algn="l"/>
                <a:tab pos="4838700" algn="l"/>
              </a:tabLst>
            </a:pPr>
            <a:r>
              <a:rPr lang="sv-SE" sz="3200" dirty="0" smtClean="0"/>
              <a:t>- enkelsidigt:	</a:t>
            </a:r>
            <a:r>
              <a:rPr lang="sv-SE" sz="3200" i="1" dirty="0" err="1" smtClean="0"/>
              <a:t>z</a:t>
            </a:r>
            <a:r>
              <a:rPr lang="sv-SE" sz="3200" i="1" baseline="-25000" dirty="0" err="1" smtClean="0"/>
              <a:t>obs</a:t>
            </a:r>
            <a:r>
              <a:rPr lang="sv-SE" sz="3200" dirty="0" smtClean="0"/>
              <a:t> </a:t>
            </a:r>
            <a:r>
              <a:rPr lang="sv-SE" sz="3200" dirty="0" smtClean="0"/>
              <a:t>&gt; </a:t>
            </a:r>
            <a:r>
              <a:rPr lang="sv-SE" sz="3200" i="1" dirty="0" smtClean="0"/>
              <a:t>z</a:t>
            </a:r>
            <a:r>
              <a:rPr lang="el-GR" sz="3200" baseline="-25000" dirty="0" smtClean="0"/>
              <a:t>α</a:t>
            </a:r>
            <a:r>
              <a:rPr lang="sv-SE" sz="3200" dirty="0" smtClean="0"/>
              <a:t>	(&lt; -</a:t>
            </a:r>
            <a:r>
              <a:rPr lang="sv-SE" sz="3200" i="1" dirty="0" smtClean="0"/>
              <a:t>z</a:t>
            </a:r>
            <a:r>
              <a:rPr lang="el-GR" sz="3200" baseline="-25000" dirty="0" smtClean="0"/>
              <a:t>α</a:t>
            </a:r>
            <a:r>
              <a:rPr lang="sv-SE" sz="3200" dirty="0" smtClean="0"/>
              <a:t>)</a:t>
            </a:r>
          </a:p>
          <a:p>
            <a:pPr marL="812800" lvl="1" indent="0">
              <a:buNone/>
              <a:tabLst>
                <a:tab pos="3314700" algn="l"/>
                <a:tab pos="4838700" algn="l"/>
              </a:tabLst>
            </a:pPr>
            <a:r>
              <a:rPr lang="sv-SE" sz="3200" dirty="0" smtClean="0"/>
              <a:t>- dubbelsidigt:	|</a:t>
            </a:r>
            <a:r>
              <a:rPr lang="sv-SE" sz="3200" i="1" dirty="0" err="1" smtClean="0"/>
              <a:t>z</a:t>
            </a:r>
            <a:r>
              <a:rPr lang="sv-SE" sz="3200" i="1" baseline="-25000" dirty="0" err="1" smtClean="0"/>
              <a:t>obs</a:t>
            </a:r>
            <a:r>
              <a:rPr lang="sv-SE" sz="3200" dirty="0" smtClean="0"/>
              <a:t>| &gt; </a:t>
            </a:r>
            <a:r>
              <a:rPr lang="sv-SE" sz="3200" i="1" dirty="0" smtClean="0"/>
              <a:t>z</a:t>
            </a:r>
            <a:r>
              <a:rPr lang="el-GR" sz="3200" baseline="-25000" dirty="0" smtClean="0"/>
              <a:t>α</a:t>
            </a:r>
            <a:r>
              <a:rPr lang="sv-SE" sz="3200" baseline="-25000" dirty="0" smtClean="0"/>
              <a:t>/2</a:t>
            </a:r>
            <a:endParaRPr lang="sv-SE" sz="3200" dirty="0" smtClean="0"/>
          </a:p>
        </p:txBody>
      </p:sp>
      <p:graphicFrame>
        <p:nvGraphicFramePr>
          <p:cNvPr id="743429" name="Object 3"/>
          <p:cNvGraphicFramePr>
            <a:graphicFrameLocks noChangeAspect="1"/>
          </p:cNvGraphicFramePr>
          <p:nvPr/>
        </p:nvGraphicFramePr>
        <p:xfrm>
          <a:off x="1191915" y="4152900"/>
          <a:ext cx="5418137" cy="1066800"/>
        </p:xfrm>
        <a:graphic>
          <a:graphicData uri="http://schemas.openxmlformats.org/presentationml/2006/ole">
            <p:oleObj spid="_x0000_s743429" name="Ekvation" r:id="rId3" imgW="228600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Medelvärden 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4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i="1" u="sng" dirty="0" smtClean="0"/>
              <a:t>Fall </a:t>
            </a:r>
            <a:r>
              <a:rPr lang="sv-SE" i="1" u="sng" dirty="0" smtClean="0"/>
              <a:t>4</a:t>
            </a:r>
            <a:r>
              <a:rPr lang="sv-SE" dirty="0" smtClean="0"/>
              <a:t>:</a:t>
            </a:r>
          </a:p>
          <a:p>
            <a:pPr marL="723900" indent="-723900">
              <a:buFont typeface="+mj-lt"/>
              <a:buAutoNum type="arabicPeriod"/>
            </a:pPr>
            <a:r>
              <a:rPr lang="sv-SE" baseline="-25000" dirty="0" smtClean="0"/>
              <a:t>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i="1" baseline="-25000" dirty="0" smtClean="0"/>
              <a:t> </a:t>
            </a:r>
            <a:r>
              <a:rPr lang="sv-SE" dirty="0" smtClean="0">
                <a:latin typeface="Cambria" pitchFamily="18" charset="0"/>
              </a:rPr>
              <a:t>~</a:t>
            </a:r>
            <a:r>
              <a:rPr lang="sv-SE" i="1" baseline="-25000" dirty="0" smtClean="0"/>
              <a:t> </a:t>
            </a:r>
            <a:r>
              <a:rPr lang="sv-SE" dirty="0" smtClean="0"/>
              <a:t>…,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 okänd, </a:t>
            </a:r>
            <a:r>
              <a:rPr lang="sv-SE" i="1" dirty="0" smtClean="0"/>
              <a:t>n</a:t>
            </a:r>
            <a:r>
              <a:rPr lang="sv-SE" dirty="0" smtClean="0"/>
              <a:t> </a:t>
            </a:r>
            <a:r>
              <a:rPr lang="sv-SE" dirty="0" smtClean="0"/>
              <a:t>stort (CGS)</a:t>
            </a:r>
            <a:endParaRPr lang="sv-SE" dirty="0" smtClean="0"/>
          </a:p>
          <a:p>
            <a:pPr marL="723900" indent="-723900">
              <a:buFont typeface="+mj-lt"/>
              <a:buAutoNum type="arabicPeriod"/>
            </a:pPr>
            <a:r>
              <a:rPr lang="sv-SE" baseline="-25000" dirty="0" smtClean="0"/>
              <a:t> </a:t>
            </a:r>
            <a:r>
              <a:rPr lang="sv-SE" i="1" dirty="0" smtClean="0"/>
              <a:t>H</a:t>
            </a:r>
            <a:r>
              <a:rPr lang="sv-SE" baseline="-25000" dirty="0" smtClean="0"/>
              <a:t>0</a:t>
            </a:r>
            <a:r>
              <a:rPr lang="sv-SE" dirty="0" smtClean="0"/>
              <a:t>: </a:t>
            </a:r>
            <a:r>
              <a:rPr lang="el-GR" dirty="0" smtClean="0"/>
              <a:t>μ</a:t>
            </a:r>
            <a:r>
              <a:rPr lang="sv-SE" dirty="0" smtClean="0"/>
              <a:t> =</a:t>
            </a:r>
            <a:r>
              <a:rPr lang="el-GR" dirty="0" smtClean="0"/>
              <a:t> μ</a:t>
            </a:r>
            <a:r>
              <a:rPr lang="sv-SE" baseline="-25000" dirty="0" smtClean="0"/>
              <a:t>0</a:t>
            </a:r>
          </a:p>
          <a:p>
            <a:pPr marL="723900" indent="-723900">
              <a:buNone/>
            </a:pPr>
            <a:endParaRPr lang="sv-SE" sz="2400" dirty="0" smtClean="0"/>
          </a:p>
          <a:p>
            <a:pPr marL="723900" indent="-723900">
              <a:buNone/>
            </a:pPr>
            <a:r>
              <a:rPr lang="sv-SE" dirty="0" smtClean="0"/>
              <a:t>5,6.	</a:t>
            </a:r>
            <a:endParaRPr lang="sv-SE" dirty="0" smtClean="0"/>
          </a:p>
          <a:p>
            <a:pPr marL="723900" indent="-723900">
              <a:buNone/>
            </a:pPr>
            <a:endParaRPr lang="sv-SE" dirty="0" smtClean="0"/>
          </a:p>
          <a:p>
            <a:pPr marL="723900" indent="-723900">
              <a:buFont typeface="+mj-lt"/>
              <a:buAutoNum type="arabicPeriod" startAt="7"/>
              <a:tabLst>
                <a:tab pos="4927600" algn="l"/>
              </a:tabLst>
            </a:pPr>
            <a:r>
              <a:rPr lang="sv-SE" dirty="0" smtClean="0"/>
              <a:t>Kritiskt område</a:t>
            </a:r>
            <a:r>
              <a:rPr lang="sv-SE" dirty="0" smtClean="0"/>
              <a:t>:</a:t>
            </a:r>
          </a:p>
          <a:p>
            <a:pPr marL="812800" lvl="1" indent="0">
              <a:buNone/>
              <a:tabLst>
                <a:tab pos="3314700" algn="l"/>
                <a:tab pos="4838700" algn="l"/>
              </a:tabLst>
            </a:pPr>
            <a:r>
              <a:rPr lang="sv-SE" sz="3200" dirty="0" smtClean="0"/>
              <a:t>- enkelsidigt:	</a:t>
            </a:r>
            <a:r>
              <a:rPr lang="sv-SE" sz="3200" i="1" dirty="0" err="1" smtClean="0"/>
              <a:t>z</a:t>
            </a:r>
            <a:r>
              <a:rPr lang="sv-SE" sz="3200" i="1" baseline="-25000" dirty="0" err="1" smtClean="0"/>
              <a:t>obs</a:t>
            </a:r>
            <a:r>
              <a:rPr lang="sv-SE" sz="3200" dirty="0" smtClean="0"/>
              <a:t> </a:t>
            </a:r>
            <a:r>
              <a:rPr lang="sv-SE" sz="3200" dirty="0" smtClean="0"/>
              <a:t>&gt; </a:t>
            </a:r>
            <a:r>
              <a:rPr lang="sv-SE" sz="3200" i="1" dirty="0" smtClean="0"/>
              <a:t>z</a:t>
            </a:r>
            <a:r>
              <a:rPr lang="el-GR" sz="3200" baseline="-25000" dirty="0" smtClean="0"/>
              <a:t>α</a:t>
            </a:r>
            <a:r>
              <a:rPr lang="sv-SE" sz="3200" dirty="0" smtClean="0"/>
              <a:t>	(&lt; -</a:t>
            </a:r>
            <a:r>
              <a:rPr lang="sv-SE" sz="3200" i="1" dirty="0" smtClean="0"/>
              <a:t>z</a:t>
            </a:r>
            <a:r>
              <a:rPr lang="el-GR" sz="3200" baseline="-25000" dirty="0" smtClean="0"/>
              <a:t>α</a:t>
            </a:r>
            <a:r>
              <a:rPr lang="sv-SE" sz="3200" dirty="0" smtClean="0"/>
              <a:t>)</a:t>
            </a:r>
          </a:p>
          <a:p>
            <a:pPr marL="812800" lvl="1" indent="0">
              <a:buNone/>
              <a:tabLst>
                <a:tab pos="3314700" algn="l"/>
                <a:tab pos="4838700" algn="l"/>
              </a:tabLst>
            </a:pPr>
            <a:r>
              <a:rPr lang="sv-SE" sz="3200" dirty="0" smtClean="0"/>
              <a:t>- dubbelsidigt:	|</a:t>
            </a:r>
            <a:r>
              <a:rPr lang="sv-SE" sz="3200" i="1" dirty="0" err="1" smtClean="0"/>
              <a:t>z</a:t>
            </a:r>
            <a:r>
              <a:rPr lang="sv-SE" sz="3200" i="1" baseline="-25000" dirty="0" err="1" smtClean="0"/>
              <a:t>obs</a:t>
            </a:r>
            <a:r>
              <a:rPr lang="sv-SE" sz="3200" dirty="0" smtClean="0"/>
              <a:t>| &gt; </a:t>
            </a:r>
            <a:r>
              <a:rPr lang="sv-SE" sz="3200" i="1" dirty="0" smtClean="0"/>
              <a:t>z</a:t>
            </a:r>
            <a:r>
              <a:rPr lang="el-GR" sz="3200" baseline="-25000" dirty="0" smtClean="0"/>
              <a:t>α</a:t>
            </a:r>
            <a:r>
              <a:rPr lang="sv-SE" sz="3200" baseline="-25000" dirty="0" smtClean="0"/>
              <a:t>/2</a:t>
            </a:r>
            <a:endParaRPr lang="sv-SE" sz="3200" dirty="0" smtClean="0"/>
          </a:p>
        </p:txBody>
      </p:sp>
      <p:graphicFrame>
        <p:nvGraphicFramePr>
          <p:cNvPr id="723970" name="Object 3"/>
          <p:cNvGraphicFramePr>
            <a:graphicFrameLocks noChangeAspect="1"/>
          </p:cNvGraphicFramePr>
          <p:nvPr/>
        </p:nvGraphicFramePr>
        <p:xfrm>
          <a:off x="1196752" y="4152900"/>
          <a:ext cx="2949575" cy="1066800"/>
        </p:xfrm>
        <a:graphic>
          <a:graphicData uri="http://schemas.openxmlformats.org/presentationml/2006/ole">
            <p:oleObj spid="_x0000_s744450" name="Ekvation" r:id="rId3" imgW="1244520" imgH="444240" progId="Equation.3">
              <p:embed/>
            </p:oleObj>
          </a:graphicData>
        </a:graphic>
      </p:graphicFrame>
      <p:sp>
        <p:nvSpPr>
          <p:cNvPr id="5" name="Platshållare för innehåll 2"/>
          <p:cNvSpPr txBox="1">
            <a:spLocks/>
          </p:cNvSpPr>
          <p:nvPr/>
        </p:nvSpPr>
        <p:spPr>
          <a:xfrm>
            <a:off x="620688" y="7524328"/>
            <a:ext cx="5904656" cy="14036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sv-SE" sz="2000" dirty="0" smtClean="0"/>
              <a:t>Egentligen borde testvariabeln  betecknas med </a:t>
            </a:r>
            <a:r>
              <a:rPr lang="sv-SE" sz="2000" i="1" dirty="0" smtClean="0"/>
              <a:t>T</a:t>
            </a:r>
            <a:r>
              <a:rPr lang="sv-SE" sz="2000" dirty="0" smtClean="0"/>
              <a:t> </a:t>
            </a:r>
            <a:r>
              <a:rPr lang="sv-SE" sz="2000" dirty="0" err="1" smtClean="0"/>
              <a:t>efter-som</a:t>
            </a:r>
            <a:r>
              <a:rPr lang="sv-SE" sz="2000" dirty="0" smtClean="0"/>
              <a:t> </a:t>
            </a:r>
            <a:r>
              <a:rPr lang="sv-SE" sz="2000" dirty="0" smtClean="0"/>
              <a:t>vi använder </a:t>
            </a:r>
            <a:r>
              <a:rPr lang="sv-SE" sz="2000" i="1" dirty="0" smtClean="0"/>
              <a:t>S</a:t>
            </a:r>
            <a:r>
              <a:rPr lang="sv-SE" sz="2000" dirty="0" smtClean="0"/>
              <a:t> </a:t>
            </a:r>
            <a:r>
              <a:rPr lang="sv-SE" sz="2000" dirty="0" err="1" smtClean="0"/>
              <a:t>isf</a:t>
            </a:r>
            <a:r>
              <a:rPr lang="sv-SE" sz="2000" dirty="0" smtClean="0"/>
              <a:t> </a:t>
            </a:r>
            <a:r>
              <a:rPr lang="el-GR" sz="2000" dirty="0" smtClean="0"/>
              <a:t>σ</a:t>
            </a:r>
            <a:r>
              <a:rPr lang="sv-SE" sz="2000" dirty="0" smtClean="0"/>
              <a:t> men </a:t>
            </a:r>
            <a:r>
              <a:rPr lang="sv-SE" sz="2000" i="1" dirty="0" smtClean="0"/>
              <a:t>T </a:t>
            </a:r>
            <a:r>
              <a:rPr lang="sv-SE" sz="2000" dirty="0" smtClean="0">
                <a:latin typeface="Cambria"/>
              </a:rPr>
              <a:t>→ </a:t>
            </a:r>
            <a:r>
              <a:rPr lang="sv-SE" sz="2000" i="1" dirty="0" smtClean="0">
                <a:cs typeface="Calibri"/>
              </a:rPr>
              <a:t>Z</a:t>
            </a:r>
            <a:r>
              <a:rPr lang="sv-SE" sz="2000" dirty="0" smtClean="0">
                <a:cs typeface="Calibri"/>
              </a:rPr>
              <a:t> </a:t>
            </a:r>
            <a:r>
              <a:rPr lang="sv-SE" sz="2000" dirty="0" smtClean="0"/>
              <a:t>då n</a:t>
            </a:r>
            <a:r>
              <a:rPr lang="sv-SE" sz="2000" dirty="0" smtClean="0">
                <a:latin typeface="Cambria"/>
              </a:rPr>
              <a:t> → </a:t>
            </a:r>
            <a:r>
              <a:rPr lang="sv-SE" sz="2000" dirty="0" smtClean="0">
                <a:cs typeface="Calibri"/>
              </a:rPr>
              <a:t>∞</a:t>
            </a:r>
            <a:r>
              <a:rPr lang="sv-SE" sz="2000" dirty="0" smtClean="0">
                <a:cs typeface="Calibri"/>
              </a:rPr>
              <a:t>. Om man vill vara konservativ använder man </a:t>
            </a:r>
            <a:r>
              <a:rPr lang="sv-SE" sz="2000" i="1" dirty="0" smtClean="0">
                <a:cs typeface="Calibri"/>
              </a:rPr>
              <a:t>t</a:t>
            </a:r>
            <a:r>
              <a:rPr lang="sv-SE" sz="2000" dirty="0" smtClean="0">
                <a:cs typeface="Calibri"/>
              </a:rPr>
              <a:t>-fördelningen trots att den inte är </a:t>
            </a:r>
            <a:r>
              <a:rPr lang="sv-SE" sz="2000" dirty="0" smtClean="0">
                <a:cs typeface="Calibri"/>
              </a:rPr>
              <a:t>helt teoretiskt </a:t>
            </a:r>
            <a:r>
              <a:rPr lang="sv-SE" sz="2000" dirty="0" smtClean="0">
                <a:cs typeface="Calibri"/>
              </a:rPr>
              <a:t>berättigad.</a:t>
            </a:r>
            <a:endParaRPr lang="sv-SE" sz="2000" dirty="0" smtClean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Proportion / andel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i="1" u="sng" dirty="0" smtClean="0"/>
              <a:t>Fall </a:t>
            </a:r>
            <a:r>
              <a:rPr lang="sv-SE" i="1" u="sng" dirty="0" smtClean="0"/>
              <a:t>5</a:t>
            </a:r>
            <a:r>
              <a:rPr lang="sv-SE" dirty="0" smtClean="0"/>
              <a:t>:</a:t>
            </a:r>
          </a:p>
          <a:p>
            <a:pPr marL="723900" indent="-723900">
              <a:buFont typeface="+mj-lt"/>
              <a:buAutoNum type="arabicPeriod"/>
            </a:pPr>
            <a:r>
              <a:rPr lang="sv-SE" baseline="-25000" dirty="0" smtClean="0"/>
              <a:t> </a:t>
            </a:r>
            <a:r>
              <a:rPr lang="sv-SE" i="1" dirty="0" smtClean="0"/>
              <a:t>Y</a:t>
            </a:r>
            <a:r>
              <a:rPr lang="sv-SE" i="1" baseline="-25000" dirty="0" smtClean="0"/>
              <a:t> </a:t>
            </a:r>
            <a:r>
              <a:rPr lang="sv-SE" dirty="0" smtClean="0">
                <a:latin typeface="Cambria" pitchFamily="18" charset="0"/>
              </a:rPr>
              <a:t>~</a:t>
            </a:r>
            <a:r>
              <a:rPr lang="sv-SE" i="1" baseline="-25000" dirty="0" smtClean="0"/>
              <a:t> </a:t>
            </a:r>
            <a:r>
              <a:rPr lang="sv-SE" i="1" dirty="0" smtClean="0"/>
              <a:t>Bin</a:t>
            </a:r>
            <a:r>
              <a:rPr lang="sv-SE" dirty="0" smtClean="0"/>
              <a:t>(</a:t>
            </a:r>
            <a:r>
              <a:rPr lang="sv-SE" i="1" dirty="0" smtClean="0"/>
              <a:t>n</a:t>
            </a:r>
            <a:r>
              <a:rPr lang="sv-SE" dirty="0" smtClean="0"/>
              <a:t>,</a:t>
            </a:r>
            <a:r>
              <a:rPr lang="el-GR" dirty="0" smtClean="0"/>
              <a:t>π</a:t>
            </a:r>
            <a:r>
              <a:rPr lang="sv-SE" dirty="0" smtClean="0"/>
              <a:t>), </a:t>
            </a:r>
            <a:r>
              <a:rPr lang="sv-SE" i="1" dirty="0" smtClean="0"/>
              <a:t>n</a:t>
            </a:r>
            <a:r>
              <a:rPr lang="sv-SE" dirty="0" smtClean="0"/>
              <a:t> stort</a:t>
            </a:r>
            <a:endParaRPr lang="sv-SE" dirty="0" smtClean="0"/>
          </a:p>
          <a:p>
            <a:pPr marL="723900" indent="-723900">
              <a:buFont typeface="+mj-lt"/>
              <a:buAutoNum type="arabicPeriod"/>
            </a:pPr>
            <a:r>
              <a:rPr lang="sv-SE" baseline="-25000" dirty="0" smtClean="0"/>
              <a:t> </a:t>
            </a:r>
            <a:r>
              <a:rPr lang="sv-SE" i="1" dirty="0" smtClean="0"/>
              <a:t>H</a:t>
            </a:r>
            <a:r>
              <a:rPr lang="sv-SE" baseline="-25000" dirty="0" smtClean="0"/>
              <a:t>0</a:t>
            </a:r>
            <a:r>
              <a:rPr lang="sv-SE" dirty="0" smtClean="0"/>
              <a:t>: </a:t>
            </a:r>
            <a:r>
              <a:rPr lang="el-GR" dirty="0" smtClean="0"/>
              <a:t>μ</a:t>
            </a:r>
            <a:r>
              <a:rPr lang="sv-SE" dirty="0" smtClean="0"/>
              <a:t> =</a:t>
            </a:r>
            <a:r>
              <a:rPr lang="el-GR" dirty="0" smtClean="0"/>
              <a:t> μ</a:t>
            </a:r>
            <a:r>
              <a:rPr lang="sv-SE" baseline="-25000" dirty="0" smtClean="0"/>
              <a:t>0</a:t>
            </a:r>
          </a:p>
          <a:p>
            <a:pPr marL="723900" indent="-723900">
              <a:buNone/>
            </a:pPr>
            <a:endParaRPr lang="sv-SE" sz="2400" dirty="0" smtClean="0"/>
          </a:p>
          <a:p>
            <a:pPr marL="723900" indent="-723900">
              <a:buNone/>
            </a:pPr>
            <a:r>
              <a:rPr lang="sv-SE" dirty="0" smtClean="0"/>
              <a:t>5,6.	</a:t>
            </a:r>
            <a:endParaRPr lang="sv-SE" dirty="0" smtClean="0"/>
          </a:p>
          <a:p>
            <a:pPr marL="723900" indent="-723900">
              <a:buNone/>
            </a:pPr>
            <a:endParaRPr lang="sv-SE" dirty="0" smtClean="0"/>
          </a:p>
          <a:p>
            <a:pPr marL="723900" indent="-723900">
              <a:buFont typeface="+mj-lt"/>
              <a:buAutoNum type="arabicPeriod" startAt="7"/>
              <a:tabLst>
                <a:tab pos="4927600" algn="l"/>
              </a:tabLst>
            </a:pPr>
            <a:r>
              <a:rPr lang="sv-SE" dirty="0" smtClean="0"/>
              <a:t>Kritiskt område</a:t>
            </a:r>
            <a:r>
              <a:rPr lang="sv-SE" dirty="0" smtClean="0"/>
              <a:t>:</a:t>
            </a:r>
          </a:p>
          <a:p>
            <a:pPr marL="812800" lvl="1" indent="0">
              <a:buNone/>
              <a:tabLst>
                <a:tab pos="3314700" algn="l"/>
                <a:tab pos="4838700" algn="l"/>
              </a:tabLst>
            </a:pPr>
            <a:r>
              <a:rPr lang="sv-SE" sz="3200" dirty="0" smtClean="0"/>
              <a:t>- enkelsidigt:	</a:t>
            </a:r>
            <a:r>
              <a:rPr lang="sv-SE" sz="3200" i="1" dirty="0" err="1" smtClean="0"/>
              <a:t>z</a:t>
            </a:r>
            <a:r>
              <a:rPr lang="sv-SE" sz="3200" i="1" baseline="-25000" dirty="0" err="1" smtClean="0"/>
              <a:t>obs</a:t>
            </a:r>
            <a:r>
              <a:rPr lang="sv-SE" sz="3200" dirty="0" smtClean="0"/>
              <a:t> </a:t>
            </a:r>
            <a:r>
              <a:rPr lang="sv-SE" sz="3200" dirty="0" smtClean="0"/>
              <a:t>&gt; </a:t>
            </a:r>
            <a:r>
              <a:rPr lang="sv-SE" sz="3200" i="1" dirty="0" smtClean="0"/>
              <a:t>z</a:t>
            </a:r>
            <a:r>
              <a:rPr lang="el-GR" sz="3200" baseline="-25000" dirty="0" smtClean="0"/>
              <a:t>α</a:t>
            </a:r>
            <a:r>
              <a:rPr lang="sv-SE" sz="3200" dirty="0" smtClean="0"/>
              <a:t>	(&lt; -</a:t>
            </a:r>
            <a:r>
              <a:rPr lang="sv-SE" sz="3200" i="1" dirty="0" smtClean="0"/>
              <a:t>z</a:t>
            </a:r>
            <a:r>
              <a:rPr lang="el-GR" sz="3200" baseline="-25000" dirty="0" smtClean="0"/>
              <a:t>α</a:t>
            </a:r>
            <a:r>
              <a:rPr lang="sv-SE" sz="3200" dirty="0" smtClean="0"/>
              <a:t>)</a:t>
            </a:r>
          </a:p>
          <a:p>
            <a:pPr marL="812800" lvl="1" indent="0">
              <a:buNone/>
              <a:tabLst>
                <a:tab pos="3314700" algn="l"/>
                <a:tab pos="4838700" algn="l"/>
              </a:tabLst>
            </a:pPr>
            <a:r>
              <a:rPr lang="sv-SE" sz="3200" dirty="0" smtClean="0"/>
              <a:t>- dubbelsidigt:	|</a:t>
            </a:r>
            <a:r>
              <a:rPr lang="sv-SE" sz="3200" i="1" dirty="0" err="1" smtClean="0"/>
              <a:t>z</a:t>
            </a:r>
            <a:r>
              <a:rPr lang="sv-SE" sz="3200" i="1" baseline="-25000" dirty="0" err="1" smtClean="0"/>
              <a:t>obs</a:t>
            </a:r>
            <a:r>
              <a:rPr lang="sv-SE" sz="3200" dirty="0" smtClean="0"/>
              <a:t>| &gt; </a:t>
            </a:r>
            <a:r>
              <a:rPr lang="sv-SE" sz="3200" i="1" dirty="0" smtClean="0"/>
              <a:t>z</a:t>
            </a:r>
            <a:r>
              <a:rPr lang="el-GR" sz="3200" baseline="-25000" dirty="0" smtClean="0"/>
              <a:t>α</a:t>
            </a:r>
            <a:r>
              <a:rPr lang="sv-SE" sz="3200" baseline="-25000" dirty="0" smtClean="0"/>
              <a:t>/2</a:t>
            </a:r>
            <a:endParaRPr lang="sv-SE" sz="3200" dirty="0" smtClean="0"/>
          </a:p>
        </p:txBody>
      </p:sp>
      <p:graphicFrame>
        <p:nvGraphicFramePr>
          <p:cNvPr id="745475" name="Object 3"/>
          <p:cNvGraphicFramePr>
            <a:graphicFrameLocks noChangeAspect="1"/>
          </p:cNvGraphicFramePr>
          <p:nvPr/>
        </p:nvGraphicFramePr>
        <p:xfrm>
          <a:off x="4636343" y="2771800"/>
          <a:ext cx="2105025" cy="517525"/>
        </p:xfrm>
        <a:graphic>
          <a:graphicData uri="http://schemas.openxmlformats.org/presentationml/2006/ole">
            <p:oleObj spid="_x0000_s750594" name="Ekvation" r:id="rId3" imgW="888840" imgH="215640" progId="Equation.3">
              <p:embed/>
            </p:oleObj>
          </a:graphicData>
        </a:graphic>
      </p:graphicFrame>
      <p:graphicFrame>
        <p:nvGraphicFramePr>
          <p:cNvPr id="745476" name="Object 3"/>
          <p:cNvGraphicFramePr>
            <a:graphicFrameLocks noChangeAspect="1"/>
          </p:cNvGraphicFramePr>
          <p:nvPr/>
        </p:nvGraphicFramePr>
        <p:xfrm>
          <a:off x="1196752" y="4178300"/>
          <a:ext cx="4060825" cy="1066800"/>
        </p:xfrm>
        <a:graphic>
          <a:graphicData uri="http://schemas.openxmlformats.org/presentationml/2006/ole">
            <p:oleObj spid="_x0000_s750595" name="Ekvation" r:id="rId4" imgW="1714320" imgH="444240" progId="Equation.3">
              <p:embed/>
            </p:oleObj>
          </a:graphicData>
        </a:graphic>
      </p:graphicFrame>
      <p:graphicFrame>
        <p:nvGraphicFramePr>
          <p:cNvPr id="745477" name="Object 5"/>
          <p:cNvGraphicFramePr>
            <a:graphicFrameLocks noChangeAspect="1"/>
          </p:cNvGraphicFramePr>
          <p:nvPr/>
        </p:nvGraphicFramePr>
        <p:xfrm>
          <a:off x="3861048" y="8460432"/>
          <a:ext cx="2557308" cy="504056"/>
        </p:xfrm>
        <a:graphic>
          <a:graphicData uri="http://schemas.openxmlformats.org/presentationml/2006/ole">
            <p:oleObj spid="_x0000_s750596" name="Ekvation" r:id="rId5" imgW="1434960" imgH="279360" progId="Equation.3">
              <p:embed/>
            </p:oleObj>
          </a:graphicData>
        </a:graphic>
      </p:graphicFrame>
      <p:sp>
        <p:nvSpPr>
          <p:cNvPr id="8" name="Platshållare för innehåll 2"/>
          <p:cNvSpPr txBox="1">
            <a:spLocks/>
          </p:cNvSpPr>
          <p:nvPr/>
        </p:nvSpPr>
        <p:spPr>
          <a:xfrm>
            <a:off x="620688" y="7740352"/>
            <a:ext cx="590465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sv-SE" sz="2000" dirty="0" smtClean="0"/>
              <a:t>Notera att variansen är </a:t>
            </a:r>
            <a:r>
              <a:rPr lang="sv-SE" sz="2000" u="sng" dirty="0" smtClean="0"/>
              <a:t>känd</a:t>
            </a:r>
            <a:r>
              <a:rPr lang="sv-SE" sz="2000" dirty="0" smtClean="0"/>
              <a:t> under </a:t>
            </a:r>
            <a:r>
              <a:rPr lang="sv-SE" sz="2000" i="1" dirty="0" smtClean="0"/>
              <a:t>H</a:t>
            </a:r>
            <a:r>
              <a:rPr lang="sv-SE" sz="2000" baseline="-25000" dirty="0" smtClean="0"/>
              <a:t>0</a:t>
            </a:r>
            <a:r>
              <a:rPr lang="sv-SE" sz="2000" dirty="0" smtClean="0"/>
              <a:t> och att man sätter värdet på </a:t>
            </a:r>
            <a:r>
              <a:rPr lang="el-GR" sz="2000" dirty="0" smtClean="0"/>
              <a:t>π</a:t>
            </a:r>
            <a:r>
              <a:rPr lang="sv-SE" sz="2000" dirty="0" smtClean="0"/>
              <a:t> till nollhypotesens värde </a:t>
            </a:r>
            <a:r>
              <a:rPr lang="el-GR" sz="2000" dirty="0" smtClean="0"/>
              <a:t>π</a:t>
            </a:r>
            <a:r>
              <a:rPr lang="sv-SE" sz="2000" baseline="-25000" dirty="0" smtClean="0"/>
              <a:t>0</a:t>
            </a:r>
            <a:r>
              <a:rPr lang="sv-SE" sz="2000" dirty="0" smtClean="0"/>
              <a:t>.</a:t>
            </a:r>
            <a:endParaRPr lang="sv-SE" sz="2000" dirty="0" smtClean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Jämföra grupper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r>
              <a:rPr lang="sv-SE" sz="2800" dirty="0" smtClean="0"/>
              <a:t>Ofta vill man jämföra två grupper t.ex. med avseende på medelvärden.</a:t>
            </a:r>
          </a:p>
          <a:p>
            <a:r>
              <a:rPr lang="sv-SE" sz="2800" dirty="0" smtClean="0"/>
              <a:t>Anta att två grupper </a:t>
            </a:r>
            <a:r>
              <a:rPr lang="sv-SE" sz="2800" i="1" dirty="0" smtClean="0"/>
              <a:t>A</a:t>
            </a:r>
            <a:r>
              <a:rPr lang="sv-SE" sz="2800" dirty="0" smtClean="0"/>
              <a:t> resp. </a:t>
            </a:r>
            <a:r>
              <a:rPr lang="sv-SE" sz="2800" i="1" dirty="0" smtClean="0"/>
              <a:t>B</a:t>
            </a:r>
            <a:r>
              <a:rPr lang="sv-SE" sz="2800" dirty="0" smtClean="0"/>
              <a:t> och deras medelvärden </a:t>
            </a:r>
            <a:r>
              <a:rPr lang="el-GR" sz="2800" dirty="0" smtClean="0"/>
              <a:t>μ</a:t>
            </a:r>
            <a:r>
              <a:rPr lang="sv-SE" sz="2800" i="1" baseline="-25000" dirty="0" smtClean="0"/>
              <a:t>A</a:t>
            </a:r>
            <a:r>
              <a:rPr lang="sv-SE" sz="2800" dirty="0" smtClean="0"/>
              <a:t> resp. </a:t>
            </a:r>
            <a:r>
              <a:rPr lang="el-GR" sz="2800" dirty="0" smtClean="0"/>
              <a:t>μ</a:t>
            </a:r>
            <a:r>
              <a:rPr lang="sv-SE" sz="2800" i="1" baseline="-25000" dirty="0" smtClean="0"/>
              <a:t>B</a:t>
            </a:r>
            <a:r>
              <a:rPr lang="sv-SE" sz="2800" dirty="0" smtClean="0"/>
              <a:t> ska jämföras</a:t>
            </a:r>
            <a:endParaRPr lang="sv-SE" sz="2800" i="1" baseline="-25000" dirty="0" smtClean="0"/>
          </a:p>
          <a:p>
            <a:pPr>
              <a:spcBef>
                <a:spcPts val="2400"/>
              </a:spcBef>
            </a:pPr>
            <a:r>
              <a:rPr lang="sv-SE" sz="2800" dirty="0" smtClean="0"/>
              <a:t>En typisk hypotesprövning är</a:t>
            </a:r>
          </a:p>
          <a:p>
            <a:pPr>
              <a:buNone/>
            </a:pPr>
            <a:r>
              <a:rPr lang="sv-SE" sz="2800" i="1" dirty="0" smtClean="0"/>
              <a:t>		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 : </a:t>
            </a:r>
            <a:r>
              <a:rPr lang="el-GR" sz="2800" dirty="0" smtClean="0"/>
              <a:t>μ</a:t>
            </a:r>
            <a:r>
              <a:rPr lang="sv-SE" sz="2800" i="1" baseline="-25000" dirty="0" smtClean="0"/>
              <a:t>A</a:t>
            </a:r>
            <a:r>
              <a:rPr lang="sv-SE" sz="2800" dirty="0" smtClean="0"/>
              <a:t> =</a:t>
            </a:r>
            <a:r>
              <a:rPr lang="sv-SE" sz="2800" i="1" dirty="0" smtClean="0"/>
              <a:t> </a:t>
            </a:r>
            <a:r>
              <a:rPr lang="el-GR" sz="2800" dirty="0" smtClean="0"/>
              <a:t>μ</a:t>
            </a:r>
            <a:r>
              <a:rPr lang="sv-SE" sz="2800" i="1" baseline="-25000" dirty="0" smtClean="0"/>
              <a:t>B</a:t>
            </a:r>
            <a:r>
              <a:rPr lang="sv-SE" sz="2800" dirty="0" smtClean="0"/>
              <a:t>  </a:t>
            </a:r>
            <a:r>
              <a:rPr lang="sv-SE" sz="2800" dirty="0" smtClean="0">
                <a:latin typeface="Cambria Math"/>
                <a:ea typeface="Cambria Math"/>
              </a:rPr>
              <a:t>⇔</a:t>
            </a:r>
            <a:r>
              <a:rPr lang="sv-SE" sz="2800" dirty="0" smtClean="0"/>
              <a:t>  </a:t>
            </a:r>
            <a:r>
              <a:rPr lang="el-GR" sz="2800" dirty="0" smtClean="0"/>
              <a:t>μ</a:t>
            </a:r>
            <a:r>
              <a:rPr lang="sv-SE" sz="2800" i="1" baseline="-25000" dirty="0" smtClean="0"/>
              <a:t>A</a:t>
            </a:r>
            <a:r>
              <a:rPr lang="sv-SE" sz="2800" dirty="0" smtClean="0"/>
              <a:t> – </a:t>
            </a:r>
            <a:r>
              <a:rPr lang="el-GR" sz="2800" dirty="0" smtClean="0"/>
              <a:t>μ</a:t>
            </a:r>
            <a:r>
              <a:rPr lang="sv-SE" sz="2800" i="1" baseline="-25000" dirty="0" smtClean="0"/>
              <a:t>B</a:t>
            </a:r>
            <a:r>
              <a:rPr lang="sv-SE" sz="2800" dirty="0" smtClean="0"/>
              <a:t> = 0</a:t>
            </a:r>
          </a:p>
          <a:p>
            <a:pPr>
              <a:buNone/>
            </a:pPr>
            <a:r>
              <a:rPr lang="sv-SE" sz="2800" dirty="0" smtClean="0"/>
              <a:t>	dvs. ingen skillnad mellan A och B</a:t>
            </a:r>
          </a:p>
          <a:p>
            <a:r>
              <a:rPr lang="sv-SE" sz="2800" dirty="0" smtClean="0"/>
              <a:t>Mothypotesen kan vara enkel eller dubbel:</a:t>
            </a:r>
          </a:p>
          <a:p>
            <a:pPr>
              <a:buNone/>
            </a:pPr>
            <a:r>
              <a:rPr lang="sv-SE" sz="2800" i="1" dirty="0" smtClean="0"/>
              <a:t>		H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 : </a:t>
            </a:r>
            <a:r>
              <a:rPr lang="el-GR" sz="2800" dirty="0" smtClean="0"/>
              <a:t>μ</a:t>
            </a:r>
            <a:r>
              <a:rPr lang="sv-SE" sz="2800" i="1" baseline="-25000" dirty="0" smtClean="0"/>
              <a:t>A</a:t>
            </a:r>
            <a:r>
              <a:rPr lang="sv-SE" sz="2800" dirty="0" smtClean="0"/>
              <a:t> &gt;</a:t>
            </a:r>
            <a:r>
              <a:rPr lang="sv-SE" sz="2800" i="1" dirty="0" smtClean="0"/>
              <a:t> </a:t>
            </a:r>
            <a:r>
              <a:rPr lang="el-GR" sz="2800" dirty="0" smtClean="0"/>
              <a:t>μ</a:t>
            </a:r>
            <a:r>
              <a:rPr lang="sv-SE" sz="2800" i="1" baseline="-25000" dirty="0" smtClean="0"/>
              <a:t>B</a:t>
            </a:r>
            <a:r>
              <a:rPr lang="sv-SE" sz="2800" dirty="0" smtClean="0"/>
              <a:t>  </a:t>
            </a:r>
            <a:r>
              <a:rPr lang="sv-SE" sz="2800" dirty="0" smtClean="0">
                <a:latin typeface="Cambria Math"/>
                <a:ea typeface="Cambria Math"/>
              </a:rPr>
              <a:t>⇔</a:t>
            </a:r>
            <a:r>
              <a:rPr lang="sv-SE" sz="2800" dirty="0" smtClean="0"/>
              <a:t>  </a:t>
            </a:r>
            <a:r>
              <a:rPr lang="el-GR" sz="2800" dirty="0" smtClean="0"/>
              <a:t>μ</a:t>
            </a:r>
            <a:r>
              <a:rPr lang="sv-SE" sz="2800" i="1" baseline="-25000" dirty="0" smtClean="0"/>
              <a:t>A</a:t>
            </a:r>
            <a:r>
              <a:rPr lang="sv-SE" sz="2800" dirty="0" smtClean="0"/>
              <a:t> – </a:t>
            </a:r>
            <a:r>
              <a:rPr lang="el-GR" sz="2800" dirty="0" smtClean="0"/>
              <a:t>μ</a:t>
            </a:r>
            <a:r>
              <a:rPr lang="sv-SE" sz="2800" i="1" baseline="-25000" dirty="0" smtClean="0"/>
              <a:t>B</a:t>
            </a:r>
            <a:r>
              <a:rPr lang="sv-SE" sz="2800" dirty="0" smtClean="0"/>
              <a:t> &gt; 0</a:t>
            </a:r>
          </a:p>
          <a:p>
            <a:pPr>
              <a:buNone/>
            </a:pPr>
            <a:r>
              <a:rPr lang="sv-SE" sz="2800" dirty="0" smtClean="0"/>
              <a:t>	resp.</a:t>
            </a:r>
          </a:p>
          <a:p>
            <a:pPr>
              <a:buNone/>
            </a:pPr>
            <a:r>
              <a:rPr lang="sv-SE" sz="2800" i="1" dirty="0" smtClean="0"/>
              <a:t>		H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 : </a:t>
            </a:r>
            <a:r>
              <a:rPr lang="el-GR" sz="2800" dirty="0" smtClean="0"/>
              <a:t>μ</a:t>
            </a:r>
            <a:r>
              <a:rPr lang="sv-SE" sz="2800" i="1" baseline="-25000" dirty="0" smtClean="0"/>
              <a:t>A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libri"/>
                <a:cs typeface="Calibri"/>
              </a:rPr>
              <a:t>≠</a:t>
            </a:r>
            <a:r>
              <a:rPr lang="sv-SE" sz="2800" i="1" dirty="0" smtClean="0"/>
              <a:t> </a:t>
            </a:r>
            <a:r>
              <a:rPr lang="el-GR" sz="2800" dirty="0" smtClean="0"/>
              <a:t>μ</a:t>
            </a:r>
            <a:r>
              <a:rPr lang="sv-SE" sz="2800" i="1" baseline="-25000" dirty="0" smtClean="0"/>
              <a:t>B</a:t>
            </a:r>
            <a:r>
              <a:rPr lang="sv-SE" sz="2800" dirty="0" smtClean="0"/>
              <a:t>  </a:t>
            </a:r>
            <a:r>
              <a:rPr lang="sv-SE" sz="2800" dirty="0" smtClean="0">
                <a:latin typeface="Cambria Math"/>
                <a:ea typeface="Cambria Math"/>
              </a:rPr>
              <a:t>⇔</a:t>
            </a:r>
            <a:r>
              <a:rPr lang="sv-SE" sz="2800" dirty="0" smtClean="0"/>
              <a:t>  </a:t>
            </a:r>
            <a:r>
              <a:rPr lang="el-GR" sz="2800" dirty="0" smtClean="0"/>
              <a:t>μ</a:t>
            </a:r>
            <a:r>
              <a:rPr lang="sv-SE" sz="2800" i="1" baseline="-25000" dirty="0" smtClean="0"/>
              <a:t>A</a:t>
            </a:r>
            <a:r>
              <a:rPr lang="sv-SE" sz="2800" dirty="0" smtClean="0"/>
              <a:t> – </a:t>
            </a:r>
            <a:r>
              <a:rPr lang="el-GR" sz="2800" dirty="0" smtClean="0"/>
              <a:t>μ</a:t>
            </a:r>
            <a:r>
              <a:rPr lang="sv-SE" sz="2800" i="1" baseline="-25000" dirty="0" smtClean="0"/>
              <a:t>B</a:t>
            </a:r>
            <a:r>
              <a:rPr lang="sv-SE" sz="2800" dirty="0" smtClean="0"/>
              <a:t> </a:t>
            </a:r>
            <a:r>
              <a:rPr lang="sv-SE" sz="2800" dirty="0" smtClean="0">
                <a:cs typeface="Calibri"/>
              </a:rPr>
              <a:t>≠</a:t>
            </a:r>
            <a:r>
              <a:rPr lang="sv-SE" sz="2800" dirty="0" smtClean="0"/>
              <a:t> 0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Jämföra grupper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r>
              <a:rPr lang="sv-SE" sz="2800" dirty="0" smtClean="0"/>
              <a:t>Man tar ett stickprov från båda grupper, oberoende lika fördelade (</a:t>
            </a:r>
            <a:r>
              <a:rPr lang="sv-SE" sz="2800" b="1" i="1" dirty="0" err="1" smtClean="0">
                <a:solidFill>
                  <a:schemeClr val="accent5">
                    <a:lumMod val="50000"/>
                  </a:schemeClr>
                </a:solidFill>
              </a:rPr>
              <a:t>iid</a:t>
            </a:r>
            <a:r>
              <a:rPr lang="sv-SE" sz="2800" dirty="0" smtClean="0"/>
              <a:t>) observationer </a:t>
            </a:r>
            <a:r>
              <a:rPr lang="sv-SE" sz="2800" dirty="0" smtClean="0"/>
              <a:t>inom </a:t>
            </a:r>
            <a:r>
              <a:rPr lang="sv-SE" sz="2800" dirty="0" smtClean="0"/>
              <a:t>respektive grupp.</a:t>
            </a:r>
          </a:p>
          <a:p>
            <a:r>
              <a:rPr lang="sv-SE" sz="2800" dirty="0" smtClean="0"/>
              <a:t>De två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stickproven är oberoende </a:t>
            </a:r>
            <a:r>
              <a:rPr lang="sv-SE" sz="2800" dirty="0" smtClean="0"/>
              <a:t>sinsemellan.</a:t>
            </a:r>
          </a:p>
          <a:p>
            <a:r>
              <a:rPr lang="sv-SE" sz="2800" dirty="0" smtClean="0"/>
              <a:t>Detta medför dels att</a:t>
            </a:r>
          </a:p>
          <a:p>
            <a:endParaRPr lang="sv-SE" sz="2800" dirty="0" smtClean="0"/>
          </a:p>
          <a:p>
            <a:endParaRPr lang="sv-SE" sz="2800" dirty="0" smtClean="0"/>
          </a:p>
          <a:p>
            <a:pPr>
              <a:buNone/>
            </a:pPr>
            <a:r>
              <a:rPr lang="sv-SE" sz="2800" dirty="0" smtClean="0"/>
              <a:t>	och dels att</a:t>
            </a:r>
          </a:p>
          <a:p>
            <a:endParaRPr lang="sv-SE" sz="2800" dirty="0" smtClean="0"/>
          </a:p>
          <a:p>
            <a:endParaRPr lang="sv-SE" sz="2800" dirty="0" smtClean="0"/>
          </a:p>
        </p:txBody>
      </p:sp>
      <p:graphicFrame>
        <p:nvGraphicFramePr>
          <p:cNvPr id="729091" name="Object 3"/>
          <p:cNvGraphicFramePr>
            <a:graphicFrameLocks noChangeAspect="1"/>
          </p:cNvGraphicFramePr>
          <p:nvPr/>
        </p:nvGraphicFramePr>
        <p:xfrm>
          <a:off x="980728" y="5220072"/>
          <a:ext cx="2032000" cy="514350"/>
        </p:xfrm>
        <a:graphic>
          <a:graphicData uri="http://schemas.openxmlformats.org/presentationml/2006/ole">
            <p:oleObj spid="_x0000_s729091" name="Ekvation" r:id="rId3" imgW="914400" imgH="228600" progId="Equation.3">
              <p:embed/>
            </p:oleObj>
          </a:graphicData>
        </a:graphic>
      </p:graphicFrame>
      <p:graphicFrame>
        <p:nvGraphicFramePr>
          <p:cNvPr id="729092" name="Object 3"/>
          <p:cNvGraphicFramePr>
            <a:graphicFrameLocks noChangeAspect="1"/>
          </p:cNvGraphicFramePr>
          <p:nvPr/>
        </p:nvGraphicFramePr>
        <p:xfrm>
          <a:off x="3356992" y="5220072"/>
          <a:ext cx="1976438" cy="514350"/>
        </p:xfrm>
        <a:graphic>
          <a:graphicData uri="http://schemas.openxmlformats.org/presentationml/2006/ole">
            <p:oleObj spid="_x0000_s729092" name="Ekvation" r:id="rId4" imgW="888840" imgH="228600" progId="Equation.3">
              <p:embed/>
            </p:oleObj>
          </a:graphicData>
        </a:graphic>
      </p:graphicFrame>
      <p:graphicFrame>
        <p:nvGraphicFramePr>
          <p:cNvPr id="729093" name="Object 3"/>
          <p:cNvGraphicFramePr>
            <a:graphicFrameLocks noChangeAspect="1"/>
          </p:cNvGraphicFramePr>
          <p:nvPr/>
        </p:nvGraphicFramePr>
        <p:xfrm>
          <a:off x="980728" y="6660232"/>
          <a:ext cx="2740025" cy="485775"/>
        </p:xfrm>
        <a:graphic>
          <a:graphicData uri="http://schemas.openxmlformats.org/presentationml/2006/ole">
            <p:oleObj spid="_x0000_s729093" name="Ekvation" r:id="rId5" imgW="1231560" imgH="215640" progId="Equation.3">
              <p:embed/>
            </p:oleObj>
          </a:graphicData>
        </a:graphic>
      </p:graphicFrame>
      <p:graphicFrame>
        <p:nvGraphicFramePr>
          <p:cNvPr id="729094" name="Object 6"/>
          <p:cNvGraphicFramePr>
            <a:graphicFrameLocks noChangeAspect="1"/>
          </p:cNvGraphicFramePr>
          <p:nvPr/>
        </p:nvGraphicFramePr>
        <p:xfrm>
          <a:off x="1009650" y="7327900"/>
          <a:ext cx="2684463" cy="628650"/>
        </p:xfrm>
        <a:graphic>
          <a:graphicData uri="http://schemas.openxmlformats.org/presentationml/2006/ole">
            <p:oleObj spid="_x0000_s729094" name="Ekvation" r:id="rId6" imgW="1206360" imgH="279360" progId="Equation.3">
              <p:embed/>
            </p:oleObj>
          </a:graphicData>
        </a:graphic>
      </p:graphicFrame>
      <p:graphicFrame>
        <p:nvGraphicFramePr>
          <p:cNvPr id="729095" name="Object 3"/>
          <p:cNvGraphicFramePr>
            <a:graphicFrameLocks noChangeAspect="1"/>
          </p:cNvGraphicFramePr>
          <p:nvPr/>
        </p:nvGraphicFramePr>
        <p:xfrm>
          <a:off x="987152" y="8100392"/>
          <a:ext cx="3810000" cy="628650"/>
        </p:xfrm>
        <a:graphic>
          <a:graphicData uri="http://schemas.openxmlformats.org/presentationml/2006/ole">
            <p:oleObj spid="_x0000_s729095" name="Ekvation" r:id="rId7" imgW="1714320" imgH="279360" progId="Equation.3">
              <p:embed/>
            </p:oleObj>
          </a:graphicData>
        </a:graphic>
      </p:graphicFrame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Gruppjämförelse 1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i="1" u="sng" dirty="0" smtClean="0"/>
              <a:t>Fall </a:t>
            </a:r>
            <a:r>
              <a:rPr lang="sv-SE" i="1" u="sng" dirty="0" smtClean="0"/>
              <a:t>6</a:t>
            </a:r>
            <a:r>
              <a:rPr lang="sv-SE" dirty="0" smtClean="0"/>
              <a:t>:</a:t>
            </a:r>
          </a:p>
          <a:p>
            <a:pPr marL="723900" indent="-723900">
              <a:buFont typeface="+mj-lt"/>
              <a:buAutoNum type="arabicPeriod"/>
            </a:pPr>
            <a:r>
              <a:rPr lang="sv-SE" baseline="-25000" dirty="0" smtClean="0"/>
              <a:t>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A,i</a:t>
            </a:r>
            <a:r>
              <a:rPr lang="sv-SE" i="1" baseline="-25000" dirty="0" smtClean="0"/>
              <a:t> </a:t>
            </a:r>
            <a:r>
              <a:rPr lang="sv-SE" dirty="0" smtClean="0">
                <a:latin typeface="Cambria" pitchFamily="18" charset="0"/>
              </a:rPr>
              <a:t>~</a:t>
            </a:r>
            <a:r>
              <a:rPr lang="sv-SE" i="1" dirty="0" smtClean="0"/>
              <a:t>N</a:t>
            </a:r>
            <a:r>
              <a:rPr lang="sv-SE" dirty="0" smtClean="0"/>
              <a:t>(</a:t>
            </a:r>
            <a:r>
              <a:rPr lang="el-GR" dirty="0" smtClean="0"/>
              <a:t>μ</a:t>
            </a:r>
            <a:r>
              <a:rPr lang="sv-SE" i="1" baseline="-25000" dirty="0" smtClean="0"/>
              <a:t>A</a:t>
            </a:r>
            <a:r>
              <a:rPr lang="sv-SE" dirty="0" smtClean="0"/>
              <a:t>,</a:t>
            </a:r>
            <a:r>
              <a:rPr lang="el-GR" dirty="0" smtClean="0"/>
              <a:t>σ</a:t>
            </a:r>
            <a:r>
              <a:rPr lang="sv-SE" i="1" baseline="-25000" dirty="0" smtClean="0"/>
              <a:t>A</a:t>
            </a:r>
            <a:r>
              <a:rPr lang="sv-SE" baseline="30000" dirty="0" smtClean="0"/>
              <a:t>2</a:t>
            </a:r>
            <a:r>
              <a:rPr lang="sv-SE" dirty="0" smtClean="0"/>
              <a:t>), 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B,i</a:t>
            </a:r>
            <a:r>
              <a:rPr lang="sv-SE" i="1" baseline="-25000" dirty="0" smtClean="0"/>
              <a:t> </a:t>
            </a:r>
            <a:r>
              <a:rPr lang="sv-SE" dirty="0" smtClean="0">
                <a:latin typeface="Cambria" pitchFamily="18" charset="0"/>
              </a:rPr>
              <a:t>~</a:t>
            </a:r>
            <a:r>
              <a:rPr lang="sv-SE" i="1" dirty="0" smtClean="0"/>
              <a:t>N</a:t>
            </a:r>
            <a:r>
              <a:rPr lang="sv-SE" dirty="0" smtClean="0"/>
              <a:t>(</a:t>
            </a:r>
            <a:r>
              <a:rPr lang="el-GR" dirty="0" smtClean="0"/>
              <a:t>μ</a:t>
            </a:r>
            <a:r>
              <a:rPr lang="sv-SE" i="1" baseline="-25000" dirty="0" smtClean="0"/>
              <a:t>B</a:t>
            </a:r>
            <a:r>
              <a:rPr lang="sv-SE" dirty="0" smtClean="0"/>
              <a:t>,</a:t>
            </a:r>
            <a:r>
              <a:rPr lang="el-GR" dirty="0" smtClean="0"/>
              <a:t>σ</a:t>
            </a:r>
            <a:r>
              <a:rPr lang="sv-SE" i="1" baseline="-25000" dirty="0" smtClean="0"/>
              <a:t>B</a:t>
            </a:r>
            <a:r>
              <a:rPr lang="sv-SE" baseline="30000" dirty="0" smtClean="0"/>
              <a:t>2 </a:t>
            </a:r>
            <a:r>
              <a:rPr lang="sv-SE" dirty="0" smtClean="0"/>
              <a:t>)</a:t>
            </a:r>
          </a:p>
          <a:p>
            <a:pPr marL="723900" indent="-723900">
              <a:buNone/>
            </a:pPr>
            <a:r>
              <a:rPr lang="sv-SE" dirty="0" smtClean="0"/>
              <a:t>	</a:t>
            </a:r>
            <a:r>
              <a:rPr lang="sv-SE" baseline="-25000" dirty="0" smtClean="0"/>
              <a:t> </a:t>
            </a:r>
            <a:r>
              <a:rPr lang="el-GR" dirty="0" smtClean="0"/>
              <a:t>σ</a:t>
            </a:r>
            <a:r>
              <a:rPr lang="sv-SE" i="1" baseline="-25000" dirty="0" smtClean="0"/>
              <a:t>A</a:t>
            </a:r>
            <a:r>
              <a:rPr lang="sv-SE" baseline="30000" dirty="0" smtClean="0"/>
              <a:t>2</a:t>
            </a:r>
            <a:r>
              <a:rPr lang="sv-SE" dirty="0" smtClean="0"/>
              <a:t> och </a:t>
            </a:r>
            <a:r>
              <a:rPr lang="el-GR" dirty="0" smtClean="0"/>
              <a:t>σ</a:t>
            </a:r>
            <a:r>
              <a:rPr lang="sv-SE" i="1" baseline="-25000" dirty="0" smtClean="0"/>
              <a:t>B</a:t>
            </a:r>
            <a:r>
              <a:rPr lang="sv-SE" baseline="30000" dirty="0" smtClean="0"/>
              <a:t>2</a:t>
            </a:r>
            <a:r>
              <a:rPr lang="sv-SE" dirty="0" smtClean="0"/>
              <a:t> kända</a:t>
            </a:r>
            <a:endParaRPr lang="sv-SE" dirty="0" smtClean="0"/>
          </a:p>
          <a:p>
            <a:pPr marL="723900" indent="-723900">
              <a:spcBef>
                <a:spcPts val="1800"/>
              </a:spcBef>
              <a:buFont typeface="+mj-lt"/>
              <a:buAutoNum type="arabicPeriod" startAt="2"/>
            </a:pPr>
            <a:r>
              <a:rPr lang="sv-SE" baseline="-25000" dirty="0" smtClean="0"/>
              <a:t> </a:t>
            </a:r>
            <a:r>
              <a:rPr lang="sv-SE" i="1" dirty="0" smtClean="0"/>
              <a:t>H</a:t>
            </a:r>
            <a:r>
              <a:rPr lang="sv-SE" baseline="-25000" dirty="0" smtClean="0"/>
              <a:t>0</a:t>
            </a:r>
            <a:r>
              <a:rPr lang="sv-SE" dirty="0" smtClean="0"/>
              <a:t> </a:t>
            </a:r>
            <a:r>
              <a:rPr lang="sv-SE" dirty="0" smtClean="0"/>
              <a:t>: </a:t>
            </a:r>
            <a:r>
              <a:rPr lang="el-GR" dirty="0" smtClean="0"/>
              <a:t>μ</a:t>
            </a:r>
            <a:r>
              <a:rPr lang="sv-SE" i="1" baseline="-25000" dirty="0" smtClean="0"/>
              <a:t>A</a:t>
            </a:r>
            <a:r>
              <a:rPr lang="sv-SE" dirty="0" smtClean="0"/>
              <a:t> – </a:t>
            </a:r>
            <a:r>
              <a:rPr lang="el-GR" dirty="0" smtClean="0"/>
              <a:t>μ</a:t>
            </a:r>
            <a:r>
              <a:rPr lang="sv-SE" i="1" baseline="-25000" dirty="0" smtClean="0"/>
              <a:t>B</a:t>
            </a:r>
            <a:r>
              <a:rPr lang="sv-SE" dirty="0" smtClean="0"/>
              <a:t> = </a:t>
            </a:r>
            <a:r>
              <a:rPr lang="el-GR" dirty="0" smtClean="0"/>
              <a:t>δ</a:t>
            </a:r>
            <a:r>
              <a:rPr lang="sv-SE" baseline="-25000" dirty="0" smtClean="0"/>
              <a:t>0</a:t>
            </a:r>
            <a:endParaRPr lang="sv-SE" baseline="-25000" dirty="0" smtClean="0"/>
          </a:p>
          <a:p>
            <a:pPr marL="723900" indent="-723900">
              <a:buNone/>
            </a:pPr>
            <a:endParaRPr lang="sv-SE" sz="2400" dirty="0" smtClean="0"/>
          </a:p>
          <a:p>
            <a:pPr marL="723900" indent="-723900">
              <a:buNone/>
            </a:pPr>
            <a:r>
              <a:rPr lang="sv-SE" dirty="0" smtClean="0"/>
              <a:t>5,6.	</a:t>
            </a:r>
            <a:endParaRPr lang="sv-SE" dirty="0" smtClean="0"/>
          </a:p>
          <a:p>
            <a:pPr marL="723900" indent="-723900">
              <a:buNone/>
            </a:pPr>
            <a:endParaRPr lang="sv-SE" dirty="0" smtClean="0"/>
          </a:p>
          <a:p>
            <a:pPr marL="723900" indent="-723900">
              <a:buFont typeface="+mj-lt"/>
              <a:buAutoNum type="arabicPeriod" startAt="7"/>
              <a:tabLst>
                <a:tab pos="4927600" algn="l"/>
              </a:tabLst>
            </a:pPr>
            <a:r>
              <a:rPr lang="sv-SE" dirty="0" smtClean="0"/>
              <a:t>Kritiskt område</a:t>
            </a:r>
            <a:r>
              <a:rPr lang="sv-SE" dirty="0" smtClean="0"/>
              <a:t>:</a:t>
            </a:r>
          </a:p>
          <a:p>
            <a:pPr marL="812800" lvl="1" indent="0">
              <a:buNone/>
              <a:tabLst>
                <a:tab pos="3314700" algn="l"/>
                <a:tab pos="4838700" algn="l"/>
              </a:tabLst>
            </a:pPr>
            <a:r>
              <a:rPr lang="sv-SE" sz="3200" dirty="0" smtClean="0"/>
              <a:t>- se fall 1</a:t>
            </a:r>
          </a:p>
        </p:txBody>
      </p:sp>
      <p:graphicFrame>
        <p:nvGraphicFramePr>
          <p:cNvPr id="746499" name="Object 3"/>
          <p:cNvGraphicFramePr>
            <a:graphicFrameLocks noChangeAspect="1"/>
          </p:cNvGraphicFramePr>
          <p:nvPr/>
        </p:nvGraphicFramePr>
        <p:xfrm>
          <a:off x="1209452" y="4878685"/>
          <a:ext cx="4275137" cy="1158875"/>
        </p:xfrm>
        <a:graphic>
          <a:graphicData uri="http://schemas.openxmlformats.org/presentationml/2006/ole">
            <p:oleObj spid="_x0000_s746499" name="Ekvation" r:id="rId3" imgW="1803240" imgH="482400" progId="Equation.3">
              <p:embed/>
            </p:oleObj>
          </a:graphicData>
        </a:graphic>
      </p:graphicFrame>
      <p:sp>
        <p:nvSpPr>
          <p:cNvPr id="6" name="Platshållare för innehåll 2"/>
          <p:cNvSpPr txBox="1">
            <a:spLocks/>
          </p:cNvSpPr>
          <p:nvPr/>
        </p:nvSpPr>
        <p:spPr>
          <a:xfrm>
            <a:off x="4365104" y="3995936"/>
            <a:ext cx="1584176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  <a:defRPr/>
            </a:pPr>
            <a:r>
              <a:rPr kumimoji="0" lang="sv-SE" sz="2000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Vanligast är nog </a:t>
            </a:r>
            <a:r>
              <a:rPr lang="el-GR" sz="2000" dirty="0" smtClean="0">
                <a:solidFill>
                  <a:srgbClr val="C00000"/>
                </a:solidFill>
              </a:rPr>
              <a:t>δ</a:t>
            </a:r>
            <a:r>
              <a:rPr lang="sv-SE" sz="2000" baseline="-25000" dirty="0" smtClean="0">
                <a:solidFill>
                  <a:srgbClr val="C00000"/>
                </a:solidFill>
              </a:rPr>
              <a:t>0</a:t>
            </a:r>
            <a:r>
              <a:rPr kumimoji="0" lang="sv-SE" sz="2000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0</a:t>
            </a:r>
            <a:endParaRPr kumimoji="0" lang="sv-SE" sz="2000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Gruppjämförelse 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254452" cy="654285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i="1" u="sng" dirty="0" smtClean="0"/>
              <a:t>Fall </a:t>
            </a:r>
            <a:r>
              <a:rPr lang="sv-SE" i="1" u="sng" dirty="0" smtClean="0"/>
              <a:t>7</a:t>
            </a:r>
            <a:r>
              <a:rPr lang="sv-SE" dirty="0" smtClean="0"/>
              <a:t>:</a:t>
            </a:r>
          </a:p>
          <a:p>
            <a:pPr marL="723900" indent="-723900">
              <a:buFont typeface="+mj-lt"/>
              <a:buAutoNum type="arabicPeriod"/>
            </a:pPr>
            <a:r>
              <a:rPr lang="sv-SE" baseline="-25000" dirty="0" smtClean="0"/>
              <a:t>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A,i</a:t>
            </a:r>
            <a:r>
              <a:rPr lang="sv-SE" i="1" baseline="-25000" dirty="0" smtClean="0"/>
              <a:t> </a:t>
            </a:r>
            <a:r>
              <a:rPr lang="sv-SE" dirty="0" smtClean="0">
                <a:latin typeface="Cambria" pitchFamily="18" charset="0"/>
              </a:rPr>
              <a:t>~</a:t>
            </a:r>
            <a:r>
              <a:rPr lang="sv-SE" i="1" dirty="0" smtClean="0"/>
              <a:t>…</a:t>
            </a:r>
            <a:r>
              <a:rPr lang="sv-SE" dirty="0" smtClean="0"/>
              <a:t>,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B,i</a:t>
            </a:r>
            <a:r>
              <a:rPr lang="sv-SE" i="1" baseline="-25000" dirty="0" smtClean="0"/>
              <a:t> </a:t>
            </a:r>
            <a:r>
              <a:rPr lang="sv-SE" dirty="0" smtClean="0">
                <a:latin typeface="Cambria" pitchFamily="18" charset="0"/>
              </a:rPr>
              <a:t>~</a:t>
            </a:r>
            <a:r>
              <a:rPr lang="sv-SE" i="1" dirty="0" smtClean="0"/>
              <a:t>… ; </a:t>
            </a:r>
            <a:r>
              <a:rPr lang="el-GR" dirty="0" smtClean="0"/>
              <a:t>σ</a:t>
            </a:r>
            <a:r>
              <a:rPr lang="sv-SE" i="1" baseline="-25000" dirty="0" smtClean="0"/>
              <a:t>A</a:t>
            </a:r>
            <a:r>
              <a:rPr lang="sv-SE" baseline="30000" dirty="0" smtClean="0"/>
              <a:t>2</a:t>
            </a:r>
            <a:r>
              <a:rPr lang="sv-SE" dirty="0" smtClean="0"/>
              <a:t>, </a:t>
            </a:r>
            <a:r>
              <a:rPr lang="el-GR" dirty="0" smtClean="0"/>
              <a:t>σ</a:t>
            </a:r>
            <a:r>
              <a:rPr lang="sv-SE" i="1" baseline="-25000" dirty="0" smtClean="0"/>
              <a:t>B</a:t>
            </a:r>
            <a:r>
              <a:rPr lang="sv-SE" baseline="30000" dirty="0" smtClean="0"/>
              <a:t>2</a:t>
            </a:r>
            <a:r>
              <a:rPr lang="sv-SE" dirty="0" smtClean="0"/>
              <a:t> </a:t>
            </a:r>
            <a:r>
              <a:rPr lang="sv-SE" dirty="0" smtClean="0"/>
              <a:t>okända </a:t>
            </a:r>
            <a:endParaRPr lang="sv-SE" dirty="0" smtClean="0"/>
          </a:p>
          <a:p>
            <a:pPr marL="723900" indent="-723900">
              <a:buNone/>
            </a:pPr>
            <a:r>
              <a:rPr lang="sv-SE" dirty="0" smtClean="0"/>
              <a:t>	</a:t>
            </a:r>
            <a:r>
              <a:rPr lang="sv-SE" baseline="-25000" dirty="0" smtClean="0"/>
              <a:t> </a:t>
            </a:r>
            <a:r>
              <a:rPr lang="sv-SE" i="1" dirty="0" err="1" smtClean="0"/>
              <a:t>n</a:t>
            </a:r>
            <a:r>
              <a:rPr lang="sv-SE" baseline="-25000" dirty="0" err="1" smtClean="0"/>
              <a:t>A</a:t>
            </a:r>
            <a:r>
              <a:rPr lang="sv-SE" dirty="0" smtClean="0"/>
              <a:t>, </a:t>
            </a:r>
            <a:r>
              <a:rPr lang="sv-SE" i="1" dirty="0" err="1" smtClean="0"/>
              <a:t>n</a:t>
            </a:r>
            <a:r>
              <a:rPr lang="sv-SE" baseline="-25000" dirty="0" err="1" smtClean="0"/>
              <a:t>B</a:t>
            </a:r>
            <a:r>
              <a:rPr lang="sv-SE" dirty="0" smtClean="0"/>
              <a:t> </a:t>
            </a:r>
            <a:r>
              <a:rPr lang="sv-SE" dirty="0" smtClean="0"/>
              <a:t>stora </a:t>
            </a:r>
            <a:r>
              <a:rPr lang="sv-SE" dirty="0" smtClean="0"/>
              <a:t>(CGS)</a:t>
            </a:r>
            <a:endParaRPr lang="sv-SE" dirty="0" smtClean="0"/>
          </a:p>
          <a:p>
            <a:pPr marL="723900" indent="-723900">
              <a:spcBef>
                <a:spcPts val="1800"/>
              </a:spcBef>
              <a:buFont typeface="+mj-lt"/>
              <a:buAutoNum type="arabicPeriod" startAt="2"/>
            </a:pPr>
            <a:r>
              <a:rPr lang="sv-SE" baseline="-25000" dirty="0" smtClean="0"/>
              <a:t> </a:t>
            </a:r>
            <a:r>
              <a:rPr lang="sv-SE" i="1" dirty="0" smtClean="0"/>
              <a:t>H</a:t>
            </a:r>
            <a:r>
              <a:rPr lang="sv-SE" baseline="-25000" dirty="0" smtClean="0"/>
              <a:t>0</a:t>
            </a:r>
            <a:r>
              <a:rPr lang="sv-SE" dirty="0" smtClean="0"/>
              <a:t> </a:t>
            </a:r>
            <a:r>
              <a:rPr lang="sv-SE" dirty="0" smtClean="0"/>
              <a:t>: </a:t>
            </a:r>
            <a:r>
              <a:rPr lang="el-GR" dirty="0" smtClean="0"/>
              <a:t>μ</a:t>
            </a:r>
            <a:r>
              <a:rPr lang="sv-SE" i="1" baseline="-25000" dirty="0" smtClean="0"/>
              <a:t>A</a:t>
            </a:r>
            <a:r>
              <a:rPr lang="sv-SE" dirty="0" smtClean="0"/>
              <a:t> – </a:t>
            </a:r>
            <a:r>
              <a:rPr lang="el-GR" dirty="0" smtClean="0"/>
              <a:t>μ</a:t>
            </a:r>
            <a:r>
              <a:rPr lang="sv-SE" i="1" baseline="-25000" dirty="0" smtClean="0"/>
              <a:t>B</a:t>
            </a:r>
            <a:r>
              <a:rPr lang="sv-SE" dirty="0" smtClean="0"/>
              <a:t> = </a:t>
            </a:r>
            <a:r>
              <a:rPr lang="sv-SE" dirty="0" smtClean="0"/>
              <a:t>0</a:t>
            </a:r>
            <a:endParaRPr lang="sv-SE" baseline="-25000" dirty="0" smtClean="0"/>
          </a:p>
          <a:p>
            <a:pPr marL="723900" indent="-723900">
              <a:buNone/>
            </a:pPr>
            <a:endParaRPr lang="sv-SE" sz="2400" dirty="0" smtClean="0"/>
          </a:p>
          <a:p>
            <a:pPr marL="723900" indent="-723900">
              <a:buNone/>
            </a:pPr>
            <a:r>
              <a:rPr lang="sv-SE" dirty="0" smtClean="0"/>
              <a:t>5,6.	</a:t>
            </a:r>
            <a:endParaRPr lang="sv-SE" dirty="0" smtClean="0"/>
          </a:p>
          <a:p>
            <a:pPr marL="723900" indent="-723900">
              <a:buNone/>
            </a:pPr>
            <a:endParaRPr lang="sv-SE" dirty="0" smtClean="0"/>
          </a:p>
          <a:p>
            <a:pPr marL="723900" indent="-723900">
              <a:buFont typeface="+mj-lt"/>
              <a:buAutoNum type="arabicPeriod" startAt="7"/>
              <a:tabLst>
                <a:tab pos="4927600" algn="l"/>
              </a:tabLst>
            </a:pPr>
            <a:r>
              <a:rPr lang="sv-SE" dirty="0" smtClean="0"/>
              <a:t>Kritiskt område</a:t>
            </a:r>
            <a:r>
              <a:rPr lang="sv-SE" dirty="0" smtClean="0"/>
              <a:t>:</a:t>
            </a:r>
          </a:p>
          <a:p>
            <a:pPr marL="812800" lvl="1" indent="0">
              <a:buNone/>
              <a:tabLst>
                <a:tab pos="3314700" algn="l"/>
                <a:tab pos="4838700" algn="l"/>
              </a:tabLst>
            </a:pPr>
            <a:r>
              <a:rPr lang="sv-SE" sz="3200" dirty="0" smtClean="0"/>
              <a:t>- se fall 1</a:t>
            </a:r>
          </a:p>
        </p:txBody>
      </p:sp>
      <p:graphicFrame>
        <p:nvGraphicFramePr>
          <p:cNvPr id="746499" name="Object 3"/>
          <p:cNvGraphicFramePr>
            <a:graphicFrameLocks noChangeAspect="1"/>
          </p:cNvGraphicFramePr>
          <p:nvPr/>
        </p:nvGraphicFramePr>
        <p:xfrm>
          <a:off x="1212502" y="4878388"/>
          <a:ext cx="4364038" cy="1158875"/>
        </p:xfrm>
        <a:graphic>
          <a:graphicData uri="http://schemas.openxmlformats.org/presentationml/2006/ole">
            <p:oleObj spid="_x0000_s747522" name="Ekvation" r:id="rId3" imgW="1841400" imgH="482400" progId="Equation.3">
              <p:embed/>
            </p:oleObj>
          </a:graphicData>
        </a:graphic>
      </p:graphicFrame>
      <p:sp>
        <p:nvSpPr>
          <p:cNvPr id="8" name="Platshållare för innehåll 2"/>
          <p:cNvSpPr txBox="1">
            <a:spLocks/>
          </p:cNvSpPr>
          <p:nvPr/>
        </p:nvSpPr>
        <p:spPr>
          <a:xfrm>
            <a:off x="620688" y="7524328"/>
            <a:ext cx="5904656" cy="14036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sv-SE" sz="2000" dirty="0" smtClean="0"/>
              <a:t>Även här kanske beteckna </a:t>
            </a:r>
            <a:r>
              <a:rPr lang="sv-SE" sz="2000" dirty="0" smtClean="0"/>
              <a:t>med </a:t>
            </a:r>
            <a:r>
              <a:rPr lang="sv-SE" sz="2000" i="1" dirty="0" smtClean="0"/>
              <a:t>T</a:t>
            </a:r>
            <a:r>
              <a:rPr lang="sv-SE" sz="2000" dirty="0" smtClean="0"/>
              <a:t> </a:t>
            </a:r>
            <a:r>
              <a:rPr lang="sv-SE" sz="2000" dirty="0" err="1" smtClean="0"/>
              <a:t>isf</a:t>
            </a:r>
            <a:r>
              <a:rPr lang="sv-SE" sz="2000" dirty="0" smtClean="0"/>
              <a:t> </a:t>
            </a:r>
            <a:r>
              <a:rPr lang="sv-SE" sz="2000" i="1" dirty="0" smtClean="0"/>
              <a:t>Z</a:t>
            </a:r>
            <a:r>
              <a:rPr lang="sv-SE" sz="2000" dirty="0" smtClean="0"/>
              <a:t> eftersom </a:t>
            </a:r>
            <a:r>
              <a:rPr lang="sv-SE" sz="2000" dirty="0" smtClean="0"/>
              <a:t>vi använder </a:t>
            </a:r>
            <a:r>
              <a:rPr lang="sv-SE" sz="2000" i="1" dirty="0" smtClean="0"/>
              <a:t>S</a:t>
            </a:r>
            <a:r>
              <a:rPr lang="sv-SE" sz="2000" dirty="0" smtClean="0"/>
              <a:t> </a:t>
            </a:r>
            <a:r>
              <a:rPr lang="sv-SE" sz="2000" dirty="0" err="1" smtClean="0"/>
              <a:t>isf</a:t>
            </a:r>
            <a:r>
              <a:rPr lang="sv-SE" sz="2000" dirty="0" smtClean="0"/>
              <a:t> </a:t>
            </a:r>
            <a:r>
              <a:rPr lang="el-GR" sz="2000" dirty="0" smtClean="0"/>
              <a:t>σ</a:t>
            </a:r>
            <a:r>
              <a:rPr lang="sv-SE" sz="2000" dirty="0" smtClean="0"/>
              <a:t> men </a:t>
            </a:r>
            <a:r>
              <a:rPr lang="sv-SE" sz="2000" i="1" dirty="0" smtClean="0"/>
              <a:t>T </a:t>
            </a:r>
            <a:r>
              <a:rPr lang="sv-SE" sz="2000" dirty="0" smtClean="0">
                <a:latin typeface="Cambria"/>
              </a:rPr>
              <a:t>→ </a:t>
            </a:r>
            <a:r>
              <a:rPr lang="sv-SE" sz="2000" i="1" dirty="0" smtClean="0">
                <a:cs typeface="Calibri"/>
              </a:rPr>
              <a:t>Z</a:t>
            </a:r>
            <a:r>
              <a:rPr lang="sv-SE" sz="2000" dirty="0" smtClean="0">
                <a:cs typeface="Calibri"/>
              </a:rPr>
              <a:t> </a:t>
            </a:r>
            <a:r>
              <a:rPr lang="sv-SE" sz="2000" dirty="0" smtClean="0"/>
              <a:t>då n</a:t>
            </a:r>
            <a:r>
              <a:rPr lang="sv-SE" sz="2000" dirty="0" smtClean="0">
                <a:latin typeface="Cambria"/>
              </a:rPr>
              <a:t> → </a:t>
            </a:r>
            <a:r>
              <a:rPr lang="sv-SE" sz="2000" dirty="0" smtClean="0">
                <a:cs typeface="Calibri"/>
              </a:rPr>
              <a:t>∞</a:t>
            </a:r>
            <a:r>
              <a:rPr lang="sv-SE" sz="2000" dirty="0" smtClean="0">
                <a:cs typeface="Calibri"/>
              </a:rPr>
              <a:t>. Om man vill vara konservativ kan man använda </a:t>
            </a:r>
            <a:r>
              <a:rPr lang="sv-SE" sz="2000" i="1" dirty="0" smtClean="0">
                <a:cs typeface="Calibri"/>
              </a:rPr>
              <a:t>t</a:t>
            </a:r>
            <a:r>
              <a:rPr lang="sv-SE" sz="2000" dirty="0" smtClean="0">
                <a:cs typeface="Calibri"/>
              </a:rPr>
              <a:t>-fördelningen trots att den inte är heller här är </a:t>
            </a:r>
            <a:r>
              <a:rPr lang="sv-SE" sz="2000" dirty="0" smtClean="0">
                <a:cs typeface="Calibri"/>
              </a:rPr>
              <a:t>helt teoretiskt </a:t>
            </a:r>
            <a:r>
              <a:rPr lang="sv-SE" sz="2000" dirty="0" smtClean="0">
                <a:cs typeface="Calibri"/>
              </a:rPr>
              <a:t>berättigad.</a:t>
            </a:r>
            <a:endParaRPr lang="sv-SE" sz="2000" dirty="0" smtClean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Gruppjämförelse 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3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i="1" u="sng" dirty="0" smtClean="0"/>
              <a:t>Fall </a:t>
            </a:r>
            <a:r>
              <a:rPr lang="sv-SE" i="1" u="sng" dirty="0" smtClean="0"/>
              <a:t>8</a:t>
            </a:r>
            <a:r>
              <a:rPr lang="sv-SE" dirty="0" smtClean="0"/>
              <a:t>:</a:t>
            </a:r>
          </a:p>
          <a:p>
            <a:pPr marL="723900" indent="-723900">
              <a:buFont typeface="+mj-lt"/>
              <a:buAutoNum type="arabicPeriod"/>
            </a:pPr>
            <a:r>
              <a:rPr lang="sv-SE" baseline="-25000" dirty="0" smtClean="0"/>
              <a:t>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A,i</a:t>
            </a:r>
            <a:r>
              <a:rPr lang="sv-SE" i="1" baseline="-25000" dirty="0" smtClean="0"/>
              <a:t> </a:t>
            </a:r>
            <a:r>
              <a:rPr lang="sv-SE" dirty="0" smtClean="0">
                <a:latin typeface="Cambria" pitchFamily="18" charset="0"/>
              </a:rPr>
              <a:t>~</a:t>
            </a:r>
            <a:r>
              <a:rPr lang="sv-SE" i="1" dirty="0" smtClean="0"/>
              <a:t>N</a:t>
            </a:r>
            <a:r>
              <a:rPr lang="sv-SE" dirty="0" smtClean="0"/>
              <a:t>(</a:t>
            </a:r>
            <a:r>
              <a:rPr lang="el-GR" dirty="0" smtClean="0"/>
              <a:t>μ</a:t>
            </a:r>
            <a:r>
              <a:rPr lang="sv-SE" i="1" baseline="-25000" dirty="0" smtClean="0"/>
              <a:t>A</a:t>
            </a:r>
            <a:r>
              <a:rPr lang="sv-SE" dirty="0" smtClean="0"/>
              <a:t>,</a:t>
            </a:r>
            <a:r>
              <a:rPr lang="el-GR" dirty="0" smtClean="0"/>
              <a:t>σ</a:t>
            </a:r>
            <a:r>
              <a:rPr lang="sv-SE" i="1" baseline="-25000" dirty="0" smtClean="0"/>
              <a:t>A</a:t>
            </a:r>
            <a:r>
              <a:rPr lang="sv-SE" baseline="30000" dirty="0" smtClean="0"/>
              <a:t>2</a:t>
            </a:r>
            <a:r>
              <a:rPr lang="sv-SE" dirty="0" smtClean="0"/>
              <a:t>), 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B,i</a:t>
            </a:r>
            <a:r>
              <a:rPr lang="sv-SE" i="1" baseline="-25000" dirty="0" smtClean="0"/>
              <a:t> </a:t>
            </a:r>
            <a:r>
              <a:rPr lang="sv-SE" dirty="0" smtClean="0">
                <a:latin typeface="Cambria" pitchFamily="18" charset="0"/>
              </a:rPr>
              <a:t>~</a:t>
            </a:r>
            <a:r>
              <a:rPr lang="sv-SE" i="1" dirty="0" smtClean="0"/>
              <a:t>N</a:t>
            </a:r>
            <a:r>
              <a:rPr lang="sv-SE" dirty="0" smtClean="0"/>
              <a:t>(</a:t>
            </a:r>
            <a:r>
              <a:rPr lang="el-GR" dirty="0" smtClean="0"/>
              <a:t>μ</a:t>
            </a:r>
            <a:r>
              <a:rPr lang="sv-SE" i="1" baseline="-25000" dirty="0" smtClean="0"/>
              <a:t>B</a:t>
            </a:r>
            <a:r>
              <a:rPr lang="sv-SE" dirty="0" smtClean="0"/>
              <a:t>,</a:t>
            </a:r>
            <a:r>
              <a:rPr lang="el-GR" dirty="0" smtClean="0"/>
              <a:t>σ</a:t>
            </a:r>
            <a:r>
              <a:rPr lang="sv-SE" i="1" baseline="-25000" dirty="0" smtClean="0"/>
              <a:t>B</a:t>
            </a:r>
            <a:r>
              <a:rPr lang="sv-SE" baseline="30000" dirty="0" smtClean="0"/>
              <a:t>2 </a:t>
            </a:r>
            <a:r>
              <a:rPr lang="sv-SE" dirty="0" smtClean="0"/>
              <a:t>)</a:t>
            </a:r>
          </a:p>
          <a:p>
            <a:pPr marL="723900" indent="-723900">
              <a:buNone/>
            </a:pPr>
            <a:r>
              <a:rPr lang="sv-SE" dirty="0" smtClean="0"/>
              <a:t>	</a:t>
            </a:r>
            <a:r>
              <a:rPr lang="sv-SE" baseline="-25000" dirty="0" smtClean="0"/>
              <a:t> </a:t>
            </a:r>
            <a:r>
              <a:rPr lang="el-GR" dirty="0" smtClean="0"/>
              <a:t>σ</a:t>
            </a:r>
            <a:r>
              <a:rPr lang="sv-SE" i="1" baseline="-25000" dirty="0" smtClean="0"/>
              <a:t>A</a:t>
            </a:r>
            <a:r>
              <a:rPr lang="sv-SE" baseline="30000" dirty="0" smtClean="0"/>
              <a:t>2</a:t>
            </a:r>
            <a:r>
              <a:rPr lang="sv-SE" dirty="0" smtClean="0"/>
              <a:t> = </a:t>
            </a:r>
            <a:r>
              <a:rPr lang="el-GR" dirty="0" smtClean="0"/>
              <a:t>σ</a:t>
            </a:r>
            <a:r>
              <a:rPr lang="sv-SE" i="1" baseline="-25000" dirty="0" smtClean="0"/>
              <a:t>B</a:t>
            </a:r>
            <a:r>
              <a:rPr lang="sv-SE" baseline="30000" dirty="0" smtClean="0"/>
              <a:t>2</a:t>
            </a:r>
            <a:r>
              <a:rPr lang="sv-SE" dirty="0" smtClean="0"/>
              <a:t> men okända</a:t>
            </a:r>
            <a:endParaRPr lang="sv-SE" dirty="0" smtClean="0"/>
          </a:p>
          <a:p>
            <a:pPr marL="723900" indent="-723900">
              <a:spcBef>
                <a:spcPts val="1800"/>
              </a:spcBef>
              <a:buFont typeface="+mj-lt"/>
              <a:buAutoNum type="arabicPeriod" startAt="2"/>
            </a:pPr>
            <a:r>
              <a:rPr lang="sv-SE" baseline="-25000" dirty="0" smtClean="0"/>
              <a:t> </a:t>
            </a:r>
            <a:r>
              <a:rPr lang="sv-SE" i="1" dirty="0" smtClean="0"/>
              <a:t>H</a:t>
            </a:r>
            <a:r>
              <a:rPr lang="sv-SE" baseline="-25000" dirty="0" smtClean="0"/>
              <a:t>0</a:t>
            </a:r>
            <a:r>
              <a:rPr lang="sv-SE" dirty="0" smtClean="0"/>
              <a:t> </a:t>
            </a:r>
            <a:r>
              <a:rPr lang="sv-SE" dirty="0" smtClean="0"/>
              <a:t>: </a:t>
            </a:r>
            <a:r>
              <a:rPr lang="el-GR" dirty="0" smtClean="0"/>
              <a:t>μ</a:t>
            </a:r>
            <a:r>
              <a:rPr lang="sv-SE" i="1" baseline="-25000" dirty="0" smtClean="0"/>
              <a:t>A</a:t>
            </a:r>
            <a:r>
              <a:rPr lang="sv-SE" dirty="0" smtClean="0"/>
              <a:t> – </a:t>
            </a:r>
            <a:r>
              <a:rPr lang="el-GR" dirty="0" smtClean="0"/>
              <a:t>μ</a:t>
            </a:r>
            <a:r>
              <a:rPr lang="sv-SE" i="1" baseline="-25000" dirty="0" smtClean="0"/>
              <a:t>B</a:t>
            </a:r>
            <a:r>
              <a:rPr lang="sv-SE" dirty="0" smtClean="0"/>
              <a:t> = </a:t>
            </a:r>
            <a:r>
              <a:rPr lang="sv-SE" dirty="0" smtClean="0"/>
              <a:t>0</a:t>
            </a:r>
            <a:endParaRPr lang="sv-SE" baseline="-25000" dirty="0" smtClean="0"/>
          </a:p>
          <a:p>
            <a:pPr marL="723900" indent="-723900">
              <a:buNone/>
            </a:pPr>
            <a:endParaRPr lang="sv-SE" sz="2400" dirty="0" smtClean="0"/>
          </a:p>
          <a:p>
            <a:pPr marL="723900" indent="-723900">
              <a:buNone/>
            </a:pPr>
            <a:r>
              <a:rPr lang="sv-SE" dirty="0" smtClean="0"/>
              <a:t>5,6.	</a:t>
            </a:r>
            <a:endParaRPr lang="sv-SE" dirty="0" smtClean="0"/>
          </a:p>
          <a:p>
            <a:pPr marL="723900" indent="-723900">
              <a:buNone/>
            </a:pPr>
            <a:endParaRPr lang="sv-SE" dirty="0" smtClean="0"/>
          </a:p>
          <a:p>
            <a:pPr marL="723900" indent="-723900">
              <a:buFont typeface="+mj-lt"/>
              <a:buAutoNum type="arabicPeriod" startAt="7"/>
              <a:tabLst>
                <a:tab pos="4927600" algn="l"/>
              </a:tabLst>
            </a:pPr>
            <a:r>
              <a:rPr lang="sv-SE" dirty="0" smtClean="0"/>
              <a:t>Kritiskt område</a:t>
            </a:r>
            <a:r>
              <a:rPr lang="sv-SE" dirty="0" smtClean="0"/>
              <a:t>:</a:t>
            </a:r>
          </a:p>
          <a:p>
            <a:pPr marL="812800" lvl="1" indent="0">
              <a:buNone/>
              <a:tabLst>
                <a:tab pos="3314700" algn="l"/>
                <a:tab pos="4838700" algn="l"/>
              </a:tabLst>
            </a:pPr>
            <a:r>
              <a:rPr lang="sv-SE" sz="3200" dirty="0" smtClean="0"/>
              <a:t>- se fall 2</a:t>
            </a:r>
          </a:p>
        </p:txBody>
      </p:sp>
      <p:graphicFrame>
        <p:nvGraphicFramePr>
          <p:cNvPr id="746499" name="Object 3"/>
          <p:cNvGraphicFramePr>
            <a:graphicFrameLocks noChangeAspect="1"/>
          </p:cNvGraphicFramePr>
          <p:nvPr/>
        </p:nvGraphicFramePr>
        <p:xfrm>
          <a:off x="1218654" y="4879975"/>
          <a:ext cx="4908550" cy="1128713"/>
        </p:xfrm>
        <a:graphic>
          <a:graphicData uri="http://schemas.openxmlformats.org/presentationml/2006/ole">
            <p:oleObj spid="_x0000_s748546" name="Ekvation" r:id="rId3" imgW="2070000" imgH="469800" progId="Equation.3">
              <p:embed/>
            </p:oleObj>
          </a:graphicData>
        </a:graphic>
      </p:graphicFrame>
      <p:sp>
        <p:nvSpPr>
          <p:cNvPr id="7" name="Platshållare för innehåll 2"/>
          <p:cNvSpPr txBox="1">
            <a:spLocks/>
          </p:cNvSpPr>
          <p:nvPr/>
        </p:nvSpPr>
        <p:spPr>
          <a:xfrm>
            <a:off x="3933056" y="3953520"/>
            <a:ext cx="2736304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  <a:defRPr/>
            </a:pPr>
            <a:r>
              <a:rPr kumimoji="0" lang="sv-SE" sz="2000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Viktigt att komma ihåg</a:t>
            </a:r>
          </a:p>
        </p:txBody>
      </p:sp>
      <p:sp>
        <p:nvSpPr>
          <p:cNvPr id="11" name="Frihandsfigur 10"/>
          <p:cNvSpPr/>
          <p:nvPr/>
        </p:nvSpPr>
        <p:spPr>
          <a:xfrm>
            <a:off x="1882271" y="3779911"/>
            <a:ext cx="2050785" cy="307392"/>
          </a:xfrm>
          <a:custGeom>
            <a:avLst/>
            <a:gdLst>
              <a:gd name="connsiteX0" fmla="*/ 1962150 w 1962150"/>
              <a:gd name="connsiteY0" fmla="*/ 241300 h 281517"/>
              <a:gd name="connsiteX1" fmla="*/ 311150 w 1962150"/>
              <a:gd name="connsiteY1" fmla="*/ 241300 h 281517"/>
              <a:gd name="connsiteX2" fmla="*/ 95250 w 1962150"/>
              <a:gd name="connsiteY2" fmla="*/ 0 h 281517"/>
              <a:gd name="connsiteX0" fmla="*/ 1914525 w 1914525"/>
              <a:gd name="connsiteY0" fmla="*/ 241300 h 329952"/>
              <a:gd name="connsiteX1" fmla="*/ 1474217 w 1914525"/>
              <a:gd name="connsiteY1" fmla="*/ 329952 h 329952"/>
              <a:gd name="connsiteX2" fmla="*/ 263525 w 1914525"/>
              <a:gd name="connsiteY2" fmla="*/ 241300 h 329952"/>
              <a:gd name="connsiteX3" fmla="*/ 47625 w 1914525"/>
              <a:gd name="connsiteY3" fmla="*/ 0 h 329952"/>
              <a:gd name="connsiteX0" fmla="*/ 1914525 w 1914525"/>
              <a:gd name="connsiteY0" fmla="*/ 241300 h 272289"/>
              <a:gd name="connsiteX1" fmla="*/ 1402209 w 1914525"/>
              <a:gd name="connsiteY1" fmla="*/ 185935 h 272289"/>
              <a:gd name="connsiteX2" fmla="*/ 263525 w 1914525"/>
              <a:gd name="connsiteY2" fmla="*/ 241300 h 272289"/>
              <a:gd name="connsiteX3" fmla="*/ 47625 w 1914525"/>
              <a:gd name="connsiteY3" fmla="*/ 0 h 272289"/>
              <a:gd name="connsiteX0" fmla="*/ 2050281 w 2050281"/>
              <a:gd name="connsiteY0" fmla="*/ 257944 h 272289"/>
              <a:gd name="connsiteX1" fmla="*/ 1402209 w 2050281"/>
              <a:gd name="connsiteY1" fmla="*/ 185935 h 272289"/>
              <a:gd name="connsiteX2" fmla="*/ 263525 w 2050281"/>
              <a:gd name="connsiteY2" fmla="*/ 241300 h 272289"/>
              <a:gd name="connsiteX3" fmla="*/ 47625 w 2050281"/>
              <a:gd name="connsiteY3" fmla="*/ 0 h 272289"/>
              <a:gd name="connsiteX0" fmla="*/ 2063849 w 2063849"/>
              <a:gd name="connsiteY0" fmla="*/ 216024 h 223382"/>
              <a:gd name="connsiteX1" fmla="*/ 1415777 w 2063849"/>
              <a:gd name="connsiteY1" fmla="*/ 144015 h 223382"/>
              <a:gd name="connsiteX2" fmla="*/ 277093 w 2063849"/>
              <a:gd name="connsiteY2" fmla="*/ 199380 h 223382"/>
              <a:gd name="connsiteX3" fmla="*/ 47625 w 2063849"/>
              <a:gd name="connsiteY3" fmla="*/ 0 h 223382"/>
              <a:gd name="connsiteX0" fmla="*/ 2016224 w 2016224"/>
              <a:gd name="connsiteY0" fmla="*/ 216024 h 223382"/>
              <a:gd name="connsiteX1" fmla="*/ 1368152 w 2016224"/>
              <a:gd name="connsiteY1" fmla="*/ 144015 h 223382"/>
              <a:gd name="connsiteX2" fmla="*/ 229468 w 2016224"/>
              <a:gd name="connsiteY2" fmla="*/ 199380 h 223382"/>
              <a:gd name="connsiteX3" fmla="*/ 0 w 2016224"/>
              <a:gd name="connsiteY3" fmla="*/ 0 h 223382"/>
              <a:gd name="connsiteX0" fmla="*/ 2016224 w 2016224"/>
              <a:gd name="connsiteY0" fmla="*/ 216024 h 223382"/>
              <a:gd name="connsiteX1" fmla="*/ 1368152 w 2016224"/>
              <a:gd name="connsiteY1" fmla="*/ 144015 h 223382"/>
              <a:gd name="connsiteX2" fmla="*/ 229468 w 2016224"/>
              <a:gd name="connsiteY2" fmla="*/ 199380 h 223382"/>
              <a:gd name="connsiteX3" fmla="*/ 0 w 2016224"/>
              <a:gd name="connsiteY3" fmla="*/ 0 h 223382"/>
              <a:gd name="connsiteX0" fmla="*/ 2016225 w 2016225"/>
              <a:gd name="connsiteY0" fmla="*/ 288032 h 307392"/>
              <a:gd name="connsiteX1" fmla="*/ 1368153 w 2016225"/>
              <a:gd name="connsiteY1" fmla="*/ 216023 h 307392"/>
              <a:gd name="connsiteX2" fmla="*/ 229469 w 2016225"/>
              <a:gd name="connsiteY2" fmla="*/ 271388 h 307392"/>
              <a:gd name="connsiteX3" fmla="*/ 0 w 2016225"/>
              <a:gd name="connsiteY3" fmla="*/ 0 h 307392"/>
              <a:gd name="connsiteX0" fmla="*/ 2016225 w 2016225"/>
              <a:gd name="connsiteY0" fmla="*/ 288032 h 307392"/>
              <a:gd name="connsiteX1" fmla="*/ 1368153 w 2016225"/>
              <a:gd name="connsiteY1" fmla="*/ 216023 h 307392"/>
              <a:gd name="connsiteX2" fmla="*/ 229469 w 2016225"/>
              <a:gd name="connsiteY2" fmla="*/ 271388 h 307392"/>
              <a:gd name="connsiteX3" fmla="*/ 0 w 2016225"/>
              <a:gd name="connsiteY3" fmla="*/ 0 h 307392"/>
              <a:gd name="connsiteX0" fmla="*/ 2016225 w 2016225"/>
              <a:gd name="connsiteY0" fmla="*/ 288032 h 307392"/>
              <a:gd name="connsiteX1" fmla="*/ 1368153 w 2016225"/>
              <a:gd name="connsiteY1" fmla="*/ 216023 h 307392"/>
              <a:gd name="connsiteX2" fmla="*/ 229469 w 2016225"/>
              <a:gd name="connsiteY2" fmla="*/ 271388 h 307392"/>
              <a:gd name="connsiteX3" fmla="*/ 0 w 2016225"/>
              <a:gd name="connsiteY3" fmla="*/ 0 h 307392"/>
              <a:gd name="connsiteX0" fmla="*/ 2016225 w 2016225"/>
              <a:gd name="connsiteY0" fmla="*/ 288032 h 307392"/>
              <a:gd name="connsiteX1" fmla="*/ 1368153 w 2016225"/>
              <a:gd name="connsiteY1" fmla="*/ 216023 h 307392"/>
              <a:gd name="connsiteX2" fmla="*/ 229469 w 2016225"/>
              <a:gd name="connsiteY2" fmla="*/ 271388 h 307392"/>
              <a:gd name="connsiteX3" fmla="*/ 0 w 2016225"/>
              <a:gd name="connsiteY3" fmla="*/ 0 h 307392"/>
              <a:gd name="connsiteX0" fmla="*/ 2016225 w 2016225"/>
              <a:gd name="connsiteY0" fmla="*/ 288032 h 319393"/>
              <a:gd name="connsiteX1" fmla="*/ 1080121 w 2016225"/>
              <a:gd name="connsiteY1" fmla="*/ 288032 h 319393"/>
              <a:gd name="connsiteX2" fmla="*/ 229469 w 2016225"/>
              <a:gd name="connsiteY2" fmla="*/ 271388 h 319393"/>
              <a:gd name="connsiteX3" fmla="*/ 0 w 2016225"/>
              <a:gd name="connsiteY3" fmla="*/ 0 h 319393"/>
              <a:gd name="connsiteX0" fmla="*/ 2016225 w 2016225"/>
              <a:gd name="connsiteY0" fmla="*/ 288032 h 288032"/>
              <a:gd name="connsiteX1" fmla="*/ 229469 w 2016225"/>
              <a:gd name="connsiteY1" fmla="*/ 271388 h 288032"/>
              <a:gd name="connsiteX2" fmla="*/ 0 w 2016225"/>
              <a:gd name="connsiteY2" fmla="*/ 0 h 288032"/>
              <a:gd name="connsiteX0" fmla="*/ 2016225 w 2016225"/>
              <a:gd name="connsiteY0" fmla="*/ 288032 h 323792"/>
              <a:gd name="connsiteX1" fmla="*/ 229469 w 2016225"/>
              <a:gd name="connsiteY1" fmla="*/ 271388 h 323792"/>
              <a:gd name="connsiteX2" fmla="*/ 0 w 2016225"/>
              <a:gd name="connsiteY2" fmla="*/ 0 h 323792"/>
              <a:gd name="connsiteX0" fmla="*/ 2067439 w 2067439"/>
              <a:gd name="connsiteY0" fmla="*/ 288032 h 323792"/>
              <a:gd name="connsiteX1" fmla="*/ 280683 w 2067439"/>
              <a:gd name="connsiteY1" fmla="*/ 271388 h 323792"/>
              <a:gd name="connsiteX2" fmla="*/ 51214 w 2067439"/>
              <a:gd name="connsiteY2" fmla="*/ 0 h 323792"/>
              <a:gd name="connsiteX0" fmla="*/ 2067439 w 2067439"/>
              <a:gd name="connsiteY0" fmla="*/ 288032 h 323792"/>
              <a:gd name="connsiteX1" fmla="*/ 280683 w 2067439"/>
              <a:gd name="connsiteY1" fmla="*/ 271388 h 323792"/>
              <a:gd name="connsiteX2" fmla="*/ 51215 w 2067439"/>
              <a:gd name="connsiteY2" fmla="*/ 0 h 323792"/>
              <a:gd name="connsiteX0" fmla="*/ 2067439 w 2067439"/>
              <a:gd name="connsiteY0" fmla="*/ 288032 h 320275"/>
              <a:gd name="connsiteX1" fmla="*/ 1121027 w 2067439"/>
              <a:gd name="connsiteY1" fmla="*/ 293324 h 320275"/>
              <a:gd name="connsiteX2" fmla="*/ 280683 w 2067439"/>
              <a:gd name="connsiteY2" fmla="*/ 271388 h 320275"/>
              <a:gd name="connsiteX3" fmla="*/ 51215 w 2067439"/>
              <a:gd name="connsiteY3" fmla="*/ 0 h 320275"/>
              <a:gd name="connsiteX0" fmla="*/ 2067439 w 2067439"/>
              <a:gd name="connsiteY0" fmla="*/ 288032 h 320275"/>
              <a:gd name="connsiteX1" fmla="*/ 1347359 w 2067439"/>
              <a:gd name="connsiteY1" fmla="*/ 216025 h 320275"/>
              <a:gd name="connsiteX2" fmla="*/ 280683 w 2067439"/>
              <a:gd name="connsiteY2" fmla="*/ 271388 h 320275"/>
              <a:gd name="connsiteX3" fmla="*/ 51215 w 2067439"/>
              <a:gd name="connsiteY3" fmla="*/ 0 h 320275"/>
              <a:gd name="connsiteX0" fmla="*/ 2067439 w 2067439"/>
              <a:gd name="connsiteY0" fmla="*/ 288032 h 320275"/>
              <a:gd name="connsiteX1" fmla="*/ 1347359 w 2067439"/>
              <a:gd name="connsiteY1" fmla="*/ 216025 h 320275"/>
              <a:gd name="connsiteX2" fmla="*/ 280683 w 2067439"/>
              <a:gd name="connsiteY2" fmla="*/ 271388 h 320275"/>
              <a:gd name="connsiteX3" fmla="*/ 51215 w 2067439"/>
              <a:gd name="connsiteY3" fmla="*/ 0 h 320275"/>
              <a:gd name="connsiteX0" fmla="*/ 2067439 w 2067439"/>
              <a:gd name="connsiteY0" fmla="*/ 288032 h 320275"/>
              <a:gd name="connsiteX1" fmla="*/ 1347359 w 2067439"/>
              <a:gd name="connsiteY1" fmla="*/ 216025 h 320275"/>
              <a:gd name="connsiteX2" fmla="*/ 280683 w 2067439"/>
              <a:gd name="connsiteY2" fmla="*/ 271388 h 320275"/>
              <a:gd name="connsiteX3" fmla="*/ 51215 w 2067439"/>
              <a:gd name="connsiteY3" fmla="*/ 0 h 320275"/>
              <a:gd name="connsiteX0" fmla="*/ 2067439 w 2067439"/>
              <a:gd name="connsiteY0" fmla="*/ 288032 h 313345"/>
              <a:gd name="connsiteX1" fmla="*/ 1347359 w 2067439"/>
              <a:gd name="connsiteY1" fmla="*/ 216025 h 313345"/>
              <a:gd name="connsiteX2" fmla="*/ 280683 w 2067439"/>
              <a:gd name="connsiteY2" fmla="*/ 271388 h 313345"/>
              <a:gd name="connsiteX3" fmla="*/ 51215 w 2067439"/>
              <a:gd name="connsiteY3" fmla="*/ 0 h 313345"/>
              <a:gd name="connsiteX0" fmla="*/ 2016224 w 2016224"/>
              <a:gd name="connsiteY0" fmla="*/ 288032 h 307392"/>
              <a:gd name="connsiteX1" fmla="*/ 1152128 w 2016224"/>
              <a:gd name="connsiteY1" fmla="*/ 216025 h 307392"/>
              <a:gd name="connsiteX2" fmla="*/ 229468 w 2016224"/>
              <a:gd name="connsiteY2" fmla="*/ 271388 h 307392"/>
              <a:gd name="connsiteX3" fmla="*/ 0 w 2016224"/>
              <a:gd name="connsiteY3" fmla="*/ 0 h 307392"/>
              <a:gd name="connsiteX0" fmla="*/ 2016224 w 2016224"/>
              <a:gd name="connsiteY0" fmla="*/ 288032 h 307392"/>
              <a:gd name="connsiteX1" fmla="*/ 1152128 w 2016224"/>
              <a:gd name="connsiteY1" fmla="*/ 216025 h 307392"/>
              <a:gd name="connsiteX2" fmla="*/ 229468 w 2016224"/>
              <a:gd name="connsiteY2" fmla="*/ 271388 h 307392"/>
              <a:gd name="connsiteX3" fmla="*/ 0 w 2016224"/>
              <a:gd name="connsiteY3" fmla="*/ 0 h 307392"/>
              <a:gd name="connsiteX0" fmla="*/ 2016224 w 2016224"/>
              <a:gd name="connsiteY0" fmla="*/ 288032 h 307392"/>
              <a:gd name="connsiteX1" fmla="*/ 1152128 w 2016224"/>
              <a:gd name="connsiteY1" fmla="*/ 216025 h 307392"/>
              <a:gd name="connsiteX2" fmla="*/ 229468 w 2016224"/>
              <a:gd name="connsiteY2" fmla="*/ 271388 h 307392"/>
              <a:gd name="connsiteX3" fmla="*/ 0 w 2016224"/>
              <a:gd name="connsiteY3" fmla="*/ 0 h 307392"/>
              <a:gd name="connsiteX0" fmla="*/ 2016224 w 2016224"/>
              <a:gd name="connsiteY0" fmla="*/ 288032 h 307392"/>
              <a:gd name="connsiteX1" fmla="*/ 1152128 w 2016224"/>
              <a:gd name="connsiteY1" fmla="*/ 216025 h 307392"/>
              <a:gd name="connsiteX2" fmla="*/ 229468 w 2016224"/>
              <a:gd name="connsiteY2" fmla="*/ 271388 h 307392"/>
              <a:gd name="connsiteX3" fmla="*/ 0 w 2016224"/>
              <a:gd name="connsiteY3" fmla="*/ 0 h 307392"/>
              <a:gd name="connsiteX0" fmla="*/ 2016224 w 2016224"/>
              <a:gd name="connsiteY0" fmla="*/ 288032 h 307392"/>
              <a:gd name="connsiteX1" fmla="*/ 1152128 w 2016224"/>
              <a:gd name="connsiteY1" fmla="*/ 216025 h 307392"/>
              <a:gd name="connsiteX2" fmla="*/ 229468 w 2016224"/>
              <a:gd name="connsiteY2" fmla="*/ 271388 h 307392"/>
              <a:gd name="connsiteX3" fmla="*/ 0 w 2016224"/>
              <a:gd name="connsiteY3" fmla="*/ 0 h 307392"/>
              <a:gd name="connsiteX0" fmla="*/ 2050785 w 2050785"/>
              <a:gd name="connsiteY0" fmla="*/ 288032 h 307392"/>
              <a:gd name="connsiteX1" fmla="*/ 1618736 w 2050785"/>
              <a:gd name="connsiteY1" fmla="*/ 216025 h 307392"/>
              <a:gd name="connsiteX2" fmla="*/ 264029 w 2050785"/>
              <a:gd name="connsiteY2" fmla="*/ 271388 h 307392"/>
              <a:gd name="connsiteX3" fmla="*/ 34561 w 2050785"/>
              <a:gd name="connsiteY3" fmla="*/ 0 h 307392"/>
              <a:gd name="connsiteX0" fmla="*/ 2050785 w 2050785"/>
              <a:gd name="connsiteY0" fmla="*/ 288032 h 307392"/>
              <a:gd name="connsiteX1" fmla="*/ 1618736 w 2050785"/>
              <a:gd name="connsiteY1" fmla="*/ 216025 h 307392"/>
              <a:gd name="connsiteX2" fmla="*/ 264029 w 2050785"/>
              <a:gd name="connsiteY2" fmla="*/ 271388 h 307392"/>
              <a:gd name="connsiteX3" fmla="*/ 34561 w 2050785"/>
              <a:gd name="connsiteY3" fmla="*/ 0 h 307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50785" h="307392">
                <a:moveTo>
                  <a:pt x="2050785" y="288032"/>
                </a:moveTo>
                <a:cubicBezTo>
                  <a:pt x="1944245" y="273969"/>
                  <a:pt x="1916529" y="218799"/>
                  <a:pt x="1618736" y="216025"/>
                </a:cubicBezTo>
                <a:cubicBezTo>
                  <a:pt x="1320943" y="213251"/>
                  <a:pt x="528058" y="307392"/>
                  <a:pt x="264029" y="271388"/>
                </a:cubicBezTo>
                <a:cubicBezTo>
                  <a:pt x="0" y="235384"/>
                  <a:pt x="37537" y="84572"/>
                  <a:pt x="34561" y="0"/>
                </a:cubicBezTo>
              </a:path>
            </a:pathLst>
          </a:custGeom>
          <a:ln w="222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Poolad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variansskattning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355600" indent="-355600"/>
            <a:r>
              <a:rPr lang="sv-SE" dirty="0" smtClean="0"/>
              <a:t>Man antar att varianserna är lika i båda grupperna.</a:t>
            </a:r>
          </a:p>
          <a:p>
            <a:pPr marL="355600" indent="-355600"/>
            <a:r>
              <a:rPr lang="sv-SE" dirty="0" smtClean="0"/>
              <a:t>En skattning för den variansen ges av</a:t>
            </a:r>
          </a:p>
        </p:txBody>
      </p:sp>
      <p:graphicFrame>
        <p:nvGraphicFramePr>
          <p:cNvPr id="736258" name="Object 3"/>
          <p:cNvGraphicFramePr>
            <a:graphicFrameLocks noChangeAspect="1"/>
          </p:cNvGraphicFramePr>
          <p:nvPr/>
        </p:nvGraphicFramePr>
        <p:xfrm>
          <a:off x="1340768" y="4427984"/>
          <a:ext cx="3914775" cy="1190625"/>
        </p:xfrm>
        <a:graphic>
          <a:graphicData uri="http://schemas.openxmlformats.org/presentationml/2006/ole">
            <p:oleObj spid="_x0000_s736258" name="Ekvation" r:id="rId3" imgW="1650960" imgH="4950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Väntevärdesriktighet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2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762"/>
              </a:spcBef>
            </a:pPr>
            <a:r>
              <a:rPr lang="sv-SE" dirty="0" smtClean="0"/>
              <a:t>Vi vet</a:t>
            </a:r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</a:pPr>
            <a:endParaRPr lang="sv-SE" sz="4000" dirty="0" smtClean="0"/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 </a:t>
            </a:r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</a:pPr>
            <a:endParaRPr lang="sv-SE" sz="1400" dirty="0" smtClean="0"/>
          </a:p>
          <a:p>
            <a:pPr marL="273050" indent="-273050">
              <a:spcBef>
                <a:spcPts val="762"/>
              </a:spcBef>
            </a:pPr>
            <a:endParaRPr lang="sv-SE" sz="1400" dirty="0" smtClean="0"/>
          </a:p>
          <a:p>
            <a:pPr marL="273050" indent="-273050">
              <a:spcBef>
                <a:spcPts val="762"/>
              </a:spcBef>
              <a:buNone/>
            </a:pPr>
            <a:r>
              <a:rPr lang="sv-SE" dirty="0" smtClean="0"/>
              <a:t>	alltså är </a:t>
            </a:r>
            <a:r>
              <a:rPr lang="sv-SE" i="1" dirty="0" smtClean="0"/>
              <a:t>S</a:t>
            </a:r>
            <a:r>
              <a:rPr lang="sv-SE" baseline="30000" dirty="0" smtClean="0"/>
              <a:t>2</a:t>
            </a:r>
            <a:r>
              <a:rPr lang="sv-SE" dirty="0" smtClean="0"/>
              <a:t> en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vvr</a:t>
            </a:r>
            <a:r>
              <a:rPr lang="sv-SE" i="1" dirty="0" err="1" smtClean="0"/>
              <a:t>-skattning</a:t>
            </a:r>
            <a:r>
              <a:rPr lang="sv-SE" i="1" dirty="0" smtClean="0"/>
              <a:t> för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  <p:graphicFrame>
        <p:nvGraphicFramePr>
          <p:cNvPr id="628741" name="Object 5"/>
          <p:cNvGraphicFramePr>
            <a:graphicFrameLocks noChangeAspect="1"/>
          </p:cNvGraphicFramePr>
          <p:nvPr/>
        </p:nvGraphicFramePr>
        <p:xfrm>
          <a:off x="853727" y="2915816"/>
          <a:ext cx="4735513" cy="577850"/>
        </p:xfrm>
        <a:graphic>
          <a:graphicData uri="http://schemas.openxmlformats.org/presentationml/2006/ole">
            <p:oleObj spid="_x0000_s633858" name="Ekvation" r:id="rId3" imgW="1892160" imgH="228600" progId="Equation.3">
              <p:embed/>
            </p:oleObj>
          </a:graphicData>
        </a:graphic>
      </p:graphicFrame>
      <p:graphicFrame>
        <p:nvGraphicFramePr>
          <p:cNvPr id="629765" name="Object 5"/>
          <p:cNvGraphicFramePr>
            <a:graphicFrameLocks noChangeAspect="1"/>
          </p:cNvGraphicFramePr>
          <p:nvPr/>
        </p:nvGraphicFramePr>
        <p:xfrm>
          <a:off x="764704" y="4004419"/>
          <a:ext cx="5275263" cy="1863725"/>
        </p:xfrm>
        <a:graphic>
          <a:graphicData uri="http://schemas.openxmlformats.org/presentationml/2006/ole">
            <p:oleObj spid="_x0000_s633859" name="Ekvation" r:id="rId4" imgW="2108160" imgH="736560" progId="Equation.3">
              <p:embed/>
            </p:oleObj>
          </a:graphicData>
        </a:graphic>
      </p:graphicFrame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Jämföra andelar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>
              <a:buNone/>
              <a:tabLst>
                <a:tab pos="1079500" algn="l"/>
              </a:tabLst>
            </a:pPr>
            <a:r>
              <a:rPr lang="sv-SE" sz="2800" i="1" u="sng" dirty="0" smtClean="0"/>
              <a:t>Fall 9</a:t>
            </a:r>
            <a:r>
              <a:rPr lang="sv-SE" sz="2800" dirty="0" smtClean="0"/>
              <a:t>:	</a:t>
            </a:r>
            <a:r>
              <a:rPr lang="sv-SE" sz="2800" i="1" dirty="0" smtClean="0"/>
              <a:t>Y</a:t>
            </a:r>
            <a:r>
              <a:rPr lang="sv-SE" sz="2800" i="1" baseline="-25000" dirty="0" smtClean="0"/>
              <a:t>A </a:t>
            </a:r>
            <a:r>
              <a:rPr lang="sv-SE" sz="2800" dirty="0" smtClean="0">
                <a:latin typeface="Cambria" pitchFamily="18" charset="0"/>
              </a:rPr>
              <a:t>~</a:t>
            </a:r>
            <a:r>
              <a:rPr lang="sv-SE" sz="2800" i="1" dirty="0" smtClean="0"/>
              <a:t>Bin</a:t>
            </a:r>
            <a:r>
              <a:rPr lang="sv-SE" sz="2800" dirty="0" smtClean="0"/>
              <a:t>(</a:t>
            </a:r>
            <a:r>
              <a:rPr lang="sv-SE" sz="2800" i="1" dirty="0" err="1" smtClean="0"/>
              <a:t>n</a:t>
            </a:r>
            <a:r>
              <a:rPr lang="sv-SE" sz="2800" i="1" baseline="-25000" dirty="0" err="1" smtClean="0"/>
              <a:t>A</a:t>
            </a:r>
            <a:r>
              <a:rPr lang="sv-SE" sz="2800" dirty="0" smtClean="0"/>
              <a:t>,</a:t>
            </a:r>
            <a:r>
              <a:rPr lang="el-GR" sz="2800" dirty="0" smtClean="0"/>
              <a:t>π</a:t>
            </a:r>
            <a:r>
              <a:rPr lang="sv-SE" sz="2800" i="1" baseline="-25000" dirty="0" smtClean="0"/>
              <a:t>A</a:t>
            </a:r>
            <a:r>
              <a:rPr lang="sv-SE" sz="2800" dirty="0" smtClean="0"/>
              <a:t>),  </a:t>
            </a:r>
            <a:r>
              <a:rPr lang="sv-SE" sz="2800" i="1" dirty="0" smtClean="0"/>
              <a:t>Y</a:t>
            </a:r>
            <a:r>
              <a:rPr lang="sv-SE" sz="2800" i="1" baseline="-25000" dirty="0" smtClean="0"/>
              <a:t>B </a:t>
            </a:r>
            <a:r>
              <a:rPr lang="sv-SE" sz="2800" dirty="0" smtClean="0">
                <a:latin typeface="Cambria" pitchFamily="18" charset="0"/>
              </a:rPr>
              <a:t>~</a:t>
            </a:r>
            <a:r>
              <a:rPr lang="sv-SE" sz="2800" i="1" dirty="0" smtClean="0"/>
              <a:t>Bin</a:t>
            </a:r>
            <a:r>
              <a:rPr lang="sv-SE" sz="2800" dirty="0" smtClean="0"/>
              <a:t>(</a:t>
            </a:r>
            <a:r>
              <a:rPr lang="sv-SE" sz="2800" i="1" dirty="0" err="1" smtClean="0"/>
              <a:t>n</a:t>
            </a:r>
            <a:r>
              <a:rPr lang="sv-SE" sz="2800" i="1" baseline="-25000" dirty="0" err="1" smtClean="0"/>
              <a:t>B</a:t>
            </a:r>
            <a:r>
              <a:rPr lang="sv-SE" sz="2800" dirty="0" smtClean="0"/>
              <a:t>,</a:t>
            </a:r>
            <a:r>
              <a:rPr lang="el-GR" sz="2800" dirty="0" smtClean="0"/>
              <a:t>π</a:t>
            </a:r>
            <a:r>
              <a:rPr lang="sv-SE" sz="2800" i="1" baseline="-25000" dirty="0" smtClean="0"/>
              <a:t>B</a:t>
            </a:r>
            <a:r>
              <a:rPr lang="sv-SE" sz="2800" dirty="0" smtClean="0"/>
              <a:t>)</a:t>
            </a:r>
          </a:p>
          <a:p>
            <a:pPr>
              <a:buNone/>
              <a:tabLst>
                <a:tab pos="1079500" algn="l"/>
              </a:tabLst>
            </a:pPr>
            <a:r>
              <a:rPr lang="sv-SE" sz="2800" dirty="0" smtClean="0"/>
              <a:t>		</a:t>
            </a:r>
            <a:r>
              <a:rPr lang="el-GR" sz="2800" dirty="0" smtClean="0"/>
              <a:t> </a:t>
            </a:r>
            <a:r>
              <a:rPr lang="sv-SE" sz="2800" dirty="0" smtClean="0"/>
              <a:t>oberoende stickprov</a:t>
            </a:r>
          </a:p>
          <a:p>
            <a:pPr>
              <a:buNone/>
            </a:pPr>
            <a:endParaRPr lang="sv-SE" sz="2800" dirty="0" smtClean="0"/>
          </a:p>
          <a:p>
            <a:pPr marL="2870200" indent="-2870200">
              <a:buNone/>
            </a:pPr>
            <a:r>
              <a:rPr lang="sv-SE" sz="2800" dirty="0" smtClean="0"/>
              <a:t>Nollhypotes:	</a:t>
            </a:r>
            <a:r>
              <a:rPr lang="sv-SE" sz="2800" i="1" dirty="0" smtClean="0"/>
              <a:t>H</a:t>
            </a:r>
            <a:r>
              <a:rPr lang="sv-SE" sz="2800" baseline="-25000" dirty="0" smtClean="0"/>
              <a:t>0 </a:t>
            </a:r>
            <a:r>
              <a:rPr lang="sv-SE" sz="2800" dirty="0" smtClean="0"/>
              <a:t>: </a:t>
            </a:r>
            <a:r>
              <a:rPr lang="el-GR" sz="2800" dirty="0" smtClean="0"/>
              <a:t>π</a:t>
            </a:r>
            <a:r>
              <a:rPr lang="sv-SE" sz="2800" i="1" baseline="-25000" dirty="0" smtClean="0"/>
              <a:t>A</a:t>
            </a:r>
            <a:r>
              <a:rPr lang="sv-SE" sz="2800" dirty="0" smtClean="0"/>
              <a:t> – </a:t>
            </a:r>
            <a:r>
              <a:rPr lang="el-GR" sz="2800" dirty="0" smtClean="0"/>
              <a:t>π</a:t>
            </a:r>
            <a:r>
              <a:rPr lang="sv-SE" sz="2800" i="1" baseline="-25000" dirty="0" smtClean="0"/>
              <a:t>B</a:t>
            </a:r>
            <a:r>
              <a:rPr lang="sv-SE" sz="2800" dirty="0" smtClean="0"/>
              <a:t> = 0</a:t>
            </a:r>
            <a:endParaRPr lang="sv-SE" sz="2800" baseline="-25000" dirty="0" smtClean="0"/>
          </a:p>
          <a:p>
            <a:pPr marL="2870200" indent="-2870200">
              <a:buNone/>
            </a:pPr>
            <a:endParaRPr lang="sv-SE" sz="2800" dirty="0" smtClean="0"/>
          </a:p>
          <a:p>
            <a:pPr>
              <a:buNone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Testvariabel</a:t>
            </a:r>
            <a:r>
              <a:rPr lang="sv-SE" sz="2800" dirty="0" smtClean="0"/>
              <a:t>:</a:t>
            </a:r>
          </a:p>
          <a:p>
            <a:pPr>
              <a:buNone/>
            </a:pPr>
            <a:endParaRPr lang="sv-SE" sz="2800" dirty="0" smtClean="0"/>
          </a:p>
          <a:p>
            <a:pPr>
              <a:buNone/>
            </a:pPr>
            <a:endParaRPr lang="sv-SE" sz="2800" dirty="0" smtClean="0"/>
          </a:p>
          <a:p>
            <a:pPr>
              <a:buNone/>
            </a:pPr>
            <a:endParaRPr lang="sv-SE" sz="2800" dirty="0" smtClean="0"/>
          </a:p>
          <a:p>
            <a:pPr>
              <a:buNone/>
            </a:pPr>
            <a:endParaRPr lang="sv-SE" sz="2800" dirty="0" smtClean="0"/>
          </a:p>
          <a:p>
            <a:pPr>
              <a:buNone/>
            </a:pPr>
            <a:r>
              <a:rPr lang="sv-SE" sz="2800" dirty="0" smtClean="0"/>
              <a:t>	Enkelsidigt, dubbelsidigt och kritiska gränser, analogt med tidigare sidor. Kom ihåg att det är CGS och </a:t>
            </a:r>
            <a:r>
              <a:rPr lang="sv-SE" sz="2800" i="1" dirty="0" err="1" smtClean="0"/>
              <a:t>Z</a:t>
            </a:r>
            <a:r>
              <a:rPr lang="sv-SE" sz="2800" dirty="0" err="1" smtClean="0"/>
              <a:t>-test</a:t>
            </a:r>
            <a:r>
              <a:rPr lang="sv-SE" sz="2800" dirty="0" smtClean="0"/>
              <a:t>.</a:t>
            </a:r>
          </a:p>
          <a:p>
            <a:pPr>
              <a:buNone/>
            </a:pPr>
            <a:endParaRPr lang="sv-SE" sz="3600" dirty="0" smtClean="0"/>
          </a:p>
        </p:txBody>
      </p:sp>
      <p:graphicFrame>
        <p:nvGraphicFramePr>
          <p:cNvPr id="723970" name="Object 3"/>
          <p:cNvGraphicFramePr>
            <a:graphicFrameLocks noChangeAspect="1"/>
          </p:cNvGraphicFramePr>
          <p:nvPr/>
        </p:nvGraphicFramePr>
        <p:xfrm>
          <a:off x="404664" y="5220072"/>
          <a:ext cx="5989638" cy="1439863"/>
        </p:xfrm>
        <a:graphic>
          <a:graphicData uri="http://schemas.openxmlformats.org/presentationml/2006/ole">
            <p:oleObj spid="_x0000_s738306" name="Ekvation" r:id="rId3" imgW="2247840" imgH="533160" progId="Equation.3">
              <p:embed/>
            </p:oleObj>
          </a:graphicData>
        </a:graphic>
      </p:graphicFrame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Testa behandlingseffekter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r>
              <a:rPr lang="sv-SE" sz="2800" dirty="0" smtClean="0"/>
              <a:t>Ofta vill man jämföra om t.ex. en behandling haft en effekt.</a:t>
            </a:r>
          </a:p>
          <a:p>
            <a:r>
              <a:rPr lang="sv-SE" sz="2800" dirty="0" smtClean="0"/>
              <a:t>Man har ett </a:t>
            </a:r>
            <a:r>
              <a:rPr lang="sv-SE" sz="2800" b="1" i="1" dirty="0" err="1" smtClean="0">
                <a:solidFill>
                  <a:schemeClr val="accent5">
                    <a:lumMod val="50000"/>
                  </a:schemeClr>
                </a:solidFill>
              </a:rPr>
              <a:t>iid</a:t>
            </a:r>
            <a:r>
              <a:rPr lang="sv-SE" sz="2800" dirty="0" smtClean="0"/>
              <a:t> stickprov av individer som genomgått en behandling säg.</a:t>
            </a:r>
          </a:p>
          <a:p>
            <a:r>
              <a:rPr lang="sv-SE" sz="2800" dirty="0" smtClean="0"/>
              <a:t>För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varje individ </a:t>
            </a:r>
            <a:r>
              <a:rPr lang="sv-SE" sz="2800" dirty="0" smtClean="0"/>
              <a:t>i stickprovet finns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två mätningar</a:t>
            </a:r>
            <a:r>
              <a:rPr lang="sv-SE" sz="2800" dirty="0" smtClean="0"/>
              <a:t>:</a:t>
            </a:r>
          </a:p>
          <a:p>
            <a:pPr>
              <a:spcBef>
                <a:spcPts val="1800"/>
              </a:spcBef>
              <a:buNone/>
            </a:pPr>
            <a:r>
              <a:rPr lang="sv-SE" sz="2800" dirty="0" smtClean="0"/>
              <a:t>		Före:	</a:t>
            </a:r>
            <a:r>
              <a:rPr lang="sv-SE" sz="2800" i="1" dirty="0" smtClean="0"/>
              <a:t>X</a:t>
            </a:r>
            <a:r>
              <a:rPr lang="sv-SE" sz="2800" i="1" baseline="-25000" dirty="0" smtClean="0"/>
              <a:t>i</a:t>
            </a:r>
            <a:r>
              <a:rPr lang="sv-SE" sz="2800" baseline="-25000" dirty="0" smtClean="0"/>
              <a:t>,1</a:t>
            </a:r>
          </a:p>
          <a:p>
            <a:pPr>
              <a:buNone/>
            </a:pPr>
            <a:r>
              <a:rPr lang="sv-SE" sz="2800" dirty="0" smtClean="0"/>
              <a:t>		Efter:	</a:t>
            </a:r>
            <a:r>
              <a:rPr lang="sv-SE" sz="2800" i="1" dirty="0" smtClean="0"/>
              <a:t>X</a:t>
            </a:r>
            <a:r>
              <a:rPr lang="sv-SE" sz="2800" i="1" baseline="-25000" dirty="0" smtClean="0"/>
              <a:t>i</a:t>
            </a:r>
            <a:r>
              <a:rPr lang="sv-SE" sz="2800" baseline="-25000" dirty="0" smtClean="0"/>
              <a:t>,2</a:t>
            </a:r>
          </a:p>
          <a:p>
            <a:pPr>
              <a:spcBef>
                <a:spcPts val="1800"/>
              </a:spcBef>
            </a:pPr>
            <a:r>
              <a:rPr lang="sv-SE" sz="2800" dirty="0" smtClean="0"/>
              <a:t>De två mätningarna är </a:t>
            </a:r>
            <a:r>
              <a:rPr lang="sv-SE" sz="2800" u="sng" dirty="0" smtClean="0"/>
              <a:t>inte oberoende </a:t>
            </a:r>
            <a:r>
              <a:rPr lang="sv-SE" sz="2800" dirty="0" smtClean="0"/>
              <a:t>på individnivå.</a:t>
            </a:r>
          </a:p>
          <a:p>
            <a:r>
              <a:rPr lang="sv-SE" sz="2800" dirty="0" smtClean="0"/>
              <a:t>Bilda differenser:</a:t>
            </a:r>
          </a:p>
          <a:p>
            <a:pPr>
              <a:spcBef>
                <a:spcPts val="1800"/>
              </a:spcBef>
              <a:buNone/>
            </a:pPr>
            <a:r>
              <a:rPr lang="sv-SE" sz="2800" dirty="0" smtClean="0"/>
              <a:t>		</a:t>
            </a:r>
            <a:r>
              <a:rPr lang="sv-SE" sz="2800" dirty="0" err="1" smtClean="0"/>
              <a:t>Diff</a:t>
            </a:r>
            <a:r>
              <a:rPr lang="sv-SE" sz="2800" dirty="0" smtClean="0"/>
              <a:t>:	</a:t>
            </a:r>
            <a:r>
              <a:rPr lang="sv-SE" sz="2800" i="1" dirty="0" smtClean="0"/>
              <a:t>D</a:t>
            </a:r>
            <a:r>
              <a:rPr lang="sv-SE" sz="2800" i="1" baseline="-25000" dirty="0" smtClean="0"/>
              <a:t>i</a:t>
            </a:r>
            <a:r>
              <a:rPr lang="sv-SE" sz="2800" dirty="0" smtClean="0"/>
              <a:t> = </a:t>
            </a:r>
            <a:r>
              <a:rPr lang="sv-SE" sz="2800" i="1" dirty="0" smtClean="0"/>
              <a:t>X</a:t>
            </a:r>
            <a:r>
              <a:rPr lang="sv-SE" sz="2800" i="1" baseline="-25000" dirty="0" smtClean="0"/>
              <a:t>i</a:t>
            </a:r>
            <a:r>
              <a:rPr lang="sv-SE" sz="2800" baseline="-25000" dirty="0" smtClean="0"/>
              <a:t>,1</a:t>
            </a:r>
            <a:r>
              <a:rPr lang="sv-SE" sz="2800" dirty="0" smtClean="0"/>
              <a:t> – </a:t>
            </a:r>
            <a:r>
              <a:rPr lang="sv-SE" sz="2800" i="1" dirty="0" smtClean="0"/>
              <a:t>X</a:t>
            </a:r>
            <a:r>
              <a:rPr lang="sv-SE" sz="2800" i="1" baseline="-25000" dirty="0" smtClean="0"/>
              <a:t>i</a:t>
            </a:r>
            <a:r>
              <a:rPr lang="sv-SE" sz="2800" baseline="-25000" dirty="0" smtClean="0"/>
              <a:t>,2</a:t>
            </a:r>
            <a:r>
              <a:rPr lang="sv-SE" sz="2800" dirty="0" smtClean="0"/>
              <a:t> 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3933056" y="8460432"/>
            <a:ext cx="2736304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  <a:defRPr/>
            </a:pPr>
            <a:r>
              <a:rPr kumimoji="0" lang="sv-SE" sz="2400" b="1" i="1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sv-SE" sz="2400" b="1" i="1" strike="noStrike" kern="1200" cap="none" spc="0" normalizeH="0" baseline="-2500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sv-SE" sz="2400" b="1" i="1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’na</a:t>
            </a:r>
            <a:r>
              <a:rPr kumimoji="0" lang="sv-SE" sz="2400" b="1" i="1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är oberoende!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Parvisa 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differenser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i="1" u="sng" dirty="0" smtClean="0"/>
              <a:t>Fall </a:t>
            </a:r>
            <a:r>
              <a:rPr lang="sv-SE" i="1" u="sng" dirty="0" smtClean="0"/>
              <a:t>10</a:t>
            </a:r>
            <a:r>
              <a:rPr lang="sv-SE" dirty="0" smtClean="0"/>
              <a:t>:</a:t>
            </a:r>
          </a:p>
          <a:p>
            <a:pPr marL="723900" indent="-723900">
              <a:buFont typeface="+mj-lt"/>
              <a:buAutoNum type="arabicPeriod"/>
            </a:pPr>
            <a:r>
              <a:rPr lang="sv-SE" baseline="-25000" dirty="0" smtClean="0"/>
              <a:t> </a:t>
            </a:r>
            <a:r>
              <a:rPr lang="sv-SE" i="1" dirty="0" smtClean="0"/>
              <a:t>D</a:t>
            </a:r>
            <a:r>
              <a:rPr lang="sv-SE" i="1" baseline="-25000" dirty="0" smtClean="0"/>
              <a:t>i </a:t>
            </a:r>
            <a:r>
              <a:rPr lang="sv-SE" dirty="0" smtClean="0">
                <a:latin typeface="Cambria" pitchFamily="18" charset="0"/>
              </a:rPr>
              <a:t>~</a:t>
            </a:r>
            <a:r>
              <a:rPr lang="sv-SE" i="1" baseline="-25000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</a:t>
            </a:r>
            <a:r>
              <a:rPr lang="el-GR" dirty="0" smtClean="0"/>
              <a:t>μ</a:t>
            </a:r>
            <a:r>
              <a:rPr lang="sv-SE" i="1" baseline="-25000" dirty="0" smtClean="0"/>
              <a:t>D</a:t>
            </a:r>
            <a:r>
              <a:rPr lang="sv-SE" dirty="0" smtClean="0"/>
              <a:t>,</a:t>
            </a:r>
            <a:r>
              <a:rPr lang="el-GR" dirty="0" smtClean="0"/>
              <a:t>σ</a:t>
            </a:r>
            <a:r>
              <a:rPr lang="sv-SE" i="1" baseline="-25000" dirty="0" smtClean="0"/>
              <a:t>D</a:t>
            </a:r>
            <a:r>
              <a:rPr lang="sv-SE" baseline="30000" dirty="0" smtClean="0"/>
              <a:t>2</a:t>
            </a:r>
            <a:r>
              <a:rPr lang="sv-SE" dirty="0" smtClean="0"/>
              <a:t>), </a:t>
            </a:r>
            <a:r>
              <a:rPr lang="sv-SE" dirty="0" smtClean="0"/>
              <a:t> </a:t>
            </a:r>
            <a:r>
              <a:rPr lang="el-GR" dirty="0" smtClean="0"/>
              <a:t>σ</a:t>
            </a:r>
            <a:r>
              <a:rPr lang="sv-SE" i="1" baseline="-25000" dirty="0" smtClean="0"/>
              <a:t>D</a:t>
            </a:r>
            <a:r>
              <a:rPr lang="sv-SE" baseline="30000" dirty="0" smtClean="0"/>
              <a:t>2</a:t>
            </a:r>
            <a:r>
              <a:rPr lang="sv-SE" dirty="0" smtClean="0"/>
              <a:t> okänd</a:t>
            </a:r>
            <a:endParaRPr lang="sv-SE" dirty="0" smtClean="0"/>
          </a:p>
          <a:p>
            <a:pPr marL="723900" indent="-723900">
              <a:buFont typeface="+mj-lt"/>
              <a:buAutoNum type="arabicPeriod"/>
            </a:pPr>
            <a:r>
              <a:rPr lang="sv-SE" baseline="-25000" dirty="0" smtClean="0"/>
              <a:t> </a:t>
            </a:r>
            <a:r>
              <a:rPr lang="sv-SE" i="1" dirty="0" smtClean="0"/>
              <a:t>H</a:t>
            </a:r>
            <a:r>
              <a:rPr lang="sv-SE" baseline="-25000" dirty="0" smtClean="0"/>
              <a:t>0</a:t>
            </a:r>
            <a:r>
              <a:rPr lang="sv-SE" dirty="0" smtClean="0"/>
              <a:t>: </a:t>
            </a:r>
            <a:r>
              <a:rPr lang="el-GR" dirty="0" smtClean="0"/>
              <a:t>μ</a:t>
            </a:r>
            <a:r>
              <a:rPr lang="sv-SE" i="1" baseline="-25000" dirty="0" smtClean="0"/>
              <a:t>D</a:t>
            </a:r>
            <a:r>
              <a:rPr lang="sv-SE" dirty="0" smtClean="0"/>
              <a:t> </a:t>
            </a:r>
            <a:r>
              <a:rPr lang="sv-SE" dirty="0" smtClean="0"/>
              <a:t>=</a:t>
            </a:r>
            <a:r>
              <a:rPr lang="el-GR" dirty="0" smtClean="0"/>
              <a:t> </a:t>
            </a:r>
            <a:r>
              <a:rPr lang="sv-SE" dirty="0" smtClean="0"/>
              <a:t>0</a:t>
            </a:r>
            <a:endParaRPr lang="sv-SE" baseline="-25000" dirty="0" smtClean="0"/>
          </a:p>
          <a:p>
            <a:pPr marL="723900" indent="-723900">
              <a:buNone/>
            </a:pPr>
            <a:endParaRPr lang="sv-SE" sz="2400" dirty="0" smtClean="0"/>
          </a:p>
          <a:p>
            <a:pPr marL="723900" indent="-723900">
              <a:buNone/>
            </a:pPr>
            <a:r>
              <a:rPr lang="sv-SE" dirty="0" smtClean="0"/>
              <a:t>5,6.	</a:t>
            </a:r>
            <a:endParaRPr lang="sv-SE" dirty="0" smtClean="0"/>
          </a:p>
          <a:p>
            <a:pPr marL="723900" indent="-723900">
              <a:buNone/>
            </a:pPr>
            <a:endParaRPr lang="sv-SE" dirty="0" smtClean="0"/>
          </a:p>
          <a:p>
            <a:pPr marL="723900" indent="-723900">
              <a:buFont typeface="+mj-lt"/>
              <a:buAutoNum type="arabicPeriod" startAt="7"/>
              <a:tabLst>
                <a:tab pos="4927600" algn="l"/>
              </a:tabLst>
            </a:pPr>
            <a:r>
              <a:rPr lang="sv-SE" dirty="0" smtClean="0"/>
              <a:t>Kritiskt område</a:t>
            </a:r>
            <a:r>
              <a:rPr lang="sv-SE" dirty="0" smtClean="0"/>
              <a:t>:</a:t>
            </a:r>
          </a:p>
          <a:p>
            <a:pPr marL="812800" lvl="1" indent="0">
              <a:buNone/>
              <a:tabLst>
                <a:tab pos="3314700" algn="l"/>
                <a:tab pos="4838700" algn="l"/>
              </a:tabLst>
            </a:pPr>
            <a:r>
              <a:rPr lang="sv-SE" sz="3200" dirty="0" smtClean="0"/>
              <a:t>- se </a:t>
            </a:r>
            <a:r>
              <a:rPr lang="sv-SE" sz="3200" dirty="0" smtClean="0"/>
              <a:t>fall </a:t>
            </a:r>
            <a:r>
              <a:rPr lang="sv-SE" sz="3200" dirty="0" smtClean="0"/>
              <a:t>2</a:t>
            </a:r>
          </a:p>
        </p:txBody>
      </p:sp>
      <p:graphicFrame>
        <p:nvGraphicFramePr>
          <p:cNvPr id="723970" name="Object 3"/>
          <p:cNvGraphicFramePr>
            <a:graphicFrameLocks noChangeAspect="1"/>
          </p:cNvGraphicFramePr>
          <p:nvPr/>
        </p:nvGraphicFramePr>
        <p:xfrm>
          <a:off x="1196752" y="4152900"/>
          <a:ext cx="2951163" cy="1066800"/>
        </p:xfrm>
        <a:graphic>
          <a:graphicData uri="http://schemas.openxmlformats.org/presentationml/2006/ole">
            <p:oleObj spid="_x0000_s751618" name="Ekvation" r:id="rId3" imgW="1244520" imgH="444240" progId="Equation.3">
              <p:embed/>
            </p:oleObj>
          </a:graphicData>
        </a:graphic>
      </p:graphicFrame>
      <p:sp>
        <p:nvSpPr>
          <p:cNvPr id="6" name="Platshållare för innehåll 2"/>
          <p:cNvSpPr txBox="1">
            <a:spLocks/>
          </p:cNvSpPr>
          <p:nvPr/>
        </p:nvSpPr>
        <p:spPr>
          <a:xfrm>
            <a:off x="620688" y="7740352"/>
            <a:ext cx="590465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sv-SE" sz="2000" dirty="0" smtClean="0"/>
              <a:t>Då n</a:t>
            </a:r>
            <a:r>
              <a:rPr lang="sv-SE" sz="2000" dirty="0" smtClean="0">
                <a:latin typeface="Cambria"/>
              </a:rPr>
              <a:t> → </a:t>
            </a:r>
            <a:r>
              <a:rPr lang="sv-SE" sz="2000" dirty="0" smtClean="0">
                <a:cs typeface="Calibri"/>
              </a:rPr>
              <a:t>∞ går </a:t>
            </a:r>
            <a:r>
              <a:rPr lang="sv-SE" sz="2000" i="1" dirty="0" smtClean="0"/>
              <a:t>T </a:t>
            </a:r>
            <a:r>
              <a:rPr lang="sv-SE" sz="2000" dirty="0" smtClean="0">
                <a:latin typeface="Cambria"/>
              </a:rPr>
              <a:t>→ </a:t>
            </a:r>
            <a:r>
              <a:rPr lang="sv-SE" sz="2000" i="1" dirty="0" smtClean="0">
                <a:cs typeface="Calibri"/>
              </a:rPr>
              <a:t>Z</a:t>
            </a:r>
            <a:r>
              <a:rPr lang="sv-SE" sz="2000" dirty="0" smtClean="0">
                <a:cs typeface="Calibri"/>
              </a:rPr>
              <a:t>. En del författare föreslår att man kan växla till </a:t>
            </a:r>
            <a:r>
              <a:rPr lang="sv-SE" sz="2000" i="1" dirty="0" smtClean="0">
                <a:cs typeface="Calibri"/>
              </a:rPr>
              <a:t>Z</a:t>
            </a:r>
            <a:r>
              <a:rPr lang="sv-SE" sz="2000" dirty="0" smtClean="0">
                <a:cs typeface="Calibri"/>
              </a:rPr>
              <a:t> om stickprovsstorleken är tillräckligt stor.</a:t>
            </a:r>
            <a:endParaRPr kumimoji="0" lang="sv-SE" sz="200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Frihandsfigur 6"/>
          <p:cNvSpPr/>
          <p:nvPr/>
        </p:nvSpPr>
        <p:spPr>
          <a:xfrm>
            <a:off x="2780928" y="3707904"/>
            <a:ext cx="491067" cy="508000"/>
          </a:xfrm>
          <a:custGeom>
            <a:avLst/>
            <a:gdLst>
              <a:gd name="connsiteX0" fmla="*/ 203200 w 491067"/>
              <a:gd name="connsiteY0" fmla="*/ 0 h 508000"/>
              <a:gd name="connsiteX1" fmla="*/ 457200 w 491067"/>
              <a:gd name="connsiteY1" fmla="*/ 177800 h 508000"/>
              <a:gd name="connsiteX2" fmla="*/ 0 w 491067"/>
              <a:gd name="connsiteY2" fmla="*/ 508000 h 508000"/>
              <a:gd name="connsiteX3" fmla="*/ 0 w 491067"/>
              <a:gd name="connsiteY3" fmla="*/ 508000 h 508000"/>
              <a:gd name="connsiteX4" fmla="*/ 0 w 491067"/>
              <a:gd name="connsiteY4" fmla="*/ 508000 h 5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1067" h="508000">
                <a:moveTo>
                  <a:pt x="203200" y="0"/>
                </a:moveTo>
                <a:cubicBezTo>
                  <a:pt x="347133" y="46566"/>
                  <a:pt x="491067" y="93133"/>
                  <a:pt x="457200" y="177800"/>
                </a:cubicBezTo>
                <a:cubicBezTo>
                  <a:pt x="423333" y="262467"/>
                  <a:pt x="0" y="508000"/>
                  <a:pt x="0" y="508000"/>
                </a:cubicBezTo>
                <a:lnTo>
                  <a:pt x="0" y="508000"/>
                </a:lnTo>
                <a:lnTo>
                  <a:pt x="0" y="508000"/>
                </a:lnTo>
              </a:path>
            </a:pathLst>
          </a:custGeom>
          <a:ln w="22225">
            <a:solidFill>
              <a:srgbClr val="C000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Platshållare för innehåll 2"/>
          <p:cNvSpPr txBox="1">
            <a:spLocks/>
          </p:cNvSpPr>
          <p:nvPr/>
        </p:nvSpPr>
        <p:spPr>
          <a:xfrm>
            <a:off x="3717032" y="3563888"/>
            <a:ext cx="2952328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  <a:defRPr/>
            </a:pPr>
            <a:r>
              <a:rPr kumimoji="0" lang="sv-SE" sz="2000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Det går med andra värden än 0 också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i="1" dirty="0" smtClean="0">
                <a:solidFill>
                  <a:schemeClr val="accent5">
                    <a:lumMod val="75000"/>
                  </a:schemeClr>
                </a:solidFill>
              </a:rPr>
              <a:t>Pust!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355600" indent="-35560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Behöver ni komma ihåg alla formler?</a:t>
            </a:r>
          </a:p>
          <a:p>
            <a:pPr marL="355600" indent="-355600"/>
            <a:r>
              <a:rPr lang="sv-SE" dirty="0" smtClean="0"/>
              <a:t>Nej, de finns med på formelbladet</a:t>
            </a:r>
          </a:p>
          <a:p>
            <a:pPr marL="355600" indent="-35560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Men vilka behövs eller inte beror på situationen</a:t>
            </a:r>
          </a:p>
          <a:p>
            <a:r>
              <a:rPr lang="sv-SE" dirty="0" smtClean="0"/>
              <a:t>Det som ska läras in är när ni behöver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Z</a:t>
            </a:r>
            <a:r>
              <a:rPr lang="sv-SE" dirty="0" smtClean="0"/>
              <a:t> eller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T</a:t>
            </a:r>
            <a:r>
              <a:rPr lang="sv-SE" dirty="0" smtClean="0"/>
              <a:t> och hur man läser och tolkar formlerna.</a:t>
            </a:r>
          </a:p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Kritiska gränser ska ni fastställa själva</a:t>
            </a:r>
            <a:r>
              <a:rPr lang="sv-SE" dirty="0" smtClean="0"/>
              <a:t>.</a:t>
            </a:r>
          </a:p>
          <a:p>
            <a:r>
              <a:rPr lang="sv-SE" dirty="0" smtClean="0"/>
              <a:t>Förstå strukturen för test.</a:t>
            </a:r>
            <a:endParaRPr lang="sv-SE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i="1" dirty="0" smtClean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-värden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r>
              <a:rPr lang="sv-SE" dirty="0" smtClean="0"/>
              <a:t>Antag att vi får en punktskattning för någon parameter i fokus.</a:t>
            </a:r>
          </a:p>
          <a:p>
            <a:r>
              <a:rPr lang="sv-SE" dirty="0" smtClean="0"/>
              <a:t>Antag att vi har en nollhypotes också.</a:t>
            </a:r>
          </a:p>
          <a:p>
            <a:r>
              <a:rPr lang="sv-SE" dirty="0" smtClean="0"/>
              <a:t>Men vi har inte bestämt någon signifikansnivå </a:t>
            </a:r>
            <a:r>
              <a:rPr lang="el-GR" dirty="0" smtClean="0"/>
              <a:t>α</a:t>
            </a:r>
            <a:r>
              <a:rPr lang="sv-SE" dirty="0" smtClean="0"/>
              <a:t>.</a:t>
            </a:r>
            <a:endParaRPr lang="sv-SE" dirty="0" smtClean="0"/>
          </a:p>
          <a:p>
            <a:r>
              <a:rPr lang="sv-SE" dirty="0" smtClean="0"/>
              <a:t>Antag nu att den kritiska gränsen likställs med punktskattningen.</a:t>
            </a:r>
          </a:p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Vad skulle det motsvara för signifikansnivå?</a:t>
            </a:r>
          </a:p>
          <a:p>
            <a:r>
              <a:rPr lang="sv-SE" dirty="0" smtClean="0"/>
              <a:t>Tar vi på måndag …</a:t>
            </a:r>
            <a:endParaRPr lang="sv-SE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Övning 1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sz="2800" dirty="0" smtClean="0"/>
              <a:t>Tenta 2010-10-27, uppgift </a:t>
            </a:r>
            <a:r>
              <a:rPr lang="sv-SE" sz="2800" dirty="0" smtClean="0"/>
              <a:t>2</a:t>
            </a:r>
            <a:r>
              <a:rPr lang="sv-SE" sz="2800" dirty="0" smtClean="0"/>
              <a:t>.</a:t>
            </a:r>
          </a:p>
          <a:p>
            <a:pPr>
              <a:buNone/>
            </a:pPr>
            <a:endParaRPr lang="sv-SE" sz="1200" dirty="0" smtClean="0"/>
          </a:p>
          <a:p>
            <a:pPr marL="514350" indent="-514350">
              <a:buAutoNum type="alphaLcParenR"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99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%</a:t>
            </a:r>
            <a:r>
              <a:rPr lang="sv-SE" sz="2800" b="1" i="1" dirty="0" err="1" smtClean="0">
                <a:solidFill>
                  <a:schemeClr val="accent5">
                    <a:lumMod val="50000"/>
                  </a:schemeClr>
                </a:solidFill>
              </a:rPr>
              <a:t>-</a:t>
            </a:r>
            <a:r>
              <a:rPr lang="sv-SE" sz="2800" b="1" i="1" dirty="0" err="1" smtClean="0">
                <a:solidFill>
                  <a:schemeClr val="accent5">
                    <a:lumMod val="50000"/>
                  </a:schemeClr>
                </a:solidFill>
              </a:rPr>
              <a:t>igt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 KI för andelen </a:t>
            </a:r>
            <a:r>
              <a:rPr lang="el-GR" sz="2800" b="1" i="1" dirty="0" smtClean="0">
                <a:solidFill>
                  <a:schemeClr val="accent5">
                    <a:lumMod val="50000"/>
                  </a:schemeClr>
                </a:solidFill>
              </a:rPr>
              <a:t>π</a:t>
            </a:r>
            <a:endParaRPr lang="sv-SE" sz="28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Låt </a:t>
            </a:r>
            <a:r>
              <a:rPr lang="sv-SE" sz="2800" i="1" dirty="0" smtClean="0"/>
              <a:t>Y</a:t>
            </a:r>
            <a:r>
              <a:rPr lang="sv-SE" sz="2800" dirty="0" smtClean="0"/>
              <a:t> = antalet av 1430 som svarar ja.</a:t>
            </a:r>
          </a:p>
          <a:p>
            <a:pPr marL="355600" indent="-355600">
              <a:spcBef>
                <a:spcPts val="762"/>
              </a:spcBef>
            </a:pPr>
            <a:r>
              <a:rPr lang="sv-SE" sz="2800" i="1" dirty="0" smtClean="0"/>
              <a:t>Y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" pitchFamily="18" charset="0"/>
              </a:rPr>
              <a:t>~</a:t>
            </a:r>
            <a:r>
              <a:rPr lang="sv-SE" sz="2800" dirty="0" smtClean="0"/>
              <a:t> </a:t>
            </a:r>
            <a:r>
              <a:rPr lang="sv-SE" sz="2800" i="1" dirty="0" smtClean="0"/>
              <a:t>Bin</a:t>
            </a:r>
            <a:r>
              <a:rPr lang="sv-SE" sz="2800" dirty="0" smtClean="0"/>
              <a:t>(1430,</a:t>
            </a:r>
            <a:r>
              <a:rPr lang="el-GR" sz="2800" dirty="0" smtClean="0"/>
              <a:t>π</a:t>
            </a:r>
            <a:r>
              <a:rPr lang="sv-SE" sz="2800" dirty="0" smtClean="0"/>
              <a:t>), binomialfördelad</a:t>
            </a:r>
          </a:p>
          <a:p>
            <a:pPr marL="355600" indent="-355600">
              <a:spcBef>
                <a:spcPts val="762"/>
              </a:spcBef>
            </a:pPr>
            <a:r>
              <a:rPr lang="sv-SE" sz="2800" i="1" dirty="0" smtClean="0"/>
              <a:t>n</a:t>
            </a:r>
            <a:r>
              <a:rPr lang="sv-SE" sz="2800" dirty="0" smtClean="0"/>
              <a:t> = 1430 kan anses tillräckligt stort för att motivera approximering enligt CGS (tumregel </a:t>
            </a:r>
            <a:r>
              <a:rPr lang="sv-SE" sz="2800" i="1" dirty="0" smtClean="0"/>
              <a:t>n</a:t>
            </a:r>
            <a:r>
              <a:rPr lang="sv-SE" sz="2800" dirty="0" smtClean="0"/>
              <a:t> &gt; 30).</a:t>
            </a:r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Punktskattning </a:t>
            </a:r>
            <a:r>
              <a:rPr lang="sv-SE" sz="2800" i="1" dirty="0" smtClean="0"/>
              <a:t>p</a:t>
            </a:r>
            <a:r>
              <a:rPr lang="sv-SE" sz="2800" dirty="0" smtClean="0"/>
              <a:t> = 519/1430 = </a:t>
            </a:r>
            <a:r>
              <a:rPr lang="sv-SE" sz="2800" dirty="0" smtClean="0"/>
              <a:t>0,362937</a:t>
            </a:r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Ett 99 %</a:t>
            </a:r>
            <a:r>
              <a:rPr lang="sv-SE" sz="2800" dirty="0" err="1" smtClean="0"/>
              <a:t>-igt</a:t>
            </a:r>
            <a:r>
              <a:rPr lang="sv-SE" sz="2800" dirty="0" smtClean="0"/>
              <a:t> KI för</a:t>
            </a:r>
            <a:r>
              <a:rPr lang="el-GR" sz="2800" dirty="0" smtClean="0"/>
              <a:t> π</a:t>
            </a:r>
            <a:r>
              <a:rPr lang="sv-SE" sz="2800" dirty="0" smtClean="0"/>
              <a:t> ges av</a:t>
            </a:r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4509120" y="7740525"/>
            <a:ext cx="172819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(Tabell 2)</a:t>
            </a:r>
            <a:endParaRPr kumimoji="0" lang="sv-SE" sz="240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125538" y="7452320"/>
          <a:ext cx="2649537" cy="1008062"/>
        </p:xfrm>
        <a:graphic>
          <a:graphicData uri="http://schemas.openxmlformats.org/presentationml/2006/ole">
            <p:oleObj spid="_x0000_s758786" name="Ekvation" r:id="rId3" imgW="118080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Övning 1, 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forts.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98468" cy="6542855"/>
          </a:xfrm>
        </p:spPr>
        <p:txBody>
          <a:bodyPr>
            <a:noAutofit/>
          </a:bodyPr>
          <a:lstStyle/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Insättning ger</a:t>
            </a:r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  <a:buNone/>
            </a:pPr>
            <a:endParaRPr lang="sv-SE" sz="2000" dirty="0" smtClean="0"/>
          </a:p>
          <a:p>
            <a:pPr marL="355600" indent="-355600">
              <a:spcBef>
                <a:spcPts val="762"/>
              </a:spcBef>
            </a:pPr>
            <a:endParaRPr lang="sv-SE" sz="1600" dirty="0" smtClean="0"/>
          </a:p>
          <a:p>
            <a:pPr marL="355600" indent="-355600">
              <a:spcBef>
                <a:spcPts val="762"/>
              </a:spcBef>
              <a:buNone/>
            </a:pPr>
            <a:r>
              <a:rPr lang="sv-SE" sz="2800" dirty="0" smtClean="0"/>
              <a:t>	0,363 ± 0,033	el.	(33,0 % , 39,6 %)</a:t>
            </a:r>
          </a:p>
          <a:p>
            <a:pPr marL="355600" indent="-355600">
              <a:spcBef>
                <a:spcPts val="762"/>
              </a:spcBef>
              <a:buNone/>
            </a:pPr>
            <a:endParaRPr lang="sv-SE" sz="2400" dirty="0" smtClean="0"/>
          </a:p>
          <a:p>
            <a:pPr marL="514350" indent="-514350">
              <a:spcBef>
                <a:spcPts val="762"/>
              </a:spcBef>
              <a:buAutoNum type="alphaLcParenR" startAt="2"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Hypotesprövning om </a:t>
            </a:r>
            <a:r>
              <a:rPr lang="el-GR" sz="2800" b="1" i="1" dirty="0" smtClean="0">
                <a:solidFill>
                  <a:schemeClr val="accent5">
                    <a:lumMod val="50000"/>
                  </a:schemeClr>
                </a:solidFill>
              </a:rPr>
              <a:t>π</a:t>
            </a:r>
            <a:endParaRPr lang="sv-SE" sz="28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Antaganden </a:t>
            </a:r>
            <a:r>
              <a:rPr lang="sv-SE" sz="2800" dirty="0" smtClean="0"/>
              <a:t>redan angivna i förra deluppgiften.</a:t>
            </a:r>
          </a:p>
          <a:p>
            <a:pPr marL="355600" indent="-355600">
              <a:spcBef>
                <a:spcPts val="762"/>
              </a:spcBef>
            </a:pP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 : </a:t>
            </a:r>
            <a:r>
              <a:rPr lang="el-GR" sz="2800" dirty="0" smtClean="0"/>
              <a:t>π</a:t>
            </a:r>
            <a:r>
              <a:rPr lang="sv-SE" sz="2800" dirty="0" smtClean="0"/>
              <a:t> = 0,42</a:t>
            </a:r>
          </a:p>
          <a:p>
            <a:pPr marL="355600" indent="-355600">
              <a:spcBef>
                <a:spcPts val="762"/>
              </a:spcBef>
            </a:pPr>
            <a:r>
              <a:rPr lang="sv-SE" sz="2800" i="1" dirty="0" smtClean="0"/>
              <a:t>H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 : </a:t>
            </a:r>
            <a:r>
              <a:rPr lang="el-GR" sz="2800" dirty="0" smtClean="0"/>
              <a:t>π</a:t>
            </a:r>
            <a:r>
              <a:rPr lang="sv-SE" sz="2800" dirty="0" smtClean="0"/>
              <a:t> &lt; </a:t>
            </a:r>
            <a:r>
              <a:rPr lang="sv-SE" sz="2800" dirty="0" smtClean="0"/>
              <a:t>0,42</a:t>
            </a:r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Signifikansnivå: </a:t>
            </a:r>
          </a:p>
          <a:p>
            <a:pPr marL="355600" indent="-355600">
              <a:spcBef>
                <a:spcPts val="762"/>
              </a:spcBef>
              <a:buNone/>
            </a:pPr>
            <a:r>
              <a:rPr lang="sv-SE" sz="2800" dirty="0" smtClean="0"/>
              <a:t>	Välj själva! Säg </a:t>
            </a:r>
            <a:r>
              <a:rPr lang="el-GR" sz="2800" dirty="0" smtClean="0"/>
              <a:t>α</a:t>
            </a:r>
            <a:r>
              <a:rPr lang="sv-SE" sz="2800" dirty="0" smtClean="0"/>
              <a:t> = </a:t>
            </a:r>
            <a:r>
              <a:rPr lang="sv-SE" sz="2800" dirty="0" smtClean="0"/>
              <a:t>0,05</a:t>
            </a:r>
            <a:endParaRPr lang="sv-SE" sz="2800" dirty="0" smtClean="0"/>
          </a:p>
          <a:p>
            <a:pPr marL="355600" indent="-355600">
              <a:spcBef>
                <a:spcPts val="762"/>
              </a:spcBef>
              <a:buNone/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  <a:buNone/>
            </a:pPr>
            <a:endParaRPr lang="sv-SE" sz="24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</p:txBody>
      </p:sp>
      <p:graphicFrame>
        <p:nvGraphicFramePr>
          <p:cNvPr id="753668" name="Object 4"/>
          <p:cNvGraphicFramePr>
            <a:graphicFrameLocks noChangeAspect="1"/>
          </p:cNvGraphicFramePr>
          <p:nvPr/>
        </p:nvGraphicFramePr>
        <p:xfrm>
          <a:off x="1175296" y="2771800"/>
          <a:ext cx="4125912" cy="1028700"/>
        </p:xfrm>
        <a:graphic>
          <a:graphicData uri="http://schemas.openxmlformats.org/presentationml/2006/ole">
            <p:oleObj spid="_x0000_s753668" name="Ekvation" r:id="rId3" imgW="180324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Övning 1, 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forts.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98468" cy="6542855"/>
          </a:xfrm>
        </p:spPr>
        <p:txBody>
          <a:bodyPr>
            <a:noAutofit/>
          </a:bodyPr>
          <a:lstStyle/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Testvariabel och dess fördelning:</a:t>
            </a:r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</a:pPr>
            <a:endParaRPr lang="sv-SE" sz="3600" dirty="0" smtClean="0"/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Kritiskt område:</a:t>
            </a:r>
            <a:r>
              <a:rPr lang="sv-SE" sz="2800" dirty="0" smtClean="0"/>
              <a:t> </a:t>
            </a:r>
            <a:r>
              <a:rPr lang="sv-SE" sz="2800" dirty="0" smtClean="0"/>
              <a:t>förkasta </a:t>
            </a: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 om </a:t>
            </a:r>
            <a:endParaRPr lang="sv-SE" sz="2800" dirty="0" smtClean="0"/>
          </a:p>
          <a:p>
            <a:pPr marL="355600" indent="-355600">
              <a:spcBef>
                <a:spcPts val="762"/>
              </a:spcBef>
            </a:pPr>
            <a:r>
              <a:rPr lang="sv-SE" sz="2800" i="1" dirty="0" err="1" smtClean="0"/>
              <a:t>z</a:t>
            </a:r>
            <a:r>
              <a:rPr lang="sv-SE" sz="2800" i="1" baseline="-25000" dirty="0" err="1" smtClean="0"/>
              <a:t>obs</a:t>
            </a:r>
            <a:r>
              <a:rPr lang="sv-SE" sz="2800" dirty="0" smtClean="0"/>
              <a:t> </a:t>
            </a:r>
            <a:r>
              <a:rPr lang="sv-SE" sz="2800" dirty="0" smtClean="0"/>
              <a:t>&lt; -1,96 = </a:t>
            </a:r>
            <a:r>
              <a:rPr lang="sv-SE" sz="2800" i="1" dirty="0" smtClean="0"/>
              <a:t>z</a:t>
            </a:r>
            <a:r>
              <a:rPr lang="sv-SE" sz="2800" baseline="-25000" dirty="0" smtClean="0"/>
              <a:t>0,95</a:t>
            </a:r>
          </a:p>
          <a:p>
            <a:pPr marL="355600" indent="-355600">
              <a:spcBef>
                <a:spcPts val="762"/>
              </a:spcBef>
            </a:pPr>
            <a:endParaRPr lang="sv-SE" sz="1200" i="1" dirty="0" smtClean="0"/>
          </a:p>
          <a:p>
            <a:pPr marL="355600" indent="-355600">
              <a:spcBef>
                <a:spcPts val="762"/>
              </a:spcBef>
            </a:pPr>
            <a:r>
              <a:rPr lang="sv-SE" sz="2800" i="1" dirty="0" err="1" smtClean="0"/>
              <a:t>z</a:t>
            </a:r>
            <a:r>
              <a:rPr lang="sv-SE" sz="2800" i="1" baseline="-25000" dirty="0" err="1" smtClean="0"/>
              <a:t>obs</a:t>
            </a:r>
            <a:r>
              <a:rPr lang="sv-SE" sz="2800" dirty="0" smtClean="0"/>
              <a:t>	=</a:t>
            </a:r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  <a:buNone/>
            </a:pPr>
            <a:r>
              <a:rPr lang="sv-SE" sz="2800" dirty="0" smtClean="0"/>
              <a:t>		= - 4,37 &lt; -</a:t>
            </a:r>
            <a:r>
              <a:rPr lang="sv-SE" sz="2800" dirty="0" smtClean="0"/>
              <a:t>1,96</a:t>
            </a:r>
          </a:p>
          <a:p>
            <a:pPr marL="355600" indent="-355600">
              <a:spcBef>
                <a:spcPts val="762"/>
              </a:spcBef>
              <a:buNone/>
            </a:pPr>
            <a:endParaRPr lang="sv-SE" sz="1200" dirty="0" smtClean="0"/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Slutsats</a:t>
            </a:r>
            <a:r>
              <a:rPr lang="sv-SE" sz="2800" dirty="0" smtClean="0"/>
              <a:t>: Vi </a:t>
            </a:r>
            <a:r>
              <a:rPr lang="sv-SE" sz="2800" dirty="0" smtClean="0"/>
              <a:t>förkastar </a:t>
            </a: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, </a:t>
            </a:r>
            <a:r>
              <a:rPr lang="sv-SE" sz="2800" dirty="0" smtClean="0"/>
              <a:t>den </a:t>
            </a:r>
            <a:r>
              <a:rPr lang="sv-SE" sz="2800" dirty="0" err="1" smtClean="0"/>
              <a:t>observe-rade</a:t>
            </a:r>
            <a:r>
              <a:rPr lang="sv-SE" sz="2800" dirty="0" smtClean="0"/>
              <a:t> punktskattningen </a:t>
            </a:r>
            <a:r>
              <a:rPr lang="sv-SE" sz="2800" dirty="0" smtClean="0"/>
              <a:t>är signifikant skild från 0,42 på 5 % </a:t>
            </a:r>
            <a:r>
              <a:rPr lang="sv-SE" sz="2800" dirty="0" smtClean="0"/>
              <a:t>nivån</a:t>
            </a:r>
            <a:r>
              <a:rPr lang="sv-SE" sz="2800" dirty="0" smtClean="0"/>
              <a:t>.</a:t>
            </a:r>
          </a:p>
        </p:txBody>
      </p:sp>
      <p:graphicFrame>
        <p:nvGraphicFramePr>
          <p:cNvPr id="754692" name="Object 4"/>
          <p:cNvGraphicFramePr>
            <a:graphicFrameLocks noChangeAspect="1"/>
          </p:cNvGraphicFramePr>
          <p:nvPr/>
        </p:nvGraphicFramePr>
        <p:xfrm>
          <a:off x="866428" y="2674392"/>
          <a:ext cx="4722812" cy="1036637"/>
        </p:xfrm>
        <a:graphic>
          <a:graphicData uri="http://schemas.openxmlformats.org/presentationml/2006/ole">
            <p:oleObj spid="_x0000_s754692" name="Ekvation" r:id="rId3" imgW="1993680" imgH="431640" progId="Equation.3">
              <p:embed/>
            </p:oleObj>
          </a:graphicData>
        </a:graphic>
      </p:graphicFrame>
      <p:graphicFrame>
        <p:nvGraphicFramePr>
          <p:cNvPr id="754693" name="Object 4"/>
          <p:cNvGraphicFramePr>
            <a:graphicFrameLocks noChangeAspect="1"/>
          </p:cNvGraphicFramePr>
          <p:nvPr/>
        </p:nvGraphicFramePr>
        <p:xfrm>
          <a:off x="1700213" y="5013623"/>
          <a:ext cx="2736850" cy="1036637"/>
        </p:xfrm>
        <a:graphic>
          <a:graphicData uri="http://schemas.openxmlformats.org/presentationml/2006/ole">
            <p:oleObj spid="_x0000_s754693" name="Ekvation" r:id="rId4" imgW="115560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Övning 2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26460" cy="65428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800" dirty="0" smtClean="0"/>
              <a:t>Tenta 2010-10-27, uppgift 5.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Hypotestest med parvisa differenser;</a:t>
            </a: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t</a:t>
            </a:r>
            <a:r>
              <a:rPr lang="sv-SE" sz="2800" dirty="0" smtClean="0"/>
              <a:t>vå </a:t>
            </a:r>
            <a:r>
              <a:rPr lang="sv-SE" sz="2800" dirty="0" smtClean="0"/>
              <a:t>avdelningar </a:t>
            </a:r>
            <a:r>
              <a:rPr lang="sv-SE" sz="2800" dirty="0" smtClean="0"/>
              <a:t>jämförs där de får samma åtta ärenden och handläggningstid mäts.</a:t>
            </a:r>
          </a:p>
          <a:p>
            <a:pPr marL="0" indent="0">
              <a:buNone/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Låt </a:t>
            </a:r>
            <a:r>
              <a:rPr lang="sv-SE" sz="2800" i="1" dirty="0" err="1" smtClean="0"/>
              <a:t>X</a:t>
            </a:r>
            <a:r>
              <a:rPr lang="sv-SE" sz="2800" i="1" baseline="-25000" dirty="0" err="1" smtClean="0"/>
              <a:t>i,j</a:t>
            </a:r>
            <a:r>
              <a:rPr lang="sv-SE" sz="2800" dirty="0" smtClean="0"/>
              <a:t> beteckna handläggningstiden för ärende </a:t>
            </a:r>
            <a:r>
              <a:rPr lang="sv-SE" sz="2800" i="1" dirty="0" smtClean="0"/>
              <a:t>i</a:t>
            </a:r>
            <a:r>
              <a:rPr lang="sv-SE" sz="2800" dirty="0" smtClean="0"/>
              <a:t> = A,…,H och avdelning </a:t>
            </a:r>
            <a:r>
              <a:rPr lang="sv-SE" sz="2800" i="1" dirty="0" smtClean="0"/>
              <a:t>j</a:t>
            </a:r>
            <a:r>
              <a:rPr lang="sv-SE" sz="2800" dirty="0" smtClean="0"/>
              <a:t> = 1, 2</a:t>
            </a:r>
          </a:p>
          <a:p>
            <a:pPr marL="355600" indent="-355600">
              <a:spcBef>
                <a:spcPts val="762"/>
              </a:spcBef>
              <a:buNone/>
            </a:pPr>
            <a:r>
              <a:rPr lang="sv-SE" sz="2800" dirty="0" smtClean="0"/>
              <a:t>	Låt </a:t>
            </a:r>
            <a:r>
              <a:rPr lang="sv-SE" sz="2800" i="1" dirty="0" smtClean="0"/>
              <a:t>D</a:t>
            </a:r>
            <a:r>
              <a:rPr lang="sv-SE" sz="2800" i="1" baseline="-25000" dirty="0" smtClean="0"/>
              <a:t>i</a:t>
            </a:r>
            <a:r>
              <a:rPr lang="sv-SE" sz="2800" dirty="0" smtClean="0"/>
              <a:t> = </a:t>
            </a:r>
            <a:r>
              <a:rPr lang="sv-SE" sz="2800" i="1" dirty="0" smtClean="0"/>
              <a:t>X</a:t>
            </a:r>
            <a:r>
              <a:rPr lang="sv-SE" sz="2800" i="1" baseline="-25000" dirty="0" smtClean="0"/>
              <a:t>i</a:t>
            </a:r>
            <a:r>
              <a:rPr lang="sv-SE" sz="2800" baseline="-25000" dirty="0" smtClean="0"/>
              <a:t>,1</a:t>
            </a:r>
            <a:r>
              <a:rPr lang="sv-SE" sz="2800" dirty="0" smtClean="0"/>
              <a:t> – </a:t>
            </a:r>
            <a:r>
              <a:rPr lang="sv-SE" sz="2800" i="1" dirty="0" smtClean="0"/>
              <a:t>X</a:t>
            </a:r>
            <a:r>
              <a:rPr lang="sv-SE" sz="2800" i="1" baseline="-25000" dirty="0" smtClean="0"/>
              <a:t>i</a:t>
            </a:r>
            <a:r>
              <a:rPr lang="sv-SE" sz="2800" baseline="-25000" dirty="0" smtClean="0"/>
              <a:t>,2</a:t>
            </a:r>
          </a:p>
          <a:p>
            <a:pPr marL="355600" indent="-355600">
              <a:spcBef>
                <a:spcPts val="762"/>
              </a:spcBef>
              <a:buNone/>
            </a:pPr>
            <a:r>
              <a:rPr lang="sv-SE" sz="2800" dirty="0" smtClean="0"/>
              <a:t>	Vi antar att </a:t>
            </a:r>
            <a:r>
              <a:rPr lang="sv-SE" sz="2800" i="1" dirty="0" smtClean="0"/>
              <a:t>D</a:t>
            </a:r>
            <a:r>
              <a:rPr lang="sv-SE" sz="2800" i="1" baseline="-25000" dirty="0" smtClean="0"/>
              <a:t>i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" pitchFamily="18" charset="0"/>
              </a:rPr>
              <a:t>~</a:t>
            </a:r>
            <a:r>
              <a:rPr lang="sv-SE" sz="2800" dirty="0" smtClean="0"/>
              <a:t> N(</a:t>
            </a:r>
            <a:r>
              <a:rPr lang="el-GR" sz="2800" dirty="0" smtClean="0"/>
              <a:t>μ</a:t>
            </a:r>
            <a:r>
              <a:rPr lang="sv-SE" sz="2800" i="1" baseline="-25000" dirty="0" smtClean="0"/>
              <a:t>D</a:t>
            </a:r>
            <a:r>
              <a:rPr lang="sv-SE" sz="2800" dirty="0" smtClean="0"/>
              <a:t>,</a:t>
            </a:r>
            <a:r>
              <a:rPr lang="el-GR" sz="2800" dirty="0" smtClean="0"/>
              <a:t>σ</a:t>
            </a:r>
            <a:r>
              <a:rPr lang="sv-SE" sz="2800" i="1" baseline="-25000" dirty="0" smtClean="0"/>
              <a:t>D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) där </a:t>
            </a:r>
            <a:r>
              <a:rPr lang="el-GR" sz="2800" dirty="0" smtClean="0"/>
              <a:t>σ</a:t>
            </a:r>
            <a:r>
              <a:rPr lang="sv-SE" sz="2800" i="1" baseline="-25000" dirty="0" smtClean="0"/>
              <a:t>D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 okänd</a:t>
            </a:r>
          </a:p>
          <a:p>
            <a:pPr marL="355600" indent="-355600">
              <a:spcBef>
                <a:spcPts val="762"/>
              </a:spcBef>
            </a:pP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 : </a:t>
            </a:r>
            <a:r>
              <a:rPr lang="el-GR" sz="2800" dirty="0" smtClean="0"/>
              <a:t>μ</a:t>
            </a:r>
            <a:r>
              <a:rPr lang="sv-SE" sz="2800" i="1" baseline="-25000" dirty="0" smtClean="0"/>
              <a:t>D</a:t>
            </a:r>
            <a:r>
              <a:rPr lang="sv-SE" sz="2800" dirty="0" smtClean="0"/>
              <a:t> =</a:t>
            </a:r>
            <a:r>
              <a:rPr lang="el-GR" sz="2800" dirty="0" smtClean="0"/>
              <a:t> </a:t>
            </a:r>
            <a:r>
              <a:rPr lang="sv-SE" sz="2800" dirty="0" smtClean="0"/>
              <a:t>0</a:t>
            </a:r>
          </a:p>
          <a:p>
            <a:pPr marL="355600" indent="-355600">
              <a:spcBef>
                <a:spcPts val="762"/>
              </a:spcBef>
            </a:pPr>
            <a:r>
              <a:rPr lang="sv-SE" sz="2800" i="1" dirty="0" smtClean="0"/>
              <a:t>H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 : </a:t>
            </a:r>
            <a:r>
              <a:rPr lang="el-GR" sz="2800" dirty="0" smtClean="0"/>
              <a:t>μ</a:t>
            </a:r>
            <a:r>
              <a:rPr lang="sv-SE" sz="2800" i="1" baseline="-25000" dirty="0" smtClean="0"/>
              <a:t>D</a:t>
            </a:r>
            <a:r>
              <a:rPr lang="sv-SE" sz="2800" dirty="0" smtClean="0"/>
              <a:t> </a:t>
            </a:r>
            <a:r>
              <a:rPr lang="sv-SE" sz="2800" dirty="0" smtClean="0">
                <a:cs typeface="Calibri"/>
              </a:rPr>
              <a:t>≠</a:t>
            </a:r>
            <a:r>
              <a:rPr lang="el-GR" sz="2800" dirty="0" smtClean="0"/>
              <a:t> </a:t>
            </a:r>
            <a:r>
              <a:rPr lang="sv-SE" sz="2800" dirty="0" smtClean="0"/>
              <a:t>0</a:t>
            </a:r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Signifikansnivå: </a:t>
            </a:r>
            <a:r>
              <a:rPr lang="el-GR" sz="2800" dirty="0" smtClean="0"/>
              <a:t>α</a:t>
            </a:r>
            <a:r>
              <a:rPr lang="sv-SE" sz="2800" dirty="0" smtClean="0"/>
              <a:t> = </a:t>
            </a:r>
            <a:r>
              <a:rPr lang="sv-SE" sz="2800" dirty="0" smtClean="0"/>
              <a:t>0,05</a:t>
            </a:r>
            <a:endParaRPr lang="sv-SE" sz="2800" dirty="0" smtClean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Övning 2, 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forts.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98468" cy="6542855"/>
          </a:xfrm>
        </p:spPr>
        <p:txBody>
          <a:bodyPr>
            <a:noAutofit/>
          </a:bodyPr>
          <a:lstStyle/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Testvariabel och dess fördelning:</a:t>
            </a:r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</a:pPr>
            <a:endParaRPr lang="sv-SE" sz="2000" dirty="0" smtClean="0"/>
          </a:p>
          <a:p>
            <a:pPr marL="355600" indent="-355600">
              <a:spcBef>
                <a:spcPts val="762"/>
              </a:spcBef>
            </a:pPr>
            <a:endParaRPr lang="sv-SE" sz="1200" dirty="0" smtClean="0"/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Kritiskt område: förkasta </a:t>
            </a: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 </a:t>
            </a:r>
            <a:r>
              <a:rPr lang="sv-SE" sz="2800" dirty="0" smtClean="0"/>
              <a:t>om</a:t>
            </a:r>
            <a:endParaRPr lang="sv-SE" sz="1200" dirty="0" smtClean="0"/>
          </a:p>
          <a:p>
            <a:pPr marL="355600" indent="-355600">
              <a:spcBef>
                <a:spcPts val="762"/>
              </a:spcBef>
              <a:buNone/>
            </a:pPr>
            <a:r>
              <a:rPr lang="sv-SE" sz="2800" dirty="0" smtClean="0"/>
              <a:t>	</a:t>
            </a:r>
            <a:r>
              <a:rPr lang="sv-SE" sz="2800" dirty="0" smtClean="0"/>
              <a:t>	|</a:t>
            </a:r>
            <a:r>
              <a:rPr lang="sv-SE" sz="2800" i="1" dirty="0" err="1" smtClean="0"/>
              <a:t>t</a:t>
            </a:r>
            <a:r>
              <a:rPr lang="sv-SE" sz="2800" i="1" baseline="-25000" dirty="0" err="1" smtClean="0"/>
              <a:t>obs</a:t>
            </a:r>
            <a:r>
              <a:rPr lang="sv-SE" sz="2800" dirty="0" smtClean="0"/>
              <a:t>| &gt; </a:t>
            </a:r>
            <a:r>
              <a:rPr lang="sv-SE" sz="2800" i="1" dirty="0" smtClean="0"/>
              <a:t>t</a:t>
            </a:r>
            <a:r>
              <a:rPr lang="sv-SE" sz="2800" baseline="-25000" dirty="0" smtClean="0"/>
              <a:t>0,025</a:t>
            </a:r>
            <a:r>
              <a:rPr lang="sv-SE" sz="2800" dirty="0" smtClean="0"/>
              <a:t>(7) = 2,365</a:t>
            </a:r>
            <a:endParaRPr lang="sv-SE" sz="2800" baseline="-25000" dirty="0" smtClean="0"/>
          </a:p>
          <a:p>
            <a:pPr marL="355600" indent="-355600">
              <a:spcBef>
                <a:spcPts val="762"/>
              </a:spcBef>
            </a:pPr>
            <a:endParaRPr lang="sv-SE" sz="1200" dirty="0" smtClean="0"/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Beräkningar:</a:t>
            </a:r>
          </a:p>
        </p:txBody>
      </p:sp>
      <p:graphicFrame>
        <p:nvGraphicFramePr>
          <p:cNvPr id="756739" name="Object 3"/>
          <p:cNvGraphicFramePr>
            <a:graphicFrameLocks noChangeAspect="1"/>
          </p:cNvGraphicFramePr>
          <p:nvPr/>
        </p:nvGraphicFramePr>
        <p:xfrm>
          <a:off x="1415851" y="2627784"/>
          <a:ext cx="2589213" cy="1066800"/>
        </p:xfrm>
        <a:graphic>
          <a:graphicData uri="http://schemas.openxmlformats.org/presentationml/2006/ole">
            <p:oleObj spid="_x0000_s756739" name="Ekvation" r:id="rId3" imgW="1091880" imgH="444240" progId="Equation.3">
              <p:embed/>
            </p:oleObj>
          </a:graphicData>
        </a:graphic>
      </p:graphicFrame>
      <p:graphicFrame>
        <p:nvGraphicFramePr>
          <p:cNvPr id="6" name="Tabell 5"/>
          <p:cNvGraphicFramePr>
            <a:graphicFrameLocks noGrp="1"/>
          </p:cNvGraphicFramePr>
          <p:nvPr/>
        </p:nvGraphicFramePr>
        <p:xfrm>
          <a:off x="476670" y="5958408"/>
          <a:ext cx="6048669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8"/>
                <a:gridCol w="536059"/>
                <a:gridCol w="536059"/>
                <a:gridCol w="536059"/>
                <a:gridCol w="536059"/>
                <a:gridCol w="536059"/>
                <a:gridCol w="536059"/>
                <a:gridCol w="536059"/>
                <a:gridCol w="536059"/>
                <a:gridCol w="536059"/>
              </a:tblGrid>
              <a:tr h="370840">
                <a:tc>
                  <a:txBody>
                    <a:bodyPr/>
                    <a:lstStyle/>
                    <a:p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Ärende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400" b="0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2400" dirty="0" smtClean="0"/>
                        <a:t>Avd 1</a:t>
                      </a:r>
                      <a:endParaRPr lang="sv-SE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10</a:t>
                      </a:r>
                      <a:endParaRPr lang="sv-SE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18</a:t>
                      </a:r>
                      <a:endParaRPr lang="sv-SE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9</a:t>
                      </a:r>
                      <a:endParaRPr lang="sv-SE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27</a:t>
                      </a:r>
                      <a:endParaRPr lang="sv-SE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8</a:t>
                      </a:r>
                      <a:endParaRPr lang="sv-SE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10</a:t>
                      </a:r>
                      <a:endParaRPr lang="sv-SE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8</a:t>
                      </a:r>
                      <a:endParaRPr lang="sv-SE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12</a:t>
                      </a:r>
                      <a:endParaRPr lang="sv-SE" sz="24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sv-SE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2400" dirty="0" smtClean="0"/>
                        <a:t>Avd 2</a:t>
                      </a:r>
                      <a:endParaRPr lang="sv-SE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9</a:t>
                      </a:r>
                      <a:endParaRPr lang="sv-SE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20</a:t>
                      </a:r>
                      <a:endParaRPr lang="sv-SE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9</a:t>
                      </a:r>
                      <a:endParaRPr lang="sv-SE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29</a:t>
                      </a:r>
                      <a:endParaRPr lang="sv-SE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7</a:t>
                      </a:r>
                      <a:endParaRPr lang="sv-SE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12</a:t>
                      </a:r>
                      <a:endParaRPr lang="sv-SE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7</a:t>
                      </a:r>
                      <a:endParaRPr lang="sv-SE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12</a:t>
                      </a:r>
                      <a:endParaRPr lang="sv-SE" sz="24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sv-SE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2400" i="1" dirty="0" smtClean="0"/>
                        <a:t>d</a:t>
                      </a:r>
                      <a:r>
                        <a:rPr lang="sv-SE" sz="2400" i="1" baseline="-25000" dirty="0" smtClean="0"/>
                        <a:t>i</a:t>
                      </a:r>
                      <a:endParaRPr lang="sv-SE" sz="2400" i="1" baseline="-25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1</a:t>
                      </a:r>
                      <a:endParaRPr lang="sv-SE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-2</a:t>
                      </a:r>
                      <a:endParaRPr lang="sv-SE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0</a:t>
                      </a:r>
                      <a:endParaRPr lang="sv-SE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-2</a:t>
                      </a:r>
                      <a:endParaRPr lang="sv-SE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1</a:t>
                      </a:r>
                      <a:endParaRPr lang="sv-SE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-2</a:t>
                      </a:r>
                      <a:endParaRPr lang="sv-SE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1</a:t>
                      </a:r>
                      <a:endParaRPr lang="sv-SE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0</a:t>
                      </a:r>
                      <a:endParaRPr lang="sv-SE" sz="24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-3</a:t>
                      </a:r>
                      <a:endParaRPr lang="sv-SE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2400" i="1" dirty="0" smtClean="0"/>
                        <a:t>d</a:t>
                      </a:r>
                      <a:r>
                        <a:rPr lang="sv-SE" sz="2400" i="1" baseline="-25000" dirty="0" smtClean="0"/>
                        <a:t>i</a:t>
                      </a:r>
                      <a:r>
                        <a:rPr lang="sv-SE" sz="2400" baseline="30000" dirty="0" smtClean="0"/>
                        <a:t>2</a:t>
                      </a:r>
                      <a:endParaRPr lang="sv-SE" sz="2400" baseline="30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1</a:t>
                      </a:r>
                      <a:endParaRPr lang="sv-SE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4</a:t>
                      </a:r>
                      <a:endParaRPr lang="sv-SE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0</a:t>
                      </a:r>
                      <a:endParaRPr lang="sv-SE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4</a:t>
                      </a:r>
                      <a:endParaRPr lang="sv-SE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1</a:t>
                      </a:r>
                      <a:endParaRPr lang="sv-SE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4</a:t>
                      </a:r>
                      <a:endParaRPr lang="sv-SE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1</a:t>
                      </a:r>
                      <a:endParaRPr lang="sv-SE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0</a:t>
                      </a:r>
                      <a:endParaRPr lang="sv-SE" sz="24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dirty="0" smtClean="0"/>
                        <a:t>15</a:t>
                      </a:r>
                      <a:endParaRPr lang="sv-SE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Konsistens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762"/>
              </a:spcBef>
              <a:buNone/>
            </a:pPr>
            <a:r>
              <a:rPr lang="sv-SE" dirty="0" smtClean="0"/>
              <a:t>Lite löst:</a:t>
            </a:r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När variansen för </a:t>
            </a:r>
            <a:r>
              <a:rPr lang="sv-SE" dirty="0" err="1" smtClean="0"/>
              <a:t>estimatorn</a:t>
            </a:r>
            <a:r>
              <a:rPr lang="sv-SE" dirty="0" smtClean="0"/>
              <a:t> (dvs. </a:t>
            </a:r>
            <a:r>
              <a:rPr lang="sv-SE" dirty="0" err="1" smtClean="0"/>
              <a:t>statistikan</a:t>
            </a:r>
            <a:r>
              <a:rPr lang="sv-SE" dirty="0" smtClean="0"/>
              <a:t>) går mot noll när </a:t>
            </a:r>
            <a:r>
              <a:rPr lang="sv-SE" i="1" dirty="0" smtClean="0"/>
              <a:t>n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→ </a:t>
            </a:r>
            <a:r>
              <a:rPr lang="sv-SE" dirty="0" smtClean="0">
                <a:cs typeface="Calibri"/>
              </a:rPr>
              <a:t>∞</a:t>
            </a:r>
            <a:endParaRPr lang="sv-SE" sz="1200" dirty="0" smtClean="0"/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Osäkerheten minskar ju mer info vi har</a:t>
            </a:r>
          </a:p>
          <a:p>
            <a:pPr marL="273050" indent="-273050">
              <a:spcBef>
                <a:spcPts val="762"/>
              </a:spcBef>
            </a:pPr>
            <a:endParaRPr lang="sv-SE" sz="1200" dirty="0" smtClean="0"/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Vi hade redan att          =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/n</a:t>
            </a:r>
          </a:p>
          <a:p>
            <a:pPr marL="273050" indent="-273050">
              <a:spcBef>
                <a:spcPts val="762"/>
              </a:spcBef>
              <a:buNone/>
            </a:pPr>
            <a:r>
              <a:rPr lang="sv-SE" dirty="0" smtClean="0"/>
              <a:t>	alltså är     en konsistent skattning för </a:t>
            </a:r>
            <a:r>
              <a:rPr lang="el-GR" dirty="0" smtClean="0"/>
              <a:t>μ</a:t>
            </a:r>
            <a:endParaRPr lang="sv-SE" sz="1800" dirty="0" smtClean="0"/>
          </a:p>
          <a:p>
            <a:pPr marL="273050" indent="-273050">
              <a:spcBef>
                <a:spcPts val="762"/>
              </a:spcBef>
            </a:pPr>
            <a:endParaRPr lang="sv-SE" sz="1200" dirty="0" smtClean="0"/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Hur är det med </a:t>
            </a:r>
            <a:r>
              <a:rPr lang="sv-SE" i="1" dirty="0" smtClean="0"/>
              <a:t>S</a:t>
            </a:r>
            <a:r>
              <a:rPr lang="sv-SE" baseline="30000" dirty="0" smtClean="0"/>
              <a:t>2</a:t>
            </a:r>
            <a:r>
              <a:rPr lang="sv-SE" dirty="0" smtClean="0"/>
              <a:t>?</a:t>
            </a:r>
          </a:p>
        </p:txBody>
      </p:sp>
      <p:graphicFrame>
        <p:nvGraphicFramePr>
          <p:cNvPr id="630789" name="Object 5"/>
          <p:cNvGraphicFramePr>
            <a:graphicFrameLocks noChangeAspect="1"/>
          </p:cNvGraphicFramePr>
          <p:nvPr/>
        </p:nvGraphicFramePr>
        <p:xfrm>
          <a:off x="3648124" y="5199614"/>
          <a:ext cx="788988" cy="542925"/>
        </p:xfrm>
        <a:graphic>
          <a:graphicData uri="http://schemas.openxmlformats.org/presentationml/2006/ole">
            <p:oleObj spid="_x0000_s634882" name="Ekvation" r:id="rId3" imgW="317160" imgH="215640" progId="Equation.3">
              <p:embed/>
            </p:oleObj>
          </a:graphicData>
        </a:graphic>
      </p:graphicFrame>
      <p:graphicFrame>
        <p:nvGraphicFramePr>
          <p:cNvPr id="630790" name="Object 6"/>
          <p:cNvGraphicFramePr>
            <a:graphicFrameLocks noChangeAspect="1"/>
          </p:cNvGraphicFramePr>
          <p:nvPr/>
        </p:nvGraphicFramePr>
        <p:xfrm>
          <a:off x="2060848" y="5790797"/>
          <a:ext cx="381000" cy="449262"/>
        </p:xfrm>
        <a:graphic>
          <a:graphicData uri="http://schemas.openxmlformats.org/presentationml/2006/ole">
            <p:oleObj spid="_x0000_s634883" name="Ekvation" r:id="rId4" imgW="152280" imgH="177480" progId="Equation.3">
              <p:embed/>
            </p:oleObj>
          </a:graphicData>
        </a:graphic>
      </p:graphicFrame>
      <p:sp>
        <p:nvSpPr>
          <p:cNvPr id="6" name="Platshållare för innehåll 2"/>
          <p:cNvSpPr txBox="1">
            <a:spLocks/>
          </p:cNvSpPr>
          <p:nvPr/>
        </p:nvSpPr>
        <p:spPr>
          <a:xfrm rot="1032892">
            <a:off x="4999785" y="27884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Övning 2, 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forts.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98468" cy="6542855"/>
          </a:xfrm>
        </p:spPr>
        <p:txBody>
          <a:bodyPr>
            <a:noAutofit/>
          </a:bodyPr>
          <a:lstStyle/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Data ger	</a:t>
            </a:r>
            <a:r>
              <a:rPr lang="sv-SE" sz="2800" i="1" dirty="0" smtClean="0"/>
              <a:t>d</a:t>
            </a:r>
            <a:r>
              <a:rPr lang="sv-SE" sz="2800" dirty="0" smtClean="0"/>
              <a:t> = -3/8 = -0,375</a:t>
            </a:r>
            <a:endParaRPr lang="sv-SE" sz="2800" dirty="0" smtClean="0"/>
          </a:p>
          <a:p>
            <a:pPr marL="355600" indent="-355600">
              <a:spcBef>
                <a:spcPts val="762"/>
              </a:spcBef>
            </a:pPr>
            <a:endParaRPr lang="sv-SE" sz="3600" dirty="0" smtClean="0"/>
          </a:p>
          <a:p>
            <a:pPr marL="355600" indent="-355600">
              <a:spcBef>
                <a:spcPts val="762"/>
              </a:spcBef>
            </a:pPr>
            <a:endParaRPr lang="sv-SE" sz="3600" dirty="0" smtClean="0"/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Insättning i testvariabeln ger</a:t>
            </a:r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</a:pPr>
            <a:endParaRPr lang="sv-SE" sz="4400" dirty="0" smtClean="0"/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Slutsats: </a:t>
            </a: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 kan inte </a:t>
            </a:r>
            <a:r>
              <a:rPr lang="sv-SE" sz="2800" dirty="0" smtClean="0"/>
              <a:t>förkastas, det finns ingen signifikant skillnad på 5 % nivån.</a:t>
            </a:r>
            <a:endParaRPr lang="sv-SE" sz="2800" dirty="0" smtClean="0"/>
          </a:p>
        </p:txBody>
      </p:sp>
      <p:graphicFrame>
        <p:nvGraphicFramePr>
          <p:cNvPr id="756739" name="Object 3"/>
          <p:cNvGraphicFramePr>
            <a:graphicFrameLocks noChangeAspect="1"/>
          </p:cNvGraphicFramePr>
          <p:nvPr/>
        </p:nvGraphicFramePr>
        <p:xfrm>
          <a:off x="1196752" y="4471466"/>
          <a:ext cx="4575175" cy="1036638"/>
        </p:xfrm>
        <a:graphic>
          <a:graphicData uri="http://schemas.openxmlformats.org/presentationml/2006/ole">
            <p:oleObj spid="_x0000_s757762" name="Ekvation" r:id="rId3" imgW="1930320" imgH="431640" progId="Equation.3">
              <p:embed/>
            </p:oleObj>
          </a:graphicData>
        </a:graphic>
      </p:graphicFrame>
      <p:cxnSp>
        <p:nvCxnSpPr>
          <p:cNvPr id="7" name="Rak 6"/>
          <p:cNvCxnSpPr/>
          <p:nvPr/>
        </p:nvCxnSpPr>
        <p:spPr>
          <a:xfrm>
            <a:off x="2324546" y="2221136"/>
            <a:ext cx="14401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57763" name="Object 3"/>
          <p:cNvGraphicFramePr>
            <a:graphicFrameLocks noChangeAspect="1"/>
          </p:cNvGraphicFramePr>
          <p:nvPr/>
        </p:nvGraphicFramePr>
        <p:xfrm>
          <a:off x="1511325" y="2706762"/>
          <a:ext cx="4725987" cy="1098550"/>
        </p:xfrm>
        <a:graphic>
          <a:graphicData uri="http://schemas.openxmlformats.org/presentationml/2006/ole">
            <p:oleObj spid="_x0000_s757763" name="Ekvation" r:id="rId4" imgW="199368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Överkurs?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762"/>
              </a:spcBef>
            </a:pPr>
            <a:r>
              <a:rPr lang="sv-SE" dirty="0" smtClean="0"/>
              <a:t>Vi vet</a:t>
            </a:r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 </a:t>
            </a:r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</a:pPr>
            <a:endParaRPr lang="sv-SE" dirty="0" smtClean="0"/>
          </a:p>
          <a:p>
            <a:pPr marL="273050" indent="-273050">
              <a:spcBef>
                <a:spcPts val="762"/>
              </a:spcBef>
            </a:pPr>
            <a:endParaRPr lang="sv-SE" sz="1400" dirty="0" smtClean="0"/>
          </a:p>
          <a:p>
            <a:pPr marL="273050" indent="-273050">
              <a:spcBef>
                <a:spcPts val="762"/>
              </a:spcBef>
            </a:pPr>
            <a:endParaRPr lang="sv-SE" sz="1400" dirty="0" smtClean="0"/>
          </a:p>
          <a:p>
            <a:pPr marL="0" indent="0">
              <a:spcBef>
                <a:spcPts val="762"/>
              </a:spcBef>
              <a:buNone/>
            </a:pPr>
            <a:r>
              <a:rPr lang="sv-SE" dirty="0" smtClean="0"/>
              <a:t>alltså är </a:t>
            </a:r>
            <a:r>
              <a:rPr lang="sv-SE" i="1" dirty="0" smtClean="0"/>
              <a:t>S</a:t>
            </a:r>
            <a:r>
              <a:rPr lang="sv-SE" baseline="30000" dirty="0" smtClean="0"/>
              <a:t>2</a:t>
            </a:r>
            <a:r>
              <a:rPr lang="sv-SE" dirty="0" smtClean="0"/>
              <a:t>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konsistent</a:t>
            </a:r>
            <a:r>
              <a:rPr lang="sv-SE" i="1" dirty="0" smtClean="0"/>
              <a:t> </a:t>
            </a:r>
            <a:r>
              <a:rPr lang="sv-SE" dirty="0" err="1" smtClean="0"/>
              <a:t>estimator</a:t>
            </a:r>
            <a:r>
              <a:rPr lang="sv-SE" dirty="0" smtClean="0"/>
              <a:t> för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  <p:graphicFrame>
        <p:nvGraphicFramePr>
          <p:cNvPr id="628741" name="Object 5"/>
          <p:cNvGraphicFramePr>
            <a:graphicFrameLocks noChangeAspect="1"/>
          </p:cNvGraphicFramePr>
          <p:nvPr/>
        </p:nvGraphicFramePr>
        <p:xfrm>
          <a:off x="742950" y="2916238"/>
          <a:ext cx="4957763" cy="577850"/>
        </p:xfrm>
        <a:graphic>
          <a:graphicData uri="http://schemas.openxmlformats.org/presentationml/2006/ole">
            <p:oleObj spid="_x0000_s631810" name="Ekvation" r:id="rId3" imgW="1981080" imgH="228600" progId="Equation.3">
              <p:embed/>
            </p:oleObj>
          </a:graphicData>
        </a:graphic>
      </p:graphicFrame>
      <p:graphicFrame>
        <p:nvGraphicFramePr>
          <p:cNvPr id="629765" name="Object 5"/>
          <p:cNvGraphicFramePr>
            <a:graphicFrameLocks noChangeAspect="1"/>
          </p:cNvGraphicFramePr>
          <p:nvPr/>
        </p:nvGraphicFramePr>
        <p:xfrm>
          <a:off x="796925" y="3914775"/>
          <a:ext cx="5784850" cy="1798638"/>
        </p:xfrm>
        <a:graphic>
          <a:graphicData uri="http://schemas.openxmlformats.org/presentationml/2006/ole">
            <p:oleObj spid="_x0000_s631811" name="Ekvation" r:id="rId4" imgW="2311200" imgH="71100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12922</TotalTime>
  <Words>3086</Words>
  <Application>Microsoft Office PowerPoint</Application>
  <PresentationFormat>Bildspel på skärmen (4:3)</PresentationFormat>
  <Paragraphs>846</Paragraphs>
  <Slides>80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Serverprogram för OLE-inbäddning</vt:lpstr>
      </vt:variant>
      <vt:variant>
        <vt:i4>2</vt:i4>
      </vt:variant>
      <vt:variant>
        <vt:lpstr>Bildrubriker</vt:lpstr>
      </vt:variant>
      <vt:variant>
        <vt:i4>80</vt:i4>
      </vt:variant>
    </vt:vector>
  </HeadingPairs>
  <TitlesOfParts>
    <vt:vector size="83" baseType="lpstr">
      <vt:lpstr>Office-tema</vt:lpstr>
      <vt:lpstr>Ekvation</vt:lpstr>
      <vt:lpstr>Microsoft Equation 3.0</vt:lpstr>
      <vt:lpstr>Statistikens grunder 2 dagtid</vt:lpstr>
      <vt:lpstr>F6 Uppskattning</vt:lpstr>
      <vt:lpstr>Grekiskt-romerskt</vt:lpstr>
      <vt:lpstr>Beteckningar, symboler, notation</vt:lpstr>
      <vt:lpstr>Osäkerhet i skattningar</vt:lpstr>
      <vt:lpstr>Väntevärdesriktighet 1</vt:lpstr>
      <vt:lpstr>Väntevärdesriktighet 2</vt:lpstr>
      <vt:lpstr>Konsistens</vt:lpstr>
      <vt:lpstr>Överkurs?</vt:lpstr>
      <vt:lpstr>Skatta μ</vt:lpstr>
      <vt:lpstr>Skatta μ</vt:lpstr>
      <vt:lpstr>Osäkerhetsintervall</vt:lpstr>
      <vt:lpstr>Sannolikheten att ligga i ett intervall</vt:lpstr>
      <vt:lpstr>Stokastiska intervall</vt:lpstr>
      <vt:lpstr>Exempel och övningar 1</vt:lpstr>
      <vt:lpstr>Exempel och övningar 2</vt:lpstr>
      <vt:lpstr>Skatta en andel 1</vt:lpstr>
      <vt:lpstr>Skatta en andel 2</vt:lpstr>
      <vt:lpstr>Formel: K.I. för π </vt:lpstr>
      <vt:lpstr>Exempel och övningar 4</vt:lpstr>
      <vt:lpstr>Ändliga populationer 1</vt:lpstr>
      <vt:lpstr>Ändliga populationer 2</vt:lpstr>
      <vt:lpstr>Ändliga populationer 3</vt:lpstr>
      <vt:lpstr>Konfidensintervall 2</vt:lpstr>
      <vt:lpstr>Dimensionera urvalsstlk</vt:lpstr>
      <vt:lpstr>Dimensionera urvalsstlk</vt:lpstr>
      <vt:lpstr>F7 Sammanfattning</vt:lpstr>
      <vt:lpstr>Formel: K.I. för π </vt:lpstr>
      <vt:lpstr>Ändliga populationer</vt:lpstr>
      <vt:lpstr>Dimensionera urvalsstlk</vt:lpstr>
      <vt:lpstr>Exempel och övning</vt:lpstr>
      <vt:lpstr>Exempel och övning, forts</vt:lpstr>
      <vt:lpstr>Exempel och övning, forts</vt:lpstr>
      <vt:lpstr>Exempel och övning, forts</vt:lpstr>
      <vt:lpstr>Slutsats av övningen?</vt:lpstr>
      <vt:lpstr>Hypotesprövning</vt:lpstr>
      <vt:lpstr>Popper &amp; falsifierbarhet</vt:lpstr>
      <vt:lpstr>Exempel</vt:lpstr>
      <vt:lpstr>Exempel, forts.</vt:lpstr>
      <vt:lpstr>Exempel, forts.</vt:lpstr>
      <vt:lpstr>Exempel, forts.</vt:lpstr>
      <vt:lpstr>Formulera hypoteser</vt:lpstr>
      <vt:lpstr>Definiera ett test 1</vt:lpstr>
      <vt:lpstr>Definiera ett test 2</vt:lpstr>
      <vt:lpstr>Definiera ett test 3</vt:lpstr>
      <vt:lpstr>Feltyper</vt:lpstr>
      <vt:lpstr>Signifikansnivå</vt:lpstr>
      <vt:lpstr>Signifikans och styrka</vt:lpstr>
      <vt:lpstr>Dubbel- och enkelsidiga</vt:lpstr>
      <vt:lpstr>Dubbelsidigt test</vt:lpstr>
      <vt:lpstr>Testvariabelns fördelning</vt:lpstr>
      <vt:lpstr>Kritiskt område</vt:lpstr>
      <vt:lpstr>Dubbelsidigt test, forts.</vt:lpstr>
      <vt:lpstr>F8 Mer hypotesprövning</vt:lpstr>
      <vt:lpstr>Signifikans och styrka</vt:lpstr>
      <vt:lpstr>Arbetsgången 1</vt:lpstr>
      <vt:lpstr>Arbetsgången 2</vt:lpstr>
      <vt:lpstr>Arbetsgången 3</vt:lpstr>
      <vt:lpstr>Medelvärden 1</vt:lpstr>
      <vt:lpstr>Medelvärden 2</vt:lpstr>
      <vt:lpstr>Medelvärden 3</vt:lpstr>
      <vt:lpstr>Medelvärden 4</vt:lpstr>
      <vt:lpstr>Proportion / andel</vt:lpstr>
      <vt:lpstr>Jämföra grupper 1</vt:lpstr>
      <vt:lpstr>Jämföra grupper 2</vt:lpstr>
      <vt:lpstr>Gruppjämförelse 1</vt:lpstr>
      <vt:lpstr>Gruppjämförelse 2</vt:lpstr>
      <vt:lpstr>Gruppjämförelse 3</vt:lpstr>
      <vt:lpstr>Poolad variansskattning</vt:lpstr>
      <vt:lpstr>Jämföra andelar</vt:lpstr>
      <vt:lpstr>Testa behandlingseffekter</vt:lpstr>
      <vt:lpstr>Parvisa differenser</vt:lpstr>
      <vt:lpstr>Pust!</vt:lpstr>
      <vt:lpstr>p-värden</vt:lpstr>
      <vt:lpstr>Övning 1</vt:lpstr>
      <vt:lpstr>Övning 1, forts.</vt:lpstr>
      <vt:lpstr>Övning 1, forts.</vt:lpstr>
      <vt:lpstr>Övning 2</vt:lpstr>
      <vt:lpstr>Övning 2, forts.</vt:lpstr>
      <vt:lpstr>Övning 2, forts.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Michael Carlson</dc:creator>
  <cp:lastModifiedBy>Michael Carlson</cp:lastModifiedBy>
  <cp:revision>1092</cp:revision>
  <dcterms:created xsi:type="dcterms:W3CDTF">2012-09-02T12:13:54Z</dcterms:created>
  <dcterms:modified xsi:type="dcterms:W3CDTF">2012-10-19T11:09:39Z</dcterms:modified>
</cp:coreProperties>
</file>