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8"/>
  </p:handoutMasterIdLst>
  <p:sldIdLst>
    <p:sldId id="404" r:id="rId2"/>
    <p:sldId id="591" r:id="rId3"/>
    <p:sldId id="592" r:id="rId4"/>
    <p:sldId id="609" r:id="rId5"/>
    <p:sldId id="593" r:id="rId6"/>
    <p:sldId id="596" r:id="rId7"/>
    <p:sldId id="595" r:id="rId8"/>
    <p:sldId id="594" r:id="rId9"/>
    <p:sldId id="598" r:id="rId10"/>
    <p:sldId id="599" r:id="rId11"/>
    <p:sldId id="597" r:id="rId12"/>
    <p:sldId id="601" r:id="rId13"/>
    <p:sldId id="600" r:id="rId14"/>
    <p:sldId id="603" r:id="rId15"/>
    <p:sldId id="604" r:id="rId16"/>
    <p:sldId id="606" r:id="rId17"/>
    <p:sldId id="616" r:id="rId18"/>
    <p:sldId id="602" r:id="rId19"/>
    <p:sldId id="608" r:id="rId20"/>
    <p:sldId id="615" r:id="rId21"/>
    <p:sldId id="617" r:id="rId22"/>
    <p:sldId id="619" r:id="rId23"/>
    <p:sldId id="607" r:id="rId24"/>
    <p:sldId id="612" r:id="rId25"/>
    <p:sldId id="618" r:id="rId26"/>
    <p:sldId id="610" r:id="rId27"/>
    <p:sldId id="613" r:id="rId28"/>
    <p:sldId id="620" r:id="rId29"/>
    <p:sldId id="622" r:id="rId30"/>
    <p:sldId id="651" r:id="rId31"/>
    <p:sldId id="623" r:id="rId32"/>
    <p:sldId id="624" r:id="rId33"/>
    <p:sldId id="625" r:id="rId34"/>
    <p:sldId id="626" r:id="rId35"/>
    <p:sldId id="627" r:id="rId36"/>
    <p:sldId id="628" r:id="rId37"/>
    <p:sldId id="629" r:id="rId38"/>
    <p:sldId id="630" r:id="rId39"/>
    <p:sldId id="614" r:id="rId40"/>
    <p:sldId id="621" r:id="rId41"/>
    <p:sldId id="631" r:id="rId42"/>
    <p:sldId id="632" r:id="rId43"/>
    <p:sldId id="634" r:id="rId44"/>
    <p:sldId id="633" r:id="rId45"/>
    <p:sldId id="635" r:id="rId46"/>
    <p:sldId id="636" r:id="rId47"/>
    <p:sldId id="647" r:id="rId48"/>
    <p:sldId id="637" r:id="rId49"/>
    <p:sldId id="638" r:id="rId50"/>
    <p:sldId id="639" r:id="rId51"/>
    <p:sldId id="640" r:id="rId52"/>
    <p:sldId id="641" r:id="rId53"/>
    <p:sldId id="642" r:id="rId54"/>
    <p:sldId id="652" r:id="rId55"/>
    <p:sldId id="653" r:id="rId56"/>
    <p:sldId id="654" r:id="rId57"/>
    <p:sldId id="644" r:id="rId58"/>
    <p:sldId id="657" r:id="rId59"/>
    <p:sldId id="645" r:id="rId60"/>
    <p:sldId id="649" r:id="rId61"/>
    <p:sldId id="664" r:id="rId62"/>
    <p:sldId id="648" r:id="rId63"/>
    <p:sldId id="655" r:id="rId64"/>
    <p:sldId id="650" r:id="rId65"/>
    <p:sldId id="659" r:id="rId66"/>
    <p:sldId id="660" r:id="rId67"/>
    <p:sldId id="662" r:id="rId68"/>
    <p:sldId id="661" r:id="rId69"/>
    <p:sldId id="666" r:id="rId70"/>
    <p:sldId id="669" r:id="rId71"/>
    <p:sldId id="668" r:id="rId72"/>
    <p:sldId id="670" r:id="rId73"/>
    <p:sldId id="663" r:id="rId74"/>
    <p:sldId id="667" r:id="rId75"/>
    <p:sldId id="665" r:id="rId76"/>
    <p:sldId id="672" r:id="rId77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73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1.9200000000000019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148064896"/>
        <c:axId val="61383424"/>
      </c:lineChart>
      <c:catAx>
        <c:axId val="148064896"/>
        <c:scaling>
          <c:orientation val="minMax"/>
        </c:scaling>
        <c:axPos val="b"/>
        <c:numFmt formatCode="General" sourceLinked="1"/>
        <c:tickLblPos val="nextTo"/>
        <c:crossAx val="61383424"/>
        <c:crosses val="autoZero"/>
        <c:auto val="1"/>
        <c:lblAlgn val="ctr"/>
        <c:lblOffset val="100"/>
      </c:catAx>
      <c:valAx>
        <c:axId val="61383424"/>
        <c:scaling>
          <c:orientation val="minMax"/>
        </c:scaling>
        <c:axPos val="l"/>
        <c:majorGridlines/>
        <c:numFmt formatCode="General" sourceLinked="1"/>
        <c:tickLblPos val="nextTo"/>
        <c:crossAx val="1480648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Blad1!$I$5:$I$12</c:f>
              <c:numCache>
                <c:formatCode>0.00</c:formatCode>
                <c:ptCount val="8"/>
                <c:pt idx="0">
                  <c:v>1.34</c:v>
                </c:pt>
                <c:pt idx="1">
                  <c:v>1.2989790575916218</c:v>
                </c:pt>
                <c:pt idx="2">
                  <c:v>1.3277230046948356</c:v>
                </c:pt>
                <c:pt idx="3">
                  <c:v>1.4205543710021318</c:v>
                </c:pt>
                <c:pt idx="4">
                  <c:v>1.430856573705179</c:v>
                </c:pt>
                <c:pt idx="5">
                  <c:v>1.4645709281961481</c:v>
                </c:pt>
                <c:pt idx="6">
                  <c:v>1.5560781250000022</c:v>
                </c:pt>
                <c:pt idx="7">
                  <c:v>1.6875683453237411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Blad1!$J$5:$J$12</c:f>
              <c:numCache>
                <c:formatCode>0.00</c:formatCode>
                <c:ptCount val="8"/>
                <c:pt idx="0">
                  <c:v>1.2</c:v>
                </c:pt>
                <c:pt idx="1">
                  <c:v>1.2081413612565461</c:v>
                </c:pt>
                <c:pt idx="2">
                  <c:v>1.124084507042254</c:v>
                </c:pt>
                <c:pt idx="3">
                  <c:v>1.0802132196162071</c:v>
                </c:pt>
                <c:pt idx="4">
                  <c:v>1.0437649402390414</c:v>
                </c:pt>
                <c:pt idx="5">
                  <c:v>1.0087915936952714</c:v>
                </c:pt>
                <c:pt idx="6">
                  <c:v>0.99762499999999998</c:v>
                </c:pt>
                <c:pt idx="7">
                  <c:v>1.0035539568345322</c:v>
                </c:pt>
              </c:numCache>
            </c:numRef>
          </c:val>
        </c:ser>
        <c:marker val="1"/>
        <c:axId val="112135168"/>
        <c:axId val="112141056"/>
      </c:lineChart>
      <c:catAx>
        <c:axId val="112135168"/>
        <c:scaling>
          <c:orientation val="minMax"/>
        </c:scaling>
        <c:axPos val="b"/>
        <c:numFmt formatCode="General" sourceLinked="1"/>
        <c:tickLblPos val="nextTo"/>
        <c:crossAx val="112141056"/>
        <c:crosses val="autoZero"/>
        <c:auto val="1"/>
        <c:lblAlgn val="ctr"/>
        <c:lblOffset val="100"/>
      </c:catAx>
      <c:valAx>
        <c:axId val="112141056"/>
        <c:scaling>
          <c:orientation val="minMax"/>
        </c:scaling>
        <c:axPos val="l"/>
        <c:majorGridlines/>
        <c:numFmt formatCode="0.00" sourceLinked="1"/>
        <c:tickLblPos val="nextTo"/>
        <c:crossAx val="1121351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Blad2!$K$15:$K$16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Blad2!$L$15:$L$16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Blad2!$N$15:$N$16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Blad2!$O$15:$O$16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Blad2!$Q$15:$Q$16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Blad2!$R$15:$R$16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3"/>
          <c:order val="3"/>
          <c:marker>
            <c:symbol val="none"/>
          </c:marker>
          <c:xVal>
            <c:numRef>
              <c:f>Blad2!$K$16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Blad2!$L$16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4"/>
          <c:order val="4"/>
          <c:marker>
            <c:symbol val="none"/>
          </c:marker>
          <c:xVal>
            <c:numRef>
              <c:f>Blad2!$N$16</c:f>
              <c:numCache>
                <c:formatCode>General</c:formatCode>
                <c:ptCount val="1"/>
                <c:pt idx="0">
                  <c:v>2</c:v>
                </c:pt>
              </c:numCache>
            </c:numRef>
          </c:xVal>
          <c:yVal>
            <c:numRef>
              <c:f>Blad2!$O$16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5"/>
          <c:order val="5"/>
          <c:marker>
            <c:symbol val="none"/>
          </c:marker>
          <c:xVal>
            <c:numRef>
              <c:f>Blad2!$Q$16</c:f>
              <c:numCache>
                <c:formatCode>General</c:formatCode>
                <c:ptCount val="1"/>
                <c:pt idx="0">
                  <c:v>3</c:v>
                </c:pt>
              </c:numCache>
            </c:numRef>
          </c:xVal>
          <c:yVal>
            <c:numRef>
              <c:f>Blad2!$R$16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axId val="124700544"/>
        <c:axId val="124702080"/>
      </c:scatterChart>
      <c:valAx>
        <c:axId val="124700544"/>
        <c:scaling>
          <c:orientation val="minMax"/>
        </c:scaling>
        <c:axPos val="b"/>
        <c:numFmt formatCode="General" sourceLinked="1"/>
        <c:tickLblPos val="nextTo"/>
        <c:crossAx val="124702080"/>
        <c:crosses val="autoZero"/>
        <c:crossBetween val="midCat"/>
      </c:valAx>
      <c:valAx>
        <c:axId val="124702080"/>
        <c:scaling>
          <c:orientation val="minMax"/>
          <c:max val="0.5"/>
        </c:scaling>
        <c:axPos val="l"/>
        <c:majorGridlines/>
        <c:numFmt formatCode="General" sourceLinked="1"/>
        <c:tickLblPos val="nextTo"/>
        <c:crossAx val="124700544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Blad2!$F$19:$F$25</c:f>
              <c:numCache>
                <c:formatCode>General</c:formatCode>
                <c:ptCount val="7"/>
                <c:pt idx="0">
                  <c:v>1</c:v>
                </c:pt>
                <c:pt idx="1">
                  <c:v>1.3333333333333333</c:v>
                </c:pt>
                <c:pt idx="2">
                  <c:v>1.6666666666666667</c:v>
                </c:pt>
                <c:pt idx="3">
                  <c:v>2</c:v>
                </c:pt>
                <c:pt idx="4">
                  <c:v>2.3333333333333335</c:v>
                </c:pt>
                <c:pt idx="5">
                  <c:v>2.6666666666666665</c:v>
                </c:pt>
                <c:pt idx="6">
                  <c:v>3</c:v>
                </c:pt>
              </c:numCache>
            </c:numRef>
          </c:xVal>
          <c:yVal>
            <c:numRef>
              <c:f>Blad2!$G$19:$G$25</c:f>
              <c:numCache>
                <c:formatCode>General</c:formatCode>
                <c:ptCount val="7"/>
                <c:pt idx="0">
                  <c:v>3.7037037037037056E-2</c:v>
                </c:pt>
                <c:pt idx="1">
                  <c:v>0.1111111111111111</c:v>
                </c:pt>
                <c:pt idx="2">
                  <c:v>0.22222222222222221</c:v>
                </c:pt>
                <c:pt idx="3">
                  <c:v>0.2592592592592593</c:v>
                </c:pt>
                <c:pt idx="4">
                  <c:v>0.22222222222222221</c:v>
                </c:pt>
                <c:pt idx="5">
                  <c:v>0.1111111111111111</c:v>
                </c:pt>
                <c:pt idx="6">
                  <c:v>3.7037037037037056E-2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Blad2!$I$19:$I$20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Blad2!$J$19:$J$20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3.7037037037037056E-2</c:v>
                </c:pt>
              </c:numCache>
            </c:numRef>
          </c:yVal>
        </c:ser>
        <c:ser>
          <c:idx val="2"/>
          <c:order val="2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Blad2!$L$19:$L$20</c:f>
              <c:numCache>
                <c:formatCode>General</c:formatCode>
                <c:ptCount val="2"/>
                <c:pt idx="0">
                  <c:v>1.3333333333333333</c:v>
                </c:pt>
                <c:pt idx="1">
                  <c:v>1.3333333333333333</c:v>
                </c:pt>
              </c:numCache>
            </c:numRef>
          </c:xVal>
          <c:yVal>
            <c:numRef>
              <c:f>Blad2!$M$19:$M$20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3"/>
          <c:order val="3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Blad2!$I$22:$I$23</c:f>
              <c:numCache>
                <c:formatCode>General</c:formatCode>
                <c:ptCount val="2"/>
                <c:pt idx="0">
                  <c:v>1.6666666666666667</c:v>
                </c:pt>
                <c:pt idx="1">
                  <c:v>1.6666666666666667</c:v>
                </c:pt>
              </c:numCache>
            </c:numRef>
          </c:xVal>
          <c:yVal>
            <c:numRef>
              <c:f>Blad2!$J$22:$J$23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4"/>
          <c:order val="4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Blad2!$L$22:$L$23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Blad2!$M$22:$M$23</c:f>
              <c:numCache>
                <c:formatCode>General</c:formatCode>
                <c:ptCount val="2"/>
                <c:pt idx="0">
                  <c:v>0</c:v>
                </c:pt>
                <c:pt idx="1">
                  <c:v>0.2592592592592593</c:v>
                </c:pt>
              </c:numCache>
            </c:numRef>
          </c:yVal>
        </c:ser>
        <c:ser>
          <c:idx val="5"/>
          <c:order val="5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Blad2!$I$25:$I$26</c:f>
              <c:numCache>
                <c:formatCode>General</c:formatCode>
                <c:ptCount val="2"/>
                <c:pt idx="0">
                  <c:v>2.3333333333333335</c:v>
                </c:pt>
                <c:pt idx="1">
                  <c:v>2.3333333333333335</c:v>
                </c:pt>
              </c:numCache>
            </c:numRef>
          </c:xVal>
          <c:yVal>
            <c:numRef>
              <c:f>Blad2!$J$25:$J$26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6"/>
          <c:order val="6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Blad2!$L$25:$L$26</c:f>
              <c:numCache>
                <c:formatCode>General</c:formatCode>
                <c:ptCount val="2"/>
                <c:pt idx="0">
                  <c:v>2.6666666666666665</c:v>
                </c:pt>
                <c:pt idx="1">
                  <c:v>2.6666666666666665</c:v>
                </c:pt>
              </c:numCache>
            </c:numRef>
          </c:xVal>
          <c:yVal>
            <c:numRef>
              <c:f>Blad2!$M$25:$M$26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7"/>
          <c:order val="7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Blad2!$I$28:$I$29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Blad2!$J$28:$J$29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3.7037037037037056E-2</c:v>
                </c:pt>
              </c:numCache>
            </c:numRef>
          </c:yVal>
        </c:ser>
        <c:axId val="128380928"/>
        <c:axId val="128382464"/>
      </c:scatterChart>
      <c:valAx>
        <c:axId val="128380928"/>
        <c:scaling>
          <c:orientation val="minMax"/>
        </c:scaling>
        <c:axPos val="b"/>
        <c:numFmt formatCode="General" sourceLinked="1"/>
        <c:tickLblPos val="nextTo"/>
        <c:crossAx val="128382464"/>
        <c:crosses val="autoZero"/>
        <c:crossBetween val="midCat"/>
      </c:valAx>
      <c:valAx>
        <c:axId val="128382464"/>
        <c:scaling>
          <c:orientation val="minMax"/>
        </c:scaling>
        <c:axPos val="l"/>
        <c:majorGridlines/>
        <c:numFmt formatCode="General" sourceLinked="1"/>
        <c:tickLblPos val="nextTo"/>
        <c:crossAx val="128380928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Blad2!$K$15:$K$16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Blad2!$L$15:$L$16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Blad2!$N$15:$N$16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Blad2!$O$15:$O$16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Blad2!$Q$15:$Q$16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Blad2!$R$15:$R$16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3"/>
          <c:order val="3"/>
          <c:marker>
            <c:symbol val="none"/>
          </c:marker>
          <c:xVal>
            <c:numRef>
              <c:f>Blad2!$K$16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Blad2!$L$16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4"/>
          <c:order val="4"/>
          <c:marker>
            <c:symbol val="none"/>
          </c:marker>
          <c:xVal>
            <c:numRef>
              <c:f>Blad2!$N$16</c:f>
              <c:numCache>
                <c:formatCode>General</c:formatCode>
                <c:ptCount val="1"/>
                <c:pt idx="0">
                  <c:v>2</c:v>
                </c:pt>
              </c:numCache>
            </c:numRef>
          </c:xVal>
          <c:yVal>
            <c:numRef>
              <c:f>Blad2!$O$16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5"/>
          <c:order val="5"/>
          <c:marker>
            <c:symbol val="none"/>
          </c:marker>
          <c:xVal>
            <c:numRef>
              <c:f>Blad2!$Q$16</c:f>
              <c:numCache>
                <c:formatCode>General</c:formatCode>
                <c:ptCount val="1"/>
                <c:pt idx="0">
                  <c:v>3</c:v>
                </c:pt>
              </c:numCache>
            </c:numRef>
          </c:xVal>
          <c:yVal>
            <c:numRef>
              <c:f>Blad2!$R$16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axId val="148049280"/>
        <c:axId val="148104320"/>
      </c:scatterChart>
      <c:valAx>
        <c:axId val="148049280"/>
        <c:scaling>
          <c:orientation val="minMax"/>
        </c:scaling>
        <c:axPos val="b"/>
        <c:numFmt formatCode="General" sourceLinked="1"/>
        <c:tickLblPos val="nextTo"/>
        <c:crossAx val="148104320"/>
        <c:crosses val="autoZero"/>
        <c:crossBetween val="midCat"/>
      </c:valAx>
      <c:valAx>
        <c:axId val="148104320"/>
        <c:scaling>
          <c:orientation val="minMax"/>
          <c:max val="0.5"/>
        </c:scaling>
        <c:axPos val="l"/>
        <c:majorGridlines/>
        <c:numFmt formatCode="General" sourceLinked="1"/>
        <c:tickLblPos val="nextTo"/>
        <c:crossAx val="148049280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Blad2!$F$19:$F$25</c:f>
              <c:numCache>
                <c:formatCode>General</c:formatCode>
                <c:ptCount val="7"/>
                <c:pt idx="0">
                  <c:v>1</c:v>
                </c:pt>
                <c:pt idx="1">
                  <c:v>1.3333333333333333</c:v>
                </c:pt>
                <c:pt idx="2">
                  <c:v>1.6666666666666667</c:v>
                </c:pt>
                <c:pt idx="3">
                  <c:v>2</c:v>
                </c:pt>
                <c:pt idx="4">
                  <c:v>2.3333333333333335</c:v>
                </c:pt>
                <c:pt idx="5">
                  <c:v>2.6666666666666665</c:v>
                </c:pt>
                <c:pt idx="6">
                  <c:v>3</c:v>
                </c:pt>
              </c:numCache>
            </c:numRef>
          </c:xVal>
          <c:yVal>
            <c:numRef>
              <c:f>Blad2!$G$19:$G$25</c:f>
              <c:numCache>
                <c:formatCode>General</c:formatCode>
                <c:ptCount val="7"/>
                <c:pt idx="0">
                  <c:v>3.7037037037037056E-2</c:v>
                </c:pt>
                <c:pt idx="1">
                  <c:v>0.1111111111111111</c:v>
                </c:pt>
                <c:pt idx="2">
                  <c:v>0.22222222222222221</c:v>
                </c:pt>
                <c:pt idx="3">
                  <c:v>0.2592592592592593</c:v>
                </c:pt>
                <c:pt idx="4">
                  <c:v>0.22222222222222221</c:v>
                </c:pt>
                <c:pt idx="5">
                  <c:v>0.1111111111111111</c:v>
                </c:pt>
                <c:pt idx="6">
                  <c:v>3.7037037037037056E-2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Blad2!$I$19:$I$20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Blad2!$J$19:$J$20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3.7037037037037056E-2</c:v>
                </c:pt>
              </c:numCache>
            </c:numRef>
          </c:yVal>
        </c:ser>
        <c:ser>
          <c:idx val="2"/>
          <c:order val="2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Blad2!$L$19:$L$20</c:f>
              <c:numCache>
                <c:formatCode>General</c:formatCode>
                <c:ptCount val="2"/>
                <c:pt idx="0">
                  <c:v>1.3333333333333333</c:v>
                </c:pt>
                <c:pt idx="1">
                  <c:v>1.3333333333333333</c:v>
                </c:pt>
              </c:numCache>
            </c:numRef>
          </c:xVal>
          <c:yVal>
            <c:numRef>
              <c:f>Blad2!$M$19:$M$20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3"/>
          <c:order val="3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Blad2!$I$22:$I$23</c:f>
              <c:numCache>
                <c:formatCode>General</c:formatCode>
                <c:ptCount val="2"/>
                <c:pt idx="0">
                  <c:v>1.6666666666666667</c:v>
                </c:pt>
                <c:pt idx="1">
                  <c:v>1.6666666666666667</c:v>
                </c:pt>
              </c:numCache>
            </c:numRef>
          </c:xVal>
          <c:yVal>
            <c:numRef>
              <c:f>Blad2!$J$22:$J$23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4"/>
          <c:order val="4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Blad2!$L$22:$L$23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Blad2!$M$22:$M$23</c:f>
              <c:numCache>
                <c:formatCode>General</c:formatCode>
                <c:ptCount val="2"/>
                <c:pt idx="0">
                  <c:v>0</c:v>
                </c:pt>
                <c:pt idx="1">
                  <c:v>0.2592592592592593</c:v>
                </c:pt>
              </c:numCache>
            </c:numRef>
          </c:yVal>
        </c:ser>
        <c:ser>
          <c:idx val="5"/>
          <c:order val="5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Blad2!$I$25:$I$26</c:f>
              <c:numCache>
                <c:formatCode>General</c:formatCode>
                <c:ptCount val="2"/>
                <c:pt idx="0">
                  <c:v>2.3333333333333335</c:v>
                </c:pt>
                <c:pt idx="1">
                  <c:v>2.3333333333333335</c:v>
                </c:pt>
              </c:numCache>
            </c:numRef>
          </c:xVal>
          <c:yVal>
            <c:numRef>
              <c:f>Blad2!$J$25:$J$26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6"/>
          <c:order val="6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Blad2!$L$25:$L$26</c:f>
              <c:numCache>
                <c:formatCode>General</c:formatCode>
                <c:ptCount val="2"/>
                <c:pt idx="0">
                  <c:v>2.6666666666666665</c:v>
                </c:pt>
                <c:pt idx="1">
                  <c:v>2.6666666666666665</c:v>
                </c:pt>
              </c:numCache>
            </c:numRef>
          </c:xVal>
          <c:yVal>
            <c:numRef>
              <c:f>Blad2!$M$25:$M$26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7"/>
          <c:order val="7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Blad2!$I$28:$I$29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Blad2!$J$28:$J$29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3.7037037037037056E-2</c:v>
                </c:pt>
              </c:numCache>
            </c:numRef>
          </c:yVal>
        </c:ser>
        <c:axId val="148145664"/>
        <c:axId val="148147200"/>
      </c:scatterChart>
      <c:valAx>
        <c:axId val="148145664"/>
        <c:scaling>
          <c:orientation val="minMax"/>
        </c:scaling>
        <c:axPos val="b"/>
        <c:numFmt formatCode="General" sourceLinked="1"/>
        <c:tickLblPos val="nextTo"/>
        <c:crossAx val="148147200"/>
        <c:crosses val="autoZero"/>
        <c:crossBetween val="midCat"/>
      </c:valAx>
      <c:valAx>
        <c:axId val="148147200"/>
        <c:scaling>
          <c:orientation val="minMax"/>
        </c:scaling>
        <c:axPos val="l"/>
        <c:majorGridlines/>
        <c:numFmt formatCode="General" sourceLinked="1"/>
        <c:tickLblPos val="nextTo"/>
        <c:crossAx val="148145664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7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4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4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5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63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70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75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oleObject79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81.bin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F3-5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Enstaka observationer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Antag att samtliga s.v. i urvalet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har </a:t>
            </a:r>
            <a:r>
              <a:rPr lang="sv-SE" u="sng" dirty="0" smtClean="0"/>
              <a:t>samma</a:t>
            </a:r>
            <a:r>
              <a:rPr lang="sv-SE" dirty="0" smtClean="0"/>
              <a:t> väntevärde och varians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dirty="0" smtClean="0"/>
              <a:t>  och 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för alla </a:t>
            </a:r>
            <a:r>
              <a:rPr lang="sv-SE" i="1" dirty="0" smtClean="0"/>
              <a:t>i</a:t>
            </a:r>
            <a:r>
              <a:rPr lang="sv-SE" dirty="0" smtClean="0"/>
              <a:t> = 1,2,…,</a:t>
            </a:r>
            <a:r>
              <a:rPr lang="sv-SE" i="1" dirty="0" smtClean="0"/>
              <a:t>n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  <a:buNone/>
            </a:pPr>
            <a:endParaRPr lang="sv-SE" sz="11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Observera att vi använder 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symbo-lerna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för att slippa skriva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och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varje gång.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Väntevärde: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963950" y="3059832"/>
          <a:ext cx="4913322" cy="3456384"/>
        </p:xfrm>
        <a:graphic>
          <a:graphicData uri="http://schemas.openxmlformats.org/presentationml/2006/ole">
            <p:oleObj spid="_x0000_s428036" name="Ekvation" r:id="rId3" imgW="1790640" imgH="124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antar att samtliga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är korsvis </a:t>
            </a:r>
            <a:r>
              <a:rPr lang="sv-SE" u="sng" dirty="0" smtClean="0"/>
              <a:t>oberoende</a:t>
            </a:r>
            <a:r>
              <a:rPr lang="sv-SE" dirty="0" smtClean="0"/>
              <a:t> sinsemellan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Varians: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1988840" y="3779912"/>
          <a:ext cx="4179888" cy="4760912"/>
        </p:xfrm>
        <a:graphic>
          <a:graphicData uri="http://schemas.openxmlformats.org/presentationml/2006/ole">
            <p:oleObj spid="_x0000_s431107" name="Ekvation" r:id="rId3" imgW="1523880" imgH="171432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sv-SE" dirty="0" smtClean="0"/>
              <a:t>Vi kommer ihåg: om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är två s.v. med resp. </a:t>
            </a:r>
            <a:r>
              <a:rPr lang="sv-SE" dirty="0" err="1" smtClean="0"/>
              <a:t>marginalfördel-ningar</a:t>
            </a:r>
            <a:r>
              <a:rPr lang="sv-SE" dirty="0" smtClean="0"/>
              <a:t> </a:t>
            </a:r>
            <a:r>
              <a:rPr lang="sv-SE" i="1" dirty="0" smtClean="0"/>
              <a:t>      </a:t>
            </a:r>
            <a:r>
              <a:rPr lang="sv-SE" dirty="0" smtClean="0"/>
              <a:t>       och              och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oberoende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Med ett helt urval om </a:t>
            </a:r>
            <a:r>
              <a:rPr lang="sv-SE" i="1" dirty="0" smtClean="0"/>
              <a:t>n</a:t>
            </a:r>
            <a:r>
              <a:rPr lang="sv-SE" dirty="0" smtClean="0"/>
              <a:t> stycken s.v. gäller motsvarande,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korsvis oberoende</a:t>
            </a:r>
          </a:p>
        </p:txBody>
      </p:sp>
      <p:graphicFrame>
        <p:nvGraphicFramePr>
          <p:cNvPr id="425988" name="Object 2"/>
          <p:cNvGraphicFramePr>
            <a:graphicFrameLocks noChangeAspect="1"/>
          </p:cNvGraphicFramePr>
          <p:nvPr/>
        </p:nvGraphicFramePr>
        <p:xfrm>
          <a:off x="1920627" y="3140224"/>
          <a:ext cx="1063625" cy="620712"/>
        </p:xfrm>
        <a:graphic>
          <a:graphicData uri="http://schemas.openxmlformats.org/presentationml/2006/ole">
            <p:oleObj spid="_x0000_s430082" name="Ekvation" r:id="rId3" imgW="419040" imgH="241200" progId="Equation.3">
              <p:embed/>
            </p:oleObj>
          </a:graphicData>
        </a:graphic>
      </p:graphicFrame>
      <p:graphicFrame>
        <p:nvGraphicFramePr>
          <p:cNvPr id="425990" name="Object 2"/>
          <p:cNvGraphicFramePr>
            <a:graphicFrameLocks noChangeAspect="1"/>
          </p:cNvGraphicFramePr>
          <p:nvPr/>
        </p:nvGraphicFramePr>
        <p:xfrm>
          <a:off x="3792835" y="3140224"/>
          <a:ext cx="1063625" cy="620713"/>
        </p:xfrm>
        <a:graphic>
          <a:graphicData uri="http://schemas.openxmlformats.org/presentationml/2006/ole">
            <p:oleObj spid="_x0000_s430083" name="Ekvation" r:id="rId4" imgW="419040" imgH="241200" progId="Equation.3">
              <p:embed/>
            </p:oleObj>
          </a:graphicData>
        </a:graphic>
      </p:graphicFrame>
      <p:graphicFrame>
        <p:nvGraphicFramePr>
          <p:cNvPr id="430084" name="Object 6"/>
          <p:cNvGraphicFramePr>
            <a:graphicFrameLocks noChangeAspect="1"/>
          </p:cNvGraphicFramePr>
          <p:nvPr/>
        </p:nvGraphicFramePr>
        <p:xfrm>
          <a:off x="1340768" y="3949328"/>
          <a:ext cx="3802063" cy="620713"/>
        </p:xfrm>
        <a:graphic>
          <a:graphicData uri="http://schemas.openxmlformats.org/presentationml/2006/ole">
            <p:oleObj spid="_x0000_s430084" name="Ekvation" r:id="rId5" imgW="1498320" imgH="241200" progId="Equation.3">
              <p:embed/>
            </p:oleObj>
          </a:graphicData>
        </a:graphic>
      </p:graphicFrame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955675" y="6772299"/>
          <a:ext cx="4575175" cy="620713"/>
        </p:xfrm>
        <a:graphic>
          <a:graphicData uri="http://schemas.openxmlformats.org/presentationml/2006/ole">
            <p:oleObj spid="_x0000_s430085" name="Ekvation" r:id="rId6" imgW="1803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, </a:t>
            </a:r>
            <a:r>
              <a:rPr lang="sv-SE" i="1" dirty="0" smtClean="0"/>
              <a:t>i</a:t>
            </a:r>
            <a:r>
              <a:rPr lang="sv-SE" dirty="0" smtClean="0"/>
              <a:t> = 1, . . . , 3 är oberoende diskreta s.v. med gemensam samma frekvensfunk.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1/3,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= 1, 2, 3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som snittet av dessa, dvs. </a:t>
            </a:r>
            <a:r>
              <a:rPr lang="sv-SE" i="1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3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har Y/3 = X-bar för fördelning?</a:t>
            </a:r>
          </a:p>
          <a:p>
            <a:endParaRPr lang="sv-SE" sz="1200" dirty="0" smtClean="0"/>
          </a:p>
          <a:p>
            <a:r>
              <a:rPr lang="sv-SE" dirty="0" smtClean="0"/>
              <a:t>Vi tittar på antalet möjliga utfall. Enligt multiplikationsprincipen får vi 3</a:t>
            </a:r>
            <a:r>
              <a:rPr lang="sv-SE" baseline="30000" dirty="0" smtClean="0"/>
              <a:t>3</a:t>
            </a:r>
            <a:r>
              <a:rPr lang="sv-SE" dirty="0" smtClean="0"/>
              <a:t> = 27 möjliga utfall/urval</a:t>
            </a:r>
            <a:endParaRPr lang="sv-SE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692701" y="2353776"/>
          <a:ext cx="5616623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3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654592" y="7523936"/>
          <a:ext cx="569557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092"/>
                <a:gridCol w="846275"/>
                <a:gridCol w="579034"/>
                <a:gridCol w="579034"/>
                <a:gridCol w="579034"/>
                <a:gridCol w="579034"/>
                <a:gridCol w="579034"/>
                <a:gridCol w="579034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x)</a:t>
                      </a:r>
                      <a:endParaRPr lang="sv-SE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7/27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92696" y="1763296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 möjliga stickprov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92696" y="7019880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Frekvensfunktionen för snittet (x-bar)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1850110" y="766305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72816" y="804952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2/3 </a:t>
            </a:r>
            <a:r>
              <a:rPr lang="sv-SE" dirty="0" smtClean="0">
                <a:latin typeface="Calibri"/>
                <a:cs typeface="Calibri"/>
              </a:rPr>
              <a:t>≈ 0,667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smtClean="0"/>
              <a:t>X</a:t>
            </a:r>
          </a:p>
          <a:p>
            <a:pPr>
              <a:spcBef>
                <a:spcPts val="1800"/>
              </a:spcBef>
              <a:buNone/>
            </a:pPr>
            <a:r>
              <a:rPr lang="sv-SE" i="1" dirty="0" smtClean="0"/>
              <a:t>		</a:t>
            </a:r>
          </a:p>
          <a:p>
            <a:pPr>
              <a:spcBef>
                <a:spcPts val="1800"/>
              </a:spcBef>
              <a:buNone/>
            </a:pPr>
            <a:endParaRPr lang="sv-SE" i="1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Rita frekvensfunktionen både för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och för X-bar!</a:t>
            </a:r>
          </a:p>
        </p:txBody>
      </p:sp>
      <p:graphicFrame>
        <p:nvGraphicFramePr>
          <p:cNvPr id="496642" name="Object 2"/>
          <p:cNvGraphicFramePr>
            <a:graphicFrameLocks noChangeAspect="1"/>
          </p:cNvGraphicFramePr>
          <p:nvPr/>
        </p:nvGraphicFramePr>
        <p:xfrm>
          <a:off x="1268760" y="5868144"/>
          <a:ext cx="1352550" cy="555625"/>
        </p:xfrm>
        <a:graphic>
          <a:graphicData uri="http://schemas.openxmlformats.org/presentationml/2006/ole">
            <p:oleObj spid="_x0000_s496642" name="Ekvation" r:id="rId3" imgW="533160" imgH="215640" progId="Equation.3">
              <p:embed/>
            </p:oleObj>
          </a:graphicData>
        </a:graphic>
      </p:graphicFrame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3048024" y="5868144"/>
          <a:ext cx="3189288" cy="1111250"/>
        </p:xfrm>
        <a:graphic>
          <a:graphicData uri="http://schemas.openxmlformats.org/presentationml/2006/ole">
            <p:oleObj spid="_x0000_s496643" name="Ekvation" r:id="rId4" imgW="125712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395946" y="5081666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124744" y="2195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124744" y="5364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Nu vet vi väntevärde och varians för stickprovsmedelvärdet!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 exemplet innan var </a:t>
            </a:r>
            <a:r>
              <a:rPr lang="sv-SE" dirty="0" err="1" smtClean="0"/>
              <a:t>utfallsrum-met</a:t>
            </a:r>
            <a:r>
              <a:rPr lang="sv-SE" dirty="0" smtClean="0"/>
              <a:t>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={1,2,3}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var utfallsrummet också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 </a:t>
            </a:r>
            <a:r>
              <a:rPr lang="sv-SE" sz="2000" dirty="0" smtClean="0"/>
              <a:t>4/3</a:t>
            </a:r>
            <a:r>
              <a:rPr lang="sv-SE" dirty="0" smtClean="0"/>
              <a:t>, </a:t>
            </a:r>
            <a:r>
              <a:rPr lang="sv-SE" sz="2000" dirty="0" smtClean="0"/>
              <a:t>5/3</a:t>
            </a:r>
            <a:r>
              <a:rPr lang="sv-SE" dirty="0" smtClean="0"/>
              <a:t>, 2, </a:t>
            </a:r>
            <a:r>
              <a:rPr lang="sv-SE" sz="2000" dirty="0" smtClean="0"/>
              <a:t>7/3</a:t>
            </a:r>
            <a:r>
              <a:rPr lang="sv-SE" dirty="0" smtClean="0"/>
              <a:t>, </a:t>
            </a:r>
            <a:r>
              <a:rPr lang="sv-SE" sz="2000" dirty="0" smtClean="0"/>
              <a:t>8/3</a:t>
            </a:r>
            <a:r>
              <a:rPr lang="sv-SE" dirty="0" smtClean="0"/>
              <a:t>, 3}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Frågor som uppstår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Vad gäller i andra fall?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Om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’na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är normalfördelade?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Eller när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→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∞?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1457226" y="4669408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374280" y="534503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 (avsnitt 15.2)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</a:t>
            </a:r>
            <a:r>
              <a:rPr lang="sv-SE" u="sng" dirty="0" smtClean="0"/>
              <a:t>normal-fördelad</a:t>
            </a:r>
            <a:r>
              <a:rPr lang="sv-SE" dirty="0" smtClean="0"/>
              <a:t>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Resultat: </a:t>
            </a:r>
            <a:r>
              <a:rPr lang="sv-SE" dirty="0" smtClean="0"/>
              <a:t>Om alla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dessutom är normalfördelade med samma väntevärde och varians så är </a:t>
            </a:r>
            <a:r>
              <a:rPr lang="sv-SE" i="1" dirty="0" smtClean="0"/>
              <a:t>X</a:t>
            </a:r>
            <a:r>
              <a:rPr lang="sv-SE" dirty="0" smtClean="0"/>
              <a:t>-bar </a:t>
            </a:r>
            <a:r>
              <a:rPr lang="sv-SE" u="sng" dirty="0" smtClean="0"/>
              <a:t>också</a:t>
            </a:r>
            <a:r>
              <a:rPr lang="sv-SE" dirty="0" smtClean="0"/>
              <a:t> normalfördelad</a:t>
            </a:r>
          </a:p>
          <a:p>
            <a:pPr>
              <a:spcBef>
                <a:spcPts val="672"/>
              </a:spcBef>
            </a:pPr>
            <a:endParaRPr lang="sv-SE" i="1" dirty="0" smtClean="0"/>
          </a:p>
          <a:p>
            <a:pPr>
              <a:spcBef>
                <a:spcPts val="672"/>
              </a:spcBef>
            </a:pPr>
            <a:r>
              <a:rPr lang="sv-SE" i="1" dirty="0" smtClean="0"/>
              <a:t>Dvs.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dirty="0" smtClean="0"/>
              <a:t> </a:t>
            </a:r>
            <a:r>
              <a:rPr lang="sv-SE" i="1" dirty="0" smtClean="0">
                <a:latin typeface="Cambria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 </a:t>
            </a:r>
            <a:r>
              <a:rPr lang="sv-SE" dirty="0" smtClean="0">
                <a:latin typeface="Cambria Math"/>
                <a:ea typeface="Cambria Math"/>
              </a:rPr>
              <a:t>⇒    </a:t>
            </a:r>
            <a:r>
              <a:rPr lang="sv-SE" i="1" dirty="0" smtClean="0">
                <a:latin typeface="Cambria"/>
              </a:rPr>
              <a:t> 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</a:p>
          <a:p>
            <a:pPr>
              <a:spcBef>
                <a:spcPts val="672"/>
              </a:spcBef>
              <a:buNone/>
            </a:pPr>
            <a:endParaRPr lang="sv-SE" i="1" dirty="0" smtClean="0"/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4044950" y="7059613"/>
          <a:ext cx="309563" cy="390525"/>
        </p:xfrm>
        <a:graphic>
          <a:graphicData uri="http://schemas.openxmlformats.org/presentationml/2006/ole">
            <p:oleObj spid="_x0000_s498691" name="Ekvation" r:id="rId3" imgW="304560" imgH="38088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5332093" y="6922864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sv-SE" sz="2400" baseline="30000" dirty="0" smtClean="0"/>
              <a:t>2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5332093" y="721089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n</a:t>
            </a:r>
            <a:endParaRPr lang="sv-SE" sz="2400" dirty="0"/>
          </a:p>
        </p:txBody>
      </p:sp>
      <p:cxnSp>
        <p:nvCxnSpPr>
          <p:cNvPr id="10" name="Rak 9"/>
          <p:cNvCxnSpPr/>
          <p:nvPr/>
        </p:nvCxnSpPr>
        <p:spPr>
          <a:xfrm>
            <a:off x="5387846" y="7315619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F3 Lite till om 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Deflatering</a:t>
            </a:r>
            <a:r>
              <a:rPr lang="sv-SE" sz="2800" dirty="0" smtClean="0"/>
              <a:t>, att justera för inflationen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92696" y="28438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980728" y="6084168"/>
          <a:ext cx="4104456" cy="2270760"/>
        </p:xfrm>
        <a:graphic>
          <a:graphicData uri="http://schemas.openxmlformats.org/drawingml/2006/table">
            <a:tbl>
              <a:tblPr/>
              <a:tblGrid>
                <a:gridCol w="509817"/>
                <a:gridCol w="764725"/>
                <a:gridCol w="1189572"/>
                <a:gridCol w="164034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KPI (1945 = 100)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4644008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Löpande priser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5229200" y="6012160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← SCB</a:t>
            </a:r>
            <a:endParaRPr kumimoji="0" lang="sv-SE" b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Vi kommer ihåg transformationen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har vi motsvarande </a:t>
            </a:r>
            <a:r>
              <a:rPr lang="sv-SE" dirty="0" err="1" smtClean="0"/>
              <a:t>transfor-mation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5400" dirty="0" smtClean="0"/>
          </a:p>
          <a:p>
            <a:pPr marL="0" indent="0"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</p:txBody>
      </p:sp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1268760" y="2987824"/>
          <a:ext cx="3186112" cy="1141413"/>
        </p:xfrm>
        <a:graphic>
          <a:graphicData uri="http://schemas.openxmlformats.org/presentationml/2006/ole">
            <p:oleObj spid="_x0000_s505859" name="Ekvation" r:id="rId3" imgW="1218960" imgH="431640" progId="Equation.3">
              <p:embed/>
            </p:oleObj>
          </a:graphicData>
        </a:graphic>
      </p:graphicFrame>
      <p:graphicFrame>
        <p:nvGraphicFramePr>
          <p:cNvPr id="505860" name="Object 4"/>
          <p:cNvGraphicFramePr>
            <a:graphicFrameLocks noChangeAspect="1"/>
          </p:cNvGraphicFramePr>
          <p:nvPr/>
        </p:nvGraphicFramePr>
        <p:xfrm>
          <a:off x="1033810" y="6372200"/>
          <a:ext cx="4843462" cy="1274763"/>
        </p:xfrm>
        <a:graphic>
          <a:graphicData uri="http://schemas.openxmlformats.org/presentationml/2006/ole">
            <p:oleObj spid="_x0000_s505860" name="Ekvation" r:id="rId4" imgW="1854000" imgH="4824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112044" y="5423396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1: 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Antag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(40,16) för </a:t>
            </a:r>
            <a:r>
              <a:rPr lang="sv-SE" i="1" dirty="0" smtClean="0"/>
              <a:t>i</a:t>
            </a:r>
            <a:r>
              <a:rPr lang="sv-SE" dirty="0" smtClean="0"/>
              <a:t> = 1,…,16.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8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42);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476672" y="3863653"/>
          <a:ext cx="5908675" cy="1208087"/>
        </p:xfrm>
        <a:graphic>
          <a:graphicData uri="http://schemas.openxmlformats.org/presentationml/2006/ole">
            <p:oleObj spid="_x0000_s553987" name="Ekvation" r:id="rId3" imgW="2260440" imgH="4572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631302" y="5741206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989" name="Object 5"/>
          <p:cNvGraphicFramePr>
            <a:graphicFrameLocks noChangeAspect="1"/>
          </p:cNvGraphicFramePr>
          <p:nvPr/>
        </p:nvGraphicFramePr>
        <p:xfrm>
          <a:off x="393700" y="6516216"/>
          <a:ext cx="6075363" cy="1276350"/>
        </p:xfrm>
        <a:graphic>
          <a:graphicData uri="http://schemas.openxmlformats.org/presentationml/2006/ole">
            <p:oleObj spid="_x0000_s553989" name="Ekvation" r:id="rId4" imgW="2323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inser att fördelningen för </a:t>
            </a:r>
            <a:r>
              <a:rPr lang="sv-SE" i="1" dirty="0" smtClean="0"/>
              <a:t>X</a:t>
            </a:r>
            <a:r>
              <a:rPr lang="sv-SE" dirty="0" smtClean="0"/>
              <a:t>-bar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smalare</a:t>
            </a:r>
            <a:r>
              <a:rPr lang="sv-SE" dirty="0" smtClean="0"/>
              <a:t> än den ursprungliga fördelningen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Dvs. den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mindre varians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Variansen beror på n; ju större n desto mindre varians.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följer att </a:t>
            </a:r>
            <a:r>
              <a:rPr lang="sv-SE" i="1" dirty="0" smtClean="0">
                <a:cs typeface="Calibri"/>
              </a:rPr>
              <a:t>V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>
                <a:cs typeface="Calibri"/>
              </a:rPr>
              <a:t>X</a:t>
            </a:r>
            <a:r>
              <a:rPr lang="sv-SE" dirty="0" smtClean="0">
                <a:cs typeface="Calibri"/>
              </a:rPr>
              <a:t>) </a:t>
            </a:r>
            <a:r>
              <a:rPr lang="sv-SE" dirty="0" smtClean="0">
                <a:latin typeface="Cambria"/>
              </a:rPr>
              <a:t>→</a:t>
            </a:r>
            <a:r>
              <a:rPr lang="sv-SE" dirty="0" smtClean="0"/>
              <a:t> 0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Kom även ihåg att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</p:txBody>
      </p:sp>
      <p:cxnSp>
        <p:nvCxnSpPr>
          <p:cNvPr id="4" name="Rak 3"/>
          <p:cNvCxnSpPr/>
          <p:nvPr/>
        </p:nvCxnSpPr>
        <p:spPr>
          <a:xfrm>
            <a:off x="4509120" y="586814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4161780" y="657552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För normalfördelade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har vi</a:t>
            </a:r>
          </a:p>
          <a:p>
            <a:endParaRPr lang="sv-SE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där 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kvadraten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och summera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  <a:r>
              <a:rPr lang="sv-SE" u="sng" dirty="0" smtClean="0"/>
              <a:t>oberoende</a:t>
            </a:r>
            <a:r>
              <a:rPr lang="sv-SE" dirty="0" smtClean="0"/>
              <a:t> </a:t>
            </a:r>
            <a:r>
              <a:rPr lang="sv-SE" i="1" dirty="0" smtClean="0"/>
              <a:t>Z</a:t>
            </a:r>
            <a:r>
              <a:rPr lang="sv-SE" i="1" baseline="-25000" dirty="0" smtClean="0"/>
              <a:t>i</a:t>
            </a:r>
            <a:r>
              <a:rPr lang="sv-SE" baseline="30000" dirty="0" smtClean="0"/>
              <a:t>2</a:t>
            </a:r>
            <a:r>
              <a:rPr lang="sv-SE" dirty="0" smtClean="0"/>
              <a:t> över stickprovet</a:t>
            </a:r>
          </a:p>
        </p:txBody>
      </p:sp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1998663" y="2771775"/>
          <a:ext cx="1725612" cy="1041400"/>
        </p:xfrm>
        <a:graphic>
          <a:graphicData uri="http://schemas.openxmlformats.org/presentationml/2006/ole">
            <p:oleObj spid="_x0000_s497667" name="Ekvation" r:id="rId3" imgW="660240" imgH="393480" progId="Equation.3">
              <p:embed/>
            </p:oleObj>
          </a:graphicData>
        </a:graphic>
      </p:graphicFrame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2025005" y="5148064"/>
          <a:ext cx="2124075" cy="1108075"/>
        </p:xfrm>
        <a:graphic>
          <a:graphicData uri="http://schemas.openxmlformats.org/presentationml/2006/ole">
            <p:oleObj spid="_x0000_s497669" name="Ekvation" r:id="rId4" imgW="812520" imgH="419040" progId="Equation.3">
              <p:embed/>
            </p:oleObj>
          </a:graphicData>
        </a:graphic>
      </p:graphicFrame>
      <p:graphicFrame>
        <p:nvGraphicFramePr>
          <p:cNvPr id="497670" name="Object 6"/>
          <p:cNvGraphicFramePr>
            <a:graphicFrameLocks noChangeAspect="1"/>
          </p:cNvGraphicFramePr>
          <p:nvPr/>
        </p:nvGraphicFramePr>
        <p:xfrm>
          <a:off x="1954832" y="7236296"/>
          <a:ext cx="2554288" cy="1176338"/>
        </p:xfrm>
        <a:graphic>
          <a:graphicData uri="http://schemas.openxmlformats.org/presentationml/2006/ole">
            <p:oleObj spid="_x0000_s497670" name="Ekvation" r:id="rId5" imgW="9777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endParaRPr lang="sv-SE" sz="1200" dirty="0" smtClean="0"/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-fördelad med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endParaRPr lang="sv-SE" sz="1200" dirty="0" smtClean="0"/>
          </a:p>
          <a:p>
            <a:r>
              <a:rPr lang="sv-SE" dirty="0" smtClean="0"/>
              <a:t>Notera risken för förvirring;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används som symbol </a:t>
            </a:r>
            <a:r>
              <a:rPr lang="sv-SE" u="sng" dirty="0" smtClean="0"/>
              <a:t>både</a:t>
            </a:r>
            <a:r>
              <a:rPr lang="sv-SE" dirty="0" smtClean="0"/>
              <a:t> för den stokastiska variabeln </a:t>
            </a:r>
            <a:r>
              <a:rPr lang="sv-SE" u="sng" dirty="0" smtClean="0"/>
              <a:t>och</a:t>
            </a:r>
            <a:r>
              <a:rPr lang="sv-SE" dirty="0" smtClean="0"/>
              <a:t> dess fördelning!</a:t>
            </a:r>
          </a:p>
          <a:p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</a:t>
            </a:r>
          </a:p>
          <a:p>
            <a:endParaRPr lang="sv-SE" sz="2000" dirty="0" smtClean="0"/>
          </a:p>
          <a:p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Om ni vill undvika förvirring skriv t.ex. 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isf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och 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~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(n)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09120" y="350458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1"/>
          </p:cNvCxnSpPr>
          <p:nvPr/>
        </p:nvCxnSpPr>
        <p:spPr>
          <a:xfrm flipH="1" flipV="1">
            <a:off x="3789040" y="3752190"/>
            <a:ext cx="720080" cy="44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Anta att</a:t>
            </a:r>
            <a:r>
              <a:rPr lang="el-GR" dirty="0" smtClean="0"/>
              <a:t> 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). Då gäller att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(0,</a:t>
            </a:r>
            <a:r>
              <a:rPr lang="sv-SE" dirty="0" smtClean="0">
                <a:latin typeface="Calibri"/>
                <a:cs typeface="Calibri"/>
              </a:rPr>
              <a:t>∞)</a:t>
            </a:r>
            <a:endParaRPr lang="sv-SE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2</a:t>
            </a:r>
            <a:r>
              <a:rPr lang="sv-SE" i="1" dirty="0" smtClean="0"/>
              <a:t>n</a:t>
            </a:r>
          </a:p>
          <a:p>
            <a:endParaRPr lang="sv-SE" i="1" dirty="0" smtClean="0"/>
          </a:p>
          <a:p>
            <a:r>
              <a:rPr lang="sv-SE" dirty="0" smtClean="0"/>
              <a:t>Obs!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-fördelningen är </a:t>
            </a:r>
            <a:r>
              <a:rPr lang="sv-SE" u="sng" dirty="0" smtClean="0"/>
              <a:t>inte</a:t>
            </a:r>
            <a:r>
              <a:rPr lang="sv-SE" dirty="0" smtClean="0"/>
              <a:t> symmetrisk</a:t>
            </a:r>
          </a:p>
          <a:p>
            <a:r>
              <a:rPr lang="sv-SE" dirty="0" smtClean="0"/>
              <a:t>När vi använder tabellen måste vi ibland leta upp ett värde för vänstersidan och ett annat för högersidan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437112" y="421196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0"/>
          </p:cNvCxnSpPr>
          <p:nvPr/>
        </p:nvCxnSpPr>
        <p:spPr>
          <a:xfrm flipH="1" flipV="1">
            <a:off x="5157192" y="3563888"/>
            <a:ext cx="144016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Stickprovsvarians: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dirty="0" smtClean="0"/>
              <a:t>Transformation (sid 14):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Det gäller att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och</a:t>
            </a:r>
          </a:p>
          <a:p>
            <a:pPr>
              <a:buNone/>
            </a:pPr>
            <a:endParaRPr lang="sv-SE" sz="1600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 </a:t>
            </a:r>
            <a:r>
              <a:rPr lang="sv-SE" dirty="0" smtClean="0"/>
              <a:t>– 1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2(</a:t>
            </a:r>
            <a:r>
              <a:rPr lang="sv-SE" i="1" dirty="0" smtClean="0"/>
              <a:t>n</a:t>
            </a:r>
            <a:r>
              <a:rPr lang="sv-SE" dirty="0" smtClean="0"/>
              <a:t> – 1)</a:t>
            </a:r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1581150" y="2627784"/>
          <a:ext cx="3290888" cy="1109663"/>
        </p:xfrm>
        <a:graphic>
          <a:graphicData uri="http://schemas.openxmlformats.org/presentationml/2006/ole">
            <p:oleObj spid="_x0000_s500739" name="Ekvation" r:id="rId3" imgW="1295280" imgH="431640" progId="Equation.3">
              <p:embed/>
            </p:oleObj>
          </a:graphicData>
        </a:graphic>
      </p:graphicFrame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2051992" y="4863827"/>
          <a:ext cx="2097088" cy="1076325"/>
        </p:xfrm>
        <a:graphic>
          <a:graphicData uri="http://schemas.openxmlformats.org/presentationml/2006/ole">
            <p:oleObj spid="_x0000_s500740" name="Ekvation" r:id="rId4" imgW="825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skapar ytterligare en stokastisk variabel ur några som vi redan har!</a:t>
            </a:r>
          </a:p>
          <a:p>
            <a:endParaRPr lang="sv-SE" sz="1200" i="1" dirty="0" smtClean="0"/>
          </a:p>
          <a:p>
            <a:r>
              <a:rPr lang="sv-SE" i="1" dirty="0" smtClean="0"/>
              <a:t>Z 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r>
              <a:rPr lang="sv-SE" i="1" dirty="0" smtClean="0"/>
              <a:t>Z</a:t>
            </a:r>
            <a:r>
              <a:rPr lang="sv-SE" dirty="0" smtClean="0"/>
              <a:t> och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oberoende (viktigt)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Skapa den nya s.v. </a:t>
            </a:r>
            <a:r>
              <a:rPr lang="sv-SE" i="1" dirty="0" smtClean="0"/>
              <a:t>T</a:t>
            </a:r>
            <a:r>
              <a:rPr lang="sv-SE" dirty="0" smtClean="0"/>
              <a:t> enligt</a:t>
            </a:r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1988840" y="6533852"/>
          <a:ext cx="1741487" cy="1206500"/>
        </p:xfrm>
        <a:graphic>
          <a:graphicData uri="http://schemas.openxmlformats.org/presentationml/2006/ole">
            <p:oleObj spid="_x0000_s503811" name="Ekvation" r:id="rId3" imgW="685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 är </a:t>
            </a:r>
            <a:r>
              <a:rPr lang="sv-SE" i="1" dirty="0" smtClean="0"/>
              <a:t>t</a:t>
            </a:r>
            <a:r>
              <a:rPr lang="sv-SE" dirty="0" smtClean="0"/>
              <a:t>-fördelad med </a:t>
            </a:r>
            <a:r>
              <a:rPr lang="el-GR" dirty="0" smtClean="0">
                <a:latin typeface="Calibri"/>
                <a:cs typeface="Calibri"/>
              </a:rPr>
              <a:t>ν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sv-SE" i="1" dirty="0" smtClean="0"/>
              <a:t>T</a:t>
            </a:r>
            <a:r>
              <a:rPr lang="sv-SE" dirty="0" smtClean="0"/>
              <a:t> är (-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/>
              <a:t>,</a:t>
            </a:r>
            <a:r>
              <a:rPr lang="sv-SE" dirty="0" smtClean="0">
                <a:cs typeface="Calibri"/>
              </a:rPr>
              <a:t>∞)</a:t>
            </a:r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1,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= 0</a:t>
            </a:r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2,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= 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/(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-2)</a:t>
            </a:r>
          </a:p>
          <a:p>
            <a:pPr>
              <a:buNone/>
            </a:pPr>
            <a:endParaRPr lang="sv-SE" sz="2000" dirty="0" smtClean="0">
              <a:cs typeface="Calibri"/>
            </a:endParaRPr>
          </a:p>
          <a:p>
            <a:r>
              <a:rPr lang="sv-SE" i="1" dirty="0" smtClean="0">
                <a:cs typeface="Calibri"/>
              </a:rPr>
              <a:t>t</a:t>
            </a:r>
            <a:r>
              <a:rPr lang="sv-SE" dirty="0" smtClean="0">
                <a:cs typeface="Calibri"/>
              </a:rPr>
              <a:t>-fördelningen påminner om standardnormalfördelningen (</a:t>
            </a:r>
            <a:r>
              <a:rPr lang="sv-SE" i="1" dirty="0" smtClean="0">
                <a:cs typeface="Calibri"/>
              </a:rPr>
              <a:t>Z</a:t>
            </a:r>
            <a:r>
              <a:rPr lang="sv-SE" dirty="0" smtClean="0">
                <a:cs typeface="Calibri"/>
              </a:rPr>
              <a:t>)</a:t>
            </a:r>
          </a:p>
          <a:p>
            <a:pPr lvl="1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tryck bara till på toppen och lite sannolikhet rinner ut åt sidorna</a:t>
            </a:r>
            <a:r>
              <a:rPr lang="sv-SE" dirty="0" smtClean="0"/>
              <a:t>!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869160" y="305983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5" name="Rak pil 4"/>
          <p:cNvCxnSpPr>
            <a:stCxn id="4" idx="2"/>
          </p:cNvCxnSpPr>
          <p:nvPr/>
        </p:nvCxnSpPr>
        <p:spPr>
          <a:xfrm flipH="1">
            <a:off x="5373216" y="3563888"/>
            <a:ext cx="360040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797152" y="161967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4140200" y="1805517"/>
            <a:ext cx="647700" cy="328084"/>
          </a:xfrm>
          <a:custGeom>
            <a:avLst/>
            <a:gdLst>
              <a:gd name="connsiteX0" fmla="*/ 666750 w 2127250"/>
              <a:gd name="connsiteY0" fmla="*/ 97367 h 414867"/>
              <a:gd name="connsiteX1" fmla="*/ 107950 w 2127250"/>
              <a:gd name="connsiteY1" fmla="*/ 46567 h 414867"/>
              <a:gd name="connsiteX2" fmla="*/ 19050 w 2127250"/>
              <a:gd name="connsiteY2" fmla="*/ 376767 h 414867"/>
              <a:gd name="connsiteX3" fmla="*/ 19050 w 2127250"/>
              <a:gd name="connsiteY3" fmla="*/ 376767 h 414867"/>
              <a:gd name="connsiteX4" fmla="*/ 2127250 w 2127250"/>
              <a:gd name="connsiteY4" fmla="*/ 414867 h 414867"/>
              <a:gd name="connsiteX0" fmla="*/ 666750 w 666750"/>
              <a:gd name="connsiteY0" fmla="*/ 97367 h 376767"/>
              <a:gd name="connsiteX1" fmla="*/ 107950 w 666750"/>
              <a:gd name="connsiteY1" fmla="*/ 46567 h 376767"/>
              <a:gd name="connsiteX2" fmla="*/ 19050 w 666750"/>
              <a:gd name="connsiteY2" fmla="*/ 376767 h 376767"/>
              <a:gd name="connsiteX3" fmla="*/ 19050 w 666750"/>
              <a:gd name="connsiteY3" fmla="*/ 376767 h 376767"/>
              <a:gd name="connsiteX0" fmla="*/ 674762 w 674762"/>
              <a:gd name="connsiteY0" fmla="*/ 48684 h 328084"/>
              <a:gd name="connsiteX1" fmla="*/ 107950 w 674762"/>
              <a:gd name="connsiteY1" fmla="*/ 102188 h 328084"/>
              <a:gd name="connsiteX2" fmla="*/ 27062 w 674762"/>
              <a:gd name="connsiteY2" fmla="*/ 328084 h 328084"/>
              <a:gd name="connsiteX3" fmla="*/ 27062 w 674762"/>
              <a:gd name="connsiteY3" fmla="*/ 328084 h 328084"/>
              <a:gd name="connsiteX0" fmla="*/ 647700 w 647700"/>
              <a:gd name="connsiteY0" fmla="*/ 48684 h 328084"/>
              <a:gd name="connsiteX1" fmla="*/ 152896 w 647700"/>
              <a:gd name="connsiteY1" fmla="*/ 102187 h 328084"/>
              <a:gd name="connsiteX2" fmla="*/ 0 w 647700"/>
              <a:gd name="connsiteY2" fmla="*/ 328084 h 328084"/>
              <a:gd name="connsiteX3" fmla="*/ 0 w 647700"/>
              <a:gd name="connsiteY3" fmla="*/ 328084 h 32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00" h="328084">
                <a:moveTo>
                  <a:pt x="647700" y="48684"/>
                </a:moveTo>
                <a:cubicBezTo>
                  <a:pt x="422275" y="0"/>
                  <a:pt x="260846" y="55620"/>
                  <a:pt x="152896" y="102187"/>
                </a:cubicBezTo>
                <a:cubicBezTo>
                  <a:pt x="44946" y="148754"/>
                  <a:pt x="13481" y="290435"/>
                  <a:pt x="0" y="328084"/>
                </a:cubicBezTo>
                <a:lnTo>
                  <a:pt x="0" y="328084"/>
                </a:lnTo>
              </a:path>
            </a:pathLst>
          </a:cu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301208" y="543609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ν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→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 </a:t>
            </a:r>
            <a:r>
              <a:rPr lang="el-GR" sz="2400" b="1" dirty="0" smtClean="0">
                <a:solidFill>
                  <a:srgbClr val="C00000"/>
                </a:solidFill>
                <a:cs typeface="Calibri"/>
              </a:rPr>
              <a:t>∞</a:t>
            </a:r>
            <a:r>
              <a:rPr lang="sv-SE" sz="2400" b="1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  <a:cs typeface="Calibri"/>
              </a:rPr>
              <a:t>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2" name="Rak pil 11"/>
          <p:cNvCxnSpPr>
            <a:stCxn id="11" idx="1"/>
          </p:cNvCxnSpPr>
          <p:nvPr/>
        </p:nvCxnSpPr>
        <p:spPr>
          <a:xfrm flipH="1">
            <a:off x="4797152" y="5688124"/>
            <a:ext cx="504056" cy="36004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-fördelningen är liksom </a:t>
            </a:r>
            <a:r>
              <a:rPr lang="sv-SE" dirty="0" err="1" smtClean="0"/>
              <a:t>standard-normalfördelningen</a:t>
            </a:r>
            <a:r>
              <a:rPr lang="sv-SE" dirty="0" smtClean="0"/>
              <a:t> symmetrisk kring noll (0)</a:t>
            </a:r>
          </a:p>
          <a:p>
            <a:endParaRPr lang="sv-SE" dirty="0" smtClean="0"/>
          </a:p>
          <a:p>
            <a:r>
              <a:rPr lang="sv-SE" dirty="0" smtClean="0"/>
              <a:t>När vi använder tabellen räcker det att slå upp värdet för högersidan av fördelningen och utnyttja</a:t>
            </a:r>
          </a:p>
          <a:p>
            <a:pPr>
              <a:buNone/>
            </a:pPr>
            <a:endParaRPr lang="sv-SE" sz="1200" i="1" dirty="0" smtClean="0"/>
          </a:p>
          <a:p>
            <a:pPr>
              <a:buNone/>
            </a:pPr>
            <a:r>
              <a:rPr lang="sv-SE" i="1" dirty="0" smtClean="0"/>
              <a:t>			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≤ </a:t>
            </a:r>
            <a:r>
              <a:rPr lang="sv-SE" dirty="0" err="1" smtClean="0"/>
              <a:t>-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&gt; 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Deflatering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476672" y="1907704"/>
          <a:ext cx="5904656" cy="2209800"/>
        </p:xfrm>
        <a:graphic>
          <a:graphicData uri="http://schemas.openxmlformats.org/drawingml/2006/table">
            <a:tbl>
              <a:tblPr/>
              <a:tblGrid>
                <a:gridCol w="409400"/>
                <a:gridCol w="49325"/>
                <a:gridCol w="549387"/>
                <a:gridCol w="1008112"/>
                <a:gridCol w="72008"/>
                <a:gridCol w="1080120"/>
                <a:gridCol w="1008112"/>
                <a:gridCol w="72008"/>
                <a:gridCol w="576064"/>
                <a:gridCol w="1008112"/>
                <a:gridCol w="72008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Löpande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Fasta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(1945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(1975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135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144,7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92696" y="59332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latshållare för innehåll 2"/>
          <p:cNvSpPr txBox="1">
            <a:spLocks/>
          </p:cNvSpPr>
          <p:nvPr/>
        </p:nvSpPr>
        <p:spPr>
          <a:xfrm>
            <a:off x="4437112" y="7805464"/>
            <a:ext cx="18002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Fasta priser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(1975 års)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424962" name="Object 2"/>
          <p:cNvGraphicFramePr>
            <a:graphicFrameLocks noChangeAspect="1"/>
          </p:cNvGraphicFramePr>
          <p:nvPr/>
        </p:nvGraphicFramePr>
        <p:xfrm>
          <a:off x="764704" y="4427985"/>
          <a:ext cx="2705048" cy="740656"/>
        </p:xfrm>
        <a:graphic>
          <a:graphicData uri="http://schemas.openxmlformats.org/presentationml/2006/ole">
            <p:oleObj spid="_x0000_s424962" name="Ekvation" r:id="rId4" imgW="1688760" imgH="457200" progId="Equation.3">
              <p:embed/>
            </p:oleObj>
          </a:graphicData>
        </a:graphic>
      </p:graphicFrame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3725863" y="5148263"/>
          <a:ext cx="2459037" cy="661987"/>
        </p:xfrm>
        <a:graphic>
          <a:graphicData uri="http://schemas.openxmlformats.org/presentationml/2006/ole">
            <p:oleObj spid="_x0000_s424963" name="Ekvation" r:id="rId5" imgW="1625400" imgH="431640" progId="Equation.3">
              <p:embed/>
            </p:oleObj>
          </a:graphicData>
        </a:graphic>
      </p:graphicFrame>
      <p:sp>
        <p:nvSpPr>
          <p:cNvPr id="11" name="Frihandsfigur 10"/>
          <p:cNvSpPr/>
          <p:nvPr/>
        </p:nvSpPr>
        <p:spPr>
          <a:xfrm>
            <a:off x="3573015" y="4283968"/>
            <a:ext cx="867667" cy="526107"/>
          </a:xfrm>
          <a:custGeom>
            <a:avLst/>
            <a:gdLst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5" fmla="*/ 1569492 w 1569492"/>
              <a:gd name="connsiteY5" fmla="*/ 136477 h 436728"/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96689"/>
              <a:gd name="connsiteX1" fmla="*/ 573205 w 736979"/>
              <a:gd name="connsiteY1" fmla="*/ 395785 h 496689"/>
              <a:gd name="connsiteX2" fmla="*/ 736979 w 736979"/>
              <a:gd name="connsiteY2" fmla="*/ 0 h 496689"/>
              <a:gd name="connsiteX3" fmla="*/ 736979 w 736979"/>
              <a:gd name="connsiteY3" fmla="*/ 0 h 496689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42791"/>
              <a:gd name="connsiteX1" fmla="*/ 573205 w 736979"/>
              <a:gd name="connsiteY1" fmla="*/ 395785 h 442791"/>
              <a:gd name="connsiteX2" fmla="*/ 736979 w 736979"/>
              <a:gd name="connsiteY2" fmla="*/ 0 h 442791"/>
              <a:gd name="connsiteX3" fmla="*/ 736979 w 736979"/>
              <a:gd name="connsiteY3" fmla="*/ 0 h 442791"/>
              <a:gd name="connsiteX0" fmla="*/ 0 w 968241"/>
              <a:gd name="connsiteY0" fmla="*/ 504577 h 510640"/>
              <a:gd name="connsiteX1" fmla="*/ 573205 w 968241"/>
              <a:gd name="connsiteY1" fmla="*/ 463634 h 510640"/>
              <a:gd name="connsiteX2" fmla="*/ 736979 w 968241"/>
              <a:gd name="connsiteY2" fmla="*/ 67849 h 510640"/>
              <a:gd name="connsiteX3" fmla="*/ 968241 w 968241"/>
              <a:gd name="connsiteY3" fmla="*/ 56541 h 510640"/>
              <a:gd name="connsiteX0" fmla="*/ 0 w 986354"/>
              <a:gd name="connsiteY0" fmla="*/ 504577 h 510640"/>
              <a:gd name="connsiteX1" fmla="*/ 573205 w 986354"/>
              <a:gd name="connsiteY1" fmla="*/ 463634 h 510640"/>
              <a:gd name="connsiteX2" fmla="*/ 736979 w 986354"/>
              <a:gd name="connsiteY2" fmla="*/ 67849 h 510640"/>
              <a:gd name="connsiteX3" fmla="*/ 968241 w 986354"/>
              <a:gd name="connsiteY3" fmla="*/ 56541 h 510640"/>
              <a:gd name="connsiteX0" fmla="*/ 0 w 968241"/>
              <a:gd name="connsiteY0" fmla="*/ 448036 h 454099"/>
              <a:gd name="connsiteX1" fmla="*/ 573205 w 968241"/>
              <a:gd name="connsiteY1" fmla="*/ 407093 h 454099"/>
              <a:gd name="connsiteX2" fmla="*/ 968241 w 968241"/>
              <a:gd name="connsiteY2" fmla="*/ 0 h 454099"/>
              <a:gd name="connsiteX0" fmla="*/ 0 w 990347"/>
              <a:gd name="connsiteY0" fmla="*/ 448036 h 454099"/>
              <a:gd name="connsiteX1" fmla="*/ 573205 w 990347"/>
              <a:gd name="connsiteY1" fmla="*/ 407093 h 454099"/>
              <a:gd name="connsiteX2" fmla="*/ 968241 w 990347"/>
              <a:gd name="connsiteY2" fmla="*/ 0 h 454099"/>
              <a:gd name="connsiteX0" fmla="*/ 0 w 774323"/>
              <a:gd name="connsiteY0" fmla="*/ 520044 h 526107"/>
              <a:gd name="connsiteX1" fmla="*/ 573205 w 774323"/>
              <a:gd name="connsiteY1" fmla="*/ 479101 h 526107"/>
              <a:gd name="connsiteX2" fmla="*/ 752217 w 774323"/>
              <a:gd name="connsiteY2" fmla="*/ 0 h 526107"/>
              <a:gd name="connsiteX0" fmla="*/ 0 w 755788"/>
              <a:gd name="connsiteY0" fmla="*/ 520044 h 526107"/>
              <a:gd name="connsiteX1" fmla="*/ 573205 w 755788"/>
              <a:gd name="connsiteY1" fmla="*/ 479101 h 526107"/>
              <a:gd name="connsiteX2" fmla="*/ 752217 w 755788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7667" h="526107">
                <a:moveTo>
                  <a:pt x="0" y="504056"/>
                </a:moveTo>
                <a:cubicBezTo>
                  <a:pt x="206914" y="507587"/>
                  <a:pt x="490180" y="526107"/>
                  <a:pt x="685084" y="479101"/>
                </a:cubicBezTo>
                <a:cubicBezTo>
                  <a:pt x="846457" y="404428"/>
                  <a:pt x="867667" y="287128"/>
                  <a:pt x="864096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flipH="1" flipV="1">
            <a:off x="5301208" y="4283968"/>
            <a:ext cx="57606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5877272" y="4283968"/>
            <a:ext cx="21602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755575"/>
            <a:ext cx="6172200" cy="7412643"/>
          </a:xfrm>
        </p:spPr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Dubbelbokning på schemat den 19 oktober; både genomgång av tenta samt gruppövning för gr. B</a:t>
            </a:r>
          </a:p>
          <a:p>
            <a:endParaRPr lang="sv-SE" sz="1600" dirty="0" smtClean="0"/>
          </a:p>
          <a:p>
            <a:r>
              <a:rPr lang="sv-SE" b="1" i="1" dirty="0" smtClean="0"/>
              <a:t>Nytt datum för den blir 17 oktober kl. 16 i B413.</a:t>
            </a:r>
            <a:r>
              <a:rPr lang="sv-SE" dirty="0" smtClean="0"/>
              <a:t> </a:t>
            </a:r>
          </a:p>
          <a:p>
            <a:endParaRPr lang="sv-SE" sz="1600" dirty="0" smtClean="0"/>
          </a:p>
          <a:p>
            <a:r>
              <a:rPr lang="sv-SE" dirty="0" smtClean="0"/>
              <a:t>Uppdaterat schema finns på hemsidan</a:t>
            </a:r>
            <a:endParaRPr lang="sv-S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Urval</a:t>
            </a:r>
            <a:r>
              <a:rPr lang="sv-SE" dirty="0" smtClean="0"/>
              <a:t>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</a:t>
            </a:r>
            <a:r>
              <a:rPr lang="sv-SE" dirty="0" smtClean="0"/>
              <a:t> som en uppsättning s.v.: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Observerationer </a:t>
            </a:r>
            <a:r>
              <a:rPr lang="sv-SE" dirty="0" smtClean="0"/>
              <a:t>av dessa s.v.: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Egenskaper</a:t>
            </a:r>
            <a:r>
              <a:rPr lang="sv-SE" dirty="0" smtClean="0"/>
              <a:t> hos stickprovet kan bl.a. vara:</a:t>
            </a:r>
          </a:p>
          <a:p>
            <a:pPr lvl="1">
              <a:spcBef>
                <a:spcPts val="672"/>
              </a:spcBef>
            </a:pPr>
            <a:r>
              <a:rPr lang="sv-SE" dirty="0" smtClean="0"/>
              <a:t>stickprovsmedelvärdet, </a:t>
            </a:r>
            <a:r>
              <a:rPr lang="sv-SE" i="1" dirty="0" smtClean="0"/>
              <a:t>X</a:t>
            </a:r>
          </a:p>
          <a:p>
            <a:pPr lvl="1">
              <a:spcBef>
                <a:spcPts val="672"/>
              </a:spcBef>
            </a:pPr>
            <a:r>
              <a:rPr lang="sv-SE" dirty="0" smtClean="0"/>
              <a:t>stickprovsvariansen,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  <a:p>
            <a:pPr lvl="1">
              <a:spcBef>
                <a:spcPts val="672"/>
              </a:spcBef>
            </a:pPr>
            <a:r>
              <a:rPr lang="sv-SE" dirty="0" smtClean="0"/>
              <a:t>andelen i stickprovet, </a:t>
            </a:r>
            <a:r>
              <a:rPr lang="sv-SE" i="1" dirty="0" smtClean="0"/>
              <a:t>p</a:t>
            </a:r>
            <a:r>
              <a:rPr lang="sv-SE" dirty="0" smtClean="0"/>
              <a:t> eller </a:t>
            </a:r>
            <a:r>
              <a:rPr lang="sv-SE" i="1" dirty="0" smtClean="0"/>
              <a:t>P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6" name="Rak 5"/>
          <p:cNvCxnSpPr/>
          <p:nvPr/>
        </p:nvCxnSpPr>
        <p:spPr>
          <a:xfrm>
            <a:off x="4649299" y="6660232"/>
            <a:ext cx="161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4389179" y="8100392"/>
            <a:ext cx="2053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i="1" dirty="0" err="1" smtClean="0">
                <a:solidFill>
                  <a:srgbClr val="C00000"/>
                </a:solidFill>
              </a:rPr>
              <a:t>Statistikor</a:t>
            </a:r>
            <a:r>
              <a:rPr lang="sv-SE" sz="3200" b="1" i="1" dirty="0" smtClean="0">
                <a:solidFill>
                  <a:srgbClr val="C00000"/>
                </a:solidFill>
              </a:rPr>
              <a:t>!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   och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 (och </a:t>
            </a:r>
            <a:r>
              <a:rPr lang="sv-SE" i="1" dirty="0" smtClean="0"/>
              <a:t>p</a:t>
            </a:r>
            <a:r>
              <a:rPr lang="sv-SE" dirty="0" smtClean="0"/>
              <a:t>) har sina respektive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varianser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och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fördelningar</a:t>
            </a:r>
          </a:p>
          <a:p>
            <a:pPr>
              <a:spcBef>
                <a:spcPts val="1800"/>
              </a:spcBef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29059" name="Object 2"/>
          <p:cNvGraphicFramePr>
            <a:graphicFrameLocks noChangeAspect="1"/>
          </p:cNvGraphicFramePr>
          <p:nvPr/>
        </p:nvGraphicFramePr>
        <p:xfrm>
          <a:off x="318272" y="2125311"/>
          <a:ext cx="431800" cy="509588"/>
        </p:xfrm>
        <a:graphic>
          <a:graphicData uri="http://schemas.openxmlformats.org/presentationml/2006/ole">
            <p:oleObj spid="_x0000_s564226" name="Ekvation" r:id="rId3" imgW="152280" imgH="177480" progId="Equation.3">
              <p:embed/>
            </p:oleObj>
          </a:graphicData>
        </a:graphic>
      </p:graphicFrame>
      <p:graphicFrame>
        <p:nvGraphicFramePr>
          <p:cNvPr id="429060" name="Object 2"/>
          <p:cNvGraphicFramePr>
            <a:graphicFrameLocks noChangeAspect="1"/>
          </p:cNvGraphicFramePr>
          <p:nvPr/>
        </p:nvGraphicFramePr>
        <p:xfrm>
          <a:off x="3068960" y="4959841"/>
          <a:ext cx="2914650" cy="728662"/>
        </p:xfrm>
        <a:graphic>
          <a:graphicData uri="http://schemas.openxmlformats.org/presentationml/2006/ole">
            <p:oleObj spid="_x0000_s564227" name="Ekvation" r:id="rId4" imgW="1028520" imgH="253800" progId="Equation.3">
              <p:embed/>
            </p:oleObj>
          </a:graphicData>
        </a:graphic>
      </p:graphicFrame>
      <p:graphicFrame>
        <p:nvGraphicFramePr>
          <p:cNvPr id="429061" name="Object 2"/>
          <p:cNvGraphicFramePr>
            <a:graphicFrameLocks noChangeAspect="1"/>
          </p:cNvGraphicFramePr>
          <p:nvPr/>
        </p:nvGraphicFramePr>
        <p:xfrm>
          <a:off x="3203575" y="2799675"/>
          <a:ext cx="2627313" cy="655637"/>
        </p:xfrm>
        <a:graphic>
          <a:graphicData uri="http://schemas.openxmlformats.org/presentationml/2006/ole">
            <p:oleObj spid="_x0000_s564228" name="Ekvation" r:id="rId5" imgW="927000" imgH="228600" progId="Equation.3">
              <p:embed/>
            </p:oleObj>
          </a:graphicData>
        </a:graphic>
      </p:graphicFrame>
      <p:graphicFrame>
        <p:nvGraphicFramePr>
          <p:cNvPr id="429062" name="Object 2"/>
          <p:cNvGraphicFramePr>
            <a:graphicFrameLocks noChangeAspect="1"/>
          </p:cNvGraphicFramePr>
          <p:nvPr/>
        </p:nvGraphicFramePr>
        <p:xfrm>
          <a:off x="2627313" y="3520400"/>
          <a:ext cx="2698750" cy="655637"/>
        </p:xfrm>
        <a:graphic>
          <a:graphicData uri="http://schemas.openxmlformats.org/presentationml/2006/ole">
            <p:oleObj spid="_x0000_s564229" name="Ekvation" r:id="rId6" imgW="952200" imgH="22860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-bar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Antag att alla s.v. i urvalet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har </a:t>
            </a:r>
            <a:r>
              <a:rPr lang="sv-SE" u="sng" dirty="0" smtClean="0"/>
              <a:t>samma</a:t>
            </a:r>
            <a:r>
              <a:rPr lang="sv-SE" dirty="0" smtClean="0"/>
              <a:t> väntevärde och varians;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dirty="0" smtClean="0"/>
              <a:t>  och 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Antag att samtliga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är </a:t>
            </a:r>
            <a:r>
              <a:rPr lang="sv-SE" dirty="0" err="1" smtClean="0"/>
              <a:t>kors-vis</a:t>
            </a:r>
            <a:r>
              <a:rPr lang="sv-SE" dirty="0" smtClean="0"/>
              <a:t> </a:t>
            </a:r>
            <a:r>
              <a:rPr lang="sv-SE" u="sng" dirty="0" smtClean="0"/>
              <a:t>oberoende</a:t>
            </a:r>
            <a:r>
              <a:rPr lang="sv-SE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Då gäller:</a:t>
            </a:r>
          </a:p>
        </p:txBody>
      </p:sp>
      <p:graphicFrame>
        <p:nvGraphicFramePr>
          <p:cNvPr id="565250" name="Object 2"/>
          <p:cNvGraphicFramePr>
            <a:graphicFrameLocks noChangeAspect="1"/>
          </p:cNvGraphicFramePr>
          <p:nvPr/>
        </p:nvGraphicFramePr>
        <p:xfrm>
          <a:off x="1844824" y="5796136"/>
          <a:ext cx="2719388" cy="598487"/>
        </p:xfrm>
        <a:graphic>
          <a:graphicData uri="http://schemas.openxmlformats.org/presentationml/2006/ole">
            <p:oleObj spid="_x0000_s565250" name="Ekvation" r:id="rId3" imgW="990360" imgH="215640" progId="Equation.3">
              <p:embed/>
            </p:oleObj>
          </a:graphicData>
        </a:graphic>
      </p:graphicFrame>
      <p:graphicFrame>
        <p:nvGraphicFramePr>
          <p:cNvPr id="565251" name="Object 5"/>
          <p:cNvGraphicFramePr>
            <a:graphicFrameLocks noChangeAspect="1"/>
          </p:cNvGraphicFramePr>
          <p:nvPr/>
        </p:nvGraphicFramePr>
        <p:xfrm>
          <a:off x="1844824" y="6720730"/>
          <a:ext cx="3100387" cy="1163638"/>
        </p:xfrm>
        <a:graphic>
          <a:graphicData uri="http://schemas.openxmlformats.org/presentationml/2006/ole">
            <p:oleObj spid="_x0000_s565251" name="Ekvation" r:id="rId4" imgW="113004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124744" y="2195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124744" y="55012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692696" y="1763688"/>
            <a:ext cx="5400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Exemplet: de enstaka observationernas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fördelning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692696" y="5141168"/>
            <a:ext cx="5400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Exemplet: stickprovssnittets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fördelning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 (avsnitt 15.2)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</a:t>
            </a:r>
            <a:r>
              <a:rPr lang="sv-SE" u="sng" dirty="0" smtClean="0"/>
              <a:t>normal-fördelad</a:t>
            </a:r>
            <a:r>
              <a:rPr lang="sv-SE" dirty="0" smtClean="0"/>
              <a:t> population (oberoende)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Resultat: </a:t>
            </a:r>
            <a:r>
              <a:rPr lang="sv-SE" dirty="0" smtClean="0"/>
              <a:t>Om alla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dessutom är normalfördelade med samma väntevärde och varians så är </a:t>
            </a:r>
            <a:r>
              <a:rPr lang="sv-SE" i="1" dirty="0" smtClean="0"/>
              <a:t>X</a:t>
            </a:r>
            <a:r>
              <a:rPr lang="sv-SE" dirty="0" smtClean="0"/>
              <a:t>-bar </a:t>
            </a:r>
            <a:r>
              <a:rPr lang="sv-SE" u="sng" dirty="0" smtClean="0"/>
              <a:t>också</a:t>
            </a:r>
            <a:r>
              <a:rPr lang="sv-SE" dirty="0" smtClean="0"/>
              <a:t> normalfördelad</a:t>
            </a:r>
          </a:p>
          <a:p>
            <a:pPr>
              <a:spcBef>
                <a:spcPts val="672"/>
              </a:spcBef>
            </a:pPr>
            <a:endParaRPr lang="sv-SE" i="1" dirty="0" smtClean="0"/>
          </a:p>
          <a:p>
            <a:pPr>
              <a:spcBef>
                <a:spcPts val="672"/>
              </a:spcBef>
            </a:pPr>
            <a:r>
              <a:rPr lang="sv-SE" i="1" dirty="0" smtClean="0"/>
              <a:t>Dvs.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dirty="0" smtClean="0"/>
              <a:t> </a:t>
            </a:r>
            <a:r>
              <a:rPr lang="sv-SE" i="1" dirty="0" smtClean="0">
                <a:latin typeface="Cambria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 </a:t>
            </a:r>
            <a:r>
              <a:rPr lang="sv-SE" dirty="0" smtClean="0">
                <a:latin typeface="Cambria Math"/>
                <a:ea typeface="Cambria Math"/>
              </a:rPr>
              <a:t>⇒    </a:t>
            </a:r>
            <a:r>
              <a:rPr lang="sv-SE" i="1" dirty="0" smtClean="0">
                <a:latin typeface="Cambria"/>
              </a:rPr>
              <a:t> 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</a:p>
          <a:p>
            <a:pPr>
              <a:spcBef>
                <a:spcPts val="672"/>
              </a:spcBef>
              <a:buNone/>
            </a:pPr>
            <a:endParaRPr lang="sv-SE" i="1" dirty="0" smtClean="0"/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4044950" y="7059613"/>
          <a:ext cx="309563" cy="390525"/>
        </p:xfrm>
        <a:graphic>
          <a:graphicData uri="http://schemas.openxmlformats.org/presentationml/2006/ole">
            <p:oleObj spid="_x0000_s566275" name="Ekvation" r:id="rId3" imgW="304560" imgH="38088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5332093" y="6922864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sv-SE" sz="2400" baseline="30000" dirty="0" smtClean="0"/>
              <a:t>2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5332093" y="721089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n</a:t>
            </a:r>
            <a:endParaRPr lang="sv-SE" sz="2400" dirty="0"/>
          </a:p>
        </p:txBody>
      </p:sp>
      <p:cxnSp>
        <p:nvCxnSpPr>
          <p:cNvPr id="10" name="Rak 9"/>
          <p:cNvCxnSpPr/>
          <p:nvPr/>
        </p:nvCxnSpPr>
        <p:spPr>
          <a:xfrm>
            <a:off x="5387846" y="7315619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n stycken oberoende 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i</a:t>
            </a:r>
            <a:r>
              <a:rPr lang="sv-SE" dirty="0" smtClean="0"/>
              <a:t> sådana att alla 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Summan av alla dessa,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är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-fördelad med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 </a:t>
            </a:r>
            <a:r>
              <a:rPr lang="sv-SE" dirty="0" smtClean="0"/>
              <a:t>och vi skriver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600" dirty="0" smtClean="0"/>
          </a:p>
          <a:p>
            <a:pPr>
              <a:spcBef>
                <a:spcPts val="1800"/>
              </a:spcBef>
            </a:pPr>
            <a:r>
              <a:rPr lang="sv-SE" sz="3000" dirty="0" smtClean="0"/>
              <a:t>Utfallsrummet = (0,</a:t>
            </a:r>
            <a:r>
              <a:rPr lang="sv-SE" sz="3000" dirty="0" smtClean="0">
                <a:cs typeface="Calibri"/>
              </a:rPr>
              <a:t>∞)</a:t>
            </a:r>
            <a:endParaRPr lang="sv-SE" sz="3000" dirty="0" smtClean="0"/>
          </a:p>
          <a:p>
            <a:r>
              <a:rPr lang="sv-SE" sz="3000" i="1" dirty="0" smtClean="0"/>
              <a:t>E</a:t>
            </a:r>
            <a:r>
              <a:rPr lang="sv-SE" sz="3000" dirty="0" smtClean="0"/>
              <a:t>(</a:t>
            </a:r>
            <a:r>
              <a:rPr lang="el-GR" sz="3000" dirty="0" smtClean="0"/>
              <a:t>χ</a:t>
            </a:r>
            <a:r>
              <a:rPr lang="sv-SE" sz="3000" baseline="30000" dirty="0" smtClean="0"/>
              <a:t>2</a:t>
            </a:r>
            <a:r>
              <a:rPr lang="sv-SE" sz="3000" dirty="0" smtClean="0"/>
              <a:t>) = </a:t>
            </a:r>
            <a:r>
              <a:rPr lang="sv-SE" sz="3000" i="1" dirty="0" smtClean="0"/>
              <a:t>n</a:t>
            </a:r>
            <a:r>
              <a:rPr lang="sv-SE" sz="3000" dirty="0" smtClean="0"/>
              <a:t> </a:t>
            </a:r>
          </a:p>
          <a:p>
            <a:r>
              <a:rPr lang="sv-SE" sz="3000" i="1" dirty="0" smtClean="0"/>
              <a:t>V</a:t>
            </a:r>
            <a:r>
              <a:rPr lang="sv-SE" sz="3000" dirty="0" smtClean="0"/>
              <a:t>(</a:t>
            </a:r>
            <a:r>
              <a:rPr lang="el-GR" sz="3000" dirty="0" smtClean="0"/>
              <a:t>χ</a:t>
            </a:r>
            <a:r>
              <a:rPr lang="sv-SE" sz="3000" baseline="30000" dirty="0" smtClean="0"/>
              <a:t>2</a:t>
            </a:r>
            <a:r>
              <a:rPr lang="sv-SE" sz="3000" dirty="0" smtClean="0"/>
              <a:t>) = 2</a:t>
            </a:r>
            <a:r>
              <a:rPr lang="sv-SE" sz="3000" i="1" dirty="0" smtClean="0"/>
              <a:t>n</a:t>
            </a:r>
          </a:p>
          <a:p>
            <a:r>
              <a:rPr lang="sv-SE" dirty="0" smtClean="0"/>
              <a:t>fördelningen är </a:t>
            </a:r>
            <a:r>
              <a:rPr lang="sv-SE" u="sng" dirty="0" smtClean="0"/>
              <a:t>inte</a:t>
            </a:r>
            <a:r>
              <a:rPr lang="sv-SE" dirty="0" smtClean="0"/>
              <a:t> symmetrisk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497670" name="Object 6"/>
          <p:cNvGraphicFramePr>
            <a:graphicFrameLocks noChangeAspect="1"/>
          </p:cNvGraphicFramePr>
          <p:nvPr/>
        </p:nvGraphicFramePr>
        <p:xfrm>
          <a:off x="4304971" y="3131840"/>
          <a:ext cx="1758950" cy="1143000"/>
        </p:xfrm>
        <a:graphic>
          <a:graphicData uri="http://schemas.openxmlformats.org/presentationml/2006/ole">
            <p:oleObj spid="_x0000_s567301" name="Ekvation" r:id="rId3" imgW="672840" imgH="43164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Fördelningen för </a:t>
            </a:r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Stickprovsvariansen: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u="sng" dirty="0" smtClean="0"/>
              <a:t>Transformation</a:t>
            </a:r>
            <a:r>
              <a:rPr lang="sv-SE" dirty="0" smtClean="0"/>
              <a:t> (sid 14):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Det gäller att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och</a:t>
            </a:r>
          </a:p>
          <a:p>
            <a:pPr>
              <a:buNone/>
            </a:pPr>
            <a:endParaRPr lang="sv-SE" sz="1600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 </a:t>
            </a:r>
            <a:r>
              <a:rPr lang="sv-SE" dirty="0" smtClean="0"/>
              <a:t>– 1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2(</a:t>
            </a:r>
            <a:r>
              <a:rPr lang="sv-SE" i="1" dirty="0" smtClean="0"/>
              <a:t>n</a:t>
            </a:r>
            <a:r>
              <a:rPr lang="sv-SE" dirty="0" smtClean="0"/>
              <a:t> – 1)</a:t>
            </a:r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1722288" y="2742257"/>
          <a:ext cx="3290888" cy="1109663"/>
        </p:xfrm>
        <a:graphic>
          <a:graphicData uri="http://schemas.openxmlformats.org/presentationml/2006/ole">
            <p:oleObj spid="_x0000_s568322" name="Ekvation" r:id="rId3" imgW="1295280" imgH="431640" progId="Equation.3">
              <p:embed/>
            </p:oleObj>
          </a:graphicData>
        </a:graphic>
      </p:graphicFrame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2051992" y="4863827"/>
          <a:ext cx="2097088" cy="1076325"/>
        </p:xfrm>
        <a:graphic>
          <a:graphicData uri="http://schemas.openxmlformats.org/presentationml/2006/ole">
            <p:oleObj spid="_x0000_s568323" name="Ekvation" r:id="rId4" imgW="82548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skapar ytterligare en s.v.:</a:t>
            </a:r>
          </a:p>
          <a:p>
            <a:endParaRPr lang="sv-SE" sz="1200" i="1" dirty="0" smtClean="0"/>
          </a:p>
          <a:p>
            <a:r>
              <a:rPr lang="sv-SE" i="1" dirty="0" smtClean="0"/>
              <a:t>Z 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), dvs. 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 frihetsgrader</a:t>
            </a:r>
            <a:endParaRPr lang="sv-SE" dirty="0" smtClean="0"/>
          </a:p>
          <a:p>
            <a:r>
              <a:rPr lang="sv-SE" i="1" dirty="0" smtClean="0"/>
              <a:t>Z</a:t>
            </a:r>
            <a:r>
              <a:rPr lang="sv-SE" dirty="0" smtClean="0"/>
              <a:t> och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oberoende (viktigt)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dirty="0" smtClean="0"/>
              <a:t>Skapa den nya s.v. </a:t>
            </a:r>
            <a:r>
              <a:rPr lang="sv-SE" i="1" dirty="0" smtClean="0"/>
              <a:t>T</a:t>
            </a:r>
            <a:r>
              <a:rPr lang="sv-SE" dirty="0" smtClean="0"/>
              <a:t> enligt</a:t>
            </a:r>
          </a:p>
          <a:p>
            <a:pPr>
              <a:buNone/>
            </a:pPr>
            <a:endParaRPr lang="sv-SE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sv-SE" sz="2800" i="1" dirty="0" smtClean="0"/>
              <a:t>T</a:t>
            </a:r>
            <a:r>
              <a:rPr lang="sv-SE" sz="2800" dirty="0" smtClean="0"/>
              <a:t> är </a:t>
            </a:r>
            <a:r>
              <a:rPr lang="sv-SE" sz="2800" i="1" dirty="0" smtClean="0"/>
              <a:t>t</a:t>
            </a:r>
            <a:r>
              <a:rPr lang="sv-SE" sz="2800" dirty="0" smtClean="0"/>
              <a:t>-fördelad med </a:t>
            </a:r>
            <a:r>
              <a:rPr lang="el-GR" sz="2800" dirty="0" smtClean="0">
                <a:cs typeface="Calibri"/>
              </a:rPr>
              <a:t>ν</a:t>
            </a:r>
            <a:r>
              <a:rPr lang="sv-SE" sz="2800" dirty="0" smtClean="0"/>
              <a:t>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  <a:r>
              <a:rPr lang="sv-SE" sz="2800" dirty="0" smtClean="0"/>
              <a:t> och vi skriver </a:t>
            </a:r>
            <a:r>
              <a:rPr lang="sv-SE" sz="2800" i="1" dirty="0" smtClean="0"/>
              <a:t>T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/>
              </a:rPr>
              <a:t>~</a:t>
            </a:r>
            <a:r>
              <a:rPr lang="sv-SE" sz="2800" dirty="0" smtClean="0"/>
              <a:t> </a:t>
            </a:r>
            <a:r>
              <a:rPr lang="sv-SE" sz="2800" i="1" dirty="0" smtClean="0"/>
              <a:t>t</a:t>
            </a:r>
            <a:r>
              <a:rPr lang="sv-SE" sz="2800" dirty="0" smtClean="0"/>
              <a:t>(</a:t>
            </a:r>
            <a:r>
              <a:rPr lang="el-GR" sz="2800" dirty="0" smtClean="0">
                <a:cs typeface="Calibri"/>
              </a:rPr>
              <a:t>ν</a:t>
            </a:r>
            <a:r>
              <a:rPr lang="sv-SE" sz="28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sv-SE" sz="2800" dirty="0" smtClean="0"/>
              <a:t>Utfallsrummet för </a:t>
            </a:r>
            <a:r>
              <a:rPr lang="sv-SE" sz="2800" i="1" dirty="0" smtClean="0"/>
              <a:t>T</a:t>
            </a:r>
            <a:r>
              <a:rPr lang="sv-SE" sz="2800" dirty="0" smtClean="0"/>
              <a:t> är (-</a:t>
            </a:r>
            <a:r>
              <a:rPr lang="sv-SE" sz="2800" dirty="0" smtClean="0">
                <a:cs typeface="Calibri"/>
              </a:rPr>
              <a:t>∞</a:t>
            </a:r>
            <a:r>
              <a:rPr lang="sv-SE" sz="2800" dirty="0" smtClean="0"/>
              <a:t>,</a:t>
            </a:r>
            <a:r>
              <a:rPr lang="sv-SE" sz="2800" dirty="0" smtClean="0">
                <a:cs typeface="Calibri"/>
              </a:rPr>
              <a:t>∞)</a:t>
            </a:r>
          </a:p>
          <a:p>
            <a:pPr>
              <a:spcBef>
                <a:spcPts val="600"/>
              </a:spcBef>
            </a:pPr>
            <a:r>
              <a:rPr lang="sv-SE" sz="2800" dirty="0" smtClean="0"/>
              <a:t>Om </a:t>
            </a:r>
            <a:r>
              <a:rPr lang="el-GR" sz="2800" dirty="0" smtClean="0">
                <a:cs typeface="Calibri"/>
              </a:rPr>
              <a:t>ν </a:t>
            </a:r>
            <a:r>
              <a:rPr lang="sv-SE" sz="2800" dirty="0" smtClean="0">
                <a:cs typeface="Calibri"/>
              </a:rPr>
              <a:t>&gt; 1,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T</a:t>
            </a:r>
            <a:r>
              <a:rPr lang="sv-SE" sz="2800" dirty="0" smtClean="0"/>
              <a:t>) = 0</a:t>
            </a:r>
          </a:p>
          <a:p>
            <a:pPr>
              <a:spcBef>
                <a:spcPts val="600"/>
              </a:spcBef>
            </a:pPr>
            <a:r>
              <a:rPr lang="sv-SE" sz="2800" dirty="0" smtClean="0"/>
              <a:t>Om </a:t>
            </a:r>
            <a:r>
              <a:rPr lang="el-GR" sz="2800" dirty="0" smtClean="0">
                <a:cs typeface="Calibri"/>
              </a:rPr>
              <a:t>ν </a:t>
            </a:r>
            <a:r>
              <a:rPr lang="sv-SE" sz="2800" dirty="0" smtClean="0">
                <a:cs typeface="Calibri"/>
              </a:rPr>
              <a:t>&gt; 2,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T</a:t>
            </a:r>
            <a:r>
              <a:rPr lang="sv-SE" sz="2800" dirty="0" smtClean="0"/>
              <a:t>) = </a:t>
            </a:r>
            <a:r>
              <a:rPr lang="el-GR" sz="2800" dirty="0" smtClean="0">
                <a:cs typeface="Calibri"/>
              </a:rPr>
              <a:t>ν</a:t>
            </a:r>
            <a:r>
              <a:rPr lang="sv-SE" sz="2800" dirty="0" smtClean="0">
                <a:cs typeface="Calibri"/>
              </a:rPr>
              <a:t>/(</a:t>
            </a:r>
            <a:r>
              <a:rPr lang="el-GR" sz="2800" dirty="0" smtClean="0">
                <a:cs typeface="Calibri"/>
              </a:rPr>
              <a:t>ν</a:t>
            </a:r>
            <a:r>
              <a:rPr lang="sv-SE" sz="2800" dirty="0" smtClean="0">
                <a:cs typeface="Calibri"/>
              </a:rPr>
              <a:t>-2)</a:t>
            </a:r>
          </a:p>
          <a:p>
            <a:pPr>
              <a:buNone/>
            </a:pPr>
            <a:endParaRPr lang="sv-SE" dirty="0" smtClean="0"/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4771982" y="4883782"/>
          <a:ext cx="1741487" cy="1206500"/>
        </p:xfrm>
        <a:graphic>
          <a:graphicData uri="http://schemas.openxmlformats.org/presentationml/2006/ole">
            <p:oleObj spid="_x0000_s569346" name="Ekvation" r:id="rId3" imgW="685800" imgH="46980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2 (avsnitt 15.5)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 (oberoende)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hade vi transformationen</a:t>
            </a:r>
          </a:p>
          <a:p>
            <a:pPr marL="0" indent="0">
              <a:buNone/>
            </a:pPr>
            <a:endParaRPr lang="sv-SE" sz="1600" dirty="0" smtClean="0"/>
          </a:p>
          <a:p>
            <a:pPr marL="3408363" indent="0">
              <a:buNone/>
            </a:pP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Oftast är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okänd; skapa istället</a:t>
            </a:r>
          </a:p>
          <a:p>
            <a:pPr marL="0" indent="0">
              <a:buNone/>
            </a:pPr>
            <a:endParaRPr lang="sv-SE" sz="1600" dirty="0" smtClean="0"/>
          </a:p>
          <a:p>
            <a:pPr marL="3408363" indent="0">
              <a:buNone/>
            </a:pP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?</a:t>
            </a:r>
          </a:p>
        </p:txBody>
      </p:sp>
      <p:graphicFrame>
        <p:nvGraphicFramePr>
          <p:cNvPr id="504836" name="Object 4"/>
          <p:cNvGraphicFramePr>
            <a:graphicFrameLocks noChangeAspect="1"/>
          </p:cNvGraphicFramePr>
          <p:nvPr/>
        </p:nvGraphicFramePr>
        <p:xfrm>
          <a:off x="2132856" y="4751641"/>
          <a:ext cx="1690687" cy="1174750"/>
        </p:xfrm>
        <a:graphic>
          <a:graphicData uri="http://schemas.openxmlformats.org/presentationml/2006/ole">
            <p:oleObj spid="_x0000_s504836" name="Ekvation" r:id="rId3" imgW="647640" imgH="444240" progId="Equation.3">
              <p:embed/>
            </p:oleObj>
          </a:graphicData>
        </a:graphic>
      </p:graphicFrame>
      <p:graphicFrame>
        <p:nvGraphicFramePr>
          <p:cNvPr id="504837" name="Object 5"/>
          <p:cNvGraphicFramePr>
            <a:graphicFrameLocks noChangeAspect="1"/>
          </p:cNvGraphicFramePr>
          <p:nvPr/>
        </p:nvGraphicFramePr>
        <p:xfrm>
          <a:off x="2134735" y="6805376"/>
          <a:ext cx="1690688" cy="1174750"/>
        </p:xfrm>
        <a:graphic>
          <a:graphicData uri="http://schemas.openxmlformats.org/presentationml/2006/ole">
            <p:oleObj spid="_x0000_s504837" name="Ekvation" r:id="rId4" imgW="6476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04938" y="3419475"/>
          <a:ext cx="3481387" cy="1695450"/>
        </p:xfrm>
        <a:graphic>
          <a:graphicData uri="http://schemas.openxmlformats.org/presentationml/2006/ole">
            <p:oleObj spid="_x0000_s499714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97000" y="6837363"/>
          <a:ext cx="3479800" cy="1695450"/>
        </p:xfrm>
        <a:graphic>
          <a:graphicData uri="http://schemas.openxmlformats.org/presentationml/2006/ole">
            <p:oleObj spid="_x0000_s499715" name="Ekvation" r:id="rId4" imgW="1371600" imgH="660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746212">
            <a:off x="3591320" y="1943913"/>
            <a:ext cx="30660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Inlämningsuppgift!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Från sid 19, för att ta reda på </a:t>
            </a:r>
            <a:r>
              <a:rPr lang="sv-SE" dirty="0" err="1" smtClean="0"/>
              <a:t>fördel-ningen</a:t>
            </a:r>
            <a:r>
              <a:rPr lang="sv-SE" dirty="0" smtClean="0"/>
              <a:t> för </a:t>
            </a:r>
            <a:r>
              <a:rPr lang="sv-SE" i="1" dirty="0" smtClean="0"/>
              <a:t>T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där </a:t>
            </a:r>
            <a:r>
              <a:rPr lang="sv-SE" i="1" dirty="0" smtClean="0"/>
              <a:t>Z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 och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>
                <a:latin typeface="Cambria Math"/>
                <a:ea typeface="Cambria Math"/>
              </a:rPr>
              <a:t>		⇒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>
                <a:ea typeface="Cambria Math"/>
              </a:rPr>
              <a:t>T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</a:t>
            </a:r>
          </a:p>
        </p:txBody>
      </p:sp>
      <p:graphicFrame>
        <p:nvGraphicFramePr>
          <p:cNvPr id="504835" name="Object 3"/>
          <p:cNvGraphicFramePr>
            <a:graphicFrameLocks noChangeAspect="1"/>
          </p:cNvGraphicFramePr>
          <p:nvPr/>
        </p:nvGraphicFramePr>
        <p:xfrm>
          <a:off x="750888" y="3419872"/>
          <a:ext cx="5291137" cy="2935287"/>
        </p:xfrm>
        <a:graphic>
          <a:graphicData uri="http://schemas.openxmlformats.org/presentationml/2006/ole">
            <p:oleObj spid="_x0000_s556034" name="Ekvation" r:id="rId3" imgW="208260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Exemplet från Fall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Antag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för </a:t>
            </a:r>
            <a:r>
              <a:rPr lang="sv-SE" i="1" dirty="0" smtClean="0"/>
              <a:t>i</a:t>
            </a:r>
            <a:r>
              <a:rPr lang="sv-SE" dirty="0" smtClean="0"/>
              <a:t> = 1,…,16.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+ 2);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16, men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är okända, använd s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</a:t>
            </a:r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r>
              <a:rPr lang="sv-SE" dirty="0" smtClean="0"/>
              <a:t>	där </a:t>
            </a:r>
            <a:r>
              <a:rPr lang="sv-SE" i="1" dirty="0" smtClean="0">
                <a:ea typeface="Cambria Math"/>
              </a:rPr>
              <a:t>T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(15)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cxnSp>
        <p:nvCxnSpPr>
          <p:cNvPr id="7" name="Rak 6"/>
          <p:cNvCxnSpPr/>
          <p:nvPr/>
        </p:nvCxnSpPr>
        <p:spPr>
          <a:xfrm>
            <a:off x="2631302" y="3059832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989" name="Object 5"/>
          <p:cNvGraphicFramePr>
            <a:graphicFrameLocks noChangeAspect="1"/>
          </p:cNvGraphicFramePr>
          <p:nvPr/>
        </p:nvGraphicFramePr>
        <p:xfrm>
          <a:off x="909638" y="4252913"/>
          <a:ext cx="5013325" cy="2419350"/>
        </p:xfrm>
        <a:graphic>
          <a:graphicData uri="http://schemas.openxmlformats.org/presentationml/2006/ole">
            <p:oleObj spid="_x0000_s570372" name="Ekvation" r:id="rId3" imgW="1917360" imgH="9144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980728" y="7884368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i="1" dirty="0" smtClean="0">
                <a:solidFill>
                  <a:srgbClr val="C00000"/>
                </a:solidFill>
              </a:rPr>
              <a:t>Obs! Tabellen är inte användbar här! Har använt program för att beräkna sannolikheten.</a:t>
            </a:r>
            <a:endParaRPr lang="sv-SE" sz="2000" dirty="0">
              <a:solidFill>
                <a:srgbClr val="C00000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005064" y="6660232"/>
            <a:ext cx="2592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i="1" dirty="0" smtClean="0">
                <a:solidFill>
                  <a:schemeClr val="accent5">
                    <a:lumMod val="50000"/>
                  </a:schemeClr>
                </a:solidFill>
              </a:rPr>
              <a:t>Jämför med fallet med känd varians; gav sannolikheten 0,02275</a:t>
            </a:r>
            <a:endParaRPr lang="sv-SE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i="1" dirty="0" smtClean="0"/>
              <a:t>n</a:t>
            </a:r>
            <a:r>
              <a:rPr lang="sv-SE" dirty="0" smtClean="0"/>
              <a:t> stycken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oberoende</a:t>
            </a:r>
            <a:r>
              <a:rPr lang="sv-SE" dirty="0" smtClean="0"/>
              <a:t> observationer från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normalfördelad</a:t>
            </a:r>
            <a:r>
              <a:rPr lang="sv-SE" dirty="0" smtClean="0"/>
              <a:t> population med väntevärde </a:t>
            </a:r>
            <a:r>
              <a:rPr lang="el-GR" dirty="0" smtClean="0"/>
              <a:t>μ</a:t>
            </a:r>
            <a:r>
              <a:rPr lang="sv-SE" dirty="0" smtClean="0"/>
              <a:t>  och varians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3230563" indent="0">
              <a:buNone/>
            </a:pPr>
            <a:r>
              <a:rPr lang="sv-SE" i="1" dirty="0" smtClean="0"/>
              <a:t>Z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3230563" indent="0">
              <a:buNone/>
            </a:pPr>
            <a:endParaRPr lang="sv-SE" sz="2400" i="1" dirty="0" smtClean="0">
              <a:ea typeface="Cambria Math"/>
            </a:endParaRPr>
          </a:p>
          <a:p>
            <a:pPr marL="3230563" indent="0">
              <a:buNone/>
            </a:pPr>
            <a:endParaRPr lang="sv-SE" i="1" dirty="0" smtClean="0">
              <a:ea typeface="Cambria Math"/>
            </a:endParaRPr>
          </a:p>
          <a:p>
            <a:pPr marL="3230563" indent="0">
              <a:buNone/>
            </a:pPr>
            <a:r>
              <a:rPr lang="sv-SE" i="1" dirty="0" smtClean="0">
                <a:ea typeface="Cambria Math"/>
              </a:rPr>
              <a:t>T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</a:t>
            </a:r>
          </a:p>
          <a:p>
            <a:pPr marL="3230563" indent="0">
              <a:buNone/>
            </a:pPr>
            <a:endParaRPr lang="sv-SE" i="1" dirty="0" smtClean="0"/>
          </a:p>
          <a:p>
            <a:pPr marL="3230563" indent="0">
              <a:buNone/>
            </a:pPr>
            <a:endParaRPr lang="sv-SE" sz="2800" i="1" dirty="0" smtClean="0"/>
          </a:p>
          <a:p>
            <a:pPr marL="3230563" indent="0">
              <a:buNone/>
            </a:pP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71396" name="Object 4"/>
          <p:cNvGraphicFramePr>
            <a:graphicFrameLocks noChangeAspect="1"/>
          </p:cNvGraphicFramePr>
          <p:nvPr/>
        </p:nvGraphicFramePr>
        <p:xfrm>
          <a:off x="1268760" y="3995936"/>
          <a:ext cx="1690688" cy="1174750"/>
        </p:xfrm>
        <a:graphic>
          <a:graphicData uri="http://schemas.openxmlformats.org/presentationml/2006/ole">
            <p:oleObj spid="_x0000_s571396" name="Ekvation" r:id="rId3" imgW="647640" imgH="444240" progId="Equation.3">
              <p:embed/>
            </p:oleObj>
          </a:graphicData>
        </a:graphic>
      </p:graphicFrame>
      <p:graphicFrame>
        <p:nvGraphicFramePr>
          <p:cNvPr id="571397" name="Object 5"/>
          <p:cNvGraphicFramePr>
            <a:graphicFrameLocks noChangeAspect="1"/>
          </p:cNvGraphicFramePr>
          <p:nvPr/>
        </p:nvGraphicFramePr>
        <p:xfrm>
          <a:off x="1268760" y="5580112"/>
          <a:ext cx="1690687" cy="1174750"/>
        </p:xfrm>
        <a:graphic>
          <a:graphicData uri="http://schemas.openxmlformats.org/presentationml/2006/ole">
            <p:oleObj spid="_x0000_s571397" name="Ekvation" r:id="rId4" imgW="647640" imgH="444240" progId="Equation.3">
              <p:embed/>
            </p:oleObj>
          </a:graphicData>
        </a:graphic>
      </p:graphicFrame>
      <p:graphicFrame>
        <p:nvGraphicFramePr>
          <p:cNvPr id="571398" name="Object 6"/>
          <p:cNvGraphicFramePr>
            <a:graphicFrameLocks noChangeAspect="1"/>
          </p:cNvGraphicFramePr>
          <p:nvPr/>
        </p:nvGraphicFramePr>
        <p:xfrm>
          <a:off x="1268760" y="7248171"/>
          <a:ext cx="2097087" cy="1076325"/>
        </p:xfrm>
        <a:graphic>
          <a:graphicData uri="http://schemas.openxmlformats.org/presentationml/2006/ole">
            <p:oleObj spid="_x0000_s571398" name="Ekvation" r:id="rId5" imgW="825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Vad som gäller för </a:t>
            </a:r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Alltid:</a:t>
            </a:r>
          </a:p>
          <a:p>
            <a:pPr marL="273050" indent="-273050"/>
            <a:endParaRPr lang="sv-SE" sz="1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Oberoende </a:t>
            </a:r>
            <a:r>
              <a:rPr lang="sv-SE" dirty="0" smtClean="0"/>
              <a:t>observationer:</a:t>
            </a:r>
          </a:p>
          <a:p>
            <a:pPr marL="273050" indent="-273050"/>
            <a:endParaRPr lang="sv-SE" dirty="0" smtClean="0"/>
          </a:p>
          <a:p>
            <a:pPr marL="273050" indent="-273050"/>
            <a:endParaRPr lang="sv-SE" dirty="0" smtClean="0"/>
          </a:p>
          <a:p>
            <a:pPr marL="273050" indent="-27305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Normalfördelade</a:t>
            </a:r>
            <a:r>
              <a:rPr lang="sv-SE" dirty="0" smtClean="0"/>
              <a:t> observationer: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i="1" dirty="0" smtClean="0"/>
              <a:t>	Z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 alt. </a:t>
            </a:r>
            <a:r>
              <a:rPr lang="sv-SE" i="1" dirty="0" smtClean="0">
                <a:ea typeface="Cambria Math"/>
              </a:rPr>
              <a:t>T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</a:t>
            </a:r>
          </a:p>
          <a:p>
            <a:pPr marL="0" indent="0">
              <a:buNone/>
            </a:pPr>
            <a:endParaRPr lang="sv-SE" sz="2400" dirty="0" smtClean="0"/>
          </a:p>
          <a:p>
            <a:pPr marL="273050" indent="-273050"/>
            <a:r>
              <a:rPr lang="sv-SE" dirty="0" smtClean="0"/>
              <a:t>Ej normalfördelade observationer men</a:t>
            </a:r>
            <a:r>
              <a:rPr lang="sv-SE" i="1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→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∞</a:t>
            </a:r>
          </a:p>
          <a:p>
            <a:pPr marL="273050" indent="-27305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				</a:t>
            </a:r>
            <a:r>
              <a:rPr lang="sv-SE" i="1" dirty="0" smtClean="0"/>
              <a:t> Z </a:t>
            </a:r>
            <a:r>
              <a:rPr lang="sv-SE" dirty="0" smtClean="0">
                <a:latin typeface="Cambria Math"/>
                <a:ea typeface="Cambria Math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 </a:t>
            </a:r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1916832" y="2149563"/>
          <a:ext cx="2719388" cy="598487"/>
        </p:xfrm>
        <a:graphic>
          <a:graphicData uri="http://schemas.openxmlformats.org/presentationml/2006/ole">
            <p:oleObj spid="_x0000_s573443" name="Ekvation" r:id="rId3" imgW="990360" imgH="215640" progId="Equation.3">
              <p:embed/>
            </p:oleObj>
          </a:graphicData>
        </a:graphic>
      </p:graphicFrame>
      <p:graphicFrame>
        <p:nvGraphicFramePr>
          <p:cNvPr id="573444" name="Object 5"/>
          <p:cNvGraphicFramePr>
            <a:graphicFrameLocks noChangeAspect="1"/>
          </p:cNvGraphicFramePr>
          <p:nvPr/>
        </p:nvGraphicFramePr>
        <p:xfrm>
          <a:off x="1844824" y="3662000"/>
          <a:ext cx="2808312" cy="1054016"/>
        </p:xfrm>
        <a:graphic>
          <a:graphicData uri="http://schemas.openxmlformats.org/presentationml/2006/ole">
            <p:oleObj spid="_x0000_s573444" name="Ekvation" r:id="rId4" imgW="1130040" imgH="419040" progId="Equation.3">
              <p:embed/>
            </p:oleObj>
          </a:graphicData>
        </a:graphic>
      </p:graphicFrame>
      <p:cxnSp>
        <p:nvCxnSpPr>
          <p:cNvPr id="9" name="Rak 8"/>
          <p:cNvCxnSpPr/>
          <p:nvPr/>
        </p:nvCxnSpPr>
        <p:spPr>
          <a:xfrm>
            <a:off x="5467664" y="899592"/>
            <a:ext cx="293642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Centrala gränsvärdessatsen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Från sid 20:</a:t>
            </a:r>
          </a:p>
          <a:p>
            <a:pPr marL="273050" indent="-273050"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Formen på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samplingfördelningen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för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Z-transformation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av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urvals-medelvärdet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närmar sig formen för en standardiserad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normalför-delning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då urvalsstorleken ökar.</a:t>
            </a:r>
          </a:p>
          <a:p>
            <a:pPr marL="273050" indent="-273050"/>
            <a:endParaRPr lang="sv-SE" sz="1600" dirty="0" smtClean="0"/>
          </a:p>
          <a:p>
            <a:pPr marL="273050" indent="-273050"/>
            <a:r>
              <a:rPr lang="sv-SE" dirty="0" smtClean="0"/>
              <a:t>Dvs.</a:t>
            </a:r>
          </a:p>
          <a:p>
            <a:pPr marL="273050" indent="-273050">
              <a:buNone/>
            </a:pPr>
            <a:r>
              <a:rPr lang="sv-SE" dirty="0" smtClean="0"/>
              <a:t>	</a:t>
            </a:r>
          </a:p>
          <a:p>
            <a:pPr marL="273050" indent="-273050">
              <a:buNone/>
            </a:pPr>
            <a:endParaRPr lang="sv-SE" dirty="0" smtClean="0"/>
          </a:p>
          <a:p>
            <a:pPr marL="273050" indent="-273050">
              <a:buNone/>
            </a:pPr>
            <a:r>
              <a:rPr lang="sv-SE" dirty="0" smtClean="0"/>
              <a:t>	när</a:t>
            </a:r>
            <a:r>
              <a:rPr lang="sv-SE" i="1" dirty="0" smtClean="0"/>
              <a:t> 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</a:t>
            </a:r>
            <a:endParaRPr lang="sv-SE" dirty="0" smtClean="0"/>
          </a:p>
        </p:txBody>
      </p:sp>
      <p:graphicFrame>
        <p:nvGraphicFramePr>
          <p:cNvPr id="572425" name="Object 9"/>
          <p:cNvGraphicFramePr>
            <a:graphicFrameLocks noChangeAspect="1"/>
          </p:cNvGraphicFramePr>
          <p:nvPr/>
        </p:nvGraphicFramePr>
        <p:xfrm>
          <a:off x="1466949" y="6084168"/>
          <a:ext cx="3978275" cy="1174750"/>
        </p:xfrm>
        <a:graphic>
          <a:graphicData uri="http://schemas.openxmlformats.org/presentationml/2006/ole">
            <p:oleObj spid="_x0000_s572425" name="Ekvation" r:id="rId3" imgW="15238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CGS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Gäller oavsett vilken fördelning de enskilda observationerna är dragna från.</a:t>
            </a:r>
          </a:p>
          <a:p>
            <a:pPr marL="273050" indent="-273050"/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Tumregel</a:t>
            </a:r>
            <a:r>
              <a:rPr lang="sv-SE" dirty="0" smtClean="0"/>
              <a:t>:</a:t>
            </a:r>
          </a:p>
          <a:p>
            <a:pPr marL="273050" indent="-273050">
              <a:buNone/>
            </a:pPr>
            <a:r>
              <a:rPr lang="sv-SE" dirty="0" smtClean="0"/>
              <a:t>	minst </a:t>
            </a:r>
            <a:r>
              <a:rPr lang="sv-SE" i="1" dirty="0" smtClean="0"/>
              <a:t>n</a:t>
            </a:r>
            <a:r>
              <a:rPr lang="sv-SE" dirty="0" smtClean="0"/>
              <a:t> = 30 observationer</a:t>
            </a:r>
          </a:p>
          <a:p>
            <a:pPr marL="273050" indent="-273050"/>
            <a:endParaRPr lang="sv-SE" sz="1200" dirty="0" smtClean="0"/>
          </a:p>
          <a:p>
            <a:pPr marL="273050" indent="-273050">
              <a:buNone/>
            </a:pPr>
            <a:r>
              <a:rPr lang="sv-SE" dirty="0" smtClean="0"/>
              <a:t>Men …</a:t>
            </a:r>
          </a:p>
          <a:p>
            <a:pPr marL="273050" indent="-273050"/>
            <a:r>
              <a:rPr lang="sv-SE" dirty="0" smtClean="0"/>
              <a:t>Ju mer populationens fördelning skiljer sig från en </a:t>
            </a:r>
            <a:r>
              <a:rPr lang="sv-SE" dirty="0" err="1" smtClean="0"/>
              <a:t>normalfördeln</a:t>
            </a:r>
            <a:r>
              <a:rPr lang="sv-SE" dirty="0" smtClean="0"/>
              <a:t>., desto större stickprov krävs.</a:t>
            </a:r>
          </a:p>
          <a:p>
            <a:pPr marL="673100" lvl="1" indent="-273050"/>
            <a:r>
              <a:rPr lang="sv-SE" dirty="0" smtClean="0"/>
              <a:t>min erfarenhet, CGS fungerar väldigt bra med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symmetriska</a:t>
            </a:r>
            <a:r>
              <a:rPr lang="sv-SE" dirty="0" smtClean="0"/>
              <a:t> fördelningar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CGS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Vi kan använda CGS direkt på </a:t>
            </a:r>
            <a:r>
              <a:rPr lang="sv-SE" i="1" dirty="0" smtClean="0"/>
              <a:t>X</a:t>
            </a:r>
            <a:r>
              <a:rPr lang="sv-SE" dirty="0" smtClean="0"/>
              <a:t> eller linjära funktioner av </a:t>
            </a:r>
            <a:r>
              <a:rPr lang="sv-SE" i="1" dirty="0" smtClean="0"/>
              <a:t>X</a:t>
            </a:r>
          </a:p>
        </p:txBody>
      </p:sp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1196752" y="3635896"/>
          <a:ext cx="3448050" cy="1174750"/>
        </p:xfrm>
        <a:graphic>
          <a:graphicData uri="http://schemas.openxmlformats.org/presentationml/2006/ole">
            <p:oleObj spid="_x0000_s575491" name="Ekvation" r:id="rId3" imgW="1320480" imgH="444240" progId="Equation.3">
              <p:embed/>
            </p:oleObj>
          </a:graphicData>
        </a:graphic>
      </p:graphicFrame>
      <p:graphicFrame>
        <p:nvGraphicFramePr>
          <p:cNvPr id="575493" name="Object 5"/>
          <p:cNvGraphicFramePr>
            <a:graphicFrameLocks noChangeAspect="1"/>
          </p:cNvGraphicFramePr>
          <p:nvPr/>
        </p:nvGraphicFramePr>
        <p:xfrm>
          <a:off x="1198563" y="5092700"/>
          <a:ext cx="4176712" cy="1073150"/>
        </p:xfrm>
        <a:graphic>
          <a:graphicData uri="http://schemas.openxmlformats.org/presentationml/2006/ole">
            <p:oleObj spid="_x0000_s575493" name="Ekvation" r:id="rId4" imgW="1600200" imgH="406080" progId="Equation.3">
              <p:embed/>
            </p:oleObj>
          </a:graphicData>
        </a:graphic>
      </p:graphicFrame>
      <p:graphicFrame>
        <p:nvGraphicFramePr>
          <p:cNvPr id="575494" name="Object 6"/>
          <p:cNvGraphicFramePr>
            <a:graphicFrameLocks noChangeAspect="1"/>
          </p:cNvGraphicFramePr>
          <p:nvPr/>
        </p:nvGraphicFramePr>
        <p:xfrm>
          <a:off x="1268760" y="6588224"/>
          <a:ext cx="3779837" cy="603250"/>
        </p:xfrm>
        <a:graphic>
          <a:graphicData uri="http://schemas.openxmlformats.org/presentationml/2006/ole">
            <p:oleObj spid="_x0000_s575494" name="Ekvation" r:id="rId5" imgW="1447560" imgH="2286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3861048" y="7884368"/>
            <a:ext cx="24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(Kap 15 sid 23-24)</a:t>
            </a:r>
            <a:endParaRPr lang="sv-S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5605792" y="2261944"/>
            <a:ext cx="2367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4953582" y="2751110"/>
            <a:ext cx="2367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CGS</a:t>
            </a:r>
          </a:p>
        </p:txBody>
      </p:sp>
      <p:pic>
        <p:nvPicPr>
          <p:cNvPr id="8" name="Bildobjekt 7" descr="HSG6M20W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632" y="2771801"/>
            <a:ext cx="3473273" cy="2376264"/>
          </a:xfrm>
          <a:prstGeom prst="rect">
            <a:avLst/>
          </a:prstGeom>
        </p:spPr>
      </p:pic>
      <p:pic>
        <p:nvPicPr>
          <p:cNvPr id="9" name="Bildobjekt 8" descr="HSG6M20Y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632" y="4788024"/>
            <a:ext cx="3473274" cy="2376264"/>
          </a:xfrm>
          <a:prstGeom prst="rect">
            <a:avLst/>
          </a:prstGeom>
        </p:spPr>
      </p:pic>
      <p:pic>
        <p:nvPicPr>
          <p:cNvPr id="10" name="Bildobjekt 9" descr="HSG6M20X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42695" y="2771801"/>
            <a:ext cx="3473273" cy="2376264"/>
          </a:xfrm>
          <a:prstGeom prst="rect">
            <a:avLst/>
          </a:prstGeom>
        </p:spPr>
      </p:pic>
      <p:pic>
        <p:nvPicPr>
          <p:cNvPr id="12" name="Bildobjekt 11" descr="HSG6M20Z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6216" y="4788025"/>
            <a:ext cx="3467768" cy="2372595"/>
          </a:xfrm>
          <a:prstGeom prst="rect">
            <a:avLst/>
          </a:prstGeom>
        </p:spPr>
      </p:pic>
      <p:sp>
        <p:nvSpPr>
          <p:cNvPr id="14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dirty="0" smtClean="0"/>
              <a:t>När</a:t>
            </a:r>
            <a:r>
              <a:rPr lang="sv-SE" i="1" dirty="0" smtClean="0"/>
              <a:t> 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</a:t>
            </a:r>
            <a:endParaRPr lang="sv-SE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Andelar/proportioner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dirty="0" smtClean="0"/>
              <a:t>Andelen i stickprovet med ngn egenskap:</a:t>
            </a:r>
          </a:p>
          <a:p>
            <a:pPr>
              <a:spcBef>
                <a:spcPts val="1200"/>
              </a:spcBef>
            </a:pPr>
            <a:endParaRPr lang="sv-SE" dirty="0" smtClean="0"/>
          </a:p>
          <a:p>
            <a:pPr>
              <a:spcBef>
                <a:spcPts val="1200"/>
              </a:spcBef>
            </a:pPr>
            <a:endParaRPr lang="sv-SE" dirty="0" smtClean="0"/>
          </a:p>
          <a:p>
            <a:pPr>
              <a:spcBef>
                <a:spcPts val="1200"/>
              </a:spcBef>
            </a:pPr>
            <a:r>
              <a:rPr lang="sv-SE" dirty="0" smtClean="0"/>
              <a:t>Detta är inget annat än ett medelvärde! Alltså CGS!</a:t>
            </a:r>
          </a:p>
          <a:p>
            <a:pPr>
              <a:spcBef>
                <a:spcPts val="1200"/>
              </a:spcBef>
              <a:buNone/>
            </a:pPr>
            <a:endParaRPr lang="sv-SE" sz="1200" dirty="0" smtClean="0"/>
          </a:p>
          <a:p>
            <a:pPr>
              <a:spcBef>
                <a:spcPts val="1200"/>
              </a:spcBef>
            </a:pPr>
            <a:r>
              <a:rPr lang="sv-SE" dirty="0" smtClean="0"/>
              <a:t>Beteckna med </a:t>
            </a:r>
            <a:r>
              <a:rPr lang="sv-SE" i="1" dirty="0" smtClean="0"/>
              <a:t>P</a:t>
            </a:r>
            <a:r>
              <a:rPr lang="sv-SE" dirty="0" smtClean="0"/>
              <a:t> den stokastiska variabeln</a:t>
            </a:r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2721074" y="3347913"/>
          <a:ext cx="3765550" cy="1008063"/>
        </p:xfrm>
        <a:graphic>
          <a:graphicData uri="http://schemas.openxmlformats.org/presentationml/2006/ole">
            <p:oleObj spid="_x0000_s576516" name="Ekvation" r:id="rId3" imgW="1726920" imgH="45720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836712" y="3381251"/>
          <a:ext cx="1468437" cy="936625"/>
        </p:xfrm>
        <a:graphic>
          <a:graphicData uri="http://schemas.openxmlformats.org/presentationml/2006/ole">
            <p:oleObj spid="_x0000_s576517" name="Ekvation" r:id="rId4" imgW="685800" imgH="431640" progId="Equation.3">
              <p:embed/>
            </p:oleObj>
          </a:graphicData>
        </a:graphic>
      </p:graphicFrame>
      <p:graphicFrame>
        <p:nvGraphicFramePr>
          <p:cNvPr id="576518" name="Object 6"/>
          <p:cNvGraphicFramePr>
            <a:graphicFrameLocks noChangeAspect="1"/>
          </p:cNvGraphicFramePr>
          <p:nvPr/>
        </p:nvGraphicFramePr>
        <p:xfrm>
          <a:off x="2708920" y="6876256"/>
          <a:ext cx="1550988" cy="936625"/>
        </p:xfrm>
        <a:graphic>
          <a:graphicData uri="http://schemas.openxmlformats.org/presentationml/2006/ole">
            <p:oleObj spid="_x0000_s576518" name="Ekvation" r:id="rId5" imgW="723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Andelar/proportioner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dirty="0" smtClean="0">
                <a:cs typeface="Calibri"/>
              </a:rPr>
              <a:t>Antag att vi gör </a:t>
            </a:r>
            <a:r>
              <a:rPr lang="sv-SE" i="1" dirty="0" smtClean="0">
                <a:cs typeface="Calibri"/>
              </a:rPr>
              <a:t>n</a:t>
            </a:r>
            <a:r>
              <a:rPr lang="sv-SE" dirty="0" smtClean="0">
                <a:cs typeface="Calibri"/>
              </a:rPr>
              <a:t> oberoende observationer</a:t>
            </a:r>
            <a:endParaRPr lang="sv-SE" dirty="0" smtClean="0"/>
          </a:p>
          <a:p>
            <a:pPr>
              <a:spcBef>
                <a:spcPts val="1200"/>
              </a:spcBef>
            </a:pPr>
            <a:r>
              <a:rPr lang="sv-SE" dirty="0" smtClean="0"/>
              <a:t>Antag att den sanna andelen/pro-portionen är </a:t>
            </a:r>
            <a:r>
              <a:rPr lang="el-GR" dirty="0" smtClean="0">
                <a:cs typeface="Calibri"/>
              </a:rPr>
              <a:t>π</a:t>
            </a:r>
            <a:r>
              <a:rPr lang="sv-SE" dirty="0" smtClean="0">
                <a:cs typeface="Calibri"/>
              </a:rPr>
              <a:t> där 0 &lt; </a:t>
            </a:r>
            <a:r>
              <a:rPr lang="el-GR" dirty="0" smtClean="0">
                <a:cs typeface="Calibri"/>
              </a:rPr>
              <a:t>π</a:t>
            </a:r>
            <a:r>
              <a:rPr lang="sv-SE" dirty="0" smtClean="0">
                <a:cs typeface="Calibri"/>
              </a:rPr>
              <a:t> &lt; 1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Låt </a:t>
            </a:r>
            <a:r>
              <a:rPr lang="sv-SE" i="1" dirty="0" smtClean="0"/>
              <a:t>Y</a:t>
            </a:r>
            <a:r>
              <a:rPr lang="sv-SE" dirty="0" smtClean="0"/>
              <a:t> = </a:t>
            </a:r>
            <a:r>
              <a:rPr lang="sv-SE" i="1" dirty="0" err="1" smtClean="0"/>
              <a:t>n·P</a:t>
            </a:r>
            <a:r>
              <a:rPr lang="sv-SE" dirty="0" smtClean="0"/>
              <a:t> vara </a:t>
            </a:r>
            <a:r>
              <a:rPr lang="sv-SE" u="sng" dirty="0" smtClean="0"/>
              <a:t>antalet</a:t>
            </a:r>
            <a:r>
              <a:rPr lang="sv-SE" dirty="0" smtClean="0"/>
              <a:t> i urvalet med egenskapen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har Y för fördelning?</a:t>
            </a:r>
          </a:p>
          <a:p>
            <a:pPr>
              <a:spcBef>
                <a:spcPts val="1200"/>
              </a:spcBef>
              <a:buNone/>
            </a:pPr>
            <a:r>
              <a:rPr lang="sv-SE" i="1" dirty="0" smtClean="0"/>
              <a:t>		Y </a:t>
            </a:r>
            <a:r>
              <a:rPr lang="sv-SE" dirty="0" smtClean="0">
                <a:latin typeface="Cambria Math"/>
                <a:ea typeface="Cambria Math"/>
              </a:rPr>
              <a:t>~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,</a:t>
            </a:r>
            <a:r>
              <a:rPr lang="el-GR" dirty="0" smtClean="0">
                <a:cs typeface="Calibri"/>
              </a:rPr>
              <a:t>π</a:t>
            </a:r>
            <a:r>
              <a:rPr lang="sv-SE" dirty="0" smtClean="0"/>
              <a:t>)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med väntevärde och varians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el-GR" dirty="0" smtClean="0">
                <a:cs typeface="Calibri"/>
              </a:rPr>
              <a:t>π </a:t>
            </a:r>
            <a:r>
              <a:rPr lang="sv-SE" dirty="0" smtClean="0"/>
              <a:t>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el-GR" dirty="0" smtClean="0">
                <a:cs typeface="Calibri"/>
              </a:rPr>
              <a:t>π</a:t>
            </a:r>
            <a:r>
              <a:rPr lang="sv-SE" dirty="0" smtClean="0"/>
              <a:t>(1-</a:t>
            </a:r>
            <a:r>
              <a:rPr lang="el-GR" dirty="0" smtClean="0">
                <a:cs typeface="Calibri"/>
              </a:rPr>
              <a:t>π</a:t>
            </a:r>
            <a:r>
              <a:rPr lang="sv-SE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Nyquist Kap 15</a:t>
            </a:r>
          </a:p>
          <a:p>
            <a:pPr>
              <a:spcBef>
                <a:spcPts val="1800"/>
              </a:spcBef>
            </a:pPr>
            <a:r>
              <a:rPr lang="sv-SE" u="sng" dirty="0" smtClean="0"/>
              <a:t>Tidigare:</a:t>
            </a:r>
            <a:r>
              <a:rPr lang="sv-SE" dirty="0" smtClean="0"/>
              <a:t> mycket fokus på </a:t>
            </a:r>
            <a:r>
              <a:rPr lang="sv-SE" i="1" u="sng" dirty="0" smtClean="0"/>
              <a:t>en</a:t>
            </a:r>
            <a:r>
              <a:rPr lang="sv-SE" dirty="0" smtClean="0"/>
              <a:t> stokastisk variabel och dess fördelning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Vi har även tittat på simultana fördelningar, två eller tre s.v.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Nu: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ta ett helt urval och titta på urvalets egenskaper.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Senare: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vi ska använda urvalet för att dra allmänna slutsatser</a:t>
            </a:r>
            <a:r>
              <a:rPr lang="sv-SE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(empirism)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Andelar/proportioner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dirty="0" smtClean="0"/>
              <a:t>Transformera Y tillbaks till P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P</a:t>
            </a:r>
            <a:r>
              <a:rPr lang="sv-SE" dirty="0" smtClean="0"/>
              <a:t>)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) = </a:t>
            </a:r>
            <a:r>
              <a:rPr lang="el-GR" i="1" dirty="0" smtClean="0">
                <a:cs typeface="Calibri"/>
              </a:rPr>
              <a:t>π</a:t>
            </a:r>
            <a:endParaRPr lang="sv-SE" i="1" dirty="0" smtClean="0"/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P</a:t>
            </a:r>
            <a:r>
              <a:rPr lang="sv-SE" dirty="0" smtClean="0"/>
              <a:t>) =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) = </a:t>
            </a:r>
            <a:r>
              <a:rPr lang="el-GR" i="1" dirty="0" smtClean="0">
                <a:cs typeface="Calibri"/>
              </a:rPr>
              <a:t>π</a:t>
            </a:r>
            <a:r>
              <a:rPr lang="sv-SE" dirty="0" smtClean="0"/>
              <a:t>(1-</a:t>
            </a:r>
            <a:r>
              <a:rPr lang="el-GR" i="1" dirty="0" smtClean="0">
                <a:cs typeface="Calibri"/>
              </a:rPr>
              <a:t>π</a:t>
            </a:r>
            <a:r>
              <a:rPr lang="sv-SE" dirty="0" smtClean="0"/>
              <a:t>)/</a:t>
            </a:r>
            <a:r>
              <a:rPr lang="sv-SE" i="1" dirty="0" smtClean="0"/>
              <a:t>n</a:t>
            </a:r>
          </a:p>
          <a:p>
            <a:pPr>
              <a:spcBef>
                <a:spcPts val="1200"/>
              </a:spcBef>
            </a:pPr>
            <a:endParaRPr lang="sv-SE" sz="2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Men P är ett medelvärde och enligt CGS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 P </a:t>
            </a:r>
            <a:r>
              <a:rPr lang="sv-SE" dirty="0" smtClean="0">
                <a:latin typeface="Cambria"/>
              </a:rPr>
              <a:t>→ 			</a:t>
            </a:r>
            <a:r>
              <a:rPr lang="sv-SE" dirty="0" smtClean="0"/>
              <a:t>när</a:t>
            </a:r>
            <a:r>
              <a:rPr lang="sv-SE" i="1" dirty="0" smtClean="0"/>
              <a:t> 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</a:t>
            </a:r>
            <a:endParaRPr lang="sv-SE" dirty="0" smtClean="0"/>
          </a:p>
          <a:p>
            <a:pPr>
              <a:spcBef>
                <a:spcPts val="1200"/>
              </a:spcBef>
            </a:pPr>
            <a:endParaRPr lang="sv-SE" dirty="0" smtClean="0">
              <a:cs typeface="Calibri"/>
            </a:endParaRPr>
          </a:p>
        </p:txBody>
      </p:sp>
      <p:graphicFrame>
        <p:nvGraphicFramePr>
          <p:cNvPr id="578562" name="Object 2"/>
          <p:cNvGraphicFramePr>
            <a:graphicFrameLocks noChangeAspect="1"/>
          </p:cNvGraphicFramePr>
          <p:nvPr/>
        </p:nvGraphicFramePr>
        <p:xfrm>
          <a:off x="2193747" y="5699987"/>
          <a:ext cx="1692275" cy="636588"/>
        </p:xfrm>
        <a:graphic>
          <a:graphicData uri="http://schemas.openxmlformats.org/presentationml/2006/ole">
            <p:oleObj spid="_x0000_s578562" name="Ekvation" r:id="rId3" imgW="6476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dirty="0" smtClean="0"/>
              <a:t>Antag att 52 % skulle rösta på republikanerna i det kommande presidentvalet i USA</a:t>
            </a:r>
            <a:endParaRPr lang="sv-SE" i="1" dirty="0" smtClean="0"/>
          </a:p>
          <a:p>
            <a:pPr>
              <a:spcBef>
                <a:spcPts val="1200"/>
              </a:spcBef>
            </a:pPr>
            <a:r>
              <a:rPr lang="sv-SE" dirty="0" smtClean="0"/>
              <a:t>Vi tar ett urval av storlek </a:t>
            </a:r>
            <a:r>
              <a:rPr lang="sv-SE" i="1" dirty="0" smtClean="0"/>
              <a:t>n</a:t>
            </a:r>
            <a:r>
              <a:rPr lang="sv-SE" dirty="0" smtClean="0"/>
              <a:t> = 100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är sannolikheten att P ≤ 0,50?</a:t>
            </a:r>
          </a:p>
          <a:p>
            <a:pPr>
              <a:spcBef>
                <a:spcPts val="1200"/>
              </a:spcBef>
            </a:pPr>
            <a:endParaRPr lang="sv-SE" dirty="0" smtClean="0"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sv-SE" dirty="0" smtClean="0">
                <a:cs typeface="Calibri"/>
              </a:rPr>
              <a:t>Definiera</a:t>
            </a:r>
          </a:p>
          <a:p>
            <a:pPr>
              <a:spcBef>
                <a:spcPts val="1200"/>
              </a:spcBef>
            </a:pPr>
            <a:endParaRPr lang="sv-SE" sz="2000" dirty="0" smtClean="0">
              <a:cs typeface="Calibri"/>
            </a:endParaRPr>
          </a:p>
          <a:p>
            <a:pPr>
              <a:spcBef>
                <a:spcPts val="1200"/>
              </a:spcBef>
            </a:pPr>
            <a:endParaRPr lang="sv-SE" sz="1200" dirty="0" smtClean="0">
              <a:cs typeface="Calibri"/>
            </a:endParaRPr>
          </a:p>
          <a:p>
            <a:pPr>
              <a:spcBef>
                <a:spcPts val="1200"/>
              </a:spcBef>
              <a:buNone/>
            </a:pPr>
            <a:r>
              <a:rPr lang="sv-SE" dirty="0" smtClean="0">
                <a:cs typeface="Calibri"/>
              </a:rPr>
              <a:t>	och enligt CGS så </a:t>
            </a:r>
            <a:r>
              <a:rPr lang="sv-SE" i="1" dirty="0" smtClean="0"/>
              <a:t>Z </a:t>
            </a:r>
            <a:r>
              <a:rPr lang="sv-SE" dirty="0" smtClean="0">
                <a:latin typeface="Cambria Math"/>
                <a:ea typeface="Cambria Math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  <a:endParaRPr lang="sv-SE" dirty="0" smtClean="0">
              <a:cs typeface="Calibri"/>
            </a:endParaRPr>
          </a:p>
        </p:txBody>
      </p:sp>
      <p:graphicFrame>
        <p:nvGraphicFramePr>
          <p:cNvPr id="579587" name="Object 3"/>
          <p:cNvGraphicFramePr>
            <a:graphicFrameLocks noChangeAspect="1"/>
          </p:cNvGraphicFramePr>
          <p:nvPr/>
        </p:nvGraphicFramePr>
        <p:xfrm>
          <a:off x="2492896" y="5480590"/>
          <a:ext cx="3743325" cy="1216025"/>
        </p:xfrm>
        <a:graphic>
          <a:graphicData uri="http://schemas.openxmlformats.org/presentationml/2006/ole">
            <p:oleObj spid="_x0000_s579587" name="Ekvation" r:id="rId3" imgW="146016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endParaRPr lang="sv-SE" sz="1200" dirty="0" smtClean="0">
              <a:cs typeface="Calibri"/>
            </a:endParaRPr>
          </a:p>
          <a:p>
            <a:pPr>
              <a:spcBef>
                <a:spcPts val="1200"/>
              </a:spcBef>
              <a:buNone/>
            </a:pPr>
            <a:r>
              <a:rPr lang="sv-SE" dirty="0" smtClean="0">
                <a:cs typeface="Calibri"/>
              </a:rPr>
              <a:t>Så</a:t>
            </a:r>
          </a:p>
          <a:p>
            <a:pPr>
              <a:spcBef>
                <a:spcPts val="1200"/>
              </a:spcBef>
              <a:buNone/>
            </a:pPr>
            <a:endParaRPr lang="sv-SE" dirty="0" smtClean="0">
              <a:cs typeface="Calibri"/>
            </a:endParaRPr>
          </a:p>
          <a:p>
            <a:pPr>
              <a:spcBef>
                <a:spcPts val="1200"/>
              </a:spcBef>
              <a:buNone/>
            </a:pPr>
            <a:endParaRPr lang="sv-SE" dirty="0" smtClean="0">
              <a:cs typeface="Calibri"/>
            </a:endParaRPr>
          </a:p>
          <a:p>
            <a:pPr>
              <a:spcBef>
                <a:spcPts val="1200"/>
              </a:spcBef>
              <a:buNone/>
            </a:pPr>
            <a:endParaRPr lang="sv-SE" dirty="0" smtClean="0">
              <a:cs typeface="Calibri"/>
            </a:endParaRPr>
          </a:p>
          <a:p>
            <a:pPr>
              <a:spcBef>
                <a:spcPts val="1200"/>
              </a:spcBef>
              <a:buNone/>
            </a:pPr>
            <a:r>
              <a:rPr lang="sv-SE" dirty="0" smtClean="0">
                <a:cs typeface="Calibri"/>
              </a:rPr>
              <a:t>Men bättre med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halvkorrektion</a:t>
            </a:r>
            <a:r>
              <a:rPr lang="sv-SE" dirty="0" smtClean="0">
                <a:cs typeface="Calibri"/>
              </a:rPr>
              <a:t>	</a:t>
            </a:r>
          </a:p>
        </p:txBody>
      </p:sp>
      <p:graphicFrame>
        <p:nvGraphicFramePr>
          <p:cNvPr id="578562" name="Object 2"/>
          <p:cNvGraphicFramePr>
            <a:graphicFrameLocks noChangeAspect="1"/>
          </p:cNvGraphicFramePr>
          <p:nvPr/>
        </p:nvGraphicFramePr>
        <p:xfrm>
          <a:off x="980728" y="2266986"/>
          <a:ext cx="5013325" cy="1906587"/>
        </p:xfrm>
        <a:graphic>
          <a:graphicData uri="http://schemas.openxmlformats.org/presentationml/2006/ole">
            <p:oleObj spid="_x0000_s580610" name="Ekvation" r:id="rId3" imgW="1955520" imgH="736560" progId="Equation.3">
              <p:embed/>
            </p:oleObj>
          </a:graphicData>
        </a:graphic>
      </p:graphicFrame>
      <p:graphicFrame>
        <p:nvGraphicFramePr>
          <p:cNvPr id="580612" name="Object 2"/>
          <p:cNvGraphicFramePr>
            <a:graphicFrameLocks noChangeAspect="1"/>
          </p:cNvGraphicFramePr>
          <p:nvPr/>
        </p:nvGraphicFramePr>
        <p:xfrm>
          <a:off x="548680" y="5905773"/>
          <a:ext cx="5859462" cy="1906587"/>
        </p:xfrm>
        <a:graphic>
          <a:graphicData uri="http://schemas.openxmlformats.org/presentationml/2006/ole">
            <p:oleObj spid="_x0000_s580612" name="Ekvation" r:id="rId4" imgW="2286000" imgH="73656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1221506" y="8100392"/>
            <a:ext cx="4439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i="1" dirty="0" smtClean="0">
                <a:solidFill>
                  <a:srgbClr val="C00000"/>
                </a:solidFill>
                <a:cs typeface="Calibri"/>
              </a:rPr>
              <a:t>Exakt beräkning ger 0,38162</a:t>
            </a:r>
            <a:endParaRPr lang="sv-SE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Avslutning CGS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i="1" dirty="0" smtClean="0">
                <a:cs typeface="Calibri"/>
              </a:rPr>
              <a:t>X</a:t>
            </a:r>
            <a:r>
              <a:rPr lang="sv-SE" dirty="0" smtClean="0">
                <a:cs typeface="Calibri"/>
              </a:rPr>
              <a:t> är typiskt baserad på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summa</a:t>
            </a:r>
            <a:r>
              <a:rPr lang="sv-SE" dirty="0" smtClean="0">
                <a:cs typeface="Calibri"/>
              </a:rPr>
              <a:t> av oberoende lika fördelade s.v.</a:t>
            </a:r>
          </a:p>
          <a:p>
            <a:pPr marL="273050" indent="-273050">
              <a:buNone/>
            </a:pPr>
            <a:endParaRPr lang="sv-SE" sz="1200" dirty="0" smtClean="0">
              <a:cs typeface="Calibri"/>
            </a:endParaRPr>
          </a:p>
          <a:p>
            <a:pPr marL="273050" indent="-273050"/>
            <a:r>
              <a:rPr lang="sv-SE" dirty="0" smtClean="0"/>
              <a:t>Kom ihåg:	</a:t>
            </a:r>
          </a:p>
          <a:p>
            <a:pPr marL="273050" indent="-273050">
              <a:buNone/>
            </a:pPr>
            <a:endParaRPr lang="sv-SE" dirty="0" smtClean="0"/>
          </a:p>
          <a:p>
            <a:pPr marL="273050" indent="-273050">
              <a:buNone/>
            </a:pPr>
            <a:r>
              <a:rPr lang="sv-SE" dirty="0" smtClean="0"/>
              <a:t>	när</a:t>
            </a:r>
            <a:r>
              <a:rPr lang="sv-SE" i="1" dirty="0" smtClean="0"/>
              <a:t> 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</a:t>
            </a:r>
          </a:p>
          <a:p>
            <a:pPr marL="273050" indent="-273050">
              <a:buNone/>
            </a:pPr>
            <a:endParaRPr lang="sv-SE" dirty="0" smtClean="0">
              <a:cs typeface="Calibri"/>
            </a:endParaRPr>
          </a:p>
          <a:p>
            <a:pPr marL="0" indent="0">
              <a:buNone/>
            </a:pPr>
            <a:r>
              <a:rPr lang="sv-SE" dirty="0" smtClean="0">
                <a:cs typeface="Calibri"/>
              </a:rPr>
              <a:t>Egentligen säger CGS att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summor</a:t>
            </a:r>
            <a:r>
              <a:rPr lang="sv-SE" dirty="0" smtClean="0">
                <a:cs typeface="Calibri"/>
              </a:rPr>
              <a:t> av </a:t>
            </a:r>
            <a:r>
              <a:rPr lang="sv-SE" dirty="0" err="1" smtClean="0">
                <a:cs typeface="Calibri"/>
              </a:rPr>
              <a:t>olf</a:t>
            </a:r>
            <a:r>
              <a:rPr lang="sv-SE" dirty="0" smtClean="0">
                <a:cs typeface="Calibri"/>
              </a:rPr>
              <a:t> s.v. går mot en normalfördelning.</a:t>
            </a:r>
          </a:p>
          <a:p>
            <a:pPr marL="0" indent="0">
              <a:buNone/>
            </a:pPr>
            <a:endParaRPr lang="sv-SE" sz="1200" dirty="0" smtClean="0">
              <a:cs typeface="Calibri"/>
            </a:endParaRPr>
          </a:p>
          <a:p>
            <a:pPr marL="0" indent="0">
              <a:buNone/>
            </a:pPr>
            <a:r>
              <a:rPr lang="sv-SE" dirty="0" smtClean="0">
                <a:cs typeface="Calibri"/>
              </a:rPr>
              <a:t>Väldigt många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statistikor</a:t>
            </a:r>
            <a:r>
              <a:rPr lang="sv-SE" dirty="0" smtClean="0">
                <a:cs typeface="Calibri"/>
              </a:rPr>
              <a:t> bygger på summor av </a:t>
            </a:r>
            <a:r>
              <a:rPr lang="sv-SE" dirty="0" err="1" smtClean="0">
                <a:cs typeface="Calibri"/>
              </a:rPr>
              <a:t>olf</a:t>
            </a:r>
            <a:r>
              <a:rPr lang="sv-SE" dirty="0" smtClean="0">
                <a:cs typeface="Calibri"/>
              </a:rPr>
              <a:t> s.v. Hur är det med stickprovsvariansen t.ex.?</a:t>
            </a:r>
          </a:p>
        </p:txBody>
      </p:sp>
      <p:graphicFrame>
        <p:nvGraphicFramePr>
          <p:cNvPr id="572425" name="Object 9"/>
          <p:cNvGraphicFramePr>
            <a:graphicFrameLocks noChangeAspect="1"/>
          </p:cNvGraphicFramePr>
          <p:nvPr/>
        </p:nvGraphicFramePr>
        <p:xfrm>
          <a:off x="2420888" y="3757290"/>
          <a:ext cx="3978275" cy="1174750"/>
        </p:xfrm>
        <a:graphic>
          <a:graphicData uri="http://schemas.openxmlformats.org/presentationml/2006/ole">
            <p:oleObj spid="_x0000_s581635" name="Ekvation" r:id="rId3" imgW="15238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F5 CGS rep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273050" indent="-273050"/>
            <a:r>
              <a:rPr lang="sv-SE" sz="2800" dirty="0" smtClean="0"/>
              <a:t>Från sid 20:</a:t>
            </a:r>
          </a:p>
          <a:p>
            <a:pPr marL="273050" indent="-273050">
              <a:buNone/>
            </a:pPr>
            <a:r>
              <a:rPr lang="sv-SE" sz="2800" dirty="0" smtClean="0"/>
              <a:t>	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Formen på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samplingfördelningen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för 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Z-transformation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av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urvals-medelvärdet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närmar sig formen för en standardiserad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normalför-delning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då urvalsstorleken ökar.</a:t>
            </a:r>
          </a:p>
          <a:p>
            <a:pPr marL="273050" indent="-273050"/>
            <a:endParaRPr lang="sv-SE" sz="1600" dirty="0" smtClean="0"/>
          </a:p>
          <a:p>
            <a:pPr marL="273050" indent="-273050"/>
            <a:r>
              <a:rPr lang="sv-SE" sz="2800" dirty="0" smtClean="0"/>
              <a:t>Dvs. när</a:t>
            </a:r>
            <a:r>
              <a:rPr lang="sv-SE" sz="2800" i="1" dirty="0" smtClean="0"/>
              <a:t> 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/>
              </a:rPr>
              <a:t>→ </a:t>
            </a:r>
            <a:r>
              <a:rPr lang="sv-SE" sz="2800" dirty="0" smtClean="0">
                <a:cs typeface="Calibri"/>
              </a:rPr>
              <a:t>∞</a:t>
            </a:r>
          </a:p>
          <a:p>
            <a:pPr marL="273050" indent="-273050"/>
            <a:endParaRPr lang="sv-SE" sz="2800" dirty="0" smtClean="0"/>
          </a:p>
          <a:p>
            <a:pPr marL="273050" indent="-273050"/>
            <a:r>
              <a:rPr lang="sv-SE" sz="2800" dirty="0" smtClean="0"/>
              <a:t>Gäller oavsett vilken fördelning de enskilda observationerna är dragna från.</a:t>
            </a:r>
          </a:p>
          <a:p>
            <a:pPr marL="273050" indent="-273050"/>
            <a:r>
              <a:rPr lang="sv-SE" sz="2800" b="1" u="sng" dirty="0" smtClean="0">
                <a:solidFill>
                  <a:schemeClr val="accent5">
                    <a:lumMod val="50000"/>
                  </a:schemeClr>
                </a:solidFill>
              </a:rPr>
              <a:t>Tumregel</a:t>
            </a:r>
            <a:r>
              <a:rPr lang="sv-SE" sz="2800" dirty="0" smtClean="0"/>
              <a:t>: 	minst </a:t>
            </a:r>
            <a:r>
              <a:rPr lang="sv-SE" sz="2800" i="1" dirty="0" smtClean="0"/>
              <a:t>n</a:t>
            </a:r>
            <a:r>
              <a:rPr lang="sv-SE" sz="2800" dirty="0" smtClean="0"/>
              <a:t> = 30 observationer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89826" name="Object 2"/>
          <p:cNvGraphicFramePr>
            <a:graphicFrameLocks noChangeAspect="1"/>
          </p:cNvGraphicFramePr>
          <p:nvPr/>
        </p:nvGraphicFramePr>
        <p:xfrm>
          <a:off x="3212976" y="4966984"/>
          <a:ext cx="2993181" cy="1019776"/>
        </p:xfrm>
        <a:graphic>
          <a:graphicData uri="http://schemas.openxmlformats.org/presentationml/2006/ole">
            <p:oleObj spid="_x0000_s589826" name="Ekvation" r:id="rId3" imgW="13204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CGS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Vi kan använda CGS direkt på </a:t>
            </a:r>
            <a:r>
              <a:rPr lang="sv-SE" i="1" dirty="0" smtClean="0"/>
              <a:t>X</a:t>
            </a:r>
            <a:r>
              <a:rPr lang="sv-SE" dirty="0" smtClean="0"/>
              <a:t> eller linjära funktioner av </a:t>
            </a:r>
            <a:r>
              <a:rPr lang="sv-SE" i="1" dirty="0" smtClean="0"/>
              <a:t>X</a:t>
            </a:r>
          </a:p>
        </p:txBody>
      </p:sp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1196752" y="3635896"/>
          <a:ext cx="3448050" cy="1174750"/>
        </p:xfrm>
        <a:graphic>
          <a:graphicData uri="http://schemas.openxmlformats.org/presentationml/2006/ole">
            <p:oleObj spid="_x0000_s591875" name="Ekvation" r:id="rId3" imgW="1320480" imgH="444240" progId="Equation.3">
              <p:embed/>
            </p:oleObj>
          </a:graphicData>
        </a:graphic>
      </p:graphicFrame>
      <p:graphicFrame>
        <p:nvGraphicFramePr>
          <p:cNvPr id="575493" name="Object 5"/>
          <p:cNvGraphicFramePr>
            <a:graphicFrameLocks noChangeAspect="1"/>
          </p:cNvGraphicFramePr>
          <p:nvPr/>
        </p:nvGraphicFramePr>
        <p:xfrm>
          <a:off x="1198563" y="5092700"/>
          <a:ext cx="4176712" cy="1073150"/>
        </p:xfrm>
        <a:graphic>
          <a:graphicData uri="http://schemas.openxmlformats.org/presentationml/2006/ole">
            <p:oleObj spid="_x0000_s591876" name="Ekvation" r:id="rId4" imgW="1600200" imgH="406080" progId="Equation.3">
              <p:embed/>
            </p:oleObj>
          </a:graphicData>
        </a:graphic>
      </p:graphicFrame>
      <p:graphicFrame>
        <p:nvGraphicFramePr>
          <p:cNvPr id="575494" name="Object 6"/>
          <p:cNvGraphicFramePr>
            <a:graphicFrameLocks noChangeAspect="1"/>
          </p:cNvGraphicFramePr>
          <p:nvPr/>
        </p:nvGraphicFramePr>
        <p:xfrm>
          <a:off x="1268760" y="6588224"/>
          <a:ext cx="3779837" cy="603250"/>
        </p:xfrm>
        <a:graphic>
          <a:graphicData uri="http://schemas.openxmlformats.org/presentationml/2006/ole">
            <p:oleObj spid="_x0000_s591877" name="Ekvation" r:id="rId5" imgW="1447560" imgH="2286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3861048" y="7884368"/>
            <a:ext cx="24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(Kap 15 sid 23-24)</a:t>
            </a:r>
            <a:endParaRPr lang="sv-S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5605792" y="2261944"/>
            <a:ext cx="2367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4953582" y="2751110"/>
            <a:ext cx="2367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Utveckla och använd CGS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buNone/>
            </a:pPr>
            <a:r>
              <a:rPr lang="sv-SE" sz="2800" u="sng" dirty="0" smtClean="0"/>
              <a:t>Exempel 1:</a:t>
            </a:r>
          </a:p>
          <a:p>
            <a:pPr marL="273050" indent="-273050"/>
            <a:r>
              <a:rPr lang="sv-SE" sz="2800" dirty="0" smtClean="0"/>
              <a:t>Antag att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" pitchFamily="18" charset="0"/>
                <a:ea typeface="Cambria Math"/>
              </a:rPr>
              <a:t>~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err="1" smtClean="0">
                <a:ea typeface="Cambria Math"/>
              </a:rPr>
              <a:t>Po</a:t>
            </a:r>
            <a:r>
              <a:rPr lang="sv-SE" sz="2800" dirty="0" smtClean="0">
                <a:ea typeface="Cambria Math"/>
              </a:rPr>
              <a:t>(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273050" indent="-273050"/>
            <a:r>
              <a:rPr lang="sv-SE" sz="2800" i="1" dirty="0" smtClean="0">
                <a:ea typeface="Cambria Math"/>
              </a:rPr>
              <a:t>W</a:t>
            </a:r>
            <a:r>
              <a:rPr lang="sv-SE" sz="2800" dirty="0" smtClean="0">
                <a:ea typeface="Cambria Math"/>
              </a:rPr>
              <a:t> = summan av 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 oberoende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endParaRPr lang="sv-SE" sz="2800" i="1" dirty="0" smtClean="0">
              <a:ea typeface="Cambria Math"/>
            </a:endParaRPr>
          </a:p>
          <a:p>
            <a:pPr marL="273050" indent="-273050"/>
            <a:r>
              <a:rPr lang="sv-SE" sz="2800" dirty="0" smtClean="0">
                <a:ea typeface="Cambria Math"/>
              </a:rPr>
              <a:t>Då är </a:t>
            </a:r>
            <a:r>
              <a:rPr lang="sv-SE" sz="2800" i="1" dirty="0" smtClean="0"/>
              <a:t>W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" pitchFamily="18" charset="0"/>
                <a:ea typeface="Cambria Math"/>
              </a:rPr>
              <a:t>~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err="1" smtClean="0">
                <a:ea typeface="Cambria Math"/>
              </a:rPr>
              <a:t>Po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273050" indent="-273050"/>
            <a:r>
              <a:rPr lang="sv-SE" sz="2800" dirty="0" smtClean="0">
                <a:ea typeface="Cambria Math"/>
              </a:rPr>
              <a:t>Men enligt CGS: </a:t>
            </a:r>
            <a:r>
              <a:rPr lang="sv-SE" sz="2800" i="1" dirty="0" smtClean="0">
                <a:ea typeface="Cambria Math"/>
              </a:rPr>
              <a:t>W</a:t>
            </a:r>
            <a:r>
              <a:rPr lang="sv-SE" sz="2800" dirty="0" smtClean="0">
                <a:latin typeface="Cambria"/>
              </a:rPr>
              <a:t> → </a:t>
            </a:r>
            <a:r>
              <a:rPr lang="sv-SE" sz="2800" i="1" dirty="0" smtClean="0">
                <a:cs typeface="Calibri"/>
              </a:rPr>
              <a:t>N</a:t>
            </a:r>
            <a:r>
              <a:rPr lang="sv-SE" sz="2800" dirty="0" smtClean="0">
                <a:cs typeface="Calibri"/>
              </a:rPr>
              <a:t>(</a:t>
            </a:r>
            <a:r>
              <a:rPr lang="sv-SE" sz="2800" i="1" dirty="0" err="1" smtClean="0">
                <a:ea typeface="Cambria Math"/>
              </a:rPr>
              <a:t>n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,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</a:p>
          <a:p>
            <a:pPr marL="273050" indent="-273050">
              <a:buNone/>
            </a:pPr>
            <a:endParaRPr lang="sv-SE" sz="2800" dirty="0" smtClean="0">
              <a:ea typeface="Cambria Math"/>
              <a:cs typeface="Calibri"/>
            </a:endParaRPr>
          </a:p>
          <a:p>
            <a:pPr marL="273050" indent="-273050">
              <a:buNone/>
            </a:pPr>
            <a:r>
              <a:rPr lang="sv-SE" sz="2800" u="sng" dirty="0" smtClean="0">
                <a:ea typeface="Cambria Math"/>
                <a:cs typeface="Calibri"/>
              </a:rPr>
              <a:t>Exempel 2:</a:t>
            </a:r>
          </a:p>
          <a:p>
            <a:pPr marL="273050" indent="-273050"/>
            <a:r>
              <a:rPr lang="sv-SE" sz="2800" dirty="0" smtClean="0"/>
              <a:t>Antag att </a:t>
            </a: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i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" pitchFamily="18" charset="0"/>
                <a:ea typeface="Cambria Math"/>
              </a:rPr>
              <a:t>~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(0,1)</a:t>
            </a:r>
          </a:p>
          <a:p>
            <a:pPr marL="273050" indent="-273050"/>
            <a:r>
              <a:rPr lang="sv-SE" sz="2800" dirty="0" smtClean="0">
                <a:ea typeface="Cambria Math"/>
              </a:rPr>
              <a:t>Då gäller att </a:t>
            </a:r>
            <a:r>
              <a:rPr lang="sv-SE" sz="2800" i="1" dirty="0" smtClean="0"/>
              <a:t>Z</a:t>
            </a:r>
            <a:r>
              <a:rPr lang="sv-SE" sz="2800" i="1" baseline="-25000" dirty="0" smtClean="0"/>
              <a:t>i</a:t>
            </a:r>
            <a:r>
              <a:rPr lang="sv-SE" sz="2800" i="1" baseline="30000" dirty="0" smtClean="0"/>
              <a:t>2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" pitchFamily="18" charset="0"/>
                <a:ea typeface="Cambria Math"/>
              </a:rPr>
              <a:t>~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>
                <a:ea typeface="Cambria Math"/>
              </a:rPr>
              <a:t>χ</a:t>
            </a:r>
            <a:r>
              <a:rPr lang="sv-SE" sz="2800" baseline="30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273050" indent="-273050"/>
            <a:r>
              <a:rPr lang="sv-SE" sz="2800" i="1" dirty="0" smtClean="0">
                <a:ea typeface="Cambria Math"/>
              </a:rPr>
              <a:t>W</a:t>
            </a:r>
            <a:r>
              <a:rPr lang="sv-SE" sz="2800" dirty="0" smtClean="0">
                <a:ea typeface="Cambria Math"/>
              </a:rPr>
              <a:t> = summan av 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 oberoende </a:t>
            </a:r>
            <a:r>
              <a:rPr lang="sv-SE" sz="2800" i="1" dirty="0" smtClean="0"/>
              <a:t>Z</a:t>
            </a:r>
            <a:r>
              <a:rPr lang="sv-SE" sz="2800" i="1" baseline="-25000" dirty="0" smtClean="0"/>
              <a:t>i</a:t>
            </a:r>
            <a:r>
              <a:rPr lang="sv-SE" sz="2800" i="1" baseline="30000" dirty="0" smtClean="0"/>
              <a:t>2</a:t>
            </a:r>
            <a:endParaRPr lang="sv-SE" sz="2800" dirty="0" smtClean="0">
              <a:ea typeface="Cambria Math"/>
            </a:endParaRPr>
          </a:p>
          <a:p>
            <a:pPr marL="273050" indent="-273050"/>
            <a:r>
              <a:rPr lang="sv-SE" sz="2800" dirty="0" smtClean="0">
                <a:ea typeface="Cambria Math"/>
              </a:rPr>
              <a:t>Då är </a:t>
            </a:r>
            <a:r>
              <a:rPr lang="sv-SE" sz="2800" i="1" dirty="0" smtClean="0"/>
              <a:t>W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" pitchFamily="18" charset="0"/>
                <a:ea typeface="Cambria Math"/>
              </a:rPr>
              <a:t>~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>
                <a:ea typeface="Cambria Math"/>
              </a:rPr>
              <a:t>χ</a:t>
            </a:r>
            <a:r>
              <a:rPr lang="sv-SE" sz="2800" baseline="30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273050" indent="-273050"/>
            <a:r>
              <a:rPr lang="sv-SE" sz="2800" dirty="0" smtClean="0">
                <a:ea typeface="Cambria Math"/>
              </a:rPr>
              <a:t>Men enligt CGS: </a:t>
            </a:r>
            <a:r>
              <a:rPr lang="sv-SE" sz="2800" i="1" dirty="0" smtClean="0">
                <a:ea typeface="Cambria Math"/>
              </a:rPr>
              <a:t>W</a:t>
            </a:r>
            <a:r>
              <a:rPr lang="sv-SE" sz="2800" dirty="0" smtClean="0">
                <a:latin typeface="Cambria"/>
              </a:rPr>
              <a:t> → </a:t>
            </a:r>
            <a:r>
              <a:rPr lang="sv-SE" sz="2800" i="1" dirty="0" smtClean="0">
                <a:cs typeface="Calibri"/>
              </a:rPr>
              <a:t>N</a:t>
            </a:r>
            <a:r>
              <a:rPr lang="sv-SE" sz="2800" dirty="0" smtClean="0">
                <a:cs typeface="Calibri"/>
              </a:rPr>
              <a:t>(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  <a:cs typeface="Calibri"/>
              </a:rPr>
              <a:t>,2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Kap 16 Uppskattning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Ofta vill man kunna säga något om 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populationsmedelvärde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el-GR" dirty="0" smtClean="0"/>
              <a:t> </a:t>
            </a:r>
            <a:r>
              <a:rPr lang="sv-SE" dirty="0" smtClean="0"/>
              <a:t>(eller gruppmedelvärden)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alt.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Utfallet av ett experiment tänks vara fördelat enligt någon modell och vi vill kunna säga ngt 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väntevärdet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Den enda information vi har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stickprovet</a:t>
            </a:r>
            <a:r>
              <a:rPr lang="sv-SE" dirty="0" smtClean="0"/>
              <a:t> och de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r>
              <a:rPr lang="sv-SE" dirty="0" smtClean="0"/>
              <a:t> vi kan beräkna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Uppskattning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Vissa </a:t>
            </a:r>
            <a:r>
              <a:rPr lang="sv-SE" dirty="0" err="1" smtClean="0"/>
              <a:t>statistikor</a:t>
            </a:r>
            <a:r>
              <a:rPr lang="sv-SE" dirty="0" smtClean="0"/>
              <a:t> känns mer naturliga att använda som uppskattningar för olika parametrar än andra.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Ex. stickprovs-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-medelvärdet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-variansen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b="1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-andelen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buNone/>
            </a:pPr>
            <a:endParaRPr lang="sv-SE" sz="20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/>
              <a:t>Kallas för  </a:t>
            </a:r>
            <a:r>
              <a:rPr lang="sv-SE" b="1" i="1" dirty="0" smtClean="0"/>
              <a:t>punktskattningar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det enskilda värde som man använder som bästa gissning för värdet på den okända parametern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3102868" y="4427984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Begrepp och termer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Uppskattning</a:t>
            </a:r>
            <a:r>
              <a:rPr lang="sv-SE" dirty="0" smtClean="0"/>
              <a:t> eller bara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skattning</a:t>
            </a:r>
            <a:endParaRPr lang="sv-SE" dirty="0" smtClean="0"/>
          </a:p>
          <a:p>
            <a:pPr>
              <a:spcBef>
                <a:spcPts val="600"/>
              </a:spcBef>
              <a:buNone/>
            </a:pPr>
            <a:endParaRPr lang="sv-SE" sz="1600" dirty="0" smtClean="0"/>
          </a:p>
          <a:p>
            <a:pPr>
              <a:spcBef>
                <a:spcPts val="600"/>
              </a:spcBef>
            </a:pPr>
            <a:r>
              <a:rPr lang="sv-SE" dirty="0" err="1" smtClean="0"/>
              <a:t>Statistikan</a:t>
            </a:r>
            <a:r>
              <a:rPr lang="sv-SE" dirty="0" smtClean="0"/>
              <a:t> som används för att skatta parametern, i detta fall </a:t>
            </a:r>
            <a:r>
              <a:rPr lang="el-GR" dirty="0" smtClean="0"/>
              <a:t>μ</a:t>
            </a:r>
            <a:r>
              <a:rPr lang="sv-SE" dirty="0" smtClean="0"/>
              <a:t>, kallas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skattning</a:t>
            </a:r>
            <a:r>
              <a:rPr lang="sv-SE" dirty="0" smtClean="0"/>
              <a:t> av </a:t>
            </a:r>
            <a:r>
              <a:rPr lang="el-GR" dirty="0" smtClean="0"/>
              <a:t>μ</a:t>
            </a:r>
            <a:endParaRPr lang="sv-SE" dirty="0" smtClean="0"/>
          </a:p>
          <a:p>
            <a:pPr lvl="1">
              <a:spcBef>
                <a:spcPts val="672"/>
              </a:spcBef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(eng.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estimator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Det numeriska värde som man sedan observerar kallas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skattning</a:t>
            </a:r>
            <a:r>
              <a:rPr lang="sv-SE" dirty="0" smtClean="0"/>
              <a:t> av </a:t>
            </a:r>
            <a:r>
              <a:rPr lang="el-GR" dirty="0" smtClean="0"/>
              <a:t>μ</a:t>
            </a:r>
            <a:endParaRPr lang="sv-SE" dirty="0" smtClean="0"/>
          </a:p>
          <a:p>
            <a:pPr lvl="1">
              <a:spcBef>
                <a:spcPts val="672"/>
              </a:spcBef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(eng.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estimate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urval</a:t>
            </a:r>
            <a:r>
              <a:rPr lang="sv-SE" dirty="0" smtClean="0"/>
              <a:t> eller med andra ord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</a:t>
            </a:r>
            <a:r>
              <a:rPr lang="sv-SE" dirty="0" smtClean="0"/>
              <a:t> är en uppsättning s.v. som betecknas med versaler: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När de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observerats</a:t>
            </a:r>
            <a:r>
              <a:rPr lang="sv-SE" dirty="0" smtClean="0"/>
              <a:t> betecknas de med gemener: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Ofta skriver man ett enkelt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dirty="0" smtClean="0"/>
              <a:t> för att beteckna stickprovet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s</a:t>
            </a:r>
            <a:r>
              <a:rPr lang="sv-SE" dirty="0" smtClean="0"/>
              <a:t> = {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}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Osäkerhet i skattningar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Definitionen av begreppet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osäkerhet</a:t>
            </a:r>
            <a:r>
              <a:rPr lang="sv-SE" dirty="0" smtClean="0"/>
              <a:t> på sid 5 ger en god sammanfattning: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sannolikheten är stor att skattningen ligger långt från det sanna värdet så är osäkerheten stor.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sannolikheten är liten att skattningen ligger långt från det sanna värdet så är osäkerheten liten.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Osäkerhet i skattningar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 som väljs för att skatta en parameter är en s.v.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Om denna har en </a:t>
            </a:r>
            <a:r>
              <a:rPr lang="sv-SE" b="1" i="1" dirty="0" smtClean="0">
                <a:solidFill>
                  <a:srgbClr val="C00000"/>
                </a:solidFill>
              </a:rPr>
              <a:t>stor varians</a:t>
            </a:r>
            <a:r>
              <a:rPr lang="sv-SE" dirty="0" smtClean="0"/>
              <a:t> så är det större sannolikhet att den ska hamna ”långt bort”</a:t>
            </a:r>
          </a:p>
          <a:p>
            <a:pPr marL="755650" lvl="1" indent="-355600">
              <a:spcBef>
                <a:spcPts val="600"/>
              </a:spcBef>
            </a:pPr>
            <a:r>
              <a:rPr lang="sv-SE" dirty="0" smtClean="0"/>
              <a:t>dvs. </a:t>
            </a:r>
            <a:r>
              <a:rPr lang="sv-SE" b="1" i="1" dirty="0" smtClean="0">
                <a:solidFill>
                  <a:srgbClr val="C00000"/>
                </a:solidFill>
              </a:rPr>
              <a:t>stor osäkerhet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Om den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liten varians </a:t>
            </a:r>
            <a:r>
              <a:rPr lang="sv-SE" dirty="0" smtClean="0"/>
              <a:t>så är sannolikheten relativt sett mindre att den ska hamna ”långt bort”</a:t>
            </a:r>
          </a:p>
          <a:p>
            <a:pPr marL="755650" lvl="1" indent="-355600">
              <a:spcBef>
                <a:spcPts val="600"/>
              </a:spcBef>
            </a:pPr>
            <a:r>
              <a:rPr lang="sv-SE" dirty="0" smtClean="0"/>
              <a:t>dvs.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liten osäkerhet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2000" dirty="0" smtClean="0"/>
          </a:p>
          <a:p>
            <a:pPr marL="355600" indent="-355600">
              <a:spcBef>
                <a:spcPts val="1800"/>
              </a:spcBef>
            </a:pPr>
            <a:r>
              <a:rPr lang="sv-SE" sz="2800" b="1" i="1" dirty="0" smtClean="0">
                <a:solidFill>
                  <a:srgbClr val="C00000"/>
                </a:solidFill>
              </a:rPr>
              <a:t>Jämför med Figur 16.1 sid 5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Skattningens egenskaper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Väntevärdesriktig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673100" lvl="1" indent="-273050">
              <a:spcBef>
                <a:spcPts val="1200"/>
              </a:spcBef>
            </a:pPr>
            <a:r>
              <a:rPr lang="sv-SE" dirty="0" smtClean="0"/>
              <a:t>I det länga loppet kommer vi i snitt  pricka rätt.</a:t>
            </a:r>
          </a:p>
          <a:p>
            <a:pPr marL="673100" lvl="1" indent="-273050">
              <a:spcBef>
                <a:spcPts val="1200"/>
              </a:spcBef>
            </a:pP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Bias</a:t>
            </a:r>
            <a:r>
              <a:rPr lang="sv-SE" dirty="0" smtClean="0"/>
              <a:t> och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unbiased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/>
            <a:endParaRPr lang="sv-SE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Konsistens:</a:t>
            </a:r>
          </a:p>
          <a:p>
            <a:pPr marL="673100" lvl="1" indent="-273050">
              <a:spcBef>
                <a:spcPts val="1200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går variansen mot noll</a:t>
            </a:r>
          </a:p>
          <a:p>
            <a:pPr marL="673100" lvl="1" indent="-273050">
              <a:spcBef>
                <a:spcPts val="1200"/>
              </a:spcBef>
            </a:pPr>
            <a:r>
              <a:rPr lang="sv-SE" dirty="0" smtClean="0">
                <a:cs typeface="Calibri"/>
              </a:rPr>
              <a:t>Betyder att sannolikheten att ligga långt från </a:t>
            </a:r>
            <a:r>
              <a:rPr lang="el-GR" dirty="0" smtClean="0"/>
              <a:t>μ</a:t>
            </a:r>
            <a:r>
              <a:rPr lang="sv-SE" dirty="0" smtClean="0"/>
              <a:t> minskar när </a:t>
            </a:r>
            <a:r>
              <a:rPr lang="sv-SE" i="1" dirty="0" smtClean="0"/>
              <a:t>n</a:t>
            </a:r>
            <a:r>
              <a:rPr lang="sv-SE" dirty="0" smtClean="0"/>
              <a:t> ökar</a:t>
            </a:r>
          </a:p>
          <a:p>
            <a:pPr marL="673100" lvl="1" indent="-273050">
              <a:spcBef>
                <a:spcPts val="1200"/>
              </a:spcBef>
            </a:pPr>
            <a:r>
              <a:rPr lang="sv-SE" dirty="0" smtClean="0"/>
              <a:t>Osäkerheten minskar. </a:t>
            </a:r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4085581" y="2189102"/>
          <a:ext cx="1368152" cy="545814"/>
        </p:xfrm>
        <a:graphic>
          <a:graphicData uri="http://schemas.openxmlformats.org/presentationml/2006/ole">
            <p:oleObj spid="_x0000_s587779" name="Ekvation" r:id="rId3" imgW="545760" imgH="215640" progId="Equation.3">
              <p:embed/>
            </p:oleObj>
          </a:graphicData>
        </a:graphic>
      </p:graphicFrame>
      <p:graphicFrame>
        <p:nvGraphicFramePr>
          <p:cNvPr id="573444" name="Object 5"/>
          <p:cNvGraphicFramePr>
            <a:graphicFrameLocks noChangeAspect="1"/>
          </p:cNvGraphicFramePr>
          <p:nvPr/>
        </p:nvGraphicFramePr>
        <p:xfrm>
          <a:off x="2803698" y="4611489"/>
          <a:ext cx="1925638" cy="574675"/>
        </p:xfrm>
        <a:graphic>
          <a:graphicData uri="http://schemas.openxmlformats.org/presentationml/2006/ole">
            <p:oleObj spid="_x0000_s587780" name="Ekvation" r:id="rId4" imgW="7743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μ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err="1" smtClean="0"/>
              <a:t>Väntevärdesriktig</a:t>
            </a:r>
            <a:r>
              <a:rPr lang="sv-SE" dirty="0" smtClean="0"/>
              <a:t> (eng. </a:t>
            </a:r>
            <a:r>
              <a:rPr lang="sv-SE" i="1" dirty="0" err="1" smtClean="0"/>
              <a:t>unbiased</a:t>
            </a:r>
            <a:r>
              <a:rPr lang="sv-SE" dirty="0" smtClean="0"/>
              <a:t>) och osäkerhet</a:t>
            </a:r>
            <a:endParaRPr lang="sv-SE" dirty="0" smtClean="0">
              <a:cs typeface="Calibri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704" y="3413720"/>
            <a:ext cx="5366124" cy="50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μ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Antag att vi drar ett stickprov av storlek </a:t>
            </a:r>
            <a:r>
              <a:rPr lang="sv-SE" i="1" dirty="0" smtClean="0"/>
              <a:t>n</a:t>
            </a:r>
            <a:r>
              <a:rPr lang="sv-SE" dirty="0" smtClean="0"/>
              <a:t> från en normalfördelad population med känd varians</a:t>
            </a:r>
            <a:r>
              <a:rPr lang="el-GR" dirty="0" smtClean="0"/>
              <a:t> σ</a:t>
            </a:r>
            <a:r>
              <a:rPr lang="sv-SE" baseline="30000" dirty="0" smtClean="0"/>
              <a:t>2</a:t>
            </a:r>
            <a:endParaRPr lang="sv-SE" dirty="0" smtClean="0"/>
          </a:p>
          <a:p>
            <a:pPr marL="273050" indent="-273050"/>
            <a:r>
              <a:rPr lang="sv-SE" dirty="0" smtClean="0"/>
              <a:t>Vi använder </a:t>
            </a:r>
            <a:r>
              <a:rPr lang="sv-SE" i="1" dirty="0" smtClean="0"/>
              <a:t>X</a:t>
            </a:r>
            <a:r>
              <a:rPr lang="sv-SE" dirty="0" smtClean="0"/>
              <a:t> som punktskattning för </a:t>
            </a:r>
            <a:r>
              <a:rPr lang="el-GR" dirty="0" smtClean="0"/>
              <a:t>μ</a:t>
            </a:r>
            <a:endParaRPr lang="sv-SE" dirty="0" smtClean="0"/>
          </a:p>
          <a:p>
            <a:pPr marL="273050" indent="-273050"/>
            <a:r>
              <a:rPr lang="sv-SE" dirty="0" smtClean="0">
                <a:cs typeface="Calibri"/>
              </a:rPr>
              <a:t>Vi vill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uttala oss om osäkerheten</a:t>
            </a:r>
            <a:r>
              <a:rPr lang="sv-SE" dirty="0" smtClean="0">
                <a:cs typeface="Calibri"/>
              </a:rPr>
              <a:t> kring punktskattningen.</a:t>
            </a:r>
            <a:endParaRPr lang="sv-SE" dirty="0" smtClean="0"/>
          </a:p>
          <a:p>
            <a:pPr marL="273050" indent="-273050">
              <a:buNone/>
            </a:pPr>
            <a:endParaRPr lang="sv-SE" sz="105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i="1" dirty="0" smtClean="0"/>
              <a:t>	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</a:p>
          <a:p>
            <a:pPr marL="0" indent="0">
              <a:spcBef>
                <a:spcPts val="600"/>
              </a:spcBef>
              <a:buNone/>
            </a:pPr>
            <a:endParaRPr lang="sv-SE" sz="2400" dirty="0" smtClean="0">
              <a:cs typeface="Calibri"/>
            </a:endParaRPr>
          </a:p>
          <a:p>
            <a:pPr marL="2505075" indent="0">
              <a:spcBef>
                <a:spcPts val="1800"/>
              </a:spcBef>
              <a:buNone/>
            </a:pP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0" indent="0">
              <a:spcBef>
                <a:spcPts val="600"/>
              </a:spcBef>
              <a:buNone/>
            </a:pPr>
            <a:endParaRPr lang="sv-SE" dirty="0" smtClean="0">
              <a:cs typeface="Calibri"/>
            </a:endParaRPr>
          </a:p>
          <a:p>
            <a:pPr marL="0" indent="0">
              <a:spcBef>
                <a:spcPts val="1800"/>
              </a:spcBef>
              <a:buNone/>
            </a:pPr>
            <a:endParaRPr lang="sv-SE" dirty="0" smtClean="0">
              <a:cs typeface="Calibri"/>
            </a:endParaRPr>
          </a:p>
        </p:txBody>
      </p:sp>
      <p:graphicFrame>
        <p:nvGraphicFramePr>
          <p:cNvPr id="573444" name="Object 5"/>
          <p:cNvGraphicFramePr>
            <a:graphicFrameLocks noChangeAspect="1"/>
          </p:cNvGraphicFramePr>
          <p:nvPr/>
        </p:nvGraphicFramePr>
        <p:xfrm>
          <a:off x="2537532" y="6130776"/>
          <a:ext cx="411162" cy="647650"/>
        </p:xfrm>
        <a:graphic>
          <a:graphicData uri="http://schemas.openxmlformats.org/presentationml/2006/ole">
            <p:oleObj spid="_x0000_s588804" name="Ekvation" r:id="rId3" imgW="164880" imgH="241200" progId="Equation.3">
              <p:embed/>
            </p:oleObj>
          </a:graphicData>
        </a:graphic>
      </p:graphicFrame>
      <p:graphicFrame>
        <p:nvGraphicFramePr>
          <p:cNvPr id="588805" name="Object 5"/>
          <p:cNvGraphicFramePr>
            <a:graphicFrameLocks noChangeAspect="1"/>
          </p:cNvGraphicFramePr>
          <p:nvPr/>
        </p:nvGraphicFramePr>
        <p:xfrm>
          <a:off x="1098272" y="6202026"/>
          <a:ext cx="387269" cy="456944"/>
        </p:xfrm>
        <a:graphic>
          <a:graphicData uri="http://schemas.openxmlformats.org/presentationml/2006/ole">
            <p:oleObj spid="_x0000_s588805" name="Ekvation" r:id="rId4" imgW="152280" imgH="177480" progId="Equation.3">
              <p:embed/>
            </p:oleObj>
          </a:graphicData>
        </a:graphic>
      </p:graphicFrame>
      <p:graphicFrame>
        <p:nvGraphicFramePr>
          <p:cNvPr id="588809" name="Object 9"/>
          <p:cNvGraphicFramePr>
            <a:graphicFrameLocks noChangeAspect="1"/>
          </p:cNvGraphicFramePr>
          <p:nvPr/>
        </p:nvGraphicFramePr>
        <p:xfrm>
          <a:off x="1124744" y="7020719"/>
          <a:ext cx="1690688" cy="1174750"/>
        </p:xfrm>
        <a:graphic>
          <a:graphicData uri="http://schemas.openxmlformats.org/presentationml/2006/ole">
            <p:oleObj spid="_x0000_s588809" name="Ekvation" r:id="rId5" imgW="647640" imgH="4442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780928" y="3818012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Sannolikheten att ligga i ett 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Sannolikheten att </a:t>
            </a:r>
            <a:r>
              <a:rPr lang="sv-SE" i="1" dirty="0" smtClean="0"/>
              <a:t>X</a:t>
            </a:r>
            <a:r>
              <a:rPr lang="sv-SE" dirty="0" smtClean="0"/>
              <a:t> hamnar i intervallet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</p:txBody>
      </p:sp>
      <p:graphicFrame>
        <p:nvGraphicFramePr>
          <p:cNvPr id="612356" name="Object 4"/>
          <p:cNvGraphicFramePr>
            <a:graphicFrameLocks noChangeAspect="1"/>
          </p:cNvGraphicFramePr>
          <p:nvPr/>
        </p:nvGraphicFramePr>
        <p:xfrm>
          <a:off x="2456513" y="2675284"/>
          <a:ext cx="3821559" cy="628767"/>
        </p:xfrm>
        <a:graphic>
          <a:graphicData uri="http://schemas.openxmlformats.org/presentationml/2006/ole">
            <p:oleObj spid="_x0000_s612356" name="Ekvation" r:id="rId3" imgW="1562040" imgH="253800" progId="Equation.3">
              <p:embed/>
            </p:oleObj>
          </a:graphicData>
        </a:graphic>
      </p:graphicFrame>
      <p:graphicFrame>
        <p:nvGraphicFramePr>
          <p:cNvPr id="612357" name="Object 5"/>
          <p:cNvGraphicFramePr>
            <a:graphicFrameLocks noChangeAspect="1"/>
          </p:cNvGraphicFramePr>
          <p:nvPr/>
        </p:nvGraphicFramePr>
        <p:xfrm>
          <a:off x="908720" y="3862908"/>
          <a:ext cx="5053012" cy="4381500"/>
        </p:xfrm>
        <a:graphic>
          <a:graphicData uri="http://schemas.openxmlformats.org/presentationml/2006/ole">
            <p:oleObj spid="_x0000_s612357" name="Ekvation" r:id="rId4" imgW="1955520" imgH="1676160" progId="Equation.3">
              <p:embed/>
            </p:oleObj>
          </a:graphicData>
        </a:graphic>
      </p:graphicFrame>
      <p:cxnSp>
        <p:nvCxnSpPr>
          <p:cNvPr id="8" name="Rak 7"/>
          <p:cNvCxnSpPr/>
          <p:nvPr/>
        </p:nvCxnSpPr>
        <p:spPr>
          <a:xfrm>
            <a:off x="3728368" y="2263606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005064" y="7020272"/>
            <a:ext cx="244827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(se även Tabell 2)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Sannolikheten att ligga i ett 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Upprepade stickprov ger olika medelvärden</a:t>
            </a:r>
          </a:p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95 % sannolikhet att </a:t>
            </a:r>
            <a:r>
              <a:rPr lang="sv-SE" sz="2400" i="1" dirty="0" smtClean="0"/>
              <a:t>X</a:t>
            </a:r>
            <a:r>
              <a:rPr lang="sv-SE" sz="2400" dirty="0" smtClean="0"/>
              <a:t> hamnar i intervallet</a:t>
            </a:r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400" b="1" i="1" dirty="0" smtClean="0">
                <a:solidFill>
                  <a:srgbClr val="C00000"/>
                </a:solidFill>
              </a:rPr>
              <a:t>Lägg intervallet runt det observerade x istället!</a:t>
            </a:r>
          </a:p>
        </p:txBody>
      </p:sp>
      <p:pic>
        <p:nvPicPr>
          <p:cNvPr id="6" name="Bildobjekt 5" descr="IN0J7R0B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361" y="3291097"/>
            <a:ext cx="6503000" cy="4449255"/>
          </a:xfrm>
          <a:prstGeom prst="rect">
            <a:avLst/>
          </a:prstGeom>
        </p:spPr>
      </p:pic>
      <p:cxnSp>
        <p:nvCxnSpPr>
          <p:cNvPr id="8" name="Rak 7"/>
          <p:cNvCxnSpPr/>
          <p:nvPr/>
        </p:nvCxnSpPr>
        <p:spPr>
          <a:xfrm>
            <a:off x="5201546" y="8397092"/>
            <a:ext cx="14401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3313950" y="2699792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Vänd på det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Byt plats på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el-GR" dirty="0" smtClean="0"/>
              <a:t>μ</a:t>
            </a:r>
            <a:r>
              <a:rPr lang="sv-SE" dirty="0" smtClean="0"/>
              <a:t>: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Dvs. låt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gränserna</a:t>
            </a:r>
            <a:r>
              <a:rPr lang="sv-SE" dirty="0" smtClean="0"/>
              <a:t> för intervallet vara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slumpmässiga</a:t>
            </a:r>
          </a:p>
        </p:txBody>
      </p:sp>
      <p:graphicFrame>
        <p:nvGraphicFramePr>
          <p:cNvPr id="615427" name="Object 3"/>
          <p:cNvGraphicFramePr>
            <a:graphicFrameLocks noChangeAspect="1"/>
          </p:cNvGraphicFramePr>
          <p:nvPr/>
        </p:nvGraphicFramePr>
        <p:xfrm>
          <a:off x="620688" y="4284042"/>
          <a:ext cx="5840413" cy="3816350"/>
        </p:xfrm>
        <a:graphic>
          <a:graphicData uri="http://schemas.openxmlformats.org/presentationml/2006/ole">
            <p:oleObj spid="_x0000_s615427" name="Ekvation" r:id="rId3" imgW="2260440" imgH="1460160" progId="Equation.3">
              <p:embed/>
            </p:oleObj>
          </a:graphicData>
        </a:graphic>
      </p:graphicFrame>
      <p:cxnSp>
        <p:nvCxnSpPr>
          <p:cNvPr id="6" name="Rak 5"/>
          <p:cNvCxnSpPr/>
          <p:nvPr/>
        </p:nvCxnSpPr>
        <p:spPr>
          <a:xfrm>
            <a:off x="2745303" y="2263606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2708920" y="8028384"/>
            <a:ext cx="244827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visste vi redan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9" name="Rak pil 8"/>
          <p:cNvCxnSpPr>
            <a:stCxn id="7" idx="1"/>
          </p:cNvCxnSpPr>
          <p:nvPr/>
        </p:nvCxnSpPr>
        <p:spPr>
          <a:xfrm flipH="1" flipV="1">
            <a:off x="1844824" y="7956376"/>
            <a:ext cx="864096" cy="324036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95 % av alla möjliga intervall täcker </a:t>
            </a:r>
            <a:r>
              <a:rPr lang="el-GR" sz="2400" dirty="0" smtClean="0">
                <a:latin typeface="Calibri"/>
                <a:cs typeface="Calibri"/>
              </a:rPr>
              <a:t>μ</a:t>
            </a:r>
            <a:endParaRPr lang="sv-SE" sz="2400" dirty="0" smtClean="0">
              <a:latin typeface="Calibri"/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sz="2400" dirty="0" smtClean="0">
                <a:latin typeface="Calibri"/>
                <a:cs typeface="Calibri"/>
              </a:rPr>
              <a:t>Man </a:t>
            </a:r>
            <a:r>
              <a:rPr lang="sv-SE" sz="2400" u="sng" dirty="0" smtClean="0">
                <a:latin typeface="Calibri"/>
                <a:cs typeface="Calibri"/>
              </a:rPr>
              <a:t>skattar ett intervall</a:t>
            </a:r>
            <a:r>
              <a:rPr lang="sv-SE" sz="2400" dirty="0" smtClean="0">
                <a:latin typeface="Calibri"/>
                <a:cs typeface="Calibri"/>
              </a:rPr>
              <a:t>, inte bara en punkt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400" dirty="0" smtClean="0">
              <a:latin typeface="Calibri"/>
              <a:cs typeface="Calibri"/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1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400" b="1" i="1" dirty="0" smtClean="0">
                <a:solidFill>
                  <a:srgbClr val="C00000"/>
                </a:solidFill>
              </a:rPr>
              <a:t>	Jämför med Figur 16.2 sid 8</a:t>
            </a:r>
          </a:p>
        </p:txBody>
      </p:sp>
      <p:pic>
        <p:nvPicPr>
          <p:cNvPr id="6" name="Bildobjekt 5" descr="IN0J7R0C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640" y="3306050"/>
            <a:ext cx="6481145" cy="4434302"/>
          </a:xfrm>
          <a:prstGeom prst="rect">
            <a:avLst/>
          </a:prstGeom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Konfidensintervall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När vi observerat ett </a:t>
            </a:r>
            <a:r>
              <a:rPr lang="sv-SE" sz="2800" i="1" dirty="0" smtClean="0"/>
              <a:t>x</a:t>
            </a:r>
            <a:r>
              <a:rPr lang="sv-SE" sz="2800" dirty="0" smtClean="0"/>
              <a:t> och skapar ett KI så är det </a:t>
            </a:r>
            <a:r>
              <a:rPr lang="sv-SE" sz="2800" u="sng" dirty="0" smtClean="0"/>
              <a:t>inte</a:t>
            </a:r>
            <a:r>
              <a:rPr lang="sv-SE" sz="2800" dirty="0" smtClean="0"/>
              <a:t> stokastiskt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Det är m.a.o. </a:t>
            </a:r>
            <a:r>
              <a:rPr lang="sv-SE" sz="2800" u="sng" dirty="0" smtClean="0"/>
              <a:t>inte</a:t>
            </a:r>
            <a:r>
              <a:rPr lang="sv-SE" sz="2800" dirty="0" smtClean="0"/>
              <a:t> korrekt att säga att det är 95 % sannolikhet att intervallet täcker </a:t>
            </a:r>
            <a:r>
              <a:rPr lang="el-GR" sz="2800" dirty="0" smtClean="0">
                <a:cs typeface="Calibri"/>
              </a:rPr>
              <a:t>μ</a:t>
            </a: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Men om vi upprepar hela proceduren skulle 95 % av alla KI täcka in </a:t>
            </a:r>
            <a:r>
              <a:rPr lang="el-GR" sz="2800" dirty="0" smtClean="0">
                <a:cs typeface="Calibri"/>
              </a:rPr>
              <a:t>μ</a:t>
            </a: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Konfidensgraden</a:t>
            </a:r>
            <a:r>
              <a:rPr lang="sv-SE" sz="2800" dirty="0" smtClean="0"/>
              <a:t> är 95 %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”graden av tilltro”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cs typeface="Calibri"/>
              </a:rPr>
              <a:t>Kallas ett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95 % konfidensintervall för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μ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cs typeface="Calibri"/>
              </a:rPr>
              <a:t>Längden på intervallet kallas den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statistiska felmarginalen</a:t>
            </a:r>
          </a:p>
        </p:txBody>
      </p:sp>
      <p:cxnSp>
        <p:nvCxnSpPr>
          <p:cNvPr id="5" name="Rak 4"/>
          <p:cNvCxnSpPr/>
          <p:nvPr/>
        </p:nvCxnSpPr>
        <p:spPr>
          <a:xfrm>
            <a:off x="3789040" y="2301706"/>
            <a:ext cx="1186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Egenskaper</a:t>
            </a:r>
            <a:r>
              <a:rPr lang="sv-SE" dirty="0" smtClean="0"/>
              <a:t> hos stickprovet kan bl.a. vara: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Stickprovsmedelvärdet</a:t>
            </a:r>
          </a:p>
          <a:p>
            <a:pPr lvl="1">
              <a:spcBef>
                <a:spcPts val="1200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(Brukar kallas x-bar)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Font typeface="Calibri" pitchFamily="34" charset="0"/>
              <a:buChar char="–"/>
            </a:pPr>
            <a:r>
              <a:rPr lang="sv-SE" dirty="0" smtClean="0"/>
              <a:t>Stickprovsvariansen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Andelen i stickprovet med ngn egenskap</a:t>
            </a:r>
            <a:endParaRPr lang="sv-SE" dirty="0"/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/>
        </p:nvGraphicFramePr>
        <p:xfrm>
          <a:off x="2348880" y="5292080"/>
          <a:ext cx="2870556" cy="1008112"/>
        </p:xfrm>
        <a:graphic>
          <a:graphicData uri="http://schemas.openxmlformats.org/presentationml/2006/ole">
            <p:oleObj spid="_x0000_s427010" name="Ekvation" r:id="rId3" imgW="1244520" imgH="431640" progId="Equation.3">
              <p:embed/>
            </p:oleObj>
          </a:graphicData>
        </a:graphic>
      </p:graphicFrame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4725144" y="3059832"/>
          <a:ext cx="1639441" cy="1026826"/>
        </p:xfrm>
        <a:graphic>
          <a:graphicData uri="http://schemas.openxmlformats.org/presentationml/2006/ole">
            <p:oleObj spid="_x0000_s427011" name="Ekvation" r:id="rId4" imgW="698400" imgH="431640" progId="Equation.3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2825750" y="7651750"/>
          <a:ext cx="3765550" cy="1008063"/>
        </p:xfrm>
        <a:graphic>
          <a:graphicData uri="http://schemas.openxmlformats.org/presentationml/2006/ole">
            <p:oleObj spid="_x0000_s427013" name="Ekvation" r:id="rId5" imgW="1726920" imgH="45720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941388" y="7685088"/>
          <a:ext cx="1468437" cy="936625"/>
        </p:xfrm>
        <a:graphic>
          <a:graphicData uri="http://schemas.openxmlformats.org/presentationml/2006/ole">
            <p:oleObj spid="_x0000_s427014" name="Ekvation" r:id="rId6" imgW="685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Konfidensgraden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Varför just 95 %?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Varför inte 50, 75, 90 eller 99,9 %?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Man kan välja konfidensgraden helt fritt men 95 % är vanligt om inte det vanligaste.</a:t>
            </a:r>
          </a:p>
          <a:p>
            <a:pPr marL="273050" indent="-273050">
              <a:spcBef>
                <a:spcPts val="762"/>
              </a:spcBef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Hur säker vill man vara?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Bredare intervall </a:t>
            </a:r>
            <a:r>
              <a:rPr lang="sv-SE" sz="2800" dirty="0" smtClean="0">
                <a:latin typeface="Cambria Math"/>
                <a:ea typeface="Cambria Math"/>
              </a:rPr>
              <a:t>→  </a:t>
            </a:r>
            <a:r>
              <a:rPr lang="sv-SE" sz="2800" dirty="0" smtClean="0"/>
              <a:t>högre konfidens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fler KI täcker </a:t>
            </a:r>
            <a:r>
              <a:rPr lang="el-GR" sz="2400" dirty="0" smtClean="0">
                <a:cs typeface="Calibri"/>
              </a:rPr>
              <a:t>μ</a:t>
            </a: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Högre konfidens </a:t>
            </a:r>
            <a:r>
              <a:rPr lang="sv-SE" sz="2800" dirty="0" smtClean="0">
                <a:latin typeface="Cambria Math"/>
                <a:ea typeface="Cambria Math"/>
              </a:rPr>
              <a:t>→ </a:t>
            </a:r>
            <a:r>
              <a:rPr lang="sv-SE" sz="2800" dirty="0" smtClean="0"/>
              <a:t>bredare intervall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Vad krävs för 100 % konfidens? 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Ett oändligt intervall (-∞,∞)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Konfidensintervall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Notera att för givet värde på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så bestäms intervallets längd, dvs. </a:t>
            </a:r>
            <a:r>
              <a:rPr lang="sv-SE" dirty="0" err="1" smtClean="0"/>
              <a:t>fel-marginalen</a:t>
            </a:r>
            <a:r>
              <a:rPr lang="sv-SE" dirty="0" smtClean="0"/>
              <a:t>, av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Konfidensgraden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95 % ger oss värdet 1,96 (Tabell 2)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Vilket värde skulle vi få vid 90 %?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99 %?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Stickprovsstorleken</a:t>
            </a:r>
          </a:p>
          <a:p>
            <a:pPr marL="673100" lvl="1" indent="-273050">
              <a:spcBef>
                <a:spcPts val="1800"/>
              </a:spcBef>
            </a:pPr>
            <a:r>
              <a:rPr lang="sv-SE" dirty="0" smtClean="0"/>
              <a:t>eftersom</a:t>
            </a:r>
          </a:p>
          <a:p>
            <a:pPr marL="673100" lvl="1" indent="-273050">
              <a:spcBef>
                <a:spcPts val="1800"/>
              </a:spcBef>
            </a:pPr>
            <a:r>
              <a:rPr lang="sv-SE" dirty="0" smtClean="0"/>
              <a:t>större stickprov </a:t>
            </a:r>
            <a:r>
              <a:rPr lang="sv-SE" dirty="0" smtClean="0">
                <a:latin typeface="Cambria Math"/>
                <a:ea typeface="Cambria Math"/>
              </a:rPr>
              <a:t>→ </a:t>
            </a:r>
            <a:r>
              <a:rPr lang="sv-SE" dirty="0" smtClean="0"/>
              <a:t>mer information</a:t>
            </a:r>
          </a:p>
        </p:txBody>
      </p:sp>
      <p:graphicFrame>
        <p:nvGraphicFramePr>
          <p:cNvPr id="620548" name="Object 5"/>
          <p:cNvGraphicFramePr>
            <a:graphicFrameLocks noChangeAspect="1"/>
          </p:cNvGraphicFramePr>
          <p:nvPr/>
        </p:nvGraphicFramePr>
        <p:xfrm>
          <a:off x="2564904" y="6935868"/>
          <a:ext cx="1428750" cy="936625"/>
        </p:xfrm>
        <a:graphic>
          <a:graphicData uri="http://schemas.openxmlformats.org/presentationml/2006/ole">
            <p:oleObj spid="_x0000_s620548" name="Ekvation" r:id="rId3" imgW="6476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Konfidensgraden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1800"/>
              </a:spcBef>
            </a:pPr>
            <a:r>
              <a:rPr lang="sv-SE" dirty="0" smtClean="0"/>
              <a:t>Bestäm konfidensgrad = 1-</a:t>
            </a:r>
            <a:r>
              <a:rPr lang="el-GR" dirty="0" smtClean="0"/>
              <a:t>α</a:t>
            </a:r>
            <a:endParaRPr lang="sv-SE" dirty="0" smtClean="0"/>
          </a:p>
          <a:p>
            <a:pPr marL="273050" indent="-273050">
              <a:spcBef>
                <a:spcPts val="1200"/>
              </a:spcBef>
              <a:buNone/>
            </a:pPr>
            <a:r>
              <a:rPr lang="sv-SE" dirty="0" smtClean="0"/>
              <a:t>	Ex. 95 %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0,95 = </a:t>
            </a:r>
            <a:r>
              <a:rPr lang="sv-SE" dirty="0" smtClean="0"/>
              <a:t>1-</a:t>
            </a:r>
            <a:r>
              <a:rPr lang="el-GR" dirty="0" smtClean="0"/>
              <a:t>α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</a:t>
            </a:r>
            <a:r>
              <a:rPr lang="el-GR" dirty="0" smtClean="0"/>
              <a:t>α</a:t>
            </a:r>
            <a:r>
              <a:rPr lang="sv-SE" dirty="0" smtClean="0"/>
              <a:t> = 0,05</a:t>
            </a:r>
          </a:p>
          <a:p>
            <a:pPr marL="273050" indent="-273050">
              <a:spcBef>
                <a:spcPts val="2400"/>
              </a:spcBef>
            </a:pPr>
            <a:r>
              <a:rPr lang="sv-SE" sz="3200" dirty="0" smtClean="0"/>
              <a:t>Hälften av </a:t>
            </a:r>
            <a:r>
              <a:rPr lang="el-GR" dirty="0" smtClean="0"/>
              <a:t>α</a:t>
            </a:r>
            <a:r>
              <a:rPr lang="sv-SE" sz="3200" dirty="0" smtClean="0"/>
              <a:t> läggs i vardera svans</a:t>
            </a:r>
          </a:p>
          <a:p>
            <a:pPr marL="273050" indent="-273050">
              <a:spcBef>
                <a:spcPts val="1200"/>
              </a:spcBef>
              <a:buNone/>
            </a:pPr>
            <a:r>
              <a:rPr lang="sv-SE" dirty="0" smtClean="0"/>
              <a:t>	Se Figur 16.3 sid 10</a:t>
            </a:r>
          </a:p>
          <a:p>
            <a:pPr marL="273050" indent="-273050">
              <a:spcBef>
                <a:spcPts val="2400"/>
              </a:spcBef>
            </a:pPr>
            <a:r>
              <a:rPr lang="sv-SE" sz="3200" dirty="0" smtClean="0"/>
              <a:t>Slå upp värdet för </a:t>
            </a:r>
            <a:r>
              <a:rPr lang="sv-SE" sz="3200" i="1" dirty="0" smtClean="0"/>
              <a:t>z</a:t>
            </a:r>
            <a:r>
              <a:rPr lang="el-GR" baseline="-25000" dirty="0" smtClean="0"/>
              <a:t>α</a:t>
            </a:r>
            <a:r>
              <a:rPr lang="sv-SE" sz="3200" baseline="-25000" dirty="0" smtClean="0"/>
              <a:t>/2</a:t>
            </a:r>
            <a:r>
              <a:rPr lang="sv-SE" sz="3200" dirty="0" smtClean="0"/>
              <a:t> i Tabell 2 </a:t>
            </a:r>
          </a:p>
          <a:p>
            <a:pPr marL="273050" indent="-273050">
              <a:spcBef>
                <a:spcPts val="1200"/>
              </a:spcBef>
              <a:buNone/>
            </a:pPr>
            <a:r>
              <a:rPr lang="sv-SE" dirty="0" smtClean="0"/>
              <a:t>	Ex. </a:t>
            </a:r>
            <a:r>
              <a:rPr lang="sv-SE" i="1" dirty="0" smtClean="0"/>
              <a:t>z</a:t>
            </a:r>
            <a:r>
              <a:rPr lang="sv-SE" baseline="-25000" dirty="0" smtClean="0"/>
              <a:t>0,025</a:t>
            </a:r>
            <a:r>
              <a:rPr lang="sv-SE" dirty="0" smtClean="0"/>
              <a:t> = 1,96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95 % KI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sv-SE" sz="3200" dirty="0" smtClean="0">
                <a:ea typeface="Cambria Math"/>
              </a:rPr>
              <a:t>	Ex. </a:t>
            </a:r>
            <a:r>
              <a:rPr lang="sv-SE" i="1" dirty="0" smtClean="0"/>
              <a:t>z</a:t>
            </a:r>
            <a:r>
              <a:rPr lang="sv-SE" baseline="-25000" dirty="0" smtClean="0"/>
              <a:t>0,05</a:t>
            </a:r>
            <a:r>
              <a:rPr lang="sv-SE" dirty="0" smtClean="0"/>
              <a:t> = 1,6449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90 % KI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sv-SE" dirty="0" smtClean="0">
                <a:ea typeface="Cambria Math"/>
              </a:rPr>
              <a:t>	Ex. </a:t>
            </a:r>
            <a:r>
              <a:rPr lang="sv-SE" i="1" dirty="0" smtClean="0"/>
              <a:t>z</a:t>
            </a:r>
            <a:r>
              <a:rPr lang="sv-SE" baseline="-25000" dirty="0" smtClean="0"/>
              <a:t>0,005</a:t>
            </a:r>
            <a:r>
              <a:rPr lang="sv-SE" dirty="0" smtClean="0"/>
              <a:t> = 2,5758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99 % KI</a:t>
            </a:r>
          </a:p>
          <a:p>
            <a:pPr marL="273050" indent="-273050">
              <a:spcBef>
                <a:spcPts val="1800"/>
              </a:spcBef>
            </a:pPr>
            <a:endParaRPr lang="sv-SE" sz="3200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Formler K.I. för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μ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rabicPeriod"/>
            </a:pPr>
            <a:r>
              <a:rPr lang="sv-SE" dirty="0" smtClean="0"/>
              <a:t>Normalfördelade observationer, 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514350" indent="-514350">
              <a:spcBef>
                <a:spcPts val="762"/>
              </a:spcBef>
              <a:buFont typeface="+mj-lt"/>
              <a:buAutoNum type="arabicPeriod" startAt="2"/>
            </a:pPr>
            <a:r>
              <a:rPr lang="sv-SE" dirty="0" smtClean="0"/>
              <a:t>Normalfördelade observationer, 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  <a:r>
              <a:rPr lang="sv-SE" dirty="0" smtClean="0"/>
              <a:t>; använd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</p:txBody>
      </p:sp>
      <p:graphicFrame>
        <p:nvGraphicFramePr>
          <p:cNvPr id="616451" name="Object 3"/>
          <p:cNvGraphicFramePr>
            <a:graphicFrameLocks noChangeAspect="1"/>
          </p:cNvGraphicFramePr>
          <p:nvPr/>
        </p:nvGraphicFramePr>
        <p:xfrm>
          <a:off x="1700808" y="3491880"/>
          <a:ext cx="1968500" cy="1062038"/>
        </p:xfrm>
        <a:graphic>
          <a:graphicData uri="http://schemas.openxmlformats.org/presentationml/2006/ole">
            <p:oleObj spid="_x0000_s616451" name="Ekvation" r:id="rId3" imgW="761760" imgH="406080" progId="Equation.3">
              <p:embed/>
            </p:oleObj>
          </a:graphicData>
        </a:graphic>
      </p:graphicFrame>
      <p:graphicFrame>
        <p:nvGraphicFramePr>
          <p:cNvPr id="616452" name="Object 4"/>
          <p:cNvGraphicFramePr>
            <a:graphicFrameLocks noChangeAspect="1"/>
          </p:cNvGraphicFramePr>
          <p:nvPr/>
        </p:nvGraphicFramePr>
        <p:xfrm>
          <a:off x="1668463" y="6318275"/>
          <a:ext cx="2033587" cy="1062037"/>
        </p:xfrm>
        <a:graphic>
          <a:graphicData uri="http://schemas.openxmlformats.org/presentationml/2006/ole">
            <p:oleObj spid="_x0000_s616452" name="Ekvation" r:id="rId4" imgW="787320" imgH="40608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4365104" y="377991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Tabell 2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365104" y="6588224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Tabell 3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Formler K.I. för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μ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rabicPeriod" startAt="3"/>
            </a:pPr>
            <a:r>
              <a:rPr lang="sv-SE" dirty="0" smtClean="0"/>
              <a:t>Ej normalfördelning men stort stickprov, 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514350" indent="-514350">
              <a:spcBef>
                <a:spcPts val="762"/>
              </a:spcBef>
              <a:buFont typeface="+mj-lt"/>
              <a:buAutoNum type="arabicPeriod" startAt="4"/>
            </a:pPr>
            <a:r>
              <a:rPr lang="sv-SE" dirty="0" smtClean="0"/>
              <a:t>Ej normalfördelning men stort stickprov, 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00808" y="3491880"/>
          <a:ext cx="1968500" cy="1062038"/>
        </p:xfrm>
        <a:graphic>
          <a:graphicData uri="http://schemas.openxmlformats.org/presentationml/2006/ole">
            <p:oleObj spid="_x0000_s619523" name="Ekvation" r:id="rId3" imgW="761760" imgH="40608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4365104" y="377991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Tabell 2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619524" name="Object 4"/>
          <p:cNvGraphicFramePr>
            <a:graphicFrameLocks noChangeAspect="1"/>
          </p:cNvGraphicFramePr>
          <p:nvPr/>
        </p:nvGraphicFramePr>
        <p:xfrm>
          <a:off x="1700808" y="6390282"/>
          <a:ext cx="1968500" cy="1062038"/>
        </p:xfrm>
        <a:graphic>
          <a:graphicData uri="http://schemas.openxmlformats.org/presentationml/2006/ole">
            <p:oleObj spid="_x0000_s619524" name="Ekvation" r:id="rId4" imgW="761760" imgH="40608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4509120" y="6660232"/>
            <a:ext cx="158417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till att ha stort n!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Antag att vi observerar följande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		</a:t>
            </a:r>
            <a:r>
              <a:rPr lang="sv-SE" sz="2800" i="1" dirty="0" smtClean="0"/>
              <a:t>x</a:t>
            </a:r>
            <a:r>
              <a:rPr lang="sv-SE" sz="2800" dirty="0" smtClean="0"/>
              <a:t> = 33, </a:t>
            </a:r>
            <a:r>
              <a:rPr lang="sv-SE" sz="2800" i="1" dirty="0" smtClean="0"/>
              <a:t>s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16, </a:t>
            </a:r>
            <a:r>
              <a:rPr lang="sv-SE" sz="2800" i="1" dirty="0" smtClean="0"/>
              <a:t>n</a:t>
            </a:r>
            <a:r>
              <a:rPr lang="sv-SE" sz="2800" dirty="0" smtClean="0"/>
              <a:t> = 25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Bestäm ett 95 % KI för </a:t>
            </a:r>
            <a:r>
              <a:rPr lang="el-GR" sz="2800" dirty="0" smtClean="0">
                <a:cs typeface="Calibri"/>
              </a:rPr>
              <a:t>μ</a:t>
            </a:r>
            <a:endParaRPr lang="sv-SE" sz="2800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sz="1600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ea typeface="Cambria Math"/>
              </a:rPr>
              <a:t>0,95 = </a:t>
            </a:r>
            <a:r>
              <a:rPr lang="sv-SE" sz="2800" dirty="0" smtClean="0"/>
              <a:t>1-</a:t>
            </a:r>
            <a:r>
              <a:rPr lang="el-GR" sz="2800" dirty="0" smtClean="0"/>
              <a:t>α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/>
              <a:t>α</a:t>
            </a:r>
            <a:r>
              <a:rPr lang="sv-SE" sz="2800" dirty="0" smtClean="0"/>
              <a:t>/2 = 0,025 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cs typeface="Calibri"/>
              </a:rPr>
              <a:t>Frihetsgrader = </a:t>
            </a:r>
            <a:r>
              <a:rPr lang="sv-SE" sz="2800" i="1" dirty="0" smtClean="0">
                <a:cs typeface="Calibri"/>
              </a:rPr>
              <a:t>n</a:t>
            </a:r>
            <a:r>
              <a:rPr lang="sv-SE" sz="2800" dirty="0" smtClean="0">
                <a:cs typeface="Calibri"/>
              </a:rPr>
              <a:t>-1 = 24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cs typeface="Calibri"/>
              </a:rPr>
              <a:t>I Tabell 3 avläses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>
                <a:cs typeface="Calibri"/>
              </a:rPr>
              <a:t>Ett 95 % KI </a:t>
            </a:r>
            <a:r>
              <a:rPr lang="sv-SE" sz="2800" dirty="0" smtClean="0"/>
              <a:t>för </a:t>
            </a:r>
            <a:r>
              <a:rPr lang="el-GR" sz="2800" dirty="0" smtClean="0">
                <a:cs typeface="Calibri"/>
              </a:rPr>
              <a:t>μ </a:t>
            </a:r>
            <a:r>
              <a:rPr lang="sv-SE" sz="2800" dirty="0" smtClean="0">
                <a:cs typeface="Calibri"/>
              </a:rPr>
              <a:t>ges av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>
              <a:cs typeface="Calibri"/>
            </a:endParaRPr>
          </a:p>
          <a:p>
            <a:pPr marL="2514600" indent="0">
              <a:spcBef>
                <a:spcPts val="762"/>
              </a:spcBef>
              <a:buNone/>
            </a:pPr>
            <a:r>
              <a:rPr lang="sv-SE" sz="2800" dirty="0" smtClean="0">
                <a:cs typeface="Calibri"/>
              </a:rPr>
              <a:t>=</a:t>
            </a:r>
          </a:p>
          <a:p>
            <a:pPr marL="273050" indent="-273050">
              <a:spcBef>
                <a:spcPts val="762"/>
              </a:spcBef>
            </a:pPr>
            <a:endParaRPr lang="sv-SE" sz="2800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>
                <a:cs typeface="Calibri"/>
              </a:rPr>
              <a:t>	= 33 ± 1,6512  eller  (31,35 , 34,65)</a:t>
            </a:r>
          </a:p>
        </p:txBody>
      </p:sp>
      <p:graphicFrame>
        <p:nvGraphicFramePr>
          <p:cNvPr id="617475" name="Object 3"/>
          <p:cNvGraphicFramePr>
            <a:graphicFrameLocks noChangeAspect="1"/>
          </p:cNvGraphicFramePr>
          <p:nvPr/>
        </p:nvGraphicFramePr>
        <p:xfrm>
          <a:off x="692696" y="6228184"/>
          <a:ext cx="2055812" cy="1023938"/>
        </p:xfrm>
        <a:graphic>
          <a:graphicData uri="http://schemas.openxmlformats.org/presentationml/2006/ole">
            <p:oleObj spid="_x0000_s617475" name="Ekvation" r:id="rId3" imgW="825480" imgH="406080" progId="Equation.3">
              <p:embed/>
            </p:oleObj>
          </a:graphicData>
        </a:graphic>
      </p:graphicFrame>
      <p:cxnSp>
        <p:nvCxnSpPr>
          <p:cNvPr id="6" name="Rak 5"/>
          <p:cNvCxnSpPr/>
          <p:nvPr/>
        </p:nvCxnSpPr>
        <p:spPr>
          <a:xfrm>
            <a:off x="1328068" y="2843808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7476" name="Object 4"/>
          <p:cNvGraphicFramePr>
            <a:graphicFrameLocks noChangeAspect="1"/>
          </p:cNvGraphicFramePr>
          <p:nvPr/>
        </p:nvGraphicFramePr>
        <p:xfrm>
          <a:off x="3312190" y="5093890"/>
          <a:ext cx="1917010" cy="583630"/>
        </p:xfrm>
        <a:graphic>
          <a:graphicData uri="http://schemas.openxmlformats.org/presentationml/2006/ole">
            <p:oleObj spid="_x0000_s617476" name="Ekvation" r:id="rId4" imgW="799920" imgH="241200" progId="Equation.3">
              <p:embed/>
            </p:oleObj>
          </a:graphicData>
        </a:graphic>
      </p:graphicFrame>
      <p:graphicFrame>
        <p:nvGraphicFramePr>
          <p:cNvPr id="617477" name="Object 5"/>
          <p:cNvGraphicFramePr>
            <a:graphicFrameLocks noChangeAspect="1"/>
          </p:cNvGraphicFramePr>
          <p:nvPr/>
        </p:nvGraphicFramePr>
        <p:xfrm>
          <a:off x="3356992" y="6262092"/>
          <a:ext cx="2444307" cy="1008112"/>
        </p:xfrm>
        <a:graphic>
          <a:graphicData uri="http://schemas.openxmlformats.org/presentationml/2006/ole">
            <p:oleObj spid="_x0000_s617477" name="Ekvation" r:id="rId5" imgW="10285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Bredvidläsning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Nyquist: Kap 4 och 10</a:t>
            </a:r>
          </a:p>
          <a:p>
            <a:pPr marL="273050" indent="-273050">
              <a:spcBef>
                <a:spcPts val="762"/>
              </a:spcBef>
            </a:pPr>
            <a:r>
              <a:rPr lang="sv-SE" sz="3200" dirty="0" err="1" smtClean="0"/>
              <a:t>Thurén</a:t>
            </a:r>
            <a:r>
              <a:rPr lang="sv-SE" dirty="0" smtClean="0"/>
              <a:t>: Kap 5</a:t>
            </a:r>
          </a:p>
          <a:p>
            <a:pPr marL="273050" indent="-273050">
              <a:spcBef>
                <a:spcPts val="762"/>
              </a:spcBef>
            </a:pPr>
            <a:endParaRPr lang="sv-SE" sz="3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Dessa avsnitt kommer inte att examineras explicit men det rekommenderas att ni läser igenom dem</a:t>
            </a:r>
            <a:endParaRPr lang="sv-SE" sz="3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Notera att dessa egenskaper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funktioner</a:t>
            </a:r>
            <a:r>
              <a:rPr lang="sv-SE" dirty="0" smtClean="0"/>
              <a:t> av de i stickprovet ingående observationerna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urvalskarakteristikor</a:t>
            </a:r>
            <a:r>
              <a:rPr lang="sv-SE" dirty="0" smtClean="0"/>
              <a:t> eller med ett annat ord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Medelvärdet är ett exempel på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Innan vi observerar stickprovet kan dessa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r>
              <a:rPr lang="sv-SE" dirty="0" smtClean="0"/>
              <a:t> betraktas som …. vadå?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rgbClr val="C00000"/>
                </a:solidFill>
              </a:rPr>
              <a:t>Stokastiska variabler!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Stickprovsmedelvärdet som s.v. kan betecknas med versal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Stickprovsvariansen likaså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  <a:p>
            <a:pPr>
              <a:spcBef>
                <a:spcPts val="600"/>
              </a:spcBef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   och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har sina respektive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varianser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och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fördelningar</a:t>
            </a:r>
          </a:p>
          <a:p>
            <a:pPr>
              <a:spcBef>
                <a:spcPts val="1800"/>
              </a:spcBef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29058" name="Object 2"/>
          <p:cNvGraphicFramePr>
            <a:graphicFrameLocks noChangeAspect="1"/>
          </p:cNvGraphicFramePr>
          <p:nvPr/>
        </p:nvGraphicFramePr>
        <p:xfrm>
          <a:off x="5013176" y="2620012"/>
          <a:ext cx="432048" cy="508188"/>
        </p:xfrm>
        <a:graphic>
          <a:graphicData uri="http://schemas.openxmlformats.org/presentationml/2006/ole">
            <p:oleObj spid="_x0000_s429058" name="Ekvation" r:id="rId3" imgW="152280" imgH="177480" progId="Equation.3">
              <p:embed/>
            </p:oleObj>
          </a:graphicData>
        </a:graphic>
      </p:graphicFrame>
      <p:graphicFrame>
        <p:nvGraphicFramePr>
          <p:cNvPr id="429059" name="Object 2"/>
          <p:cNvGraphicFramePr>
            <a:graphicFrameLocks noChangeAspect="1"/>
          </p:cNvGraphicFramePr>
          <p:nvPr/>
        </p:nvGraphicFramePr>
        <p:xfrm>
          <a:off x="318272" y="4306928"/>
          <a:ext cx="431800" cy="509588"/>
        </p:xfrm>
        <a:graphic>
          <a:graphicData uri="http://schemas.openxmlformats.org/presentationml/2006/ole">
            <p:oleObj spid="_x0000_s429059" name="Ekvation" r:id="rId4" imgW="152280" imgH="177480" progId="Equation.3">
              <p:embed/>
            </p:oleObj>
          </a:graphicData>
        </a:graphic>
      </p:graphicFrame>
      <p:graphicFrame>
        <p:nvGraphicFramePr>
          <p:cNvPr id="429060" name="Object 2"/>
          <p:cNvGraphicFramePr>
            <a:graphicFrameLocks noChangeAspect="1"/>
          </p:cNvGraphicFramePr>
          <p:nvPr/>
        </p:nvGraphicFramePr>
        <p:xfrm>
          <a:off x="3068960" y="7143006"/>
          <a:ext cx="2914650" cy="728662"/>
        </p:xfrm>
        <a:graphic>
          <a:graphicData uri="http://schemas.openxmlformats.org/presentationml/2006/ole">
            <p:oleObj spid="_x0000_s429060" name="Ekvation" r:id="rId5" imgW="1028520" imgH="253800" progId="Equation.3">
              <p:embed/>
            </p:oleObj>
          </a:graphicData>
        </a:graphic>
      </p:graphicFrame>
      <p:graphicFrame>
        <p:nvGraphicFramePr>
          <p:cNvPr id="429061" name="Object 2"/>
          <p:cNvGraphicFramePr>
            <a:graphicFrameLocks noChangeAspect="1"/>
          </p:cNvGraphicFramePr>
          <p:nvPr/>
        </p:nvGraphicFramePr>
        <p:xfrm>
          <a:off x="3203575" y="4982840"/>
          <a:ext cx="2627313" cy="655637"/>
        </p:xfrm>
        <a:graphic>
          <a:graphicData uri="http://schemas.openxmlformats.org/presentationml/2006/ole">
            <p:oleObj spid="_x0000_s429061" name="Ekvation" r:id="rId6" imgW="927000" imgH="228600" progId="Equation.3">
              <p:embed/>
            </p:oleObj>
          </a:graphicData>
        </a:graphic>
      </p:graphicFrame>
      <p:graphicFrame>
        <p:nvGraphicFramePr>
          <p:cNvPr id="429062" name="Object 2"/>
          <p:cNvGraphicFramePr>
            <a:graphicFrameLocks noChangeAspect="1"/>
          </p:cNvGraphicFramePr>
          <p:nvPr/>
        </p:nvGraphicFramePr>
        <p:xfrm>
          <a:off x="2627313" y="5703565"/>
          <a:ext cx="2698750" cy="655637"/>
        </p:xfrm>
        <a:graphic>
          <a:graphicData uri="http://schemas.openxmlformats.org/presentationml/2006/ole">
            <p:oleObj spid="_x0000_s429062" name="Ekvation" r:id="rId7" imgW="952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10877</TotalTime>
  <Words>2638</Words>
  <Application>Microsoft Office PowerPoint</Application>
  <PresentationFormat>Bildspel på skärmen (4:3)</PresentationFormat>
  <Paragraphs>851</Paragraphs>
  <Slides>76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76</vt:i4>
      </vt:variant>
    </vt:vector>
  </HeadingPairs>
  <TitlesOfParts>
    <vt:vector size="79" baseType="lpstr">
      <vt:lpstr>Office-tema</vt:lpstr>
      <vt:lpstr>Ekvation</vt:lpstr>
      <vt:lpstr>Microsoft Equation 3.0</vt:lpstr>
      <vt:lpstr>Statistikens grunder 2 dagtid</vt:lpstr>
      <vt:lpstr>F3 Lite till om tidsserier</vt:lpstr>
      <vt:lpstr>Deflatering</vt:lpstr>
      <vt:lpstr>Sammansatta index 4</vt:lpstr>
      <vt:lpstr>Samplingfördelningar 1</vt:lpstr>
      <vt:lpstr>Samplingfördelningar 2</vt:lpstr>
      <vt:lpstr>Samplingfördelningar 3</vt:lpstr>
      <vt:lpstr>Statistikor 1</vt:lpstr>
      <vt:lpstr>Statistikor 2</vt:lpstr>
      <vt:lpstr>Enstaka observationer</vt:lpstr>
      <vt:lpstr>Stickprovsmedelvärdet 1</vt:lpstr>
      <vt:lpstr>Stickprovsmedelvärdet 2</vt:lpstr>
      <vt:lpstr>Simultanfördelningen</vt:lpstr>
      <vt:lpstr>Exempel</vt:lpstr>
      <vt:lpstr>Exempel, forts.</vt:lpstr>
      <vt:lpstr>Exempel, forts.</vt:lpstr>
      <vt:lpstr>Exempel, forts.</vt:lpstr>
      <vt:lpstr>Stickprovsmedelvärdet 3</vt:lpstr>
      <vt:lpstr>Fall 1 (avsnitt 15.2)</vt:lpstr>
      <vt:lpstr>Fall 1, forts.</vt:lpstr>
      <vt:lpstr>Fall 1: Exempel</vt:lpstr>
      <vt:lpstr>Fall 1, forts.</vt:lpstr>
      <vt:lpstr>χ2-fördelningen 1</vt:lpstr>
      <vt:lpstr>χ2-fördelningen 2</vt:lpstr>
      <vt:lpstr>χ2-fördelningen 3</vt:lpstr>
      <vt:lpstr>χ2-fördelningen 4</vt:lpstr>
      <vt:lpstr>t-fördelningen 1</vt:lpstr>
      <vt:lpstr>t-fördelningen 2</vt:lpstr>
      <vt:lpstr>t-fördelningen 3</vt:lpstr>
      <vt:lpstr>Bild 30</vt:lpstr>
      <vt:lpstr>F4 Samplingfördelningar</vt:lpstr>
      <vt:lpstr>Statistikor</vt:lpstr>
      <vt:lpstr>X-bar</vt:lpstr>
      <vt:lpstr>Samplingfördelningar</vt:lpstr>
      <vt:lpstr>Fall 1 (avsnitt 15.2)</vt:lpstr>
      <vt:lpstr>χ2-fördelningen</vt:lpstr>
      <vt:lpstr>Fördelningen för S2</vt:lpstr>
      <vt:lpstr>t-fördelningen</vt:lpstr>
      <vt:lpstr>Fall 2 (avsnitt 15.5)</vt:lpstr>
      <vt:lpstr>Fall 2, forts.</vt:lpstr>
      <vt:lpstr>Exemplet från Fall 1</vt:lpstr>
      <vt:lpstr>Sammanfattning</vt:lpstr>
      <vt:lpstr>Vad som gäller för X</vt:lpstr>
      <vt:lpstr>Centrala gränsvärdessatsen</vt:lpstr>
      <vt:lpstr>CGS</vt:lpstr>
      <vt:lpstr>CGS</vt:lpstr>
      <vt:lpstr>CGS</vt:lpstr>
      <vt:lpstr>Andelar/proportioner 1</vt:lpstr>
      <vt:lpstr>Andelar/proportioner 2</vt:lpstr>
      <vt:lpstr>Andelar/proportioner 3</vt:lpstr>
      <vt:lpstr>Exempel</vt:lpstr>
      <vt:lpstr>Exempel, forts.</vt:lpstr>
      <vt:lpstr>Avslutning CGS</vt:lpstr>
      <vt:lpstr>F5 CGS rep</vt:lpstr>
      <vt:lpstr>CGS</vt:lpstr>
      <vt:lpstr>Utveckla och använd CGS</vt:lpstr>
      <vt:lpstr>Kap 16 Uppskattning</vt:lpstr>
      <vt:lpstr>Uppskattning</vt:lpstr>
      <vt:lpstr>Begrepp och termer</vt:lpstr>
      <vt:lpstr>Osäkerhet i skattningar 1</vt:lpstr>
      <vt:lpstr>Osäkerhet i skattningar 2</vt:lpstr>
      <vt:lpstr>Skattningens egenskaper</vt:lpstr>
      <vt:lpstr>Skatta μ</vt:lpstr>
      <vt:lpstr>Skatta μ</vt:lpstr>
      <vt:lpstr>Sannolikheten att ligga i ett intervall</vt:lpstr>
      <vt:lpstr>Sannolikheten att ligga i ett intervall</vt:lpstr>
      <vt:lpstr>Vänd på det</vt:lpstr>
      <vt:lpstr>Stokastiska intervall</vt:lpstr>
      <vt:lpstr>Konfidensintervall 1</vt:lpstr>
      <vt:lpstr>Konfidensgraden</vt:lpstr>
      <vt:lpstr>Konfidensintervall 2</vt:lpstr>
      <vt:lpstr>Konfidensgraden</vt:lpstr>
      <vt:lpstr>Formler K.I. för μ </vt:lpstr>
      <vt:lpstr>Formler K.I. för μ </vt:lpstr>
      <vt:lpstr>Exempel</vt:lpstr>
      <vt:lpstr>Bredvidläsning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898</cp:revision>
  <dcterms:created xsi:type="dcterms:W3CDTF">2012-09-02T12:13:54Z</dcterms:created>
  <dcterms:modified xsi:type="dcterms:W3CDTF">2012-10-12T12:27:31Z</dcterms:modified>
</cp:coreProperties>
</file>