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7.xml" ContentType="application/vnd.openxmlformats-officedocument.drawingml.chart+xml"/>
  <Override PartName="/ppt/slides/slide79.xml" ContentType="application/vnd.openxmlformats-officedocument.presentationml.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6"/>
  </p:handoutMasterIdLst>
  <p:sldIdLst>
    <p:sldId id="404" r:id="rId2"/>
    <p:sldId id="432" r:id="rId3"/>
    <p:sldId id="538" r:id="rId4"/>
    <p:sldId id="539" r:id="rId5"/>
    <p:sldId id="540" r:id="rId6"/>
    <p:sldId id="541" r:id="rId7"/>
    <p:sldId id="544" r:id="rId8"/>
    <p:sldId id="542" r:id="rId9"/>
    <p:sldId id="545" r:id="rId10"/>
    <p:sldId id="535" r:id="rId11"/>
    <p:sldId id="547" r:id="rId12"/>
    <p:sldId id="548" r:id="rId13"/>
    <p:sldId id="549" r:id="rId14"/>
    <p:sldId id="546" r:id="rId15"/>
    <p:sldId id="550" r:id="rId16"/>
    <p:sldId id="551" r:id="rId17"/>
    <p:sldId id="552" r:id="rId18"/>
    <p:sldId id="553" r:id="rId19"/>
    <p:sldId id="554" r:id="rId20"/>
    <p:sldId id="556" r:id="rId21"/>
    <p:sldId id="555" r:id="rId22"/>
    <p:sldId id="558" r:id="rId23"/>
    <p:sldId id="557" r:id="rId24"/>
    <p:sldId id="563" r:id="rId25"/>
    <p:sldId id="564" r:id="rId26"/>
    <p:sldId id="559" r:id="rId27"/>
    <p:sldId id="560" r:id="rId28"/>
    <p:sldId id="562" r:id="rId29"/>
    <p:sldId id="561" r:id="rId30"/>
    <p:sldId id="565" r:id="rId31"/>
    <p:sldId id="566" r:id="rId32"/>
    <p:sldId id="575" r:id="rId33"/>
    <p:sldId id="567" r:id="rId34"/>
    <p:sldId id="583" r:id="rId35"/>
    <p:sldId id="574" r:id="rId36"/>
    <p:sldId id="576" r:id="rId37"/>
    <p:sldId id="579" r:id="rId38"/>
    <p:sldId id="568" r:id="rId39"/>
    <p:sldId id="584" r:id="rId40"/>
    <p:sldId id="569" r:id="rId41"/>
    <p:sldId id="570" r:id="rId42"/>
    <p:sldId id="582" r:id="rId43"/>
    <p:sldId id="577" r:id="rId44"/>
    <p:sldId id="571" r:id="rId45"/>
    <p:sldId id="580" r:id="rId46"/>
    <p:sldId id="581" r:id="rId47"/>
    <p:sldId id="572" r:id="rId48"/>
    <p:sldId id="573" r:id="rId49"/>
    <p:sldId id="578" r:id="rId50"/>
    <p:sldId id="585" r:id="rId51"/>
    <p:sldId id="586" r:id="rId52"/>
    <p:sldId id="587" r:id="rId53"/>
    <p:sldId id="589" r:id="rId54"/>
    <p:sldId id="590" r:id="rId55"/>
    <p:sldId id="591" r:id="rId56"/>
    <p:sldId id="592" r:id="rId57"/>
    <p:sldId id="609" r:id="rId58"/>
    <p:sldId id="593" r:id="rId59"/>
    <p:sldId id="596" r:id="rId60"/>
    <p:sldId id="595" r:id="rId61"/>
    <p:sldId id="594" r:id="rId62"/>
    <p:sldId id="598" r:id="rId63"/>
    <p:sldId id="599" r:id="rId64"/>
    <p:sldId id="597" r:id="rId65"/>
    <p:sldId id="601" r:id="rId66"/>
    <p:sldId id="600" r:id="rId67"/>
    <p:sldId id="603" r:id="rId68"/>
    <p:sldId id="604" r:id="rId69"/>
    <p:sldId id="606" r:id="rId70"/>
    <p:sldId id="616" r:id="rId71"/>
    <p:sldId id="602" r:id="rId72"/>
    <p:sldId id="608" r:id="rId73"/>
    <p:sldId id="615" r:id="rId74"/>
    <p:sldId id="617" r:id="rId75"/>
    <p:sldId id="619" r:id="rId76"/>
    <p:sldId id="607" r:id="rId77"/>
    <p:sldId id="612" r:id="rId78"/>
    <p:sldId id="618" r:id="rId79"/>
    <p:sldId id="610" r:id="rId80"/>
    <p:sldId id="613" r:id="rId81"/>
    <p:sldId id="620" r:id="rId82"/>
    <p:sldId id="622" r:id="rId83"/>
    <p:sldId id="614" r:id="rId84"/>
    <p:sldId id="621" r:id="rId85"/>
  </p:sldIdLst>
  <p:sldSz cx="6858000" cy="9144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4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85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Blad1!$C$6:$C$7</c:f>
              <c:numCache>
                <c:formatCode>General</c:formatCode>
                <c:ptCount val="2"/>
                <c:pt idx="0">
                  <c:v>19</c:v>
                </c:pt>
                <c:pt idx="1">
                  <c:v>33</c:v>
                </c:pt>
              </c:numCache>
            </c:numRef>
          </c:xVal>
          <c:yVal>
            <c:numRef>
              <c:f>Blad1!$D$6:$D$7</c:f>
              <c:numCache>
                <c:formatCode>General</c:formatCode>
                <c:ptCount val="2"/>
                <c:pt idx="0">
                  <c:v>1.2</c:v>
                </c:pt>
                <c:pt idx="1">
                  <c:v>1.2</c:v>
                </c:pt>
              </c:numCache>
            </c:numRef>
          </c:yVal>
        </c:ser>
        <c:ser>
          <c:idx val="1"/>
          <c:order val="1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Blad1!$F$6:$F$7</c:f>
              <c:numCache>
                <c:formatCode>General</c:formatCode>
                <c:ptCount val="2"/>
                <c:pt idx="0">
                  <c:v>45</c:v>
                </c:pt>
                <c:pt idx="1">
                  <c:v>59</c:v>
                </c:pt>
              </c:numCache>
            </c:numRef>
          </c:xVal>
          <c:yVal>
            <c:numRef>
              <c:f>Blad1!$G$6:$G$7</c:f>
              <c:numCache>
                <c:formatCode>General</c:formatCode>
                <c:ptCount val="2"/>
                <c:pt idx="0">
                  <c:v>1.2</c:v>
                </c:pt>
                <c:pt idx="1">
                  <c:v>1.2</c:v>
                </c:pt>
              </c:numCache>
            </c:numRef>
          </c:yVal>
        </c:ser>
        <c:ser>
          <c:idx val="2"/>
          <c:order val="2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Blad1!$I$6:$I$7</c:f>
              <c:numCache>
                <c:formatCode>General</c:formatCode>
                <c:ptCount val="2"/>
                <c:pt idx="0">
                  <c:v>36</c:v>
                </c:pt>
                <c:pt idx="1">
                  <c:v>36</c:v>
                </c:pt>
              </c:numCache>
            </c:numRef>
          </c:xVal>
          <c:yVal>
            <c:numRef>
              <c:f>Blad1!$J$6:$J$7</c:f>
              <c:numCache>
                <c:formatCode>General</c:formatCode>
                <c:ptCount val="2"/>
                <c:pt idx="0">
                  <c:v>1.7000000000000011</c:v>
                </c:pt>
                <c:pt idx="1">
                  <c:v>0.70000000000000062</c:v>
                </c:pt>
              </c:numCache>
            </c:numRef>
          </c:yVal>
        </c:ser>
        <c:ser>
          <c:idx val="3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Blad1!$L$6:$L$7</c:f>
              <c:numCache>
                <c:formatCode>General</c:formatCode>
                <c:ptCount val="2"/>
                <c:pt idx="0">
                  <c:v>33</c:v>
                </c:pt>
                <c:pt idx="1">
                  <c:v>33</c:v>
                </c:pt>
              </c:numCache>
            </c:numRef>
          </c:xVal>
          <c:yVal>
            <c:numRef>
              <c:f>Blad1!$J$6:$J$7</c:f>
              <c:numCache>
                <c:formatCode>General</c:formatCode>
                <c:ptCount val="2"/>
                <c:pt idx="0">
                  <c:v>1.7000000000000011</c:v>
                </c:pt>
                <c:pt idx="1">
                  <c:v>0.70000000000000062</c:v>
                </c:pt>
              </c:numCache>
            </c:numRef>
          </c:yVal>
        </c:ser>
        <c:ser>
          <c:idx val="4"/>
          <c:order val="4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Blad1!$N$6:$N$7</c:f>
              <c:numCache>
                <c:formatCode>General</c:formatCode>
                <c:ptCount val="2"/>
                <c:pt idx="0">
                  <c:v>45</c:v>
                </c:pt>
                <c:pt idx="1">
                  <c:v>45</c:v>
                </c:pt>
              </c:numCache>
            </c:numRef>
          </c:xVal>
          <c:yVal>
            <c:numRef>
              <c:f>Blad1!$J$6:$J$7</c:f>
              <c:numCache>
                <c:formatCode>General</c:formatCode>
                <c:ptCount val="2"/>
                <c:pt idx="0">
                  <c:v>1.7000000000000011</c:v>
                </c:pt>
                <c:pt idx="1">
                  <c:v>0.70000000000000062</c:v>
                </c:pt>
              </c:numCache>
            </c:numRef>
          </c:yVal>
        </c:ser>
        <c:ser>
          <c:idx val="5"/>
          <c:order val="5"/>
          <c:marker>
            <c:symbol val="star"/>
            <c:size val="7"/>
            <c:spPr>
              <a:noFill/>
              <a:ln>
                <a:solidFill>
                  <a:prstClr val="black"/>
                </a:solidFill>
              </a:ln>
            </c:spPr>
          </c:marker>
          <c:xVal>
            <c:numRef>
              <c:f>Blad1!$E$10</c:f>
              <c:numCache>
                <c:formatCode>General</c:formatCode>
                <c:ptCount val="1"/>
                <c:pt idx="0">
                  <c:v>69</c:v>
                </c:pt>
              </c:numCache>
            </c:numRef>
          </c:xVal>
          <c:yVal>
            <c:numRef>
              <c:f>Blad1!$F$10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ser>
          <c:idx val="6"/>
          <c:order val="6"/>
          <c:marker>
            <c:symbol val="star"/>
            <c:size val="7"/>
            <c:spPr>
              <a:ln>
                <a:solidFill>
                  <a:prstClr val="black"/>
                </a:solidFill>
              </a:ln>
            </c:spPr>
          </c:marker>
          <c:xVal>
            <c:numRef>
              <c:f>Blad1!$H$10</c:f>
              <c:numCache>
                <c:formatCode>General</c:formatCode>
                <c:ptCount val="1"/>
                <c:pt idx="0">
                  <c:v>74</c:v>
                </c:pt>
              </c:numCache>
            </c:numRef>
          </c:xVal>
          <c:yVal>
            <c:numRef>
              <c:f>Blad1!$I$10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ser>
          <c:idx val="7"/>
          <c:order val="7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Blad1!$E$13:$E$14</c:f>
              <c:numCache>
                <c:formatCode>General</c:formatCode>
                <c:ptCount val="2"/>
                <c:pt idx="0">
                  <c:v>33</c:v>
                </c:pt>
                <c:pt idx="1">
                  <c:v>45</c:v>
                </c:pt>
              </c:numCache>
            </c:numRef>
          </c:xVal>
          <c:yVal>
            <c:numRef>
              <c:f>Blad1!$F$13:$F$14</c:f>
              <c:numCache>
                <c:formatCode>General</c:formatCode>
                <c:ptCount val="2"/>
                <c:pt idx="0">
                  <c:v>1.7000000000000011</c:v>
                </c:pt>
                <c:pt idx="1">
                  <c:v>1.7000000000000011</c:v>
                </c:pt>
              </c:numCache>
            </c:numRef>
          </c:yVal>
        </c:ser>
        <c:ser>
          <c:idx val="8"/>
          <c:order val="8"/>
          <c:tx>
            <c:strRef>
              <c:f>Blad1!$E$13:$E$14</c:f>
              <c:strCache>
                <c:ptCount val="1"/>
                <c:pt idx="0">
                  <c:v>33 45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Blad1!$E$13:$E$14</c:f>
              <c:numCache>
                <c:formatCode>General</c:formatCode>
                <c:ptCount val="2"/>
                <c:pt idx="0">
                  <c:v>33</c:v>
                </c:pt>
                <c:pt idx="1">
                  <c:v>45</c:v>
                </c:pt>
              </c:numCache>
            </c:numRef>
          </c:xVal>
          <c:yVal>
            <c:numRef>
              <c:f>Blad1!$G$13:$G$14</c:f>
              <c:numCache>
                <c:formatCode>General</c:formatCode>
                <c:ptCount val="2"/>
                <c:pt idx="0">
                  <c:v>0.70000000000000062</c:v>
                </c:pt>
                <c:pt idx="1">
                  <c:v>0.70000000000000062</c:v>
                </c:pt>
              </c:numCache>
            </c:numRef>
          </c:yVal>
        </c:ser>
        <c:axId val="102512896"/>
        <c:axId val="102522880"/>
      </c:scatterChart>
      <c:valAx>
        <c:axId val="102512896"/>
        <c:scaling>
          <c:orientation val="minMax"/>
          <c:min val="20"/>
        </c:scaling>
        <c:axPos val="b"/>
        <c:numFmt formatCode="General" sourceLinked="1"/>
        <c:tickLblPos val="nextTo"/>
        <c:crossAx val="102522880"/>
        <c:crosses val="autoZero"/>
        <c:crossBetween val="midCat"/>
      </c:valAx>
      <c:valAx>
        <c:axId val="102522880"/>
        <c:scaling>
          <c:orientation val="minMax"/>
          <c:min val="0.4"/>
        </c:scaling>
        <c:delete val="1"/>
        <c:axPos val="l"/>
        <c:numFmt formatCode="General" sourceLinked="1"/>
        <c:tickLblPos val="none"/>
        <c:crossAx val="102512896"/>
        <c:crosses val="autoZero"/>
        <c:crossBetween val="midCat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autoTitleDeleted val="1"/>
    <c:plotArea>
      <c:layout/>
      <c:lineChart>
        <c:grouping val="standard"/>
        <c:ser>
          <c:idx val="0"/>
          <c:order val="0"/>
          <c:tx>
            <c:v>ρ = 0,9</c:v>
          </c:tx>
          <c:marker>
            <c:symbol val="none"/>
          </c:marker>
          <c:val>
            <c:numRef>
              <c:f>Blad1!$E$231:$E$280</c:f>
              <c:numCache>
                <c:formatCode>General</c:formatCode>
                <c:ptCount val="50"/>
                <c:pt idx="0">
                  <c:v>1.195687023165585</c:v>
                </c:pt>
                <c:pt idx="1">
                  <c:v>2.4965642960918881</c:v>
                </c:pt>
                <c:pt idx="2">
                  <c:v>3.6416435998326597</c:v>
                </c:pt>
                <c:pt idx="3">
                  <c:v>1.9973461398960799</c:v>
                </c:pt>
                <c:pt idx="4">
                  <c:v>1.4800596257919145</c:v>
                </c:pt>
                <c:pt idx="5">
                  <c:v>1.5019496956056251</c:v>
                </c:pt>
                <c:pt idx="6">
                  <c:v>1.8039135243865596</c:v>
                </c:pt>
                <c:pt idx="7">
                  <c:v>1.6554863294359781</c:v>
                </c:pt>
                <c:pt idx="8">
                  <c:v>1.3709788719528875</c:v>
                </c:pt>
                <c:pt idx="9">
                  <c:v>2.8212032128869691</c:v>
                </c:pt>
                <c:pt idx="10">
                  <c:v>1.8792833716496633</c:v>
                </c:pt>
                <c:pt idx="11">
                  <c:v>1.5650643710075178</c:v>
                </c:pt>
                <c:pt idx="12">
                  <c:v>2.3874528328344438</c:v>
                </c:pt>
                <c:pt idx="13">
                  <c:v>3.7755955112784312</c:v>
                </c:pt>
                <c:pt idx="14">
                  <c:v>4.3517593902062028</c:v>
                </c:pt>
                <c:pt idx="15">
                  <c:v>2.1902912957642648</c:v>
                </c:pt>
                <c:pt idx="16">
                  <c:v>4.0623770209466858</c:v>
                </c:pt>
                <c:pt idx="17">
                  <c:v>4.5891827708230553</c:v>
                </c:pt>
                <c:pt idx="18">
                  <c:v>2.9301846942505887</c:v>
                </c:pt>
                <c:pt idx="19">
                  <c:v>3.4775399711485337</c:v>
                </c:pt>
                <c:pt idx="20">
                  <c:v>2.741993716447972</c:v>
                </c:pt>
                <c:pt idx="21">
                  <c:v>2.1249919518451597</c:v>
                </c:pt>
                <c:pt idx="22">
                  <c:v>1.5901453367940215</c:v>
                </c:pt>
                <c:pt idx="23">
                  <c:v>1.6026289567198724</c:v>
                </c:pt>
                <c:pt idx="24">
                  <c:v>2.6618922251152237</c:v>
                </c:pt>
                <c:pt idx="25">
                  <c:v>2.0879291440015346</c:v>
                </c:pt>
                <c:pt idx="26">
                  <c:v>0.20860152652968333</c:v>
                </c:pt>
                <c:pt idx="27">
                  <c:v>0.58139455118079542</c:v>
                </c:pt>
                <c:pt idx="28">
                  <c:v>0.66114380212577251</c:v>
                </c:pt>
                <c:pt idx="29">
                  <c:v>0.62752938372957356</c:v>
                </c:pt>
                <c:pt idx="30">
                  <c:v>0.84868312946663327</c:v>
                </c:pt>
                <c:pt idx="31">
                  <c:v>1.4486952282320034</c:v>
                </c:pt>
                <c:pt idx="32">
                  <c:v>1.1444362887927135</c:v>
                </c:pt>
                <c:pt idx="33">
                  <c:v>0.34234092055315946</c:v>
                </c:pt>
                <c:pt idx="34">
                  <c:v>0.19046497203662122</c:v>
                </c:pt>
                <c:pt idx="35">
                  <c:v>0.55808427441442565</c:v>
                </c:pt>
                <c:pt idx="36">
                  <c:v>0.64384828656572013</c:v>
                </c:pt>
                <c:pt idx="37">
                  <c:v>-0.20232912139094739</c:v>
                </c:pt>
                <c:pt idx="38">
                  <c:v>-0.39161915530080155</c:v>
                </c:pt>
                <c:pt idx="39">
                  <c:v>0.81040225409993849</c:v>
                </c:pt>
                <c:pt idx="40">
                  <c:v>0.97574692009268804</c:v>
                </c:pt>
                <c:pt idx="41">
                  <c:v>1.5957693781677893</c:v>
                </c:pt>
                <c:pt idx="42">
                  <c:v>0.79943727648703633</c:v>
                </c:pt>
                <c:pt idx="43">
                  <c:v>1.5947749262718529</c:v>
                </c:pt>
                <c:pt idx="44">
                  <c:v>1.9506924725167309</c:v>
                </c:pt>
                <c:pt idx="45">
                  <c:v>1.242753809864966</c:v>
                </c:pt>
                <c:pt idx="46">
                  <c:v>3.6934949744819964E-2</c:v>
                </c:pt>
                <c:pt idx="47">
                  <c:v>-1.1908641514892653</c:v>
                </c:pt>
                <c:pt idx="48">
                  <c:v>-2.1200723365851504</c:v>
                </c:pt>
                <c:pt idx="49">
                  <c:v>-3.9547552389667553</c:v>
                </c:pt>
              </c:numCache>
            </c:numRef>
          </c:val>
        </c:ser>
        <c:marker val="1"/>
        <c:axId val="107728256"/>
        <c:axId val="107730048"/>
      </c:lineChart>
      <c:catAx>
        <c:axId val="107728256"/>
        <c:scaling>
          <c:orientation val="minMax"/>
        </c:scaling>
        <c:axPos val="b"/>
        <c:tickLblPos val="none"/>
        <c:crossAx val="107730048"/>
        <c:crosses val="autoZero"/>
        <c:auto val="1"/>
        <c:lblAlgn val="ctr"/>
        <c:lblOffset val="100"/>
      </c:catAx>
      <c:valAx>
        <c:axId val="107730048"/>
        <c:scaling>
          <c:orientation val="minMax"/>
        </c:scaling>
        <c:axPos val="l"/>
        <c:majorGridlines/>
        <c:numFmt formatCode="General" sourceLinked="1"/>
        <c:tickLblPos val="nextTo"/>
        <c:crossAx val="1077282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autoTitleDeleted val="1"/>
    <c:plotArea>
      <c:layout/>
      <c:lineChart>
        <c:grouping val="standard"/>
        <c:ser>
          <c:idx val="0"/>
          <c:order val="0"/>
          <c:tx>
            <c:v>ρ = 0,4</c:v>
          </c:tx>
          <c:marker>
            <c:symbol val="none"/>
          </c:marker>
          <c:val>
            <c:numRef>
              <c:f>Blad1!$F$231:$F$280</c:f>
              <c:numCache>
                <c:formatCode>General</c:formatCode>
                <c:ptCount val="50"/>
                <c:pt idx="0">
                  <c:v>0.27258793332452025</c:v>
                </c:pt>
                <c:pt idx="1">
                  <c:v>1.5294811485726718</c:v>
                </c:pt>
                <c:pt idx="2">
                  <c:v>2.0065281927790277</c:v>
                </c:pt>
                <c:pt idx="3">
                  <c:v>-0.4775218228417043</c:v>
                </c:pt>
                <c:pt idx="4">
                  <c:v>-0.50856062925123713</c:v>
                </c:pt>
                <c:pt idx="5">
                  <c:v>-3.3528219307591388E-2</c:v>
                </c:pt>
                <c:pt idx="6">
                  <c:v>0.43874751061845768</c:v>
                </c:pt>
                <c:pt idx="7">
                  <c:v>0.20746316173545859</c:v>
                </c:pt>
                <c:pt idx="8">
                  <c:v>-3.5973559845310268E-2</c:v>
                </c:pt>
                <c:pt idx="9">
                  <c:v>1.5729328041912483</c:v>
                </c:pt>
                <c:pt idx="10">
                  <c:v>-3.0626398272110018E-2</c:v>
                </c:pt>
                <c:pt idx="11">
                  <c:v>-0.13854122278602299</c:v>
                </c:pt>
                <c:pt idx="12">
                  <c:v>0.9234784098132679</c:v>
                </c:pt>
                <c:pt idx="13">
                  <c:v>1.9962793256527389</c:v>
                </c:pt>
                <c:pt idx="14">
                  <c:v>1.7522351603167123</c:v>
                </c:pt>
                <c:pt idx="15">
                  <c:v>-1.025398091294633</c:v>
                </c:pt>
                <c:pt idx="16">
                  <c:v>1.6809556182409935</c:v>
                </c:pt>
                <c:pt idx="17">
                  <c:v>1.6054256992674341</c:v>
                </c:pt>
                <c:pt idx="18">
                  <c:v>-0.55790951978318692</c:v>
                </c:pt>
                <c:pt idx="19">
                  <c:v>0.61720993840972704</c:v>
                </c:pt>
                <c:pt idx="20">
                  <c:v>-0.14090828222181973</c:v>
                </c:pt>
                <c:pt idx="21">
                  <c:v>-0.39916570584674377</c:v>
                </c:pt>
                <c:pt idx="22">
                  <c:v>-0.48201370220531731</c:v>
                </c:pt>
                <c:pt idx="23">
                  <c:v>-2.130732727687305E-2</c:v>
                </c:pt>
                <c:pt idx="24">
                  <c:v>1.2110032331565899</c:v>
                </c:pt>
                <c:pt idx="25">
                  <c:v>0.17662743466046552</c:v>
                </c:pt>
                <c:pt idx="26">
                  <c:v>-1.5998837292075099</c:v>
                </c:pt>
                <c:pt idx="27">
                  <c:v>-0.24630031437892341</c:v>
                </c:pt>
                <c:pt idx="28">
                  <c:v>3.9368580311486129E-2</c:v>
                </c:pt>
                <c:pt idx="29">
                  <c:v>4.8247393940973306E-2</c:v>
                </c:pt>
                <c:pt idx="30">
                  <c:v>0.30320564168640685</c:v>
                </c:pt>
                <c:pt idx="31">
                  <c:v>0.80616266838659623</c:v>
                </c:pt>
                <c:pt idx="32">
                  <c:v>0.16307565073854866</c:v>
                </c:pt>
                <c:pt idx="33">
                  <c:v>-0.62242147906486356</c:v>
                </c:pt>
                <c:pt idx="34">
                  <c:v>-0.36661044808716781</c:v>
                </c:pt>
                <c:pt idx="35">
                  <c:v>0.24002162034659932</c:v>
                </c:pt>
                <c:pt idx="36">
                  <c:v>0.23758108773137618</c:v>
                </c:pt>
                <c:pt idx="37">
                  <c:v>-0.68676014420754417</c:v>
                </c:pt>
                <c:pt idx="38">
                  <c:v>-0.48422700373196631</c:v>
                </c:pt>
                <c:pt idx="39">
                  <c:v>0.96916869237787384</c:v>
                </c:pt>
                <c:pt idx="40">
                  <c:v>0.63405236835389311</c:v>
                </c:pt>
                <c:pt idx="41">
                  <c:v>0.97121809742592802</c:v>
                </c:pt>
                <c:pt idx="42">
                  <c:v>-0.24826792489360366</c:v>
                </c:pt>
                <c:pt idx="43">
                  <c:v>0.7759742074760787</c:v>
                </c:pt>
                <c:pt idx="44">
                  <c:v>0.8257847218624943</c:v>
                </c:pt>
                <c:pt idx="45">
                  <c:v>-0.18255552665509361</c:v>
                </c:pt>
                <c:pt idx="46">
                  <c:v>-1.1545656897956869</c:v>
                </c:pt>
                <c:pt idx="47">
                  <c:v>-1.685931882177877</c:v>
                </c:pt>
                <c:pt idx="48">
                  <c:v>-1.722667353115962</c:v>
                </c:pt>
                <c:pt idx="49">
                  <c:v>-2.7357570772865052</c:v>
                </c:pt>
              </c:numCache>
            </c:numRef>
          </c:val>
        </c:ser>
        <c:marker val="1"/>
        <c:axId val="107811584"/>
        <c:axId val="107813120"/>
      </c:lineChart>
      <c:catAx>
        <c:axId val="107811584"/>
        <c:scaling>
          <c:orientation val="minMax"/>
        </c:scaling>
        <c:axPos val="b"/>
        <c:tickLblPos val="none"/>
        <c:crossAx val="107813120"/>
        <c:crosses val="autoZero"/>
        <c:auto val="1"/>
        <c:lblAlgn val="ctr"/>
        <c:lblOffset val="100"/>
      </c:catAx>
      <c:valAx>
        <c:axId val="107813120"/>
        <c:scaling>
          <c:orientation val="minMax"/>
        </c:scaling>
        <c:axPos val="l"/>
        <c:majorGridlines/>
        <c:numFmt formatCode="General" sourceLinked="1"/>
        <c:tickLblPos val="nextTo"/>
        <c:crossAx val="1078115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Blad2!$D$1:$D$8</c:f>
              <c:numCache>
                <c:formatCode>0.00</c:formatCode>
                <c:ptCount val="8"/>
                <c:pt idx="0">
                  <c:v>1.6080000000000001</c:v>
                </c:pt>
                <c:pt idx="1">
                  <c:v>1.716</c:v>
                </c:pt>
                <c:pt idx="2">
                  <c:v>1.9559999999999989</c:v>
                </c:pt>
                <c:pt idx="3">
                  <c:v>2.3039999999999998</c:v>
                </c:pt>
                <c:pt idx="4">
                  <c:v>2.4839999999999995</c:v>
                </c:pt>
                <c:pt idx="5">
                  <c:v>2.8919999999999981</c:v>
                </c:pt>
                <c:pt idx="6">
                  <c:v>3.444</c:v>
                </c:pt>
                <c:pt idx="7">
                  <c:v>4.056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Blad2!$E$1:$E$8</c:f>
              <c:numCache>
                <c:formatCode>0.00</c:formatCode>
                <c:ptCount val="8"/>
                <c:pt idx="0">
                  <c:v>1.08</c:v>
                </c:pt>
                <c:pt idx="1">
                  <c:v>1.1970000000000001</c:v>
                </c:pt>
                <c:pt idx="2">
                  <c:v>1.242</c:v>
                </c:pt>
                <c:pt idx="3">
                  <c:v>1.3140000000000001</c:v>
                </c:pt>
                <c:pt idx="4">
                  <c:v>1.359</c:v>
                </c:pt>
                <c:pt idx="5">
                  <c:v>1.494</c:v>
                </c:pt>
                <c:pt idx="6">
                  <c:v>1.6560000000000001</c:v>
                </c:pt>
                <c:pt idx="7">
                  <c:v>1.8089999999999991</c:v>
                </c:pt>
              </c:numCache>
            </c:numRef>
          </c:val>
        </c:ser>
        <c:marker val="1"/>
        <c:axId val="107846272"/>
        <c:axId val="107413888"/>
      </c:lineChart>
      <c:catAx>
        <c:axId val="107846272"/>
        <c:scaling>
          <c:orientation val="minMax"/>
        </c:scaling>
        <c:axPos val="b"/>
        <c:numFmt formatCode="General" sourceLinked="1"/>
        <c:tickLblPos val="nextTo"/>
        <c:crossAx val="107413888"/>
        <c:crosses val="autoZero"/>
        <c:auto val="1"/>
        <c:lblAlgn val="ctr"/>
        <c:lblOffset val="100"/>
      </c:catAx>
      <c:valAx>
        <c:axId val="107413888"/>
        <c:scaling>
          <c:orientation val="minMax"/>
        </c:scaling>
        <c:axPos val="l"/>
        <c:majorGridlines/>
        <c:numFmt formatCode="0.00" sourceLinked="1"/>
        <c:tickLblPos val="nextTo"/>
        <c:crossAx val="1078462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Blad2!$A$14:$A$21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Blad2!$D$14:$D$21</c:f>
              <c:numCache>
                <c:formatCode>0.0</c:formatCode>
                <c:ptCount val="8"/>
                <c:pt idx="0">
                  <c:v>100</c:v>
                </c:pt>
                <c:pt idx="1">
                  <c:v>106.71641791044776</c:v>
                </c:pt>
                <c:pt idx="2">
                  <c:v>121.64179104477608</c:v>
                </c:pt>
                <c:pt idx="3">
                  <c:v>143.283582089552</c:v>
                </c:pt>
                <c:pt idx="4">
                  <c:v>154.47761194029846</c:v>
                </c:pt>
                <c:pt idx="5">
                  <c:v>179.85074626865682</c:v>
                </c:pt>
                <c:pt idx="6">
                  <c:v>214.1791044776119</c:v>
                </c:pt>
                <c:pt idx="7">
                  <c:v>252.23880597014914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Blad2!$A$14:$A$21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Blad2!$E$14:$E$21</c:f>
              <c:numCache>
                <c:formatCode>0.0</c:formatCode>
                <c:ptCount val="8"/>
                <c:pt idx="0">
                  <c:v>100</c:v>
                </c:pt>
                <c:pt idx="1">
                  <c:v>110.83333333333327</c:v>
                </c:pt>
                <c:pt idx="2">
                  <c:v>115</c:v>
                </c:pt>
                <c:pt idx="3">
                  <c:v>121.66666666666666</c:v>
                </c:pt>
                <c:pt idx="4">
                  <c:v>125.83333333333327</c:v>
                </c:pt>
                <c:pt idx="5">
                  <c:v>138.33333333333346</c:v>
                </c:pt>
                <c:pt idx="6">
                  <c:v>153.33333333333346</c:v>
                </c:pt>
                <c:pt idx="7">
                  <c:v>167.5</c:v>
                </c:pt>
              </c:numCache>
            </c:numRef>
          </c:val>
        </c:ser>
        <c:marker val="1"/>
        <c:axId val="107430272"/>
        <c:axId val="107431808"/>
      </c:lineChart>
      <c:catAx>
        <c:axId val="107430272"/>
        <c:scaling>
          <c:orientation val="minMax"/>
        </c:scaling>
        <c:axPos val="b"/>
        <c:numFmt formatCode="General" sourceLinked="1"/>
        <c:tickLblPos val="nextTo"/>
        <c:crossAx val="107431808"/>
        <c:crosses val="autoZero"/>
        <c:auto val="1"/>
        <c:lblAlgn val="ctr"/>
        <c:lblOffset val="100"/>
      </c:catAx>
      <c:valAx>
        <c:axId val="107431808"/>
        <c:scaling>
          <c:orientation val="minMax"/>
        </c:scaling>
        <c:axPos val="l"/>
        <c:majorGridlines/>
        <c:numFmt formatCode="0.0" sourceLinked="1"/>
        <c:tickLblPos val="nextTo"/>
        <c:crossAx val="1074302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Blad2!$B$1:$B$8</c:f>
              <c:numCache>
                <c:formatCode>General</c:formatCode>
                <c:ptCount val="8"/>
                <c:pt idx="0">
                  <c:v>1.34</c:v>
                </c:pt>
                <c:pt idx="1">
                  <c:v>1.43</c:v>
                </c:pt>
                <c:pt idx="2">
                  <c:v>1.6300000000000001</c:v>
                </c:pt>
                <c:pt idx="3">
                  <c:v>1.9200000000000013</c:v>
                </c:pt>
                <c:pt idx="4">
                  <c:v>2.0699999999999998</c:v>
                </c:pt>
                <c:pt idx="5">
                  <c:v>2.4099999999999997</c:v>
                </c:pt>
                <c:pt idx="6">
                  <c:v>2.8699999999999997</c:v>
                </c:pt>
                <c:pt idx="7">
                  <c:v>3.38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Blad2!$C$1:$C$8</c:f>
              <c:numCache>
                <c:formatCode>General</c:formatCode>
                <c:ptCount val="8"/>
                <c:pt idx="0">
                  <c:v>1.2</c:v>
                </c:pt>
                <c:pt idx="1">
                  <c:v>1.33</c:v>
                </c:pt>
                <c:pt idx="2">
                  <c:v>1.3800000000000001</c:v>
                </c:pt>
                <c:pt idx="3">
                  <c:v>1.46</c:v>
                </c:pt>
                <c:pt idx="4">
                  <c:v>1.51</c:v>
                </c:pt>
                <c:pt idx="5">
                  <c:v>1.6600000000000001</c:v>
                </c:pt>
                <c:pt idx="6">
                  <c:v>1.84</c:v>
                </c:pt>
                <c:pt idx="7">
                  <c:v>2.0099999999999998</c:v>
                </c:pt>
              </c:numCache>
            </c:numRef>
          </c:val>
        </c:ser>
        <c:marker val="1"/>
        <c:axId val="107472768"/>
        <c:axId val="107474304"/>
      </c:lineChart>
      <c:catAx>
        <c:axId val="107472768"/>
        <c:scaling>
          <c:orientation val="minMax"/>
        </c:scaling>
        <c:axPos val="b"/>
        <c:numFmt formatCode="General" sourceLinked="1"/>
        <c:tickLblPos val="nextTo"/>
        <c:crossAx val="107474304"/>
        <c:crosses val="autoZero"/>
        <c:auto val="1"/>
        <c:lblAlgn val="ctr"/>
        <c:lblOffset val="100"/>
      </c:catAx>
      <c:valAx>
        <c:axId val="107474304"/>
        <c:scaling>
          <c:orientation val="minMax"/>
        </c:scaling>
        <c:axPos val="l"/>
        <c:majorGridlines/>
        <c:numFmt formatCode="General" sourceLinked="1"/>
        <c:tickLblPos val="nextTo"/>
        <c:crossAx val="1074727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Blad1!$D$5:$D$12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Blad1!$I$5:$I$12</c:f>
              <c:numCache>
                <c:formatCode>0.00</c:formatCode>
                <c:ptCount val="8"/>
                <c:pt idx="0">
                  <c:v>1.34</c:v>
                </c:pt>
                <c:pt idx="1">
                  <c:v>1.2989790575916227</c:v>
                </c:pt>
                <c:pt idx="2">
                  <c:v>1.3277230046948356</c:v>
                </c:pt>
                <c:pt idx="3">
                  <c:v>1.4205543710021318</c:v>
                </c:pt>
                <c:pt idx="4">
                  <c:v>1.430856573705179</c:v>
                </c:pt>
                <c:pt idx="5">
                  <c:v>1.4645709281961476</c:v>
                </c:pt>
                <c:pt idx="6">
                  <c:v>1.5560781250000004</c:v>
                </c:pt>
                <c:pt idx="7">
                  <c:v>1.6875683453237411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Blad1!$D$5:$D$12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Blad1!$J$5:$J$12</c:f>
              <c:numCache>
                <c:formatCode>0.00</c:formatCode>
                <c:ptCount val="8"/>
                <c:pt idx="0">
                  <c:v>1.2</c:v>
                </c:pt>
                <c:pt idx="1">
                  <c:v>1.208141361256545</c:v>
                </c:pt>
                <c:pt idx="2">
                  <c:v>1.1240845070422538</c:v>
                </c:pt>
                <c:pt idx="3">
                  <c:v>1.0802132196162053</c:v>
                </c:pt>
                <c:pt idx="4">
                  <c:v>1.0437649402390434</c:v>
                </c:pt>
                <c:pt idx="5">
                  <c:v>1.0087915936952714</c:v>
                </c:pt>
                <c:pt idx="6">
                  <c:v>0.99762499999999998</c:v>
                </c:pt>
                <c:pt idx="7">
                  <c:v>1.0035539568345322</c:v>
                </c:pt>
              </c:numCache>
            </c:numRef>
          </c:val>
        </c:ser>
        <c:marker val="1"/>
        <c:axId val="108618880"/>
        <c:axId val="108620416"/>
      </c:lineChart>
      <c:catAx>
        <c:axId val="108618880"/>
        <c:scaling>
          <c:orientation val="minMax"/>
        </c:scaling>
        <c:axPos val="b"/>
        <c:numFmt formatCode="General" sourceLinked="1"/>
        <c:tickLblPos val="nextTo"/>
        <c:crossAx val="108620416"/>
        <c:crosses val="autoZero"/>
        <c:auto val="1"/>
        <c:lblAlgn val="ctr"/>
        <c:lblOffset val="100"/>
      </c:catAx>
      <c:valAx>
        <c:axId val="108620416"/>
        <c:scaling>
          <c:orientation val="minMax"/>
        </c:scaling>
        <c:axPos val="l"/>
        <c:majorGridlines/>
        <c:numFmt formatCode="0.00" sourceLinked="1"/>
        <c:tickLblPos val="nextTo"/>
        <c:crossAx val="1086188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chemeClr val="tx1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Blad2!$K$15:$K$16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Blad2!$L$15:$L$16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Blad2!$N$15:$N$16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Blad2!$O$15:$O$16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2"/>
          <c:order val="2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Blad2!$Q$15:$Q$16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Blad2!$R$15:$R$16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3"/>
          <c:order val="3"/>
          <c:marker>
            <c:symbol val="none"/>
          </c:marker>
          <c:xVal>
            <c:numRef>
              <c:f>Blad2!$K$16</c:f>
              <c:numCache>
                <c:formatCode>General</c:formatCode>
                <c:ptCount val="1"/>
                <c:pt idx="0">
                  <c:v>1</c:v>
                </c:pt>
              </c:numCache>
            </c:numRef>
          </c:xVal>
          <c:yVal>
            <c:numRef>
              <c:f>Blad2!$L$16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4"/>
          <c:order val="4"/>
          <c:marker>
            <c:symbol val="none"/>
          </c:marker>
          <c:xVal>
            <c:numRef>
              <c:f>Blad2!$N$16</c:f>
              <c:numCache>
                <c:formatCode>General</c:formatCode>
                <c:ptCount val="1"/>
                <c:pt idx="0">
                  <c:v>2</c:v>
                </c:pt>
              </c:numCache>
            </c:numRef>
          </c:xVal>
          <c:yVal>
            <c:numRef>
              <c:f>Blad2!$O$16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5"/>
          <c:order val="5"/>
          <c:marker>
            <c:symbol val="none"/>
          </c:marker>
          <c:xVal>
            <c:numRef>
              <c:f>Blad2!$Q$16</c:f>
              <c:numCache>
                <c:formatCode>General</c:formatCode>
                <c:ptCount val="1"/>
                <c:pt idx="0">
                  <c:v>3</c:v>
                </c:pt>
              </c:numCache>
            </c:numRef>
          </c:xVal>
          <c:yVal>
            <c:numRef>
              <c:f>Blad2!$R$16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axId val="107786624"/>
        <c:axId val="107788160"/>
      </c:scatterChart>
      <c:valAx>
        <c:axId val="107786624"/>
        <c:scaling>
          <c:orientation val="minMax"/>
        </c:scaling>
        <c:axPos val="b"/>
        <c:numFmt formatCode="General" sourceLinked="1"/>
        <c:tickLblPos val="nextTo"/>
        <c:crossAx val="107788160"/>
        <c:crosses val="autoZero"/>
        <c:crossBetween val="midCat"/>
      </c:valAx>
      <c:valAx>
        <c:axId val="107788160"/>
        <c:scaling>
          <c:orientation val="minMax"/>
          <c:max val="0.5"/>
        </c:scaling>
        <c:axPos val="l"/>
        <c:majorGridlines/>
        <c:numFmt formatCode="General" sourceLinked="1"/>
        <c:tickLblPos val="nextTo"/>
        <c:crossAx val="107786624"/>
        <c:crosses val="autoZero"/>
        <c:crossBetween val="midCat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Blad2!$F$19:$F$25</c:f>
              <c:numCache>
                <c:formatCode>General</c:formatCode>
                <c:ptCount val="7"/>
                <c:pt idx="0">
                  <c:v>1</c:v>
                </c:pt>
                <c:pt idx="1">
                  <c:v>1.3333333333333333</c:v>
                </c:pt>
                <c:pt idx="2">
                  <c:v>1.6666666666666667</c:v>
                </c:pt>
                <c:pt idx="3">
                  <c:v>2</c:v>
                </c:pt>
                <c:pt idx="4">
                  <c:v>2.3333333333333335</c:v>
                </c:pt>
                <c:pt idx="5">
                  <c:v>2.6666666666666665</c:v>
                </c:pt>
                <c:pt idx="6">
                  <c:v>3</c:v>
                </c:pt>
              </c:numCache>
            </c:numRef>
          </c:xVal>
          <c:yVal>
            <c:numRef>
              <c:f>Blad2!$G$19:$G$25</c:f>
              <c:numCache>
                <c:formatCode>General</c:formatCode>
                <c:ptCount val="7"/>
                <c:pt idx="0">
                  <c:v>3.7037037037037042E-2</c:v>
                </c:pt>
                <c:pt idx="1">
                  <c:v>0.1111111111111111</c:v>
                </c:pt>
                <c:pt idx="2">
                  <c:v>0.22222222222222221</c:v>
                </c:pt>
                <c:pt idx="3">
                  <c:v>0.2592592592592593</c:v>
                </c:pt>
                <c:pt idx="4">
                  <c:v>0.22222222222222221</c:v>
                </c:pt>
                <c:pt idx="5">
                  <c:v>0.1111111111111111</c:v>
                </c:pt>
                <c:pt idx="6">
                  <c:v>3.7037037037037042E-2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Blad2!$I$19:$I$20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Blad2!$J$19:$J$20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3.7037037037037042E-2</c:v>
                </c:pt>
              </c:numCache>
            </c:numRef>
          </c:yVal>
        </c:ser>
        <c:ser>
          <c:idx val="2"/>
          <c:order val="2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Blad2!$L$19:$L$20</c:f>
              <c:numCache>
                <c:formatCode>General</c:formatCode>
                <c:ptCount val="2"/>
                <c:pt idx="0">
                  <c:v>1.3333333333333333</c:v>
                </c:pt>
                <c:pt idx="1">
                  <c:v>1.3333333333333333</c:v>
                </c:pt>
              </c:numCache>
            </c:numRef>
          </c:xVal>
          <c:yVal>
            <c:numRef>
              <c:f>Blad2!$M$19:$M$20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3"/>
          <c:order val="3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Blad2!$I$22:$I$23</c:f>
              <c:numCache>
                <c:formatCode>General</c:formatCode>
                <c:ptCount val="2"/>
                <c:pt idx="0">
                  <c:v>1.6666666666666667</c:v>
                </c:pt>
                <c:pt idx="1">
                  <c:v>1.6666666666666667</c:v>
                </c:pt>
              </c:numCache>
            </c:numRef>
          </c:xVal>
          <c:yVal>
            <c:numRef>
              <c:f>Blad2!$J$22:$J$23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4"/>
          <c:order val="4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Blad2!$L$22:$L$23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Blad2!$M$22:$M$23</c:f>
              <c:numCache>
                <c:formatCode>General</c:formatCode>
                <c:ptCount val="2"/>
                <c:pt idx="0">
                  <c:v>0</c:v>
                </c:pt>
                <c:pt idx="1">
                  <c:v>0.2592592592592593</c:v>
                </c:pt>
              </c:numCache>
            </c:numRef>
          </c:yVal>
        </c:ser>
        <c:ser>
          <c:idx val="5"/>
          <c:order val="5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Blad2!$I$25:$I$26</c:f>
              <c:numCache>
                <c:formatCode>General</c:formatCode>
                <c:ptCount val="2"/>
                <c:pt idx="0">
                  <c:v>2.3333333333333335</c:v>
                </c:pt>
                <c:pt idx="1">
                  <c:v>2.3333333333333335</c:v>
                </c:pt>
              </c:numCache>
            </c:numRef>
          </c:xVal>
          <c:yVal>
            <c:numRef>
              <c:f>Blad2!$J$25:$J$26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6"/>
          <c:order val="6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Blad2!$L$25:$L$26</c:f>
              <c:numCache>
                <c:formatCode>General</c:formatCode>
                <c:ptCount val="2"/>
                <c:pt idx="0">
                  <c:v>2.6666666666666665</c:v>
                </c:pt>
                <c:pt idx="1">
                  <c:v>2.6666666666666665</c:v>
                </c:pt>
              </c:numCache>
            </c:numRef>
          </c:xVal>
          <c:yVal>
            <c:numRef>
              <c:f>Blad2!$M$25:$M$26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7"/>
          <c:order val="7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Blad2!$I$28:$I$29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Blad2!$J$28:$J$29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3.7037037037037042E-2</c:v>
                </c:pt>
              </c:numCache>
            </c:numRef>
          </c:yVal>
        </c:ser>
        <c:axId val="108738816"/>
        <c:axId val="108752896"/>
      </c:scatterChart>
      <c:valAx>
        <c:axId val="108738816"/>
        <c:scaling>
          <c:orientation val="minMax"/>
        </c:scaling>
        <c:axPos val="b"/>
        <c:numFmt formatCode="General" sourceLinked="1"/>
        <c:tickLblPos val="nextTo"/>
        <c:crossAx val="108752896"/>
        <c:crosses val="autoZero"/>
        <c:crossBetween val="midCat"/>
      </c:valAx>
      <c:valAx>
        <c:axId val="108752896"/>
        <c:scaling>
          <c:orientation val="minMax"/>
        </c:scaling>
        <c:axPos val="l"/>
        <c:majorGridlines/>
        <c:numFmt formatCode="General" sourceLinked="1"/>
        <c:tickLblPos val="nextTo"/>
        <c:crossAx val="10873881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overlap val="100"/>
        <c:axId val="102693120"/>
        <c:axId val="102588416"/>
      </c:barChart>
      <c:catAx>
        <c:axId val="102693120"/>
        <c:scaling>
          <c:orientation val="minMax"/>
        </c:scaling>
        <c:axPos val="b"/>
        <c:tickLblPos val="nextTo"/>
        <c:crossAx val="102588416"/>
        <c:crosses val="autoZero"/>
        <c:auto val="1"/>
        <c:lblAlgn val="ctr"/>
        <c:lblOffset val="100"/>
      </c:catAx>
      <c:valAx>
        <c:axId val="102588416"/>
        <c:scaling>
          <c:orientation val="minMax"/>
        </c:scaling>
        <c:axPos val="l"/>
        <c:majorGridlines/>
        <c:numFmt formatCode="General" sourceLinked="1"/>
        <c:tickLblPos val="nextTo"/>
        <c:crossAx val="1026931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barChart>
        <c:barDir val="col"/>
        <c:grouping val="percent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overlap val="100"/>
        <c:axId val="102613760"/>
        <c:axId val="102615296"/>
      </c:barChart>
      <c:catAx>
        <c:axId val="102613760"/>
        <c:scaling>
          <c:orientation val="minMax"/>
        </c:scaling>
        <c:axPos val="b"/>
        <c:tickLblPos val="nextTo"/>
        <c:crossAx val="102615296"/>
        <c:crosses val="autoZero"/>
        <c:auto val="1"/>
        <c:lblAlgn val="ctr"/>
        <c:lblOffset val="100"/>
      </c:catAx>
      <c:valAx>
        <c:axId val="102615296"/>
        <c:scaling>
          <c:orientation val="minMax"/>
        </c:scaling>
        <c:axPos val="l"/>
        <c:majorGridlines/>
        <c:numFmt formatCode="0%" sourceLinked="1"/>
        <c:tickLblPos val="nextTo"/>
        <c:crossAx val="1026137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areaChart>
        <c:grouping val="percent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axId val="102833536"/>
        <c:axId val="102835328"/>
      </c:areaChart>
      <c:catAx>
        <c:axId val="102833536"/>
        <c:scaling>
          <c:orientation val="minMax"/>
        </c:scaling>
        <c:axPos val="b"/>
        <c:tickLblPos val="nextTo"/>
        <c:crossAx val="102835328"/>
        <c:crosses val="autoZero"/>
        <c:auto val="1"/>
        <c:lblAlgn val="ctr"/>
        <c:lblOffset val="100"/>
      </c:catAx>
      <c:valAx>
        <c:axId val="102835328"/>
        <c:scaling>
          <c:orientation val="minMax"/>
        </c:scaling>
        <c:axPos val="l"/>
        <c:majorGridlines/>
        <c:numFmt formatCode="0%" sourceLinked="1"/>
        <c:tickLblPos val="nextTo"/>
        <c:crossAx val="102833536"/>
        <c:crosses val="autoZero"/>
        <c:crossBetween val="midCat"/>
      </c:valAx>
    </c:plotArea>
    <c:legend>
      <c:legendPos val="r"/>
      <c:layout/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areaChart>
        <c:grouping val="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axId val="102856576"/>
        <c:axId val="102858112"/>
      </c:areaChart>
      <c:catAx>
        <c:axId val="102856576"/>
        <c:scaling>
          <c:orientation val="minMax"/>
        </c:scaling>
        <c:axPos val="b"/>
        <c:tickLblPos val="nextTo"/>
        <c:crossAx val="102858112"/>
        <c:crosses val="autoZero"/>
        <c:auto val="1"/>
        <c:lblAlgn val="ctr"/>
        <c:lblOffset val="100"/>
      </c:catAx>
      <c:valAx>
        <c:axId val="102858112"/>
        <c:scaling>
          <c:orientation val="minMax"/>
        </c:scaling>
        <c:axPos val="l"/>
        <c:majorGridlines/>
        <c:numFmt formatCode="General" sourceLinked="1"/>
        <c:tickLblPos val="nextTo"/>
        <c:crossAx val="10285657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cluster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axId val="102695680"/>
        <c:axId val="102697216"/>
      </c:barChart>
      <c:catAx>
        <c:axId val="102695680"/>
        <c:scaling>
          <c:orientation val="minMax"/>
        </c:scaling>
        <c:axPos val="b"/>
        <c:tickLblPos val="nextTo"/>
        <c:crossAx val="102697216"/>
        <c:crosses val="autoZero"/>
        <c:auto val="1"/>
        <c:lblAlgn val="ctr"/>
        <c:lblOffset val="100"/>
      </c:catAx>
      <c:valAx>
        <c:axId val="102697216"/>
        <c:scaling>
          <c:orientation val="minMax"/>
        </c:scaling>
        <c:axPos val="l"/>
        <c:majorGridlines/>
        <c:numFmt formatCode="General" sourceLinked="1"/>
        <c:tickLblPos val="nextTo"/>
        <c:crossAx val="1026956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5"/>
          <c:order val="0"/>
          <c:marker>
            <c:symbol val="star"/>
            <c:size val="7"/>
            <c:spPr>
              <a:noFill/>
              <a:ln>
                <a:solidFill>
                  <a:prstClr val="black"/>
                </a:solidFill>
              </a:ln>
            </c:spPr>
          </c:marker>
          <c:xVal>
            <c:numRef>
              <c:f>Blad1!$E$10</c:f>
              <c:numCache>
                <c:formatCode>General</c:formatCode>
                <c:ptCount val="1"/>
                <c:pt idx="0">
                  <c:v>69</c:v>
                </c:pt>
              </c:numCache>
            </c:numRef>
          </c:xVal>
          <c:yVal>
            <c:numRef>
              <c:f>Blad1!$F$10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ser>
          <c:idx val="6"/>
          <c:order val="1"/>
          <c:marker>
            <c:symbol val="star"/>
            <c:size val="7"/>
            <c:spPr>
              <a:ln>
                <a:solidFill>
                  <a:prstClr val="black"/>
                </a:solidFill>
              </a:ln>
            </c:spPr>
          </c:marker>
          <c:xVal>
            <c:numRef>
              <c:f>Blad1!$H$10</c:f>
              <c:numCache>
                <c:formatCode>General</c:formatCode>
                <c:ptCount val="1"/>
                <c:pt idx="0">
                  <c:v>74</c:v>
                </c:pt>
              </c:numCache>
            </c:numRef>
          </c:xVal>
          <c:yVal>
            <c:numRef>
              <c:f>Blad1!$I$10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axId val="102733696"/>
        <c:axId val="102739968"/>
      </c:scatterChart>
      <c:valAx>
        <c:axId val="102733696"/>
        <c:scaling>
          <c:orientation val="minMax"/>
          <c:min val="20"/>
        </c:scaling>
        <c:axPos val="b"/>
        <c:numFmt formatCode="General" sourceLinked="1"/>
        <c:tickLblPos val="nextTo"/>
        <c:crossAx val="102739968"/>
        <c:crosses val="autoZero"/>
        <c:crossBetween val="midCat"/>
      </c:valAx>
      <c:valAx>
        <c:axId val="102739968"/>
        <c:scaling>
          <c:orientation val="minMax"/>
          <c:min val="0.4"/>
        </c:scaling>
        <c:delete val="1"/>
        <c:axPos val="l"/>
        <c:numFmt formatCode="General" sourceLinked="1"/>
        <c:tickLblPos val="none"/>
        <c:crossAx val="102733696"/>
        <c:crosses val="autoZero"/>
        <c:crossBetween val="midCat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agresti!$C$1:$C$173</c:f>
              <c:numCache>
                <c:formatCode>General</c:formatCode>
                <c:ptCount val="173"/>
                <c:pt idx="0">
                  <c:v>26.5</c:v>
                </c:pt>
                <c:pt idx="1">
                  <c:v>28</c:v>
                </c:pt>
                <c:pt idx="2">
                  <c:v>30.2</c:v>
                </c:pt>
                <c:pt idx="3">
                  <c:v>29.3</c:v>
                </c:pt>
                <c:pt idx="4">
                  <c:v>26.1</c:v>
                </c:pt>
                <c:pt idx="5">
                  <c:v>27.7</c:v>
                </c:pt>
                <c:pt idx="6">
                  <c:v>27.4</c:v>
                </c:pt>
                <c:pt idx="7">
                  <c:v>27.1</c:v>
                </c:pt>
                <c:pt idx="8">
                  <c:v>26</c:v>
                </c:pt>
                <c:pt idx="9">
                  <c:v>25</c:v>
                </c:pt>
                <c:pt idx="10">
                  <c:v>24.5</c:v>
                </c:pt>
                <c:pt idx="11">
                  <c:v>25.8</c:v>
                </c:pt>
                <c:pt idx="12">
                  <c:v>23.7</c:v>
                </c:pt>
                <c:pt idx="13">
                  <c:v>27.8</c:v>
                </c:pt>
                <c:pt idx="14">
                  <c:v>26.5</c:v>
                </c:pt>
                <c:pt idx="15">
                  <c:v>26.8</c:v>
                </c:pt>
                <c:pt idx="16">
                  <c:v>28.7</c:v>
                </c:pt>
                <c:pt idx="17">
                  <c:v>24.3</c:v>
                </c:pt>
                <c:pt idx="18">
                  <c:v>23.1</c:v>
                </c:pt>
                <c:pt idx="19">
                  <c:v>22.9</c:v>
                </c:pt>
                <c:pt idx="20">
                  <c:v>22.5</c:v>
                </c:pt>
                <c:pt idx="21">
                  <c:v>29</c:v>
                </c:pt>
                <c:pt idx="22">
                  <c:v>25.2</c:v>
                </c:pt>
                <c:pt idx="23">
                  <c:v>30.3</c:v>
                </c:pt>
                <c:pt idx="24">
                  <c:v>28</c:v>
                </c:pt>
                <c:pt idx="25">
                  <c:v>31.7</c:v>
                </c:pt>
                <c:pt idx="26">
                  <c:v>26.8</c:v>
                </c:pt>
                <c:pt idx="27">
                  <c:v>26.7</c:v>
                </c:pt>
                <c:pt idx="28">
                  <c:v>30</c:v>
                </c:pt>
                <c:pt idx="29">
                  <c:v>25.7</c:v>
                </c:pt>
                <c:pt idx="30">
                  <c:v>29.7</c:v>
                </c:pt>
                <c:pt idx="31">
                  <c:v>28.4</c:v>
                </c:pt>
                <c:pt idx="32">
                  <c:v>24.9</c:v>
                </c:pt>
                <c:pt idx="33">
                  <c:v>33.5</c:v>
                </c:pt>
                <c:pt idx="34">
                  <c:v>25.7</c:v>
                </c:pt>
                <c:pt idx="35">
                  <c:v>26</c:v>
                </c:pt>
                <c:pt idx="36">
                  <c:v>25.7</c:v>
                </c:pt>
                <c:pt idx="37">
                  <c:v>22.9</c:v>
                </c:pt>
                <c:pt idx="38">
                  <c:v>24</c:v>
                </c:pt>
                <c:pt idx="39">
                  <c:v>25.4</c:v>
                </c:pt>
                <c:pt idx="40">
                  <c:v>24.5</c:v>
                </c:pt>
                <c:pt idx="41">
                  <c:v>23.2</c:v>
                </c:pt>
                <c:pt idx="42">
                  <c:v>24.7</c:v>
                </c:pt>
                <c:pt idx="43">
                  <c:v>25</c:v>
                </c:pt>
                <c:pt idx="44">
                  <c:v>23.8</c:v>
                </c:pt>
                <c:pt idx="45">
                  <c:v>25.8</c:v>
                </c:pt>
                <c:pt idx="46">
                  <c:v>24.9</c:v>
                </c:pt>
                <c:pt idx="47">
                  <c:v>26.8</c:v>
                </c:pt>
                <c:pt idx="48">
                  <c:v>26.2</c:v>
                </c:pt>
                <c:pt idx="49">
                  <c:v>25.8</c:v>
                </c:pt>
                <c:pt idx="50">
                  <c:v>28.5</c:v>
                </c:pt>
                <c:pt idx="51">
                  <c:v>25.1</c:v>
                </c:pt>
                <c:pt idx="52">
                  <c:v>24.9</c:v>
                </c:pt>
                <c:pt idx="53">
                  <c:v>25.8</c:v>
                </c:pt>
                <c:pt idx="54">
                  <c:v>26.2</c:v>
                </c:pt>
                <c:pt idx="55">
                  <c:v>28.3</c:v>
                </c:pt>
                <c:pt idx="56">
                  <c:v>25.8</c:v>
                </c:pt>
                <c:pt idx="57">
                  <c:v>25.2</c:v>
                </c:pt>
                <c:pt idx="58">
                  <c:v>29</c:v>
                </c:pt>
                <c:pt idx="59">
                  <c:v>28</c:v>
                </c:pt>
                <c:pt idx="60">
                  <c:v>28.2</c:v>
                </c:pt>
                <c:pt idx="61">
                  <c:v>24.5</c:v>
                </c:pt>
                <c:pt idx="62">
                  <c:v>27.5</c:v>
                </c:pt>
                <c:pt idx="63">
                  <c:v>26.3</c:v>
                </c:pt>
                <c:pt idx="64">
                  <c:v>29</c:v>
                </c:pt>
                <c:pt idx="65">
                  <c:v>25.3</c:v>
                </c:pt>
                <c:pt idx="66">
                  <c:v>25</c:v>
                </c:pt>
                <c:pt idx="67">
                  <c:v>31.9</c:v>
                </c:pt>
                <c:pt idx="68">
                  <c:v>24.2</c:v>
                </c:pt>
                <c:pt idx="69">
                  <c:v>26.2</c:v>
                </c:pt>
                <c:pt idx="70">
                  <c:v>23.9</c:v>
                </c:pt>
                <c:pt idx="71">
                  <c:v>28.7</c:v>
                </c:pt>
                <c:pt idx="72">
                  <c:v>28.5</c:v>
                </c:pt>
                <c:pt idx="73">
                  <c:v>27.2</c:v>
                </c:pt>
                <c:pt idx="74">
                  <c:v>26.2</c:v>
                </c:pt>
                <c:pt idx="75">
                  <c:v>27.8</c:v>
                </c:pt>
                <c:pt idx="76">
                  <c:v>27.4</c:v>
                </c:pt>
                <c:pt idx="77">
                  <c:v>30.5</c:v>
                </c:pt>
                <c:pt idx="78">
                  <c:v>26</c:v>
                </c:pt>
                <c:pt idx="79">
                  <c:v>25</c:v>
                </c:pt>
                <c:pt idx="80">
                  <c:v>22.9</c:v>
                </c:pt>
                <c:pt idx="81">
                  <c:v>25.4</c:v>
                </c:pt>
                <c:pt idx="82">
                  <c:v>26.5</c:v>
                </c:pt>
                <c:pt idx="83">
                  <c:v>29.5</c:v>
                </c:pt>
                <c:pt idx="84">
                  <c:v>27.6</c:v>
                </c:pt>
                <c:pt idx="85">
                  <c:v>24.7</c:v>
                </c:pt>
                <c:pt idx="86">
                  <c:v>26.5</c:v>
                </c:pt>
                <c:pt idx="87">
                  <c:v>27.4</c:v>
                </c:pt>
                <c:pt idx="88">
                  <c:v>27.7</c:v>
                </c:pt>
                <c:pt idx="89">
                  <c:v>26</c:v>
                </c:pt>
                <c:pt idx="90">
                  <c:v>25.1</c:v>
                </c:pt>
                <c:pt idx="91">
                  <c:v>25</c:v>
                </c:pt>
                <c:pt idx="92">
                  <c:v>27.5</c:v>
                </c:pt>
                <c:pt idx="93">
                  <c:v>27.9</c:v>
                </c:pt>
                <c:pt idx="94">
                  <c:v>28.2</c:v>
                </c:pt>
                <c:pt idx="95">
                  <c:v>25.4</c:v>
                </c:pt>
                <c:pt idx="96">
                  <c:v>27</c:v>
                </c:pt>
                <c:pt idx="97">
                  <c:v>27.5</c:v>
                </c:pt>
                <c:pt idx="98">
                  <c:v>27.9</c:v>
                </c:pt>
                <c:pt idx="99">
                  <c:v>26.5</c:v>
                </c:pt>
                <c:pt idx="100">
                  <c:v>28.3</c:v>
                </c:pt>
                <c:pt idx="101">
                  <c:v>30</c:v>
                </c:pt>
                <c:pt idx="102">
                  <c:v>28.2</c:v>
                </c:pt>
                <c:pt idx="103">
                  <c:v>30</c:v>
                </c:pt>
                <c:pt idx="104">
                  <c:v>29</c:v>
                </c:pt>
                <c:pt idx="105">
                  <c:v>28.2</c:v>
                </c:pt>
                <c:pt idx="106">
                  <c:v>28.3</c:v>
                </c:pt>
                <c:pt idx="107">
                  <c:v>27</c:v>
                </c:pt>
                <c:pt idx="108">
                  <c:v>25.9</c:v>
                </c:pt>
                <c:pt idx="109">
                  <c:v>28.5</c:v>
                </c:pt>
                <c:pt idx="110">
                  <c:v>24.7</c:v>
                </c:pt>
                <c:pt idx="111">
                  <c:v>24.5</c:v>
                </c:pt>
                <c:pt idx="112">
                  <c:v>26</c:v>
                </c:pt>
                <c:pt idx="113">
                  <c:v>29.8</c:v>
                </c:pt>
                <c:pt idx="114">
                  <c:v>22.5</c:v>
                </c:pt>
                <c:pt idx="115">
                  <c:v>24.8</c:v>
                </c:pt>
                <c:pt idx="116">
                  <c:v>25.6</c:v>
                </c:pt>
                <c:pt idx="117">
                  <c:v>24.3</c:v>
                </c:pt>
                <c:pt idx="118">
                  <c:v>27.1</c:v>
                </c:pt>
                <c:pt idx="119">
                  <c:v>23</c:v>
                </c:pt>
                <c:pt idx="120">
                  <c:v>24.2</c:v>
                </c:pt>
                <c:pt idx="121">
                  <c:v>25.7</c:v>
                </c:pt>
                <c:pt idx="122">
                  <c:v>23.1</c:v>
                </c:pt>
                <c:pt idx="123">
                  <c:v>23.1</c:v>
                </c:pt>
                <c:pt idx="124">
                  <c:v>25.5</c:v>
                </c:pt>
                <c:pt idx="125">
                  <c:v>25.7</c:v>
                </c:pt>
                <c:pt idx="126">
                  <c:v>22</c:v>
                </c:pt>
                <c:pt idx="127">
                  <c:v>26.2</c:v>
                </c:pt>
                <c:pt idx="128">
                  <c:v>23.8</c:v>
                </c:pt>
                <c:pt idx="129">
                  <c:v>24.1</c:v>
                </c:pt>
                <c:pt idx="130">
                  <c:v>23</c:v>
                </c:pt>
                <c:pt idx="131">
                  <c:v>26.5</c:v>
                </c:pt>
                <c:pt idx="132">
                  <c:v>24.5</c:v>
                </c:pt>
                <c:pt idx="133">
                  <c:v>28.5</c:v>
                </c:pt>
                <c:pt idx="134">
                  <c:v>27.3</c:v>
                </c:pt>
                <c:pt idx="135">
                  <c:v>26.7</c:v>
                </c:pt>
                <c:pt idx="136">
                  <c:v>26.2</c:v>
                </c:pt>
                <c:pt idx="137">
                  <c:v>27.5</c:v>
                </c:pt>
                <c:pt idx="138">
                  <c:v>26.2</c:v>
                </c:pt>
                <c:pt idx="139">
                  <c:v>28.4</c:v>
                </c:pt>
                <c:pt idx="140">
                  <c:v>29</c:v>
                </c:pt>
                <c:pt idx="141">
                  <c:v>26.1</c:v>
                </c:pt>
                <c:pt idx="142">
                  <c:v>26</c:v>
                </c:pt>
                <c:pt idx="143">
                  <c:v>28.9</c:v>
                </c:pt>
                <c:pt idx="144">
                  <c:v>29</c:v>
                </c:pt>
                <c:pt idx="145">
                  <c:v>24.5</c:v>
                </c:pt>
                <c:pt idx="146">
                  <c:v>27.2</c:v>
                </c:pt>
                <c:pt idx="147">
                  <c:v>27</c:v>
                </c:pt>
                <c:pt idx="148">
                  <c:v>23.8</c:v>
                </c:pt>
                <c:pt idx="149">
                  <c:v>25.6</c:v>
                </c:pt>
                <c:pt idx="150">
                  <c:v>24</c:v>
                </c:pt>
                <c:pt idx="151">
                  <c:v>25.5</c:v>
                </c:pt>
                <c:pt idx="152">
                  <c:v>21</c:v>
                </c:pt>
                <c:pt idx="153">
                  <c:v>24.7</c:v>
                </c:pt>
                <c:pt idx="154">
                  <c:v>26.2</c:v>
                </c:pt>
                <c:pt idx="155">
                  <c:v>27.5</c:v>
                </c:pt>
                <c:pt idx="156">
                  <c:v>23.7</c:v>
                </c:pt>
                <c:pt idx="157">
                  <c:v>23.4</c:v>
                </c:pt>
                <c:pt idx="158">
                  <c:v>25.5</c:v>
                </c:pt>
                <c:pt idx="159">
                  <c:v>27.5</c:v>
                </c:pt>
                <c:pt idx="160">
                  <c:v>23.5</c:v>
                </c:pt>
                <c:pt idx="161">
                  <c:v>26.7</c:v>
                </c:pt>
                <c:pt idx="162">
                  <c:v>23.7</c:v>
                </c:pt>
                <c:pt idx="163">
                  <c:v>24.5</c:v>
                </c:pt>
                <c:pt idx="164">
                  <c:v>25.7</c:v>
                </c:pt>
                <c:pt idx="165">
                  <c:v>27</c:v>
                </c:pt>
                <c:pt idx="166">
                  <c:v>25.8</c:v>
                </c:pt>
                <c:pt idx="167">
                  <c:v>27</c:v>
                </c:pt>
                <c:pt idx="168">
                  <c:v>22.5</c:v>
                </c:pt>
                <c:pt idx="169">
                  <c:v>24.7</c:v>
                </c:pt>
                <c:pt idx="170">
                  <c:v>25</c:v>
                </c:pt>
                <c:pt idx="171">
                  <c:v>25.8</c:v>
                </c:pt>
                <c:pt idx="172">
                  <c:v>29.3</c:v>
                </c:pt>
              </c:numCache>
            </c:numRef>
          </c:xVal>
          <c:yVal>
            <c:numRef>
              <c:f>agresti!$E$1:$E$173</c:f>
              <c:numCache>
                <c:formatCode>General</c:formatCode>
                <c:ptCount val="173"/>
                <c:pt idx="0">
                  <c:v>2350</c:v>
                </c:pt>
                <c:pt idx="1">
                  <c:v>2625</c:v>
                </c:pt>
                <c:pt idx="2">
                  <c:v>3275</c:v>
                </c:pt>
                <c:pt idx="3">
                  <c:v>3200</c:v>
                </c:pt>
                <c:pt idx="4">
                  <c:v>2800</c:v>
                </c:pt>
                <c:pt idx="5">
                  <c:v>2500</c:v>
                </c:pt>
                <c:pt idx="6">
                  <c:v>2700</c:v>
                </c:pt>
                <c:pt idx="7">
                  <c:v>2950</c:v>
                </c:pt>
                <c:pt idx="8">
                  <c:v>2300</c:v>
                </c:pt>
                <c:pt idx="9">
                  <c:v>2300</c:v>
                </c:pt>
                <c:pt idx="10">
                  <c:v>1950</c:v>
                </c:pt>
                <c:pt idx="11">
                  <c:v>2600</c:v>
                </c:pt>
                <c:pt idx="12">
                  <c:v>1950</c:v>
                </c:pt>
                <c:pt idx="13">
                  <c:v>2750</c:v>
                </c:pt>
                <c:pt idx="14">
                  <c:v>1300</c:v>
                </c:pt>
                <c:pt idx="15">
                  <c:v>2550</c:v>
                </c:pt>
                <c:pt idx="16">
                  <c:v>3200</c:v>
                </c:pt>
                <c:pt idx="17">
                  <c:v>2000</c:v>
                </c:pt>
                <c:pt idx="18">
                  <c:v>2000</c:v>
                </c:pt>
                <c:pt idx="19">
                  <c:v>1600</c:v>
                </c:pt>
                <c:pt idx="20">
                  <c:v>1600</c:v>
                </c:pt>
                <c:pt idx="21">
                  <c:v>2800</c:v>
                </c:pt>
                <c:pt idx="22">
                  <c:v>2000</c:v>
                </c:pt>
                <c:pt idx="23">
                  <c:v>3600</c:v>
                </c:pt>
                <c:pt idx="24">
                  <c:v>2900</c:v>
                </c:pt>
                <c:pt idx="25">
                  <c:v>3725</c:v>
                </c:pt>
                <c:pt idx="26">
                  <c:v>2700</c:v>
                </c:pt>
                <c:pt idx="27">
                  <c:v>2700</c:v>
                </c:pt>
                <c:pt idx="28">
                  <c:v>3300</c:v>
                </c:pt>
                <c:pt idx="29">
                  <c:v>2000</c:v>
                </c:pt>
                <c:pt idx="30">
                  <c:v>3850</c:v>
                </c:pt>
                <c:pt idx="31">
                  <c:v>3100</c:v>
                </c:pt>
                <c:pt idx="32">
                  <c:v>2300</c:v>
                </c:pt>
                <c:pt idx="33">
                  <c:v>5200</c:v>
                </c:pt>
                <c:pt idx="34">
                  <c:v>2000</c:v>
                </c:pt>
                <c:pt idx="35">
                  <c:v>2300</c:v>
                </c:pt>
                <c:pt idx="36">
                  <c:v>2000</c:v>
                </c:pt>
                <c:pt idx="37">
                  <c:v>1600</c:v>
                </c:pt>
                <c:pt idx="38">
                  <c:v>1700</c:v>
                </c:pt>
                <c:pt idx="39">
                  <c:v>2300</c:v>
                </c:pt>
                <c:pt idx="40">
                  <c:v>2000</c:v>
                </c:pt>
                <c:pt idx="41">
                  <c:v>1950</c:v>
                </c:pt>
                <c:pt idx="42">
                  <c:v>2550</c:v>
                </c:pt>
                <c:pt idx="43">
                  <c:v>2250</c:v>
                </c:pt>
                <c:pt idx="44">
                  <c:v>2100</c:v>
                </c:pt>
                <c:pt idx="45">
                  <c:v>2650</c:v>
                </c:pt>
                <c:pt idx="46">
                  <c:v>2100</c:v>
                </c:pt>
                <c:pt idx="47">
                  <c:v>2650</c:v>
                </c:pt>
                <c:pt idx="48">
                  <c:v>2400</c:v>
                </c:pt>
                <c:pt idx="49">
                  <c:v>2300</c:v>
                </c:pt>
                <c:pt idx="50">
                  <c:v>3050</c:v>
                </c:pt>
                <c:pt idx="51">
                  <c:v>1800</c:v>
                </c:pt>
                <c:pt idx="52">
                  <c:v>2200</c:v>
                </c:pt>
                <c:pt idx="53">
                  <c:v>2400</c:v>
                </c:pt>
                <c:pt idx="54">
                  <c:v>2300</c:v>
                </c:pt>
                <c:pt idx="55">
                  <c:v>3200</c:v>
                </c:pt>
                <c:pt idx="56">
                  <c:v>2200</c:v>
                </c:pt>
                <c:pt idx="57">
                  <c:v>2000</c:v>
                </c:pt>
                <c:pt idx="58">
                  <c:v>3000</c:v>
                </c:pt>
                <c:pt idx="59">
                  <c:v>2800</c:v>
                </c:pt>
                <c:pt idx="60">
                  <c:v>2867</c:v>
                </c:pt>
                <c:pt idx="61">
                  <c:v>1600</c:v>
                </c:pt>
                <c:pt idx="62">
                  <c:v>2550</c:v>
                </c:pt>
                <c:pt idx="63">
                  <c:v>2400</c:v>
                </c:pt>
                <c:pt idx="64">
                  <c:v>3100</c:v>
                </c:pt>
                <c:pt idx="65">
                  <c:v>1900</c:v>
                </c:pt>
                <c:pt idx="66">
                  <c:v>2100</c:v>
                </c:pt>
                <c:pt idx="67">
                  <c:v>3325</c:v>
                </c:pt>
                <c:pt idx="68">
                  <c:v>1650</c:v>
                </c:pt>
                <c:pt idx="69">
                  <c:v>2025</c:v>
                </c:pt>
                <c:pt idx="70">
                  <c:v>1850</c:v>
                </c:pt>
                <c:pt idx="71">
                  <c:v>3150</c:v>
                </c:pt>
                <c:pt idx="72">
                  <c:v>3000</c:v>
                </c:pt>
                <c:pt idx="73">
                  <c:v>2700</c:v>
                </c:pt>
                <c:pt idx="74">
                  <c:v>2400</c:v>
                </c:pt>
                <c:pt idx="75">
                  <c:v>3250</c:v>
                </c:pt>
                <c:pt idx="76">
                  <c:v>2900</c:v>
                </c:pt>
                <c:pt idx="77">
                  <c:v>3325</c:v>
                </c:pt>
                <c:pt idx="78">
                  <c:v>2275</c:v>
                </c:pt>
                <c:pt idx="79">
                  <c:v>2100</c:v>
                </c:pt>
                <c:pt idx="80">
                  <c:v>1600</c:v>
                </c:pt>
                <c:pt idx="81">
                  <c:v>2250</c:v>
                </c:pt>
                <c:pt idx="82">
                  <c:v>2300</c:v>
                </c:pt>
                <c:pt idx="83">
                  <c:v>3025</c:v>
                </c:pt>
                <c:pt idx="84">
                  <c:v>2850</c:v>
                </c:pt>
                <c:pt idx="85">
                  <c:v>1950</c:v>
                </c:pt>
                <c:pt idx="86">
                  <c:v>2350</c:v>
                </c:pt>
                <c:pt idx="87">
                  <c:v>2700</c:v>
                </c:pt>
                <c:pt idx="88">
                  <c:v>2900</c:v>
                </c:pt>
                <c:pt idx="89">
                  <c:v>2150</c:v>
                </c:pt>
                <c:pt idx="90">
                  <c:v>2100</c:v>
                </c:pt>
                <c:pt idx="91">
                  <c:v>2400</c:v>
                </c:pt>
                <c:pt idx="92">
                  <c:v>3150</c:v>
                </c:pt>
                <c:pt idx="93">
                  <c:v>2800</c:v>
                </c:pt>
                <c:pt idx="94">
                  <c:v>2600</c:v>
                </c:pt>
                <c:pt idx="95">
                  <c:v>2250</c:v>
                </c:pt>
                <c:pt idx="96">
                  <c:v>2500</c:v>
                </c:pt>
                <c:pt idx="97">
                  <c:v>2625</c:v>
                </c:pt>
                <c:pt idx="98">
                  <c:v>3050</c:v>
                </c:pt>
                <c:pt idx="99">
                  <c:v>2750</c:v>
                </c:pt>
                <c:pt idx="100">
                  <c:v>3050</c:v>
                </c:pt>
                <c:pt idx="101">
                  <c:v>3050</c:v>
                </c:pt>
                <c:pt idx="102">
                  <c:v>3050</c:v>
                </c:pt>
                <c:pt idx="103">
                  <c:v>3000</c:v>
                </c:pt>
                <c:pt idx="104">
                  <c:v>3200</c:v>
                </c:pt>
                <c:pt idx="105">
                  <c:v>3050</c:v>
                </c:pt>
                <c:pt idx="106">
                  <c:v>3000</c:v>
                </c:pt>
                <c:pt idx="107">
                  <c:v>2450</c:v>
                </c:pt>
                <c:pt idx="108">
                  <c:v>2550</c:v>
                </c:pt>
                <c:pt idx="109">
                  <c:v>3250</c:v>
                </c:pt>
                <c:pt idx="110">
                  <c:v>1900</c:v>
                </c:pt>
                <c:pt idx="111">
                  <c:v>2250</c:v>
                </c:pt>
                <c:pt idx="112">
                  <c:v>2200</c:v>
                </c:pt>
                <c:pt idx="113">
                  <c:v>3500</c:v>
                </c:pt>
                <c:pt idx="114">
                  <c:v>1550</c:v>
                </c:pt>
                <c:pt idx="115">
                  <c:v>2100</c:v>
                </c:pt>
                <c:pt idx="116">
                  <c:v>2150</c:v>
                </c:pt>
                <c:pt idx="117">
                  <c:v>2150</c:v>
                </c:pt>
                <c:pt idx="118">
                  <c:v>2550</c:v>
                </c:pt>
                <c:pt idx="119">
                  <c:v>1800</c:v>
                </c:pt>
                <c:pt idx="120">
                  <c:v>1900</c:v>
                </c:pt>
                <c:pt idx="121">
                  <c:v>1200</c:v>
                </c:pt>
                <c:pt idx="122">
                  <c:v>1650</c:v>
                </c:pt>
                <c:pt idx="123">
                  <c:v>1550</c:v>
                </c:pt>
                <c:pt idx="124">
                  <c:v>2250</c:v>
                </c:pt>
                <c:pt idx="125">
                  <c:v>2100</c:v>
                </c:pt>
                <c:pt idx="126">
                  <c:v>1400</c:v>
                </c:pt>
                <c:pt idx="127">
                  <c:v>2225</c:v>
                </c:pt>
                <c:pt idx="128">
                  <c:v>1800</c:v>
                </c:pt>
                <c:pt idx="129">
                  <c:v>1800</c:v>
                </c:pt>
                <c:pt idx="130">
                  <c:v>1650</c:v>
                </c:pt>
                <c:pt idx="131">
                  <c:v>1967</c:v>
                </c:pt>
                <c:pt idx="132">
                  <c:v>2200</c:v>
                </c:pt>
                <c:pt idx="133">
                  <c:v>3000</c:v>
                </c:pt>
                <c:pt idx="134">
                  <c:v>2900</c:v>
                </c:pt>
                <c:pt idx="135">
                  <c:v>2600</c:v>
                </c:pt>
                <c:pt idx="136">
                  <c:v>2175</c:v>
                </c:pt>
                <c:pt idx="137">
                  <c:v>3100</c:v>
                </c:pt>
                <c:pt idx="138">
                  <c:v>2300</c:v>
                </c:pt>
                <c:pt idx="139">
                  <c:v>3200</c:v>
                </c:pt>
                <c:pt idx="140">
                  <c:v>2925</c:v>
                </c:pt>
                <c:pt idx="141">
                  <c:v>2750</c:v>
                </c:pt>
                <c:pt idx="142">
                  <c:v>2600</c:v>
                </c:pt>
                <c:pt idx="143">
                  <c:v>2800</c:v>
                </c:pt>
                <c:pt idx="144">
                  <c:v>3275</c:v>
                </c:pt>
                <c:pt idx="145">
                  <c:v>2050</c:v>
                </c:pt>
                <c:pt idx="146">
                  <c:v>2400</c:v>
                </c:pt>
                <c:pt idx="147">
                  <c:v>2500</c:v>
                </c:pt>
                <c:pt idx="148">
                  <c:v>1800</c:v>
                </c:pt>
                <c:pt idx="149">
                  <c:v>2800</c:v>
                </c:pt>
                <c:pt idx="150">
                  <c:v>1900</c:v>
                </c:pt>
                <c:pt idx="151">
                  <c:v>2750</c:v>
                </c:pt>
                <c:pt idx="152">
                  <c:v>1850</c:v>
                </c:pt>
                <c:pt idx="153">
                  <c:v>2200</c:v>
                </c:pt>
                <c:pt idx="154">
                  <c:v>1300</c:v>
                </c:pt>
                <c:pt idx="155">
                  <c:v>2600</c:v>
                </c:pt>
                <c:pt idx="156">
                  <c:v>1850</c:v>
                </c:pt>
                <c:pt idx="157">
                  <c:v>1900</c:v>
                </c:pt>
                <c:pt idx="158">
                  <c:v>2250</c:v>
                </c:pt>
                <c:pt idx="159">
                  <c:v>2900</c:v>
                </c:pt>
                <c:pt idx="160">
                  <c:v>1900</c:v>
                </c:pt>
                <c:pt idx="161">
                  <c:v>2450</c:v>
                </c:pt>
                <c:pt idx="162">
                  <c:v>1800</c:v>
                </c:pt>
                <c:pt idx="163">
                  <c:v>1900</c:v>
                </c:pt>
                <c:pt idx="164">
                  <c:v>2150</c:v>
                </c:pt>
                <c:pt idx="165">
                  <c:v>2625</c:v>
                </c:pt>
                <c:pt idx="166">
                  <c:v>2000</c:v>
                </c:pt>
                <c:pt idx="167">
                  <c:v>2250</c:v>
                </c:pt>
                <c:pt idx="168">
                  <c:v>1475</c:v>
                </c:pt>
                <c:pt idx="169">
                  <c:v>2100</c:v>
                </c:pt>
                <c:pt idx="170">
                  <c:v>2100</c:v>
                </c:pt>
                <c:pt idx="171">
                  <c:v>2250</c:v>
                </c:pt>
                <c:pt idx="172">
                  <c:v>3225</c:v>
                </c:pt>
              </c:numCache>
            </c:numRef>
          </c:yVal>
        </c:ser>
        <c:axId val="102796672"/>
        <c:axId val="102798464"/>
      </c:scatterChart>
      <c:valAx>
        <c:axId val="102796672"/>
        <c:scaling>
          <c:orientation val="minMax"/>
          <c:max val="35"/>
          <c:min val="20"/>
        </c:scaling>
        <c:axPos val="b"/>
        <c:numFmt formatCode="General" sourceLinked="1"/>
        <c:tickLblPos val="nextTo"/>
        <c:crossAx val="102798464"/>
        <c:crosses val="autoZero"/>
        <c:crossBetween val="midCat"/>
      </c:valAx>
      <c:valAx>
        <c:axId val="102798464"/>
        <c:scaling>
          <c:orientation val="minMax"/>
        </c:scaling>
        <c:axPos val="l"/>
        <c:majorGridlines/>
        <c:numFmt formatCode="General" sourceLinked="1"/>
        <c:tickLblPos val="nextTo"/>
        <c:crossAx val="102796672"/>
        <c:crosses val="autoZero"/>
        <c:crossBetween val="midCat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Blad2!$B$1:$B$8</c:f>
              <c:numCache>
                <c:formatCode>General</c:formatCode>
                <c:ptCount val="8"/>
                <c:pt idx="0">
                  <c:v>1.34</c:v>
                </c:pt>
                <c:pt idx="1">
                  <c:v>1.43</c:v>
                </c:pt>
                <c:pt idx="2">
                  <c:v>1.6300000000000001</c:v>
                </c:pt>
                <c:pt idx="3">
                  <c:v>1.9200000000000008</c:v>
                </c:pt>
                <c:pt idx="4">
                  <c:v>2.0699999999999998</c:v>
                </c:pt>
                <c:pt idx="5">
                  <c:v>2.4099999999999997</c:v>
                </c:pt>
                <c:pt idx="6">
                  <c:v>2.8699999999999997</c:v>
                </c:pt>
                <c:pt idx="7">
                  <c:v>3.38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Blad2!$C$1:$C$8</c:f>
              <c:numCache>
                <c:formatCode>General</c:formatCode>
                <c:ptCount val="8"/>
                <c:pt idx="0">
                  <c:v>1.2</c:v>
                </c:pt>
                <c:pt idx="1">
                  <c:v>1.33</c:v>
                </c:pt>
                <c:pt idx="2">
                  <c:v>1.3800000000000001</c:v>
                </c:pt>
                <c:pt idx="3">
                  <c:v>1.46</c:v>
                </c:pt>
                <c:pt idx="4">
                  <c:v>1.51</c:v>
                </c:pt>
                <c:pt idx="5">
                  <c:v>1.6600000000000001</c:v>
                </c:pt>
                <c:pt idx="6">
                  <c:v>1.84</c:v>
                </c:pt>
                <c:pt idx="7">
                  <c:v>2.0099999999999998</c:v>
                </c:pt>
              </c:numCache>
            </c:numRef>
          </c:val>
        </c:ser>
        <c:marker val="1"/>
        <c:axId val="107492480"/>
        <c:axId val="107494016"/>
      </c:lineChart>
      <c:catAx>
        <c:axId val="107492480"/>
        <c:scaling>
          <c:orientation val="minMax"/>
        </c:scaling>
        <c:axPos val="b"/>
        <c:numFmt formatCode="General" sourceLinked="1"/>
        <c:tickLblPos val="nextTo"/>
        <c:crossAx val="107494016"/>
        <c:crosses val="autoZero"/>
        <c:auto val="1"/>
        <c:lblAlgn val="ctr"/>
        <c:lblOffset val="100"/>
      </c:catAx>
      <c:valAx>
        <c:axId val="107494016"/>
        <c:scaling>
          <c:orientation val="minMax"/>
        </c:scaling>
        <c:axPos val="l"/>
        <c:majorGridlines/>
        <c:numFmt formatCode="General" sourceLinked="1"/>
        <c:tickLblPos val="nextTo"/>
        <c:crossAx val="1074924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1.wmf"/><Relationship Id="rId4" Type="http://schemas.openxmlformats.org/officeDocument/2006/relationships/image" Target="../media/image51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9268-58BD-476A-946F-FFF7CF71E378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92473-E7D9-4F54-A793-0AF4A61D438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9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1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5.bin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4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46.bin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5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 2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5392536" y="836926"/>
            <a:ext cx="1047966" cy="64516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F1-2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Deskription Kap 11-12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Att presentera och sammanfatta empiriska observationer (empirisk fördelning).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Explorativ analys!</a:t>
            </a:r>
          </a:p>
          <a:p>
            <a:pPr marL="0" indent="0">
              <a:buNone/>
            </a:pPr>
            <a:r>
              <a:rPr lang="sv-SE" dirty="0" smtClean="0"/>
              <a:t>Att jämföra med en teoretisk modell (sannolikhetsfördelning).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Tabeller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Grafisk framställning</a:t>
            </a:r>
          </a:p>
          <a:p>
            <a:pPr marL="355600" indent="-355600">
              <a:buNone/>
            </a:pPr>
            <a:r>
              <a:rPr lang="sv-SE" dirty="0" smtClean="0"/>
              <a:t>Men även 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Sammanfattande mått </a:t>
            </a:r>
          </a:p>
          <a:p>
            <a:pPr marL="755650" lvl="1" indent="-355600"/>
            <a:r>
              <a:rPr lang="sv-SE" dirty="0" smtClean="0"/>
              <a:t>medelvärde, median, andelar, standardavvikelse i en uppsättning empiriska observationer, data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Variabler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Kvantitativa variabler</a:t>
            </a:r>
          </a:p>
          <a:p>
            <a:pPr marL="755650" lvl="1" indent="-355600"/>
            <a:r>
              <a:rPr lang="sv-SE" dirty="0" smtClean="0"/>
              <a:t>Antar numeriska värden</a:t>
            </a:r>
          </a:p>
          <a:p>
            <a:pPr marL="355600" indent="-355600"/>
            <a:r>
              <a:rPr lang="sv-SE" dirty="0" smtClean="0"/>
              <a:t>Kvalitativa variabler</a:t>
            </a:r>
          </a:p>
          <a:p>
            <a:pPr marL="755650" lvl="1" indent="-355600"/>
            <a:r>
              <a:rPr lang="sv-SE" dirty="0" smtClean="0"/>
              <a:t>Antar icke-numeriska värden</a:t>
            </a:r>
          </a:p>
          <a:p>
            <a:pPr marL="755650" lvl="1" indent="-355600"/>
            <a:endParaRPr lang="sv-SE" dirty="0" smtClean="0"/>
          </a:p>
          <a:p>
            <a:pPr marL="355600" indent="-355600"/>
            <a:r>
              <a:rPr lang="sv-SE" dirty="0" smtClean="0"/>
              <a:t>Kontinuerliga variabler</a:t>
            </a:r>
          </a:p>
          <a:p>
            <a:pPr marL="755650" lvl="1" indent="-355600"/>
            <a:r>
              <a:rPr lang="sv-SE" dirty="0" smtClean="0"/>
              <a:t>Kan anta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samtliga</a:t>
            </a:r>
            <a:r>
              <a:rPr lang="sv-SE" dirty="0" smtClean="0"/>
              <a:t> värden inom ett intervall</a:t>
            </a:r>
          </a:p>
          <a:p>
            <a:pPr marL="755650" lvl="1" indent="-355600"/>
            <a:r>
              <a:rPr lang="sv-SE" dirty="0" smtClean="0"/>
              <a:t>Kan vara ändlig eller oändlig</a:t>
            </a:r>
          </a:p>
          <a:p>
            <a:pPr marL="355600" indent="-355600"/>
            <a:r>
              <a:rPr lang="sv-SE" dirty="0" smtClean="0"/>
              <a:t>Diskreta variabler</a:t>
            </a:r>
          </a:p>
          <a:p>
            <a:pPr marL="755650" lvl="1" indent="-355600"/>
            <a:r>
              <a:rPr lang="sv-SE" dirty="0" smtClean="0"/>
              <a:t>Kan anta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endast vissa </a:t>
            </a:r>
            <a:r>
              <a:rPr lang="sv-SE" dirty="0" smtClean="0"/>
              <a:t>värden</a:t>
            </a:r>
          </a:p>
          <a:p>
            <a:pPr marL="755650" lvl="1" indent="-355600"/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Skalor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1691680"/>
            <a:ext cx="6172200" cy="70087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Värdena som en variabel kan anta anges på olika skaltyper:</a:t>
            </a:r>
          </a:p>
          <a:p>
            <a:pPr marL="355600" indent="-355600"/>
            <a:r>
              <a:rPr lang="sv-SE" sz="2800" dirty="0" smtClean="0"/>
              <a:t>Nominalskala</a:t>
            </a:r>
          </a:p>
          <a:p>
            <a:pPr marL="755650" lvl="1" indent="-355600"/>
            <a:r>
              <a:rPr lang="sv-SE" dirty="0" smtClean="0"/>
              <a:t>icke-numeriskt, latin nomen = namn</a:t>
            </a:r>
          </a:p>
          <a:p>
            <a:pPr marL="755650" lvl="1" indent="-355600"/>
            <a:r>
              <a:rPr lang="sv-SE" dirty="0" smtClean="0"/>
              <a:t>Ex. bilmärke, yrke m.m.</a:t>
            </a:r>
          </a:p>
          <a:p>
            <a:pPr marL="355600" indent="-355600"/>
            <a:r>
              <a:rPr lang="sv-SE" sz="2800" dirty="0" err="1" smtClean="0"/>
              <a:t>Ordinalskala</a:t>
            </a:r>
            <a:endParaRPr lang="sv-SE" sz="2800" dirty="0" smtClean="0"/>
          </a:p>
          <a:p>
            <a:pPr marL="755650" lvl="1" indent="-355600"/>
            <a:r>
              <a:rPr lang="sv-SE" dirty="0" smtClean="0"/>
              <a:t>Icke-numeriskt men kan ordnas</a:t>
            </a:r>
          </a:p>
          <a:p>
            <a:pPr marL="755650" lvl="1" indent="-355600"/>
            <a:r>
              <a:rPr lang="sv-SE" dirty="0" smtClean="0"/>
              <a:t>Ex. ”bra, bättre, bäst”</a:t>
            </a:r>
          </a:p>
          <a:p>
            <a:pPr marL="355600" indent="-355600"/>
            <a:r>
              <a:rPr lang="sv-SE" sz="2800" dirty="0" smtClean="0"/>
              <a:t>Intervallskala</a:t>
            </a:r>
          </a:p>
          <a:p>
            <a:pPr marL="755650" lvl="1" indent="-355600"/>
            <a:r>
              <a:rPr lang="sv-SE" dirty="0" smtClean="0"/>
              <a:t>Numeriska värden där avstånden är väldefinierade men inte kvoter</a:t>
            </a:r>
          </a:p>
          <a:p>
            <a:pPr marL="755650" lvl="1" indent="-355600"/>
            <a:r>
              <a:rPr lang="sv-SE" dirty="0" smtClean="0"/>
              <a:t>Ex. Celsiusskala</a:t>
            </a:r>
          </a:p>
          <a:p>
            <a:pPr marL="355600" indent="-355600"/>
            <a:r>
              <a:rPr lang="sv-SE" sz="2800" dirty="0" smtClean="0"/>
              <a:t>Kvotskala</a:t>
            </a:r>
          </a:p>
          <a:p>
            <a:pPr marL="755650" lvl="1" indent="-355600"/>
            <a:r>
              <a:rPr lang="sv-SE" dirty="0" smtClean="0"/>
              <a:t>”20 är två ggr större än 10”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Sammanfattning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764704" y="2123728"/>
          <a:ext cx="561662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  <a:gridCol w="1404156"/>
                <a:gridCol w="1404156"/>
              </a:tblGrid>
              <a:tr h="370840"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Variabeltyp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Skaltyp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Diskret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Kontinuerlig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Kvalitativ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Intervall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Kvantitativ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Kvot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342900" y="5734000"/>
            <a:ext cx="6172200" cy="1502296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000" b="1" i="1" dirty="0" smtClean="0">
                <a:solidFill>
                  <a:srgbClr val="C00000"/>
                </a:solidFill>
              </a:rPr>
              <a:t>Olika variabeltyper och skalor kräver olika tabelltyper och diagramtyper!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Frekvenstabeller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355600" indent="-355600"/>
            <a:r>
              <a:rPr lang="sv-SE" dirty="0" smtClean="0"/>
              <a:t>Kvalitativa – nominal och </a:t>
            </a:r>
            <a:r>
              <a:rPr lang="sv-SE" dirty="0" err="1" smtClean="0"/>
              <a:t>ordinal</a:t>
            </a:r>
            <a:endParaRPr lang="sv-SE" dirty="0" smtClean="0"/>
          </a:p>
          <a:p>
            <a:pPr marL="355600" indent="-355600"/>
            <a:r>
              <a:rPr lang="sv-SE" dirty="0" smtClean="0"/>
              <a:t>Kvantitativa – diskret och klassindelad kontinuerlig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Räkna antalen som faller inom varje definierad kategori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124745" y="5580112"/>
          <a:ext cx="342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Glassmak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Frekvens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Rel. frekv.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Choklad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70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Vanilj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Jordgubb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45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22,5%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Hallon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Lakrits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Summa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200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100 %</a:t>
                      </a:r>
                      <a:endParaRPr lang="sv-S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4697761" y="5868144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Störst först!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697761" y="738031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Minst sist!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 rot="16200000">
            <a:off x="-99391" y="6588224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Nominal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Frekvenstabeller 2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124745" y="2048128"/>
          <a:ext cx="342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Betyg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Frekvens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Rel. frekv.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Sämst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Dålig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22,5 %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OK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80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40,0%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God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10,0 %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Bäst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7,5 %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Summa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200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100 %</a:t>
                      </a:r>
                      <a:endParaRPr lang="sv-S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4625752" y="2336160"/>
            <a:ext cx="2115616" cy="1227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Ordna efter rangordningen</a:t>
            </a:r>
            <a:r>
              <a:rPr kumimoji="0" lang="sv-SE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på skalan!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 rot="16200000">
            <a:off x="-99391" y="3056240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Ordinal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9" name="Tabell 8"/>
          <p:cNvGraphicFramePr>
            <a:graphicFrameLocks noGrp="1"/>
          </p:cNvGraphicFramePr>
          <p:nvPr/>
        </p:nvGraphicFramePr>
        <p:xfrm>
          <a:off x="1124745" y="5580112"/>
          <a:ext cx="342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Antal  fel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Frekvens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Rel. frekv.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3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70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35,0%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45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22,5 %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Summa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200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100 %</a:t>
                      </a:r>
                      <a:endParaRPr lang="sv-S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Platshållare för innehåll 2"/>
          <p:cNvSpPr txBox="1">
            <a:spLocks/>
          </p:cNvSpPr>
          <p:nvPr/>
        </p:nvSpPr>
        <p:spPr>
          <a:xfrm rot="16200000">
            <a:off x="-99391" y="6588224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Diskret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4625752" y="5868144"/>
            <a:ext cx="2115616" cy="1227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Ordna efter </a:t>
            </a: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storleksord-ning</a:t>
            </a: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Klassindelning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När en variabel är kontinuerlig eller nästan kontinuerlig (hur många decimalers noggrannhet?)</a:t>
            </a:r>
          </a:p>
          <a:p>
            <a:r>
              <a:rPr lang="sv-SE" dirty="0" smtClean="0"/>
              <a:t>Gruppera närliggande till samma klass.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Klassbredd</a:t>
            </a:r>
            <a:r>
              <a:rPr lang="sv-SE" dirty="0" smtClean="0"/>
              <a:t> måste definieras</a:t>
            </a:r>
          </a:p>
          <a:p>
            <a:pPr lvl="1"/>
            <a:r>
              <a:rPr lang="sv-SE" dirty="0" smtClean="0"/>
              <a:t>Ex. 0-4,99; 5,00-9,99; 10,00-14,99</a:t>
            </a:r>
          </a:p>
          <a:p>
            <a:r>
              <a:rPr lang="sv-SE" dirty="0" smtClean="0"/>
              <a:t>Samma klassbredd eller olika?</a:t>
            </a:r>
          </a:p>
          <a:p>
            <a:pPr lvl="1"/>
            <a:r>
              <a:rPr lang="sv-SE" dirty="0" smtClean="0"/>
              <a:t>Ex. åldersgrupper kan variera ibland</a:t>
            </a:r>
          </a:p>
          <a:p>
            <a:r>
              <a:rPr lang="sv-SE" dirty="0" smtClean="0"/>
              <a:t>Frekvenserna kan sammanställas klassvis i en tabell.</a:t>
            </a:r>
          </a:p>
          <a:p>
            <a:pPr lvl="1"/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Grafisk framställning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686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Frekvenser</a:t>
            </a:r>
            <a:r>
              <a:rPr lang="sv-SE" dirty="0" smtClean="0"/>
              <a:t> (absoluta el. relativa)</a:t>
            </a:r>
          </a:p>
          <a:p>
            <a:r>
              <a:rPr lang="sv-SE" dirty="0" smtClean="0"/>
              <a:t>Stapeldiagram</a:t>
            </a:r>
          </a:p>
          <a:p>
            <a:pPr lvl="1"/>
            <a:r>
              <a:rPr lang="sv-SE" dirty="0" smtClean="0"/>
              <a:t>Kvalitativa, nominal och </a:t>
            </a:r>
            <a:r>
              <a:rPr lang="sv-SE" dirty="0" err="1" smtClean="0"/>
              <a:t>ordinal</a:t>
            </a:r>
            <a:endParaRPr lang="sv-SE" dirty="0" smtClean="0"/>
          </a:p>
          <a:p>
            <a:pPr lvl="1"/>
            <a:r>
              <a:rPr lang="sv-SE" dirty="0" smtClean="0"/>
              <a:t>Ordna på motsvarande sätt som med frekvenstabeller</a:t>
            </a:r>
          </a:p>
          <a:p>
            <a:pPr lvl="1"/>
            <a:r>
              <a:rPr lang="sv-SE" dirty="0" smtClean="0"/>
              <a:t>Uppdelade staplar</a:t>
            </a:r>
          </a:p>
          <a:p>
            <a:r>
              <a:rPr lang="sv-SE" dirty="0" smtClean="0"/>
              <a:t>Cirkeldiagram</a:t>
            </a:r>
          </a:p>
          <a:p>
            <a:pPr lvl="1"/>
            <a:r>
              <a:rPr lang="sv-SE" dirty="0" smtClean="0"/>
              <a:t>Kvalitativa, nominal </a:t>
            </a:r>
          </a:p>
          <a:p>
            <a:r>
              <a:rPr lang="sv-SE" dirty="0" smtClean="0"/>
              <a:t>Stolpdiagram</a:t>
            </a:r>
          </a:p>
          <a:p>
            <a:pPr lvl="1"/>
            <a:r>
              <a:rPr lang="sv-SE" dirty="0" smtClean="0"/>
              <a:t>Kvantitativa, diskret</a:t>
            </a:r>
          </a:p>
          <a:p>
            <a:r>
              <a:rPr lang="sv-SE" dirty="0" smtClean="0"/>
              <a:t>Histogram</a:t>
            </a:r>
          </a:p>
          <a:p>
            <a:pPr lvl="1"/>
            <a:r>
              <a:rPr lang="sv-SE" dirty="0" smtClean="0"/>
              <a:t>Kvantitativa, klassindelad kontinuerlig</a:t>
            </a:r>
            <a:endParaRPr lang="sv-S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Histogram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000" dirty="0" smtClean="0"/>
              <a:t>Histogram används när man har kontinuerlig variabel.</a:t>
            </a:r>
          </a:p>
          <a:p>
            <a:r>
              <a:rPr lang="sv-SE" sz="3000" dirty="0" smtClean="0"/>
              <a:t>Samma som med tabeller, klassbredderna måste definieras.</a:t>
            </a:r>
          </a:p>
          <a:p>
            <a:r>
              <a:rPr lang="sv-SE" sz="3000" dirty="0" smtClean="0"/>
              <a:t>Frekvensen i en klass ska avspeglas i stapelns </a:t>
            </a:r>
            <a:r>
              <a:rPr lang="sv-SE" sz="3000" b="1" i="1" dirty="0" smtClean="0">
                <a:solidFill>
                  <a:schemeClr val="accent5">
                    <a:lumMod val="50000"/>
                  </a:schemeClr>
                </a:solidFill>
              </a:rPr>
              <a:t>area</a:t>
            </a:r>
            <a:r>
              <a:rPr lang="sv-SE" sz="3000" dirty="0" smtClean="0"/>
              <a:t>, </a:t>
            </a:r>
            <a:r>
              <a:rPr lang="sv-SE" sz="3000" u="sng" dirty="0" smtClean="0"/>
              <a:t>inte</a:t>
            </a:r>
            <a:r>
              <a:rPr lang="sv-SE" sz="3000" dirty="0" smtClean="0"/>
              <a:t> dess höjd!</a:t>
            </a:r>
          </a:p>
          <a:p>
            <a:r>
              <a:rPr lang="sv-SE" sz="3000" dirty="0" smtClean="0"/>
              <a:t>Om lika klassbredd kommer höjden bli proportionell mot frekvensen.</a:t>
            </a:r>
          </a:p>
          <a:p>
            <a:r>
              <a:rPr lang="sv-SE" sz="3000" dirty="0" smtClean="0"/>
              <a:t>Öppna klasser (ex. &gt;65) markeras med streckade linjer</a:t>
            </a:r>
          </a:p>
          <a:p>
            <a:pPr lvl="1"/>
            <a:r>
              <a:rPr lang="sv-SE" sz="2600" dirty="0" smtClean="0"/>
              <a:t>Eftersom vi inte vet var det slutar kan vi inte veta vad arean är!</a:t>
            </a:r>
            <a:endParaRPr lang="sv-SE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Lägesmått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686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Empiriska lägesmått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Aritmetiskt medelvärde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Känsligt för extrema värden</a:t>
            </a:r>
          </a:p>
          <a:p>
            <a:r>
              <a:rPr lang="sv-SE" dirty="0" smtClean="0"/>
              <a:t>Ex. 2, 3, 4, 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endParaRPr lang="sv-SE" dirty="0" smtClean="0"/>
          </a:p>
          <a:p>
            <a:r>
              <a:rPr lang="sv-SE" dirty="0" smtClean="0"/>
              <a:t>Ex. 2, 3, 4, 25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endParaRPr lang="sv-SE" dirty="0" smtClean="0">
              <a:ea typeface="Cambria Math"/>
            </a:endParaRPr>
          </a:p>
          <a:p>
            <a:r>
              <a:rPr lang="sv-SE" dirty="0" smtClean="0"/>
              <a:t>Stickprovsmedelvärde motsvaras av det teoretiska och abstrakta väntevärdet</a:t>
            </a:r>
            <a:endParaRPr lang="sv-SE" dirty="0"/>
          </a:p>
        </p:txBody>
      </p:sp>
      <p:graphicFrame>
        <p:nvGraphicFramePr>
          <p:cNvPr id="353282" name="Object 2"/>
          <p:cNvGraphicFramePr>
            <a:graphicFrameLocks noChangeAspect="1"/>
          </p:cNvGraphicFramePr>
          <p:nvPr/>
        </p:nvGraphicFramePr>
        <p:xfrm>
          <a:off x="2132856" y="3678361"/>
          <a:ext cx="1806575" cy="1109663"/>
        </p:xfrm>
        <a:graphic>
          <a:graphicData uri="http://schemas.openxmlformats.org/presentationml/2006/ole">
            <p:oleObj spid="_x0000_s353282" name="Ekvation" r:id="rId3" imgW="711000" imgH="431640" progId="Equation.3">
              <p:embed/>
            </p:oleObj>
          </a:graphicData>
        </a:graphic>
      </p:graphicFrame>
      <p:graphicFrame>
        <p:nvGraphicFramePr>
          <p:cNvPr id="353283" name="Object 3"/>
          <p:cNvGraphicFramePr>
            <a:graphicFrameLocks noChangeAspect="1"/>
          </p:cNvGraphicFramePr>
          <p:nvPr/>
        </p:nvGraphicFramePr>
        <p:xfrm>
          <a:off x="3603352" y="5770984"/>
          <a:ext cx="1193800" cy="457200"/>
        </p:xfrm>
        <a:graphic>
          <a:graphicData uri="http://schemas.openxmlformats.org/presentationml/2006/ole">
            <p:oleObj spid="_x0000_s353283" name="Ekvation" r:id="rId4" imgW="469800" imgH="177480" progId="Equation.3">
              <p:embed/>
            </p:oleObj>
          </a:graphicData>
        </a:graphic>
      </p:graphicFrame>
      <p:graphicFrame>
        <p:nvGraphicFramePr>
          <p:cNvPr id="353284" name="Object 4"/>
          <p:cNvGraphicFramePr>
            <a:graphicFrameLocks noChangeAspect="1"/>
          </p:cNvGraphicFramePr>
          <p:nvPr/>
        </p:nvGraphicFramePr>
        <p:xfrm>
          <a:off x="3603352" y="6347048"/>
          <a:ext cx="1193800" cy="457200"/>
        </p:xfrm>
        <a:graphic>
          <a:graphicData uri="http://schemas.openxmlformats.org/presentationml/2006/ole">
            <p:oleObj spid="_x0000_s353284" name="Ekvation" r:id="rId5" imgW="46980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F1 Deskription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200" i="1" dirty="0" smtClean="0"/>
              <a:t>Att beskriva, illustrera och </a:t>
            </a:r>
            <a:r>
              <a:rPr lang="sv-SE" sz="3200" i="1" dirty="0" err="1" smtClean="0"/>
              <a:t>samman-fatta</a:t>
            </a:r>
            <a:r>
              <a:rPr lang="sv-SE" sz="3200" i="1" dirty="0" smtClean="0"/>
              <a:t> en uppsättning observationer</a:t>
            </a:r>
          </a:p>
          <a:p>
            <a:pPr marL="0" lvl="1" indent="0">
              <a:spcBef>
                <a:spcPts val="2400"/>
              </a:spcBef>
              <a:buNone/>
            </a:pPr>
            <a:endParaRPr lang="sv-SE" sz="3200" i="1" dirty="0" smtClean="0"/>
          </a:p>
          <a:p>
            <a:pPr marL="0" lvl="1" indent="0">
              <a:spcBef>
                <a:spcPts val="2400"/>
              </a:spcBef>
              <a:buNone/>
            </a:pPr>
            <a:r>
              <a:rPr lang="sv-SE" sz="3200" i="1" dirty="0" smtClean="0"/>
              <a:t>Men först något kort om</a:t>
            </a:r>
          </a:p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sz="3200" i="1" dirty="0" smtClean="0"/>
              <a:t>Databildning (Nyquist kap 9)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Lägesmått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Medianen</a:t>
            </a:r>
            <a:r>
              <a:rPr lang="sv-SE" dirty="0" smtClean="0"/>
              <a:t> delar ett data material i mitten, dvs. 50 % av </a:t>
            </a:r>
            <a:r>
              <a:rPr lang="sv-SE" dirty="0" err="1" smtClean="0"/>
              <a:t>observatio-nerna</a:t>
            </a:r>
            <a:r>
              <a:rPr lang="sv-SE" dirty="0" smtClean="0"/>
              <a:t> ligger på vara sida om medianen</a:t>
            </a:r>
          </a:p>
          <a:p>
            <a:r>
              <a:rPr lang="sv-SE" dirty="0" smtClean="0"/>
              <a:t>Rangordna observationerna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n</a:t>
            </a:r>
            <a:r>
              <a:rPr lang="sv-SE" dirty="0" smtClean="0"/>
              <a:t> udda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median = mittersta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n</a:t>
            </a:r>
            <a:r>
              <a:rPr lang="sv-SE" dirty="0" smtClean="0"/>
              <a:t> jämn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median = medelvärdet av de två närmast mitten</a:t>
            </a:r>
          </a:p>
          <a:p>
            <a:r>
              <a:rPr lang="sv-SE" dirty="0" smtClean="0"/>
              <a:t>Ex. 2, 3, 4, 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median = 3,5</a:t>
            </a:r>
            <a:endParaRPr lang="sv-SE" dirty="0" smtClean="0"/>
          </a:p>
          <a:p>
            <a:r>
              <a:rPr lang="sv-SE" dirty="0" smtClean="0"/>
              <a:t>Ex. 2, 3, 4, 25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median = 3,5</a:t>
            </a:r>
            <a:endParaRPr lang="sv-SE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Spridningsmått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Stickprovsvariansen</a:t>
            </a:r>
          </a:p>
          <a:p>
            <a:r>
              <a:rPr lang="sv-SE" dirty="0" smtClean="0"/>
              <a:t>(Nästan) samma definition som den teoretiska fördelningens varians</a:t>
            </a:r>
          </a:p>
          <a:p>
            <a:r>
              <a:rPr lang="sv-SE" dirty="0" smtClean="0"/>
              <a:t>Genomsnittligt kvadrerat avstånd till medelvärdet</a:t>
            </a:r>
            <a:endParaRPr lang="sv-SE" dirty="0"/>
          </a:p>
        </p:txBody>
      </p:sp>
      <p:graphicFrame>
        <p:nvGraphicFramePr>
          <p:cNvPr id="354306" name="Object 2"/>
          <p:cNvGraphicFramePr>
            <a:graphicFrameLocks noChangeAspect="1"/>
          </p:cNvGraphicFramePr>
          <p:nvPr/>
        </p:nvGraphicFramePr>
        <p:xfrm>
          <a:off x="1628800" y="5796136"/>
          <a:ext cx="3192462" cy="1109663"/>
        </p:xfrm>
        <a:graphic>
          <a:graphicData uri="http://schemas.openxmlformats.org/presentationml/2006/ole">
            <p:oleObj spid="_x0000_s354306" name="Ekvation" r:id="rId3" imgW="1257120" imgH="4316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692696" y="7308304"/>
            <a:ext cx="3672408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Obs! n-1 </a:t>
            </a: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isf</a:t>
            </a: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400" b="1" i="1" dirty="0" smtClean="0">
                <a:solidFill>
                  <a:srgbClr val="C00000"/>
                </a:solidFill>
              </a:rPr>
              <a:t>Medför bättre egenskaper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Frihandsfigur 5"/>
          <p:cNvSpPr/>
          <p:nvPr/>
        </p:nvSpPr>
        <p:spPr>
          <a:xfrm>
            <a:off x="1628800" y="7020271"/>
            <a:ext cx="720080" cy="288035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  <a:gd name="connsiteX0" fmla="*/ 446714 w 446714"/>
              <a:gd name="connsiteY0" fmla="*/ 1122068 h 1122067"/>
              <a:gd name="connsiteX1" fmla="*/ 161239 w 446714"/>
              <a:gd name="connsiteY1" fmla="*/ 115108 h 1122067"/>
              <a:gd name="connsiteX2" fmla="*/ 0 w 446714"/>
              <a:gd name="connsiteY2" fmla="*/ 431427 h 1122067"/>
              <a:gd name="connsiteX0" fmla="*/ 446714 w 781751"/>
              <a:gd name="connsiteY0" fmla="*/ 762649 h 762649"/>
              <a:gd name="connsiteX1" fmla="*/ 707299 w 781751"/>
              <a:gd name="connsiteY1" fmla="*/ 532683 h 762649"/>
              <a:gd name="connsiteX2" fmla="*/ 0 w 781751"/>
              <a:gd name="connsiteY2" fmla="*/ 72008 h 762649"/>
              <a:gd name="connsiteX0" fmla="*/ 163286 w 522326"/>
              <a:gd name="connsiteY0" fmla="*/ 531940 h 531940"/>
              <a:gd name="connsiteX1" fmla="*/ 423871 w 522326"/>
              <a:gd name="connsiteY1" fmla="*/ 301974 h 531940"/>
              <a:gd name="connsiteX2" fmla="*/ 498323 w 522326"/>
              <a:gd name="connsiteY2" fmla="*/ 72009 h 531940"/>
              <a:gd name="connsiteX0" fmla="*/ 0 w 359040"/>
              <a:gd name="connsiteY0" fmla="*/ 531938 h 531938"/>
              <a:gd name="connsiteX1" fmla="*/ 260585 w 359040"/>
              <a:gd name="connsiteY1" fmla="*/ 301972 h 531938"/>
              <a:gd name="connsiteX2" fmla="*/ 335037 w 359040"/>
              <a:gd name="connsiteY2" fmla="*/ 72007 h 531938"/>
              <a:gd name="connsiteX0" fmla="*/ 0 w 390875"/>
              <a:gd name="connsiteY0" fmla="*/ 531940 h 531940"/>
              <a:gd name="connsiteX1" fmla="*/ 335036 w 390875"/>
              <a:gd name="connsiteY1" fmla="*/ 301971 h 531940"/>
              <a:gd name="connsiteX2" fmla="*/ 335037 w 390875"/>
              <a:gd name="connsiteY2" fmla="*/ 72009 h 531940"/>
              <a:gd name="connsiteX0" fmla="*/ 0 w 390875"/>
              <a:gd name="connsiteY0" fmla="*/ 459931 h 459931"/>
              <a:gd name="connsiteX1" fmla="*/ 335036 w 390875"/>
              <a:gd name="connsiteY1" fmla="*/ 229962 h 459931"/>
              <a:gd name="connsiteX2" fmla="*/ 335037 w 390875"/>
              <a:gd name="connsiteY2" fmla="*/ 0 h 459931"/>
              <a:gd name="connsiteX0" fmla="*/ 0 w 397080"/>
              <a:gd name="connsiteY0" fmla="*/ 459933 h 459933"/>
              <a:gd name="connsiteX1" fmla="*/ 335036 w 397080"/>
              <a:gd name="connsiteY1" fmla="*/ 229964 h 459933"/>
              <a:gd name="connsiteX2" fmla="*/ 372262 w 397080"/>
              <a:gd name="connsiteY2" fmla="*/ 0 h 459933"/>
              <a:gd name="connsiteX0" fmla="*/ 0 w 380172"/>
              <a:gd name="connsiteY0" fmla="*/ 459933 h 459933"/>
              <a:gd name="connsiteX1" fmla="*/ 260584 w 380172"/>
              <a:gd name="connsiteY1" fmla="*/ 229966 h 459933"/>
              <a:gd name="connsiteX2" fmla="*/ 372262 w 380172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372262"/>
              <a:gd name="connsiteY0" fmla="*/ 459933 h 459933"/>
              <a:gd name="connsiteX1" fmla="*/ 260584 w 372262"/>
              <a:gd name="connsiteY1" fmla="*/ 229966 h 459933"/>
              <a:gd name="connsiteX2" fmla="*/ 372262 w 372262"/>
              <a:gd name="connsiteY2" fmla="*/ 0 h 459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262" h="459933">
                <a:moveTo>
                  <a:pt x="0" y="459933"/>
                </a:moveTo>
                <a:cubicBezTo>
                  <a:pt x="68713" y="17953"/>
                  <a:pt x="194590" y="108146"/>
                  <a:pt x="260584" y="229966"/>
                </a:cubicBezTo>
                <a:cubicBezTo>
                  <a:pt x="320781" y="357174"/>
                  <a:pt x="343587" y="282842"/>
                  <a:pt x="372262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Tchebysheffs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olikhet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686871"/>
          </a:xfrm>
        </p:spPr>
        <p:txBody>
          <a:bodyPr>
            <a:normAutofit/>
          </a:bodyPr>
          <a:lstStyle/>
          <a:p>
            <a:r>
              <a:rPr lang="sv-SE" sz="3000" i="1" dirty="0" smtClean="0"/>
              <a:t>k</a:t>
            </a:r>
            <a:r>
              <a:rPr lang="sv-SE" sz="3000" dirty="0" smtClean="0"/>
              <a:t> är ett tal s.a. </a:t>
            </a:r>
            <a:r>
              <a:rPr lang="sv-SE" sz="3000" i="1" dirty="0" smtClean="0"/>
              <a:t>k</a:t>
            </a:r>
            <a:r>
              <a:rPr lang="sv-SE" sz="3000" dirty="0" smtClean="0"/>
              <a:t> ≥ 1 </a:t>
            </a:r>
          </a:p>
          <a:p>
            <a:r>
              <a:rPr lang="sv-SE" sz="3000" dirty="0" smtClean="0"/>
              <a:t>För </a:t>
            </a:r>
            <a:r>
              <a:rPr lang="sv-SE" sz="3000" u="sng" dirty="0" smtClean="0"/>
              <a:t>alla</a:t>
            </a:r>
            <a:r>
              <a:rPr lang="sv-SE" sz="3000" dirty="0" smtClean="0"/>
              <a:t> empiriska fördelningar gäller att andelen observationer som ligger i intervallet </a:t>
            </a:r>
          </a:p>
          <a:p>
            <a:pPr>
              <a:buNone/>
            </a:pPr>
            <a:endParaRPr lang="sv-SE" sz="3000" dirty="0" smtClean="0"/>
          </a:p>
          <a:p>
            <a:pPr>
              <a:buNone/>
            </a:pPr>
            <a:r>
              <a:rPr lang="sv-SE" sz="1600" dirty="0" smtClean="0"/>
              <a:t>		</a:t>
            </a:r>
          </a:p>
          <a:p>
            <a:pPr>
              <a:buNone/>
            </a:pPr>
            <a:r>
              <a:rPr lang="sv-SE" sz="3000" dirty="0" smtClean="0"/>
              <a:t>	är minst 1 – 1/</a:t>
            </a:r>
            <a:r>
              <a:rPr lang="sv-SE" sz="3000" i="1" dirty="0" smtClean="0"/>
              <a:t>k</a:t>
            </a:r>
            <a:r>
              <a:rPr lang="sv-SE" sz="3000" baseline="30000" dirty="0" smtClean="0"/>
              <a:t>2</a:t>
            </a:r>
          </a:p>
          <a:p>
            <a:pPr>
              <a:buNone/>
            </a:pPr>
            <a:endParaRPr lang="sv-SE" sz="1800" dirty="0" smtClean="0"/>
          </a:p>
          <a:p>
            <a:pPr>
              <a:buNone/>
            </a:pPr>
            <a:r>
              <a:rPr lang="sv-SE" sz="3000" dirty="0" smtClean="0"/>
              <a:t>Ex.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1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1/1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2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1/2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0,75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3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1/3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0,8889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4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1/4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0,9735</a:t>
            </a:r>
          </a:p>
        </p:txBody>
      </p:sp>
      <p:graphicFrame>
        <p:nvGraphicFramePr>
          <p:cNvPr id="352259" name="Object 3"/>
          <p:cNvGraphicFramePr>
            <a:graphicFrameLocks noChangeAspect="1"/>
          </p:cNvGraphicFramePr>
          <p:nvPr/>
        </p:nvGraphicFramePr>
        <p:xfrm>
          <a:off x="1755775" y="4355976"/>
          <a:ext cx="2227263" cy="522288"/>
        </p:xfrm>
        <a:graphic>
          <a:graphicData uri="http://schemas.openxmlformats.org/presentationml/2006/ole">
            <p:oleObj spid="_x0000_s352259" name="Ekvation" r:id="rId3" imgW="8762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Spridningsmått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Kvartiler</a:t>
            </a:r>
            <a:r>
              <a:rPr lang="sv-SE" dirty="0" smtClean="0"/>
              <a:t> och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kvartilavstånd</a:t>
            </a:r>
          </a:p>
          <a:p>
            <a:r>
              <a:rPr lang="sv-SE" i="1" dirty="0" smtClean="0"/>
              <a:t>q</a:t>
            </a:r>
            <a:r>
              <a:rPr lang="sv-SE" baseline="-25000" dirty="0" smtClean="0"/>
              <a:t>1</a:t>
            </a:r>
            <a:r>
              <a:rPr lang="sv-SE" dirty="0" smtClean="0"/>
              <a:t> = 1:a kvartilen</a:t>
            </a:r>
          </a:p>
          <a:p>
            <a:pPr>
              <a:buNone/>
            </a:pPr>
            <a:r>
              <a:rPr lang="sv-SE" dirty="0" smtClean="0"/>
              <a:t>	25 % nedanför, 75 % ovanför</a:t>
            </a:r>
          </a:p>
          <a:p>
            <a:r>
              <a:rPr lang="sv-SE" i="1" dirty="0" smtClean="0"/>
              <a:t>q</a:t>
            </a:r>
            <a:r>
              <a:rPr lang="sv-SE" baseline="-25000" dirty="0" smtClean="0"/>
              <a:t>3</a:t>
            </a:r>
            <a:r>
              <a:rPr lang="sv-SE" dirty="0" smtClean="0"/>
              <a:t> = 3:e kvartilen</a:t>
            </a:r>
          </a:p>
          <a:p>
            <a:pPr>
              <a:buNone/>
            </a:pPr>
            <a:r>
              <a:rPr lang="sv-SE" dirty="0" smtClean="0"/>
              <a:t>	75 % nedanför, 25 % ovanför</a:t>
            </a:r>
          </a:p>
          <a:p>
            <a:r>
              <a:rPr lang="sv-SE" dirty="0" smtClean="0"/>
              <a:t>Beräknas enligt samma mönster som medianen (se kap 11 sid 17)</a:t>
            </a:r>
          </a:p>
          <a:p>
            <a:endParaRPr lang="sv-SE" dirty="0" smtClean="0"/>
          </a:p>
          <a:p>
            <a:r>
              <a:rPr lang="sv-SE" dirty="0" smtClean="0"/>
              <a:t>IRQ = Kvartilavstånd = </a:t>
            </a:r>
            <a:r>
              <a:rPr lang="sv-SE" i="1" dirty="0" smtClean="0"/>
              <a:t>q</a:t>
            </a:r>
            <a:r>
              <a:rPr lang="sv-SE" baseline="-25000" dirty="0" smtClean="0"/>
              <a:t>3</a:t>
            </a:r>
            <a:r>
              <a:rPr lang="sv-SE" dirty="0" smtClean="0"/>
              <a:t> – </a:t>
            </a:r>
            <a:r>
              <a:rPr lang="sv-SE" i="1" dirty="0" smtClean="0"/>
              <a:t>q</a:t>
            </a:r>
            <a:r>
              <a:rPr lang="sv-SE" baseline="-25000" dirty="0" smtClean="0"/>
              <a:t>1</a:t>
            </a:r>
            <a:r>
              <a:rPr lang="sv-SE" dirty="0" smtClean="0"/>
              <a:t> 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(eng. </a:t>
            </a:r>
            <a:r>
              <a:rPr lang="en-US" sz="2800" i="1" dirty="0" err="1" smtClean="0">
                <a:solidFill>
                  <a:schemeClr val="accent5">
                    <a:lumMod val="50000"/>
                  </a:schemeClr>
                </a:solidFill>
              </a:rPr>
              <a:t>interquartile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 range)</a:t>
            </a:r>
            <a:endParaRPr lang="en-US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Boxplottar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Behöver</a:t>
            </a:r>
          </a:p>
          <a:p>
            <a:pPr lvl="1"/>
            <a:r>
              <a:rPr lang="sv-SE" dirty="0" smtClean="0"/>
              <a:t>minsta och största värde</a:t>
            </a:r>
          </a:p>
          <a:p>
            <a:pPr lvl="1"/>
            <a:r>
              <a:rPr lang="sv-SE" dirty="0" smtClean="0"/>
              <a:t>median, första och tredje kvartiler</a:t>
            </a:r>
          </a:p>
          <a:p>
            <a:pPr lvl="1"/>
            <a:r>
              <a:rPr lang="sv-SE" dirty="0" smtClean="0"/>
              <a:t>definiera ev.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extremvärden</a:t>
            </a:r>
          </a:p>
          <a:p>
            <a:pPr marL="0" lvl="1" indent="12700">
              <a:buNone/>
            </a:pPr>
            <a:endParaRPr lang="sv-SE" sz="1200" dirty="0" smtClean="0"/>
          </a:p>
          <a:p>
            <a:pPr marL="0" lvl="1" indent="12700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Outliers</a:t>
            </a:r>
            <a:r>
              <a:rPr lang="sv-SE" sz="3200" dirty="0" smtClean="0"/>
              <a:t>: enligt en definition (</a:t>
            </a:r>
            <a:r>
              <a:rPr lang="sv-SE" sz="3200" dirty="0" err="1" smtClean="0"/>
              <a:t>Tukey</a:t>
            </a:r>
            <a:r>
              <a:rPr lang="sv-SE" sz="3200" dirty="0" smtClean="0"/>
              <a:t>) värden som ligger mer än 1,5 ggr IRQ till vänster om </a:t>
            </a:r>
            <a:r>
              <a:rPr lang="sv-SE" sz="3200" i="1" dirty="0" smtClean="0"/>
              <a:t>q</a:t>
            </a:r>
            <a:r>
              <a:rPr lang="sv-SE" sz="3200" baseline="-25000" dirty="0" smtClean="0"/>
              <a:t>1</a:t>
            </a:r>
            <a:r>
              <a:rPr lang="sv-SE" sz="3200" dirty="0" smtClean="0"/>
              <a:t> eller till höger om </a:t>
            </a:r>
            <a:r>
              <a:rPr lang="sv-SE" sz="3200" i="1" dirty="0" smtClean="0"/>
              <a:t>q</a:t>
            </a:r>
            <a:r>
              <a:rPr lang="sv-SE" sz="3200" baseline="-25000" dirty="0" smtClean="0"/>
              <a:t>3</a:t>
            </a:r>
            <a:r>
              <a:rPr lang="sv-SE" sz="3200" dirty="0" smtClean="0"/>
              <a:t>. </a:t>
            </a:r>
          </a:p>
          <a:p>
            <a:pPr marL="0" lvl="1" indent="12700">
              <a:buNone/>
            </a:pPr>
            <a:endParaRPr lang="sv-SE" sz="1200" dirty="0" smtClean="0"/>
          </a:p>
          <a:p>
            <a:pPr marL="0" lvl="1" indent="12700">
              <a:buNone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Extrema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outliers</a:t>
            </a:r>
            <a:r>
              <a:rPr lang="sv-SE" sz="3200" dirty="0" smtClean="0"/>
              <a:t>: om avståndet är större 3 ggr IRQ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Boxplottar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Exempel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92696" y="4572943"/>
          <a:ext cx="5832648" cy="1799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2060848" y="3779912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Median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1844824" y="4355976"/>
            <a:ext cx="122413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sv-SE" sz="2400" b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2924944" y="4355976"/>
            <a:ext cx="122413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sv-SE" sz="2400" b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6" name="Rak pil 15"/>
          <p:cNvCxnSpPr>
            <a:stCxn id="5" idx="2"/>
          </p:cNvCxnSpPr>
          <p:nvPr/>
        </p:nvCxnSpPr>
        <p:spPr>
          <a:xfrm flipH="1">
            <a:off x="2492896" y="4283968"/>
            <a:ext cx="180020" cy="43204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Vänster klammerparentes 16"/>
          <p:cNvSpPr/>
          <p:nvPr/>
        </p:nvSpPr>
        <p:spPr>
          <a:xfrm rot="16200000">
            <a:off x="2456892" y="5832140"/>
            <a:ext cx="288032" cy="1080120"/>
          </a:xfrm>
          <a:prstGeom prst="leftBrac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latshållare för innehåll 2"/>
          <p:cNvSpPr txBox="1">
            <a:spLocks/>
          </p:cNvSpPr>
          <p:nvPr/>
        </p:nvSpPr>
        <p:spPr>
          <a:xfrm>
            <a:off x="2276872" y="6588224"/>
            <a:ext cx="122413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IRQ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9" name="Vänster klammerparentes 18"/>
          <p:cNvSpPr/>
          <p:nvPr/>
        </p:nvSpPr>
        <p:spPr>
          <a:xfrm rot="16200000">
            <a:off x="3875107" y="5536793"/>
            <a:ext cx="288032" cy="1656184"/>
          </a:xfrm>
          <a:prstGeom prst="leftBrac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Platshållare för innehåll 2"/>
          <p:cNvSpPr txBox="1">
            <a:spLocks/>
          </p:cNvSpPr>
          <p:nvPr/>
        </p:nvSpPr>
        <p:spPr>
          <a:xfrm>
            <a:off x="476672" y="6588224"/>
            <a:ext cx="1368151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ggr IRQ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5" name="Platshållare för innehåll 2"/>
          <p:cNvSpPr txBox="1">
            <a:spLocks/>
          </p:cNvSpPr>
          <p:nvPr/>
        </p:nvSpPr>
        <p:spPr>
          <a:xfrm>
            <a:off x="3356993" y="6588224"/>
            <a:ext cx="1368151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ggr IRQ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7" name="Platshållare för innehåll 2"/>
          <p:cNvSpPr txBox="1">
            <a:spLocks/>
          </p:cNvSpPr>
          <p:nvPr/>
        </p:nvSpPr>
        <p:spPr>
          <a:xfrm>
            <a:off x="548680" y="4283968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8" name="Platshållare för innehåll 2"/>
          <p:cNvSpPr txBox="1">
            <a:spLocks/>
          </p:cNvSpPr>
          <p:nvPr/>
        </p:nvSpPr>
        <p:spPr>
          <a:xfrm>
            <a:off x="5013176" y="5580112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30" name="Platshållare för innehåll 2"/>
          <p:cNvSpPr txBox="1">
            <a:spLocks/>
          </p:cNvSpPr>
          <p:nvPr/>
        </p:nvSpPr>
        <p:spPr>
          <a:xfrm>
            <a:off x="5013176" y="3923928"/>
            <a:ext cx="1224136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Extrem-värden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32" name="Rak 31"/>
          <p:cNvCxnSpPr/>
          <p:nvPr/>
        </p:nvCxnSpPr>
        <p:spPr>
          <a:xfrm>
            <a:off x="4437112" y="5213722"/>
            <a:ext cx="0" cy="1440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32"/>
          <p:cNvCxnSpPr/>
          <p:nvPr/>
        </p:nvCxnSpPr>
        <p:spPr>
          <a:xfrm>
            <a:off x="883320" y="5216897"/>
            <a:ext cx="0" cy="1440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Vänster klammerparentes 35"/>
          <p:cNvSpPr/>
          <p:nvPr/>
        </p:nvSpPr>
        <p:spPr>
          <a:xfrm rot="16200000">
            <a:off x="1045993" y="5544108"/>
            <a:ext cx="288032" cy="1656184"/>
          </a:xfrm>
          <a:prstGeom prst="leftBrac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pil 37"/>
          <p:cNvCxnSpPr/>
          <p:nvPr/>
        </p:nvCxnSpPr>
        <p:spPr>
          <a:xfrm flipV="1">
            <a:off x="5517232" y="5436096"/>
            <a:ext cx="216024" cy="21602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Vänster klammerparentes 40"/>
          <p:cNvSpPr/>
          <p:nvPr/>
        </p:nvSpPr>
        <p:spPr>
          <a:xfrm rot="5400000">
            <a:off x="5409220" y="4608004"/>
            <a:ext cx="288032" cy="504056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Platshållare för innehåll 2"/>
          <p:cNvSpPr txBox="1">
            <a:spLocks/>
          </p:cNvSpPr>
          <p:nvPr/>
        </p:nvSpPr>
        <p:spPr>
          <a:xfrm>
            <a:off x="3501008" y="2843808"/>
            <a:ext cx="2088232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Största</a:t>
            </a:r>
            <a:r>
              <a:rPr kumimoji="0" lang="sv-SE" sz="20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värde som ej är extrem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44" name="Rak pil 43"/>
          <p:cNvCxnSpPr/>
          <p:nvPr/>
        </p:nvCxnSpPr>
        <p:spPr>
          <a:xfrm>
            <a:off x="908720" y="4788024"/>
            <a:ext cx="0" cy="36004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>
            <a:off x="4293096" y="3707904"/>
            <a:ext cx="144016" cy="136815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47"/>
          <p:cNvCxnSpPr/>
          <p:nvPr/>
        </p:nvCxnSpPr>
        <p:spPr>
          <a:xfrm flipV="1">
            <a:off x="4847894" y="4860032"/>
            <a:ext cx="0" cy="1224136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48"/>
          <p:cNvCxnSpPr/>
          <p:nvPr/>
        </p:nvCxnSpPr>
        <p:spPr>
          <a:xfrm flipV="1">
            <a:off x="364555" y="4860032"/>
            <a:ext cx="0" cy="1224136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Flera variabler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Varför titta på flera samtidigt?</a:t>
            </a:r>
          </a:p>
          <a:p>
            <a:endParaRPr lang="sv-SE" dirty="0" smtClean="0"/>
          </a:p>
          <a:p>
            <a:r>
              <a:rPr lang="sv-SE" dirty="0" smtClean="0"/>
              <a:t>Sambandsanalys</a:t>
            </a:r>
          </a:p>
          <a:p>
            <a:r>
              <a:rPr lang="sv-SE" dirty="0" smtClean="0"/>
              <a:t>Finns det stöd eller inte i data för ett samband (beroende) mellan olika variabler?</a:t>
            </a:r>
          </a:p>
          <a:p>
            <a:endParaRPr lang="sv-SE" dirty="0" smtClean="0"/>
          </a:p>
          <a:p>
            <a:r>
              <a:rPr lang="sv-SE" dirty="0" smtClean="0"/>
              <a:t>Studera korstabeller och olika grafer/diagram</a:t>
            </a:r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Frekvenstabeller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Korstabeller</a:t>
            </a:r>
            <a:r>
              <a:rPr lang="sv-SE" dirty="0" smtClean="0"/>
              <a:t>, man korsar två eller fler variabler.</a:t>
            </a:r>
          </a:p>
          <a:p>
            <a:r>
              <a:rPr lang="sv-SE" dirty="0" smtClean="0"/>
              <a:t>Absoluta eller relativa frekvenser</a:t>
            </a:r>
          </a:p>
          <a:p>
            <a:r>
              <a:rPr lang="sv-SE" dirty="0" smtClean="0"/>
              <a:t>Men … nu kan vi välja:</a:t>
            </a:r>
          </a:p>
          <a:p>
            <a:pPr>
              <a:buNone/>
            </a:pPr>
            <a:r>
              <a:rPr lang="sv-SE" dirty="0" smtClean="0"/>
              <a:t>	-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simultana</a:t>
            </a:r>
            <a:r>
              <a:rPr lang="sv-SE" dirty="0" smtClean="0"/>
              <a:t> relativa frekv.</a:t>
            </a:r>
          </a:p>
          <a:p>
            <a:pPr>
              <a:buNone/>
            </a:pPr>
            <a:r>
              <a:rPr lang="sv-SE" dirty="0" smtClean="0"/>
              <a:t>	-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betingande</a:t>
            </a:r>
            <a:r>
              <a:rPr lang="sv-SE" dirty="0" smtClean="0"/>
              <a:t> relativa frekv.</a:t>
            </a:r>
          </a:p>
          <a:p>
            <a:endParaRPr lang="sv-SE" dirty="0" smtClean="0"/>
          </a:p>
          <a:p>
            <a:r>
              <a:rPr lang="sv-SE" dirty="0" smtClean="0"/>
              <a:t>Med den senare är det oftare lättare att upptäcka samband.</a:t>
            </a:r>
          </a:p>
          <a:p>
            <a:r>
              <a:rPr lang="sv-SE" dirty="0" smtClean="0"/>
              <a:t>Se ex. kap 12 sid 5.</a:t>
            </a:r>
            <a:endParaRPr lang="sv-S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Beskrivande mått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studerade betingade </a:t>
            </a:r>
            <a:r>
              <a:rPr lang="sv-SE" dirty="0" err="1" smtClean="0"/>
              <a:t>fördel-ningar</a:t>
            </a:r>
            <a:r>
              <a:rPr lang="sv-SE" dirty="0" smtClean="0"/>
              <a:t> och dessas väntevärden och varianser.</a:t>
            </a:r>
          </a:p>
          <a:p>
            <a:r>
              <a:rPr lang="sv-SE" dirty="0" smtClean="0"/>
              <a:t>Det kan vi givetvis göra med empiriska data.</a:t>
            </a:r>
          </a:p>
          <a:p>
            <a:r>
              <a:rPr lang="sv-SE" dirty="0" smtClean="0"/>
              <a:t>Jämföra två eller flera grupper </a:t>
            </a:r>
            <a:r>
              <a:rPr lang="sv-SE" dirty="0" err="1" smtClean="0"/>
              <a:t>map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läge</a:t>
            </a:r>
            <a:r>
              <a:rPr lang="sv-SE" dirty="0" smtClean="0"/>
              <a:t> och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spridning</a:t>
            </a:r>
            <a:r>
              <a:rPr lang="sv-SE" dirty="0" smtClean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Kvottabeller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Besläktat begrepp (SCB):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magnitudtabeller</a:t>
            </a:r>
          </a:p>
          <a:p>
            <a:r>
              <a:rPr lang="sv-SE" dirty="0" err="1" smtClean="0"/>
              <a:t>Isf</a:t>
            </a:r>
            <a:r>
              <a:rPr lang="sv-SE" dirty="0" smtClean="0"/>
              <a:t> medelvärden pratar man ofta (på SCB) om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totaler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dirty="0" smtClean="0"/>
              <a:t>Dvs. det uppsummerade eller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aggregerade</a:t>
            </a:r>
            <a:r>
              <a:rPr lang="sv-SE" dirty="0" smtClean="0"/>
              <a:t> värdet för en variabel </a:t>
            </a:r>
            <a:r>
              <a:rPr lang="sv-SE" i="1" dirty="0" smtClean="0"/>
              <a:t>y</a:t>
            </a:r>
            <a:r>
              <a:rPr lang="sv-SE" dirty="0" smtClean="0"/>
              <a:t> betingat på värdet på en annan 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</a:p>
          <a:p>
            <a:r>
              <a:rPr lang="sv-SE" dirty="0" smtClean="0"/>
              <a:t>Man kan förstås korsa flera förklaringsvariabler och aggregera en responsvariabel</a:t>
            </a:r>
          </a:p>
          <a:p>
            <a:pPr lvl="1"/>
            <a:r>
              <a:rPr lang="sv-SE" dirty="0" smtClean="0"/>
              <a:t>Se t.ex. tabell 12.6 sid 10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Databildning Kap 9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u="sng" dirty="0" smtClean="0"/>
              <a:t>Data</a:t>
            </a:r>
            <a:r>
              <a:rPr lang="sv-SE" sz="2800" dirty="0" smtClean="0"/>
              <a:t>:</a:t>
            </a:r>
          </a:p>
          <a:p>
            <a:pPr marL="723900" lvl="1" indent="-323850"/>
            <a:r>
              <a:rPr lang="sv-SE" dirty="0" smtClean="0"/>
              <a:t>Mätningar, observationer</a:t>
            </a:r>
          </a:p>
          <a:p>
            <a:pPr marL="723900" lvl="1" indent="-323850"/>
            <a:r>
              <a:rPr lang="sv-SE" dirty="0" smtClean="0"/>
              <a:t>ex. 22 M 45 62 84</a:t>
            </a:r>
          </a:p>
          <a:p>
            <a:pPr marL="0" indent="0">
              <a:buNone/>
            </a:pPr>
            <a:r>
              <a:rPr lang="sv-SE" sz="2800" u="sng" dirty="0" smtClean="0"/>
              <a:t>Metadata</a:t>
            </a:r>
            <a:r>
              <a:rPr lang="sv-SE" sz="2800" dirty="0" smtClean="0"/>
              <a:t>:</a:t>
            </a:r>
          </a:p>
          <a:p>
            <a:pPr marL="723900" lvl="1" indent="-323850"/>
            <a:r>
              <a:rPr lang="sv-SE" dirty="0" smtClean="0"/>
              <a:t>Information om data, förklarar vad raden ovan står för, vad värdena betyder, utfallsrum mm.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i="1" u="sng" dirty="0" smtClean="0">
                <a:solidFill>
                  <a:schemeClr val="accent5">
                    <a:lumMod val="50000"/>
                  </a:schemeClr>
                </a:solidFill>
              </a:rPr>
              <a:t>Paradata (SCB och andra)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723900" lvl="1" indent="-32385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uppgifter om datainsamlingen:</a:t>
            </a:r>
          </a:p>
          <a:p>
            <a:pPr marL="723900" lvl="1" indent="-32385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Ex. 4 T 62 011</a:t>
            </a:r>
          </a:p>
          <a:p>
            <a:pPr marL="0" indent="0">
              <a:buNone/>
            </a:pPr>
            <a:r>
              <a:rPr lang="sv-SE" sz="2800" i="1" u="sng" dirty="0" smtClean="0">
                <a:solidFill>
                  <a:schemeClr val="accent5">
                    <a:lumMod val="50000"/>
                  </a:schemeClr>
                </a:solidFill>
              </a:rPr>
              <a:t>”Metaparadata”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723900" lvl="1" indent="-32385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berättar vad paradata står för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Kvottabeller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3000" dirty="0" smtClean="0"/>
              <a:t>För en redovisningsgrupp </a:t>
            </a:r>
            <a:r>
              <a:rPr lang="sv-SE" sz="3000" i="1" dirty="0" smtClean="0"/>
              <a:t>g</a:t>
            </a:r>
            <a:r>
              <a:rPr lang="sv-SE" sz="3000" dirty="0" smtClean="0"/>
              <a:t>:</a:t>
            </a:r>
          </a:p>
          <a:p>
            <a:pPr>
              <a:buNone/>
            </a:pPr>
            <a:endParaRPr lang="sv-SE" sz="3000" dirty="0" smtClean="0"/>
          </a:p>
          <a:p>
            <a:r>
              <a:rPr lang="sv-SE" sz="3000" u="sng" dirty="0" smtClean="0"/>
              <a:t>Kvot</a:t>
            </a:r>
            <a:r>
              <a:rPr lang="sv-SE" sz="3000" dirty="0" smtClean="0"/>
              <a:t>: medelvärde</a:t>
            </a:r>
          </a:p>
          <a:p>
            <a:endParaRPr lang="sv-SE" sz="3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sz="3000" u="sng" dirty="0" smtClean="0"/>
              <a:t>Total</a:t>
            </a:r>
            <a:r>
              <a:rPr lang="sv-SE" sz="3000" dirty="0" smtClean="0"/>
              <a:t>:</a:t>
            </a:r>
            <a:endParaRPr lang="sv-SE" sz="3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sz="3000" dirty="0" smtClean="0"/>
          </a:p>
          <a:p>
            <a:r>
              <a:rPr lang="sv-SE" sz="3000" u="sng" dirty="0" smtClean="0"/>
              <a:t>Andel</a:t>
            </a:r>
            <a:r>
              <a:rPr lang="sv-SE" sz="3000" dirty="0" smtClean="0"/>
              <a:t>: specialfall av medelvärde.</a:t>
            </a:r>
          </a:p>
          <a:p>
            <a:endParaRPr lang="sv-SE" sz="3000" dirty="0" smtClean="0"/>
          </a:p>
          <a:p>
            <a:endParaRPr lang="sv-SE" sz="3000" dirty="0" smtClean="0"/>
          </a:p>
          <a:p>
            <a:endParaRPr lang="sv-SE" sz="3000" dirty="0" smtClean="0"/>
          </a:p>
          <a:p>
            <a:pPr>
              <a:buNone/>
            </a:pPr>
            <a:r>
              <a:rPr lang="sv-SE" sz="3000" dirty="0" smtClean="0"/>
              <a:t>	där</a:t>
            </a:r>
            <a:endParaRPr lang="sv-SE" sz="3000" dirty="0"/>
          </a:p>
        </p:txBody>
      </p:sp>
      <p:graphicFrame>
        <p:nvGraphicFramePr>
          <p:cNvPr id="355330" name="Object 2"/>
          <p:cNvGraphicFramePr>
            <a:graphicFrameLocks noChangeAspect="1"/>
          </p:cNvGraphicFramePr>
          <p:nvPr/>
        </p:nvGraphicFramePr>
        <p:xfrm>
          <a:off x="3752850" y="3036640"/>
          <a:ext cx="1943100" cy="1090612"/>
        </p:xfrm>
        <a:graphic>
          <a:graphicData uri="http://schemas.openxmlformats.org/presentationml/2006/ole">
            <p:oleObj spid="_x0000_s355330" name="Ekvation" r:id="rId3" imgW="799920" imgH="444240" progId="Equation.3">
              <p:embed/>
            </p:oleObj>
          </a:graphicData>
        </a:graphic>
      </p:graphicFrame>
      <p:graphicFrame>
        <p:nvGraphicFramePr>
          <p:cNvPr id="355333" name="Object 5"/>
          <p:cNvGraphicFramePr>
            <a:graphicFrameLocks noChangeAspect="1"/>
          </p:cNvGraphicFramePr>
          <p:nvPr/>
        </p:nvGraphicFramePr>
        <p:xfrm>
          <a:off x="1871663" y="4305300"/>
          <a:ext cx="2466975" cy="903288"/>
        </p:xfrm>
        <a:graphic>
          <a:graphicData uri="http://schemas.openxmlformats.org/presentationml/2006/ole">
            <p:oleObj spid="_x0000_s355333" name="Ekvation" r:id="rId4" imgW="1015920" imgH="368280" progId="Equation.3">
              <p:embed/>
            </p:oleObj>
          </a:graphicData>
        </a:graphic>
      </p:graphicFrame>
      <p:graphicFrame>
        <p:nvGraphicFramePr>
          <p:cNvPr id="355334" name="Object 6"/>
          <p:cNvGraphicFramePr>
            <a:graphicFrameLocks noChangeAspect="1"/>
          </p:cNvGraphicFramePr>
          <p:nvPr/>
        </p:nvGraphicFramePr>
        <p:xfrm>
          <a:off x="1124744" y="6084168"/>
          <a:ext cx="2097087" cy="1090612"/>
        </p:xfrm>
        <a:graphic>
          <a:graphicData uri="http://schemas.openxmlformats.org/presentationml/2006/ole">
            <p:oleObj spid="_x0000_s355334" name="Ekvation" r:id="rId5" imgW="863280" imgH="444240" progId="Equation.3">
              <p:embed/>
            </p:oleObj>
          </a:graphicData>
        </a:graphic>
      </p:graphicFrame>
      <p:graphicFrame>
        <p:nvGraphicFramePr>
          <p:cNvPr id="355335" name="Object 7"/>
          <p:cNvGraphicFramePr>
            <a:graphicFrameLocks noChangeAspect="1"/>
          </p:cNvGraphicFramePr>
          <p:nvPr/>
        </p:nvGraphicFramePr>
        <p:xfrm>
          <a:off x="1882775" y="7363842"/>
          <a:ext cx="4468813" cy="1122363"/>
        </p:xfrm>
        <a:graphic>
          <a:graphicData uri="http://schemas.openxmlformats.org/presentationml/2006/ole">
            <p:oleObj spid="_x0000_s355335" name="Ekvation" r:id="rId6" imgW="18414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F2 Deskription forts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200" b="1" i="1" dirty="0" smtClean="0">
                <a:solidFill>
                  <a:schemeClr val="accent5">
                    <a:lumMod val="75000"/>
                  </a:schemeClr>
                </a:solidFill>
              </a:rPr>
              <a:t>Grafisk framställning </a:t>
            </a:r>
            <a:r>
              <a:rPr lang="sv-SE" sz="3200" dirty="0" smtClean="0"/>
              <a:t>flera variabler</a:t>
            </a:r>
          </a:p>
          <a:p>
            <a:pPr marL="0" lvl="1" indent="0">
              <a:spcBef>
                <a:spcPts val="600"/>
              </a:spcBef>
              <a:buNone/>
            </a:pPr>
            <a:endParaRPr lang="sv-SE" sz="1200" dirty="0" smtClean="0"/>
          </a:p>
          <a:p>
            <a:r>
              <a:rPr lang="sv-SE" sz="3000" dirty="0" smtClean="0"/>
              <a:t>Staplade staplar (kategoriska data)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sz="2400" u="sng" dirty="0" smtClean="0"/>
              <a:t>Absoluta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(simultan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  <a:p>
            <a:pPr>
              <a:buNone/>
            </a:pPr>
            <a:endParaRPr lang="sv-SE" sz="1400" dirty="0" smtClean="0"/>
          </a:p>
          <a:p>
            <a:pPr>
              <a:buNone/>
            </a:pPr>
            <a:r>
              <a:rPr lang="sv-SE" sz="2400" dirty="0" smtClean="0"/>
              <a:t>	</a:t>
            </a:r>
            <a:r>
              <a:rPr lang="sv-SE" sz="2400" u="sng" dirty="0" smtClean="0"/>
              <a:t>Relativa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(betingad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2996952" y="3707904"/>
          <a:ext cx="3456384" cy="1879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2924944" y="6372200"/>
          <a:ext cx="3528392" cy="1879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Staplade ytor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200" dirty="0" smtClean="0"/>
              <a:t>Variant av stapeldiagram</a:t>
            </a:r>
          </a:p>
          <a:p>
            <a:pPr marL="0" lvl="1" indent="0">
              <a:spcBef>
                <a:spcPts val="600"/>
              </a:spcBef>
              <a:buNone/>
            </a:pPr>
            <a:endParaRPr lang="sv-SE" sz="1200" dirty="0" smtClean="0"/>
          </a:p>
          <a:p>
            <a:endParaRPr lang="sv-SE" sz="3000" dirty="0" smtClean="0"/>
          </a:p>
          <a:p>
            <a:pPr>
              <a:buNone/>
            </a:pPr>
            <a:r>
              <a:rPr lang="sv-SE" dirty="0" smtClean="0"/>
              <a:t>	</a:t>
            </a:r>
            <a:r>
              <a:rPr lang="sv-SE" sz="2400" u="sng" dirty="0" smtClean="0"/>
              <a:t>Absoluta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(simultan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  <a:p>
            <a:pPr>
              <a:buNone/>
            </a:pPr>
            <a:endParaRPr lang="sv-SE" sz="1400" dirty="0" smtClean="0"/>
          </a:p>
          <a:p>
            <a:pPr>
              <a:buNone/>
            </a:pPr>
            <a:r>
              <a:rPr lang="sv-SE" sz="2400" dirty="0" smtClean="0"/>
              <a:t>	</a:t>
            </a:r>
            <a:r>
              <a:rPr lang="sv-SE" sz="2400" u="sng" dirty="0" smtClean="0"/>
              <a:t>Relativa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(betingad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2996952" y="6516216"/>
          <a:ext cx="3240360" cy="1906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2996952" y="3923928"/>
          <a:ext cx="3240360" cy="1906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Stapeldiagram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Grupperade staplar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980728" y="31318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Boxplottar igen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	Jämföra grupper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92696" y="4428927"/>
          <a:ext cx="5832648" cy="1799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Rektangel 28"/>
          <p:cNvSpPr/>
          <p:nvPr/>
        </p:nvSpPr>
        <p:spPr>
          <a:xfrm>
            <a:off x="2204864" y="4488117"/>
            <a:ext cx="79208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Rak 33"/>
          <p:cNvCxnSpPr/>
          <p:nvPr/>
        </p:nvCxnSpPr>
        <p:spPr>
          <a:xfrm flipH="1">
            <a:off x="1340768" y="4704141"/>
            <a:ext cx="864096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>
            <a:stCxn id="29" idx="3"/>
          </p:cNvCxnSpPr>
          <p:nvPr/>
        </p:nvCxnSpPr>
        <p:spPr>
          <a:xfrm>
            <a:off x="2996952" y="4704141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39"/>
          <p:cNvCxnSpPr/>
          <p:nvPr/>
        </p:nvCxnSpPr>
        <p:spPr>
          <a:xfrm>
            <a:off x="2494033" y="4488117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ktangel 42"/>
          <p:cNvSpPr/>
          <p:nvPr/>
        </p:nvSpPr>
        <p:spPr>
          <a:xfrm>
            <a:off x="2708920" y="3635896"/>
            <a:ext cx="10801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5" name="Rak 44"/>
          <p:cNvCxnSpPr/>
          <p:nvPr/>
        </p:nvCxnSpPr>
        <p:spPr>
          <a:xfrm flipH="1">
            <a:off x="1556792" y="3851920"/>
            <a:ext cx="115212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46"/>
          <p:cNvCxnSpPr>
            <a:stCxn id="43" idx="3"/>
          </p:cNvCxnSpPr>
          <p:nvPr/>
        </p:nvCxnSpPr>
        <p:spPr>
          <a:xfrm>
            <a:off x="3789040" y="3851920"/>
            <a:ext cx="1440160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49"/>
          <p:cNvCxnSpPr/>
          <p:nvPr/>
        </p:nvCxnSpPr>
        <p:spPr>
          <a:xfrm>
            <a:off x="3284984" y="3635896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ktangel 52"/>
          <p:cNvSpPr/>
          <p:nvPr/>
        </p:nvSpPr>
        <p:spPr>
          <a:xfrm>
            <a:off x="1412776" y="5148064"/>
            <a:ext cx="648072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5" name="Rak 54"/>
          <p:cNvCxnSpPr>
            <a:stCxn id="53" idx="3"/>
          </p:cNvCxnSpPr>
          <p:nvPr/>
        </p:nvCxnSpPr>
        <p:spPr>
          <a:xfrm>
            <a:off x="2060848" y="5364088"/>
            <a:ext cx="648072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55"/>
          <p:cNvCxnSpPr/>
          <p:nvPr/>
        </p:nvCxnSpPr>
        <p:spPr>
          <a:xfrm>
            <a:off x="1628800" y="5148064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k 66"/>
          <p:cNvCxnSpPr>
            <a:stCxn id="53" idx="1"/>
          </p:cNvCxnSpPr>
          <p:nvPr/>
        </p:nvCxnSpPr>
        <p:spPr>
          <a:xfrm flipH="1">
            <a:off x="980728" y="5364088"/>
            <a:ext cx="432048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ruta 76"/>
          <p:cNvSpPr txBox="1"/>
          <p:nvPr/>
        </p:nvSpPr>
        <p:spPr>
          <a:xfrm>
            <a:off x="5482354" y="37079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78" name="textruta 77"/>
          <p:cNvSpPr txBox="1"/>
          <p:nvPr/>
        </p:nvSpPr>
        <p:spPr>
          <a:xfrm>
            <a:off x="5721206" y="37079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79" name="textruta 78"/>
          <p:cNvSpPr txBox="1"/>
          <p:nvPr/>
        </p:nvSpPr>
        <p:spPr>
          <a:xfrm>
            <a:off x="5179646" y="4562708"/>
            <a:ext cx="3000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80" name="textruta 79"/>
          <p:cNvSpPr txBox="1"/>
          <p:nvPr/>
        </p:nvSpPr>
        <p:spPr>
          <a:xfrm>
            <a:off x="5589240" y="4562708"/>
            <a:ext cx="3000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81" name="textruta 80"/>
          <p:cNvSpPr txBox="1"/>
          <p:nvPr/>
        </p:nvSpPr>
        <p:spPr>
          <a:xfrm>
            <a:off x="6153254" y="37079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82" name="textruta 81"/>
          <p:cNvSpPr txBox="1"/>
          <p:nvPr/>
        </p:nvSpPr>
        <p:spPr>
          <a:xfrm>
            <a:off x="908720" y="37079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Punktplottar 1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Varje talpar representeras av en punkt: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Oerhört viktigt instrument när man studerar samband mellan (kontinuerliga) variabler!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52736" y="3563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Punktplottar 2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dirty="0" smtClean="0"/>
              <a:t>Vad letar man efter?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Starka eller svaga samband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Positiva eller negativa samband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Linjära eller icke-linjära samband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Avvikande och extrema värden</a:t>
            </a:r>
          </a:p>
          <a:p>
            <a:pPr lvl="1">
              <a:spcBef>
                <a:spcPts val="1800"/>
              </a:spcBef>
            </a:pPr>
            <a:r>
              <a:rPr lang="sv-SE" dirty="0" smtClean="0"/>
              <a:t>huvudsakligen två typer men mer om det på nästa kurs! </a:t>
            </a:r>
            <a:endParaRPr lang="sv-SE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Punktplottar 3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i="1" dirty="0" smtClean="0"/>
              <a:t>Ex. </a:t>
            </a:r>
            <a:r>
              <a:rPr lang="sv-SE" i="1" dirty="0" err="1" smtClean="0"/>
              <a:t>Anscomb’s</a:t>
            </a:r>
            <a:r>
              <a:rPr lang="sv-SE" i="1" dirty="0" smtClean="0"/>
              <a:t> data set</a:t>
            </a:r>
            <a:endParaRPr lang="sv-SE" i="1" dirty="0"/>
          </a:p>
        </p:txBody>
      </p:sp>
      <p:pic>
        <p:nvPicPr>
          <p:cNvPr id="409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64" y="3203848"/>
            <a:ext cx="6019310" cy="437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Kovarians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och korrelation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Stickprovsmotsvarigheterna till </a:t>
            </a:r>
            <a:r>
              <a:rPr lang="sv-SE" dirty="0" err="1" smtClean="0"/>
              <a:t>kovarians</a:t>
            </a:r>
            <a:r>
              <a:rPr lang="sv-SE" dirty="0" smtClean="0"/>
              <a:t> och korrelation i en simultan </a:t>
            </a:r>
            <a:r>
              <a:rPr lang="sv-SE" dirty="0" err="1" smtClean="0"/>
              <a:t>bivariat</a:t>
            </a:r>
            <a:r>
              <a:rPr lang="sv-SE" dirty="0" smtClean="0"/>
              <a:t> fördelning</a:t>
            </a:r>
          </a:p>
          <a:p>
            <a:endParaRPr lang="sv-SE" dirty="0" smtClean="0"/>
          </a:p>
          <a:p>
            <a:endParaRPr lang="sv-SE" dirty="0"/>
          </a:p>
        </p:txBody>
      </p:sp>
      <p:graphicFrame>
        <p:nvGraphicFramePr>
          <p:cNvPr id="396290" name="Object 2"/>
          <p:cNvGraphicFramePr>
            <a:graphicFrameLocks noChangeAspect="1"/>
          </p:cNvGraphicFramePr>
          <p:nvPr/>
        </p:nvGraphicFramePr>
        <p:xfrm>
          <a:off x="1057275" y="4139952"/>
          <a:ext cx="4192588" cy="1109662"/>
        </p:xfrm>
        <a:graphic>
          <a:graphicData uri="http://schemas.openxmlformats.org/presentationml/2006/ole">
            <p:oleObj spid="_x0000_s396290" name="Ekvation" r:id="rId3" imgW="1650960" imgH="431640" progId="Equation.3">
              <p:embed/>
            </p:oleObj>
          </a:graphicData>
        </a:graphic>
      </p:graphicFrame>
      <p:graphicFrame>
        <p:nvGraphicFramePr>
          <p:cNvPr id="396291" name="Object 3"/>
          <p:cNvGraphicFramePr>
            <a:graphicFrameLocks noChangeAspect="1"/>
          </p:cNvGraphicFramePr>
          <p:nvPr/>
        </p:nvGraphicFramePr>
        <p:xfrm>
          <a:off x="1746250" y="5302250"/>
          <a:ext cx="3451225" cy="1174750"/>
        </p:xfrm>
        <a:graphic>
          <a:graphicData uri="http://schemas.openxmlformats.org/presentationml/2006/ole">
            <p:oleObj spid="_x0000_s396291" name="Ekvation" r:id="rId4" imgW="1358640" imgH="457200" progId="Equation.3">
              <p:embed/>
            </p:oleObj>
          </a:graphicData>
        </a:graphic>
      </p:graphicFrame>
      <p:graphicFrame>
        <p:nvGraphicFramePr>
          <p:cNvPr id="396292" name="Object 4"/>
          <p:cNvGraphicFramePr>
            <a:graphicFrameLocks noChangeAspect="1"/>
          </p:cNvGraphicFramePr>
          <p:nvPr/>
        </p:nvGraphicFramePr>
        <p:xfrm>
          <a:off x="1124744" y="6886575"/>
          <a:ext cx="1773237" cy="1174750"/>
        </p:xfrm>
        <a:graphic>
          <a:graphicData uri="http://schemas.openxmlformats.org/presentationml/2006/ole">
            <p:oleObj spid="_x0000_s396292" name="Ekvation" r:id="rId5" imgW="698400" imgH="45720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3933056" y="7380312"/>
            <a:ext cx="2520280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 jämföra med punktplottarna!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Jämföra empiri och modell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Jämföra en empirisk fördelning med en teoretisk fördelning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Den empiriska visas i ett histogram, den teoretiska som en graf</a:t>
            </a:r>
          </a:p>
        </p:txBody>
      </p:sp>
      <p:pic>
        <p:nvPicPr>
          <p:cNvPr id="415746" name="Picture 2" descr="image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784" y="3419872"/>
            <a:ext cx="3694433" cy="3363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Mätning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smtClean="0"/>
              <a:t>Validitet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Mätprocessens förmåga att representera den studerade egenskapen.</a:t>
            </a:r>
          </a:p>
          <a:p>
            <a:pPr marL="0" lvl="1" indent="0">
              <a:buNone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Prediktiv validitet</a:t>
            </a:r>
            <a:r>
              <a:rPr lang="sv-SE" sz="3200" dirty="0" smtClean="0"/>
              <a:t> = förmåga att förutsäga observationer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Reliabilitet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Mätprocessens förmåga att ge ungefär samma resultat vid upprepade mätningar.</a:t>
            </a:r>
          </a:p>
          <a:p>
            <a:pPr marL="0" lvl="1" indent="0">
              <a:buNone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Tillförlitlighet</a:t>
            </a:r>
            <a:r>
              <a:rPr lang="sv-SE" sz="3200" dirty="0" smtClean="0"/>
              <a:t>,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slumpfel</a:t>
            </a:r>
            <a:r>
              <a:rPr lang="sv-SE" sz="3200" dirty="0" smtClean="0"/>
              <a:t>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Fortsatt läsning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Avsnitt 12.5 Samspelseffekt</a:t>
            </a:r>
          </a:p>
          <a:p>
            <a:r>
              <a:rPr lang="sv-SE" dirty="0" smtClean="0"/>
              <a:t>Avsnitt 12.6 </a:t>
            </a:r>
            <a:r>
              <a:rPr lang="sv-SE" dirty="0" err="1" smtClean="0"/>
              <a:t>Standardpopulations-metoden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Läs själva men särskilt 12.5 finns anledning att återkomma till när ni läser Regressionsanalys</a:t>
            </a:r>
            <a:endParaRPr lang="sv-SE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När vi studerar en variabel över tid</a:t>
            </a:r>
          </a:p>
          <a:p>
            <a:r>
              <a:rPr lang="sv-SE" dirty="0" smtClean="0"/>
              <a:t>Betecknas ofta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t</a:t>
            </a:r>
            <a:endParaRPr lang="sv-SE" i="1" baseline="-25000" dirty="0" smtClean="0"/>
          </a:p>
          <a:p>
            <a:r>
              <a:rPr lang="sv-SE" dirty="0" smtClean="0"/>
              <a:t>Stort </a:t>
            </a:r>
            <a:r>
              <a:rPr lang="sv-SE" i="1" dirty="0" smtClean="0"/>
              <a:t>X</a:t>
            </a:r>
            <a:r>
              <a:rPr lang="sv-SE" dirty="0" smtClean="0"/>
              <a:t> för att är stokastiskt</a:t>
            </a:r>
          </a:p>
          <a:p>
            <a:r>
              <a:rPr lang="sv-SE" dirty="0" smtClean="0"/>
              <a:t>Index </a:t>
            </a:r>
            <a:r>
              <a:rPr lang="sv-SE" i="1" dirty="0" smtClean="0"/>
              <a:t>t</a:t>
            </a:r>
            <a:r>
              <a:rPr lang="sv-SE" dirty="0" smtClean="0"/>
              <a:t> för tid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Två sätt beskrivs i Nyquist</a:t>
            </a:r>
          </a:p>
          <a:p>
            <a:r>
              <a:rPr lang="sv-SE" dirty="0" err="1" smtClean="0"/>
              <a:t>Dekomponering</a:t>
            </a:r>
            <a:r>
              <a:rPr lang="sv-SE" dirty="0" smtClean="0"/>
              <a:t>, uppdelning i komponenter</a:t>
            </a:r>
          </a:p>
          <a:p>
            <a:r>
              <a:rPr lang="sv-SE" dirty="0" smtClean="0"/>
              <a:t>Stokastisk process</a:t>
            </a:r>
            <a:endParaRPr lang="sv-SE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Vad utmärker tidsserieanalys </a:t>
            </a:r>
            <a:r>
              <a:rPr lang="sv-SE" dirty="0" err="1" smtClean="0"/>
              <a:t>jmfrt</a:t>
            </a:r>
            <a:r>
              <a:rPr lang="sv-SE" dirty="0" smtClean="0"/>
              <a:t> med tvärsnittsdata?</a:t>
            </a:r>
          </a:p>
          <a:p>
            <a:endParaRPr lang="sv-SE" sz="2800" dirty="0" smtClean="0"/>
          </a:p>
          <a:p>
            <a:r>
              <a:rPr lang="sv-SE" dirty="0" smtClean="0"/>
              <a:t>Upprepade mätningar över tid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Beroende</a:t>
            </a:r>
            <a:r>
              <a:rPr lang="sv-SE" dirty="0" smtClean="0"/>
              <a:t> observationer</a:t>
            </a:r>
          </a:p>
          <a:p>
            <a:endParaRPr lang="sv-SE" sz="2800" dirty="0" smtClean="0"/>
          </a:p>
          <a:p>
            <a:r>
              <a:rPr lang="sv-SE" dirty="0" smtClean="0"/>
              <a:t>Frågeställningarna knutna till seriens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utveckling över tid</a:t>
            </a:r>
            <a:r>
              <a:rPr lang="sv-SE" dirty="0" smtClean="0"/>
              <a:t>, </a:t>
            </a:r>
            <a:r>
              <a:rPr lang="sv-SE" dirty="0" err="1" smtClean="0"/>
              <a:t>t.e.x</a:t>
            </a:r>
            <a:r>
              <a:rPr lang="sv-SE" dirty="0" smtClean="0"/>
              <a:t> förändringar, trender och säsongsmässiga variationer mm.</a:t>
            </a:r>
          </a:p>
          <a:p>
            <a:endParaRPr lang="sv-SE" sz="2800" dirty="0" smtClean="0"/>
          </a:p>
          <a:p>
            <a:pPr>
              <a:buNone/>
            </a:pPr>
            <a:r>
              <a:rPr lang="sv-SE" sz="2800" dirty="0" smtClean="0"/>
              <a:t>	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(Se Kap 13 sid 4)</a:t>
            </a:r>
            <a:endParaRPr lang="sv-SE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Grafisk framställning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Kurvdiagram</a:t>
            </a:r>
            <a:r>
              <a:rPr lang="sv-SE" sz="2800" dirty="0" smtClean="0"/>
              <a:t>, tiden på x-axeln och observationerna mot y-axeln. Punkterna förbinds med linjer.</a:t>
            </a:r>
            <a:endParaRPr lang="sv-SE" sz="28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20688" y="37799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3789040" y="6732240"/>
          <a:ext cx="2520279" cy="1920240"/>
        </p:xfrm>
        <a:graphic>
          <a:graphicData uri="http://schemas.openxmlformats.org/drawingml/2006/table">
            <a:tbl>
              <a:tblPr/>
              <a:tblGrid>
                <a:gridCol w="576063"/>
                <a:gridCol w="936104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Komponenter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Man tänker sig att varje observation består av fyra delar</a:t>
            </a:r>
          </a:p>
          <a:p>
            <a:pPr lvl="1"/>
            <a:r>
              <a:rPr lang="sv-SE" dirty="0" smtClean="0"/>
              <a:t>Trend</a:t>
            </a:r>
          </a:p>
          <a:p>
            <a:pPr lvl="1"/>
            <a:r>
              <a:rPr lang="sv-SE" dirty="0" smtClean="0"/>
              <a:t>Konjunktur</a:t>
            </a:r>
          </a:p>
          <a:p>
            <a:pPr lvl="1"/>
            <a:r>
              <a:rPr lang="sv-SE" dirty="0" smtClean="0"/>
              <a:t>Säsong</a:t>
            </a:r>
          </a:p>
          <a:p>
            <a:pPr lvl="1"/>
            <a:r>
              <a:rPr lang="sv-SE" dirty="0" smtClean="0"/>
              <a:t>Slump</a:t>
            </a:r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Hur stor del var och bidrar med varierar</a:t>
            </a:r>
          </a:p>
          <a:p>
            <a:r>
              <a:rPr lang="sv-SE" dirty="0" smtClean="0"/>
              <a:t>Dels komponenternas utveckling över </a:t>
            </a:r>
            <a:r>
              <a:rPr lang="sv-SE" i="1" dirty="0" smtClean="0"/>
              <a:t>t</a:t>
            </a:r>
            <a:r>
              <a:rPr lang="sv-SE" dirty="0" smtClean="0"/>
              <a:t> och storlek</a:t>
            </a:r>
            <a:endParaRPr lang="sv-SE" dirty="0"/>
          </a:p>
        </p:txBody>
      </p:sp>
      <p:graphicFrame>
        <p:nvGraphicFramePr>
          <p:cNvPr id="398338" name="Object 2"/>
          <p:cNvGraphicFramePr>
            <a:graphicFrameLocks noChangeAspect="1"/>
          </p:cNvGraphicFramePr>
          <p:nvPr/>
        </p:nvGraphicFramePr>
        <p:xfrm>
          <a:off x="1590675" y="5508625"/>
          <a:ext cx="3224213" cy="587375"/>
        </p:xfrm>
        <a:graphic>
          <a:graphicData uri="http://schemas.openxmlformats.org/presentationml/2006/ole">
            <p:oleObj spid="_x0000_s398338" name="Ekvation" r:id="rId3" imgW="12697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Dekomponering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sz="2400" dirty="0" err="1" smtClean="0">
                <a:solidFill>
                  <a:schemeClr val="accent5">
                    <a:lumMod val="50000"/>
                  </a:schemeClr>
                </a:solidFill>
              </a:rPr>
              <a:t>Multiplikativ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modell:</a:t>
            </a:r>
          </a:p>
          <a:p>
            <a:pPr>
              <a:buNone/>
            </a:pP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		</a:t>
            </a:r>
            <a:r>
              <a:rPr lang="sv-SE" sz="2400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sz="2400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= </a:t>
            </a:r>
            <a:r>
              <a:rPr lang="sv-SE" sz="2400" i="1" dirty="0" err="1" smtClean="0">
                <a:solidFill>
                  <a:schemeClr val="accent5">
                    <a:lumMod val="50000"/>
                  </a:schemeClr>
                </a:solidFill>
              </a:rPr>
              <a:t>Tr</a:t>
            </a:r>
            <a:r>
              <a:rPr lang="sv-SE" sz="2400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· </a:t>
            </a:r>
            <a:r>
              <a:rPr lang="sv-SE" sz="2400" i="1" dirty="0" err="1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C</a:t>
            </a:r>
            <a:r>
              <a:rPr lang="sv-SE" sz="2400" i="1" baseline="-25000" dirty="0" err="1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 · </a:t>
            </a:r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S</a:t>
            </a:r>
            <a:r>
              <a:rPr lang="sv-SE" sz="2400" i="1" baseline="-250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 · </a:t>
            </a:r>
            <a:r>
              <a:rPr lang="el-GR" sz="2400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ε</a:t>
            </a:r>
            <a:r>
              <a:rPr lang="sv-SE" sz="2400" i="1" baseline="-250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t</a:t>
            </a:r>
            <a:endParaRPr lang="sv-SE" sz="2400" i="1" baseline="-25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2" descr="image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1835696"/>
            <a:ext cx="515751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processer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Enklaste varianten:</a:t>
            </a:r>
          </a:p>
          <a:p>
            <a:pPr>
              <a:buNone/>
            </a:pPr>
            <a:r>
              <a:rPr lang="sv-SE" dirty="0" smtClean="0"/>
              <a:t>	1:a ordningens autoregressiv process, eller AR(1)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sz="2000" dirty="0" smtClean="0"/>
          </a:p>
          <a:p>
            <a:r>
              <a:rPr lang="sv-SE" dirty="0" smtClean="0"/>
              <a:t>Ofta men inte alltid fimpar man lägesparametern genom att istället titta på </a:t>
            </a:r>
            <a:r>
              <a:rPr lang="sv-SE" i="1" dirty="0" err="1" smtClean="0"/>
              <a:t>Y</a:t>
            </a:r>
            <a:r>
              <a:rPr lang="sv-SE" i="1" baseline="-25000" dirty="0" err="1" smtClean="0"/>
              <a:t>t</a:t>
            </a:r>
            <a:r>
              <a:rPr lang="sv-SE" dirty="0" smtClean="0"/>
              <a:t> =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t</a:t>
            </a:r>
            <a:r>
              <a:rPr lang="sv-SE" dirty="0" smtClean="0"/>
              <a:t> – </a:t>
            </a:r>
            <a:r>
              <a:rPr lang="el-GR" dirty="0" smtClean="0">
                <a:latin typeface="Calibri"/>
                <a:cs typeface="Calibri"/>
              </a:rPr>
              <a:t>μ</a:t>
            </a:r>
            <a:endParaRPr lang="sv-SE" dirty="0"/>
          </a:p>
        </p:txBody>
      </p:sp>
      <p:graphicFrame>
        <p:nvGraphicFramePr>
          <p:cNvPr id="397314" name="Object 2"/>
          <p:cNvGraphicFramePr>
            <a:graphicFrameLocks noChangeAspect="1"/>
          </p:cNvGraphicFramePr>
          <p:nvPr/>
        </p:nvGraphicFramePr>
        <p:xfrm>
          <a:off x="1484784" y="4200649"/>
          <a:ext cx="3579813" cy="587375"/>
        </p:xfrm>
        <a:graphic>
          <a:graphicData uri="http://schemas.openxmlformats.org/presentationml/2006/ole">
            <p:oleObj spid="_x0000_s400386" name="Ekvation" r:id="rId3" imgW="1409400" imgH="228600" progId="Equation.3">
              <p:embed/>
            </p:oleObj>
          </a:graphicData>
        </a:graphic>
      </p:graphicFrame>
      <p:graphicFrame>
        <p:nvGraphicFramePr>
          <p:cNvPr id="397315" name="Object 3"/>
          <p:cNvGraphicFramePr>
            <a:graphicFrameLocks noChangeAspect="1"/>
          </p:cNvGraphicFramePr>
          <p:nvPr/>
        </p:nvGraphicFramePr>
        <p:xfrm>
          <a:off x="2209800" y="7308304"/>
          <a:ext cx="2128838" cy="587375"/>
        </p:xfrm>
        <a:graphic>
          <a:graphicData uri="http://schemas.openxmlformats.org/presentationml/2006/ole">
            <p:oleObj spid="_x0000_s400387" name="Ekvation" r:id="rId4" imgW="838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processer 2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124744" y="20517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124744" y="53640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620688" y="8028384"/>
            <a:ext cx="583264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”Taggigare”, hoppar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mer, </a:t>
            </a:r>
            <a:r>
              <a:rPr lang="sv-SE" sz="2000" baseline="0" dirty="0" smtClean="0"/>
              <a:t>slumpfelet slår igenom mer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620688" y="4716016"/>
            <a:ext cx="583264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Mjukare, små förändringarna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slumpfelet mindre 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Enkla index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Välj en bastidpunkt (</a:t>
            </a:r>
            <a:r>
              <a:rPr lang="sv-SE" i="1" dirty="0" smtClean="0"/>
              <a:t>t</a:t>
            </a:r>
            <a:r>
              <a:rPr lang="sv-SE" dirty="0" smtClean="0"/>
              <a:t> = 0)</a:t>
            </a:r>
          </a:p>
          <a:p>
            <a:r>
              <a:rPr lang="sv-SE" dirty="0" smtClean="0"/>
              <a:t>Jämför samtliga observationer mot denna tidpunkt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sz="2800" dirty="0" smtClean="0"/>
              <a:t>Visar endast </a:t>
            </a:r>
          </a:p>
          <a:p>
            <a:pPr>
              <a:buNone/>
            </a:pPr>
            <a:r>
              <a:rPr lang="sv-SE" sz="2800" dirty="0" smtClean="0"/>
              <a:t>	förändring,</a:t>
            </a:r>
          </a:p>
          <a:p>
            <a:pPr>
              <a:buNone/>
            </a:pPr>
            <a:r>
              <a:rPr lang="sv-SE" sz="2800" dirty="0" smtClean="0"/>
              <a:t>	inte nivåer</a:t>
            </a:r>
          </a:p>
          <a:p>
            <a:r>
              <a:rPr lang="sv-SE" sz="2800" dirty="0" smtClean="0"/>
              <a:t>Endast jämföra</a:t>
            </a:r>
          </a:p>
          <a:p>
            <a:pPr>
              <a:buNone/>
            </a:pPr>
            <a:r>
              <a:rPr lang="sv-SE" sz="2800" dirty="0" smtClean="0"/>
              <a:t>	mot basåret</a:t>
            </a:r>
          </a:p>
        </p:txBody>
      </p:sp>
      <p:graphicFrame>
        <p:nvGraphicFramePr>
          <p:cNvPr id="412673" name="Object 1"/>
          <p:cNvGraphicFramePr>
            <a:graphicFrameLocks noChangeAspect="1"/>
          </p:cNvGraphicFramePr>
          <p:nvPr/>
        </p:nvGraphicFramePr>
        <p:xfrm>
          <a:off x="764704" y="3851920"/>
          <a:ext cx="2673350" cy="1109663"/>
        </p:xfrm>
        <a:graphic>
          <a:graphicData uri="http://schemas.openxmlformats.org/presentationml/2006/ole">
            <p:oleObj spid="_x0000_s412673" name="Ekvation" r:id="rId3" imgW="1054080" imgH="431640" progId="Equation.3">
              <p:embed/>
            </p:oleObj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3429000" y="5508104"/>
          <a:ext cx="2880320" cy="2743200"/>
        </p:xfrm>
        <a:graphic>
          <a:graphicData uri="http://schemas.openxmlformats.org/drawingml/2006/table">
            <a:tbl>
              <a:tblPr/>
              <a:tblGrid>
                <a:gridCol w="720080"/>
                <a:gridCol w="1008112"/>
                <a:gridCol w="1152128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r>
                        <a:rPr lang="sv-SE" sz="2000" b="0" i="1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endParaRPr lang="sv-SE" sz="2000" b="0" i="1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  <a:r>
                        <a:rPr lang="sv-SE" sz="2000" b="0" i="1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endParaRPr lang="sv-SE" sz="2000" b="0" i="1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Enkla index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I grafisk form:</a:t>
            </a:r>
            <a:endParaRPr lang="sv-SE" dirty="0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332656" y="3419872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Original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332656" y="6228184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Index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700808" y="29878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628800" y="58681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Mätning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err="1" smtClean="0"/>
              <a:t>Bias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Ett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systematiskt</a:t>
            </a:r>
            <a:r>
              <a:rPr lang="sv-SE" sz="3200" dirty="0" smtClean="0"/>
              <a:t> fel som introduceras av mätprocessen.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Slumpfel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Ett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stokastiskt</a:t>
            </a:r>
            <a:r>
              <a:rPr lang="sv-SE" sz="3200" dirty="0" smtClean="0"/>
              <a:t> fel som introduceras av mätprocessen.</a:t>
            </a:r>
          </a:p>
          <a:p>
            <a:pPr marL="0" lvl="1" indent="0">
              <a:buNone/>
            </a:pPr>
            <a:endParaRPr lang="sv-SE" sz="3200" dirty="0" smtClean="0"/>
          </a:p>
          <a:p>
            <a:pPr marL="0" lvl="1" indent="0">
              <a:buNone/>
            </a:pPr>
            <a:endParaRPr lang="sv-SE" sz="1200" dirty="0" smtClean="0"/>
          </a:p>
          <a:p>
            <a:pPr marL="0" lvl="1" indent="0">
              <a:buNone/>
            </a:pPr>
            <a:r>
              <a:rPr lang="sv-SE" sz="3200" dirty="0" smtClean="0"/>
              <a:t>		</a:t>
            </a:r>
            <a:r>
              <a:rPr lang="sv-SE" sz="3200" i="1" dirty="0" smtClean="0"/>
              <a:t>Y</a:t>
            </a:r>
            <a:r>
              <a:rPr lang="sv-SE" sz="3200" dirty="0" smtClean="0"/>
              <a:t> = </a:t>
            </a:r>
            <a:r>
              <a:rPr lang="el-GR" sz="3200" dirty="0" smtClean="0">
                <a:latin typeface="Calibri"/>
                <a:cs typeface="Calibri"/>
              </a:rPr>
              <a:t>μ</a:t>
            </a:r>
            <a:r>
              <a:rPr lang="sv-SE" sz="3200" dirty="0" smtClean="0">
                <a:latin typeface="Calibri"/>
                <a:cs typeface="Calibri"/>
              </a:rPr>
              <a:t> + </a:t>
            </a:r>
            <a:r>
              <a:rPr lang="sv-SE" sz="3200" i="1" dirty="0" smtClean="0">
                <a:latin typeface="Calibri"/>
                <a:cs typeface="Calibri"/>
              </a:rPr>
              <a:t>b</a:t>
            </a:r>
            <a:r>
              <a:rPr lang="sv-SE" sz="3200" dirty="0" smtClean="0">
                <a:latin typeface="Calibri"/>
                <a:cs typeface="Calibri"/>
              </a:rPr>
              <a:t> + </a:t>
            </a:r>
            <a:r>
              <a:rPr lang="el-GR" sz="3200" dirty="0" smtClean="0">
                <a:latin typeface="Calibri"/>
                <a:cs typeface="Calibri"/>
              </a:rPr>
              <a:t>ε</a:t>
            </a:r>
            <a:endParaRPr lang="sv-SE" sz="32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692696" y="7308304"/>
            <a:ext cx="16561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Observerat värde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2492896" y="7380312"/>
            <a:ext cx="100811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Sant värde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3204468" y="5796136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Bias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026272" y="7549728"/>
            <a:ext cx="1368152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Slumpfel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Frihandsfigur 8"/>
          <p:cNvSpPr/>
          <p:nvPr/>
        </p:nvSpPr>
        <p:spPr>
          <a:xfrm>
            <a:off x="3915792" y="7045672"/>
            <a:ext cx="595306" cy="432097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  <a:gd name="connsiteX0" fmla="*/ 1006070 w 1006070"/>
              <a:gd name="connsiteY0" fmla="*/ 75982 h 1815285"/>
              <a:gd name="connsiteX1" fmla="*/ 62192 w 1006070"/>
              <a:gd name="connsiteY1" fmla="*/ 1792795 h 1815285"/>
              <a:gd name="connsiteX2" fmla="*/ 632919 w 1006070"/>
              <a:gd name="connsiteY2" fmla="*/ 210925 h 1815285"/>
              <a:gd name="connsiteX3" fmla="*/ 471680 w 1006070"/>
              <a:gd name="connsiteY3" fmla="*/ 527244 h 1815285"/>
              <a:gd name="connsiteX0" fmla="*/ 1006070 w 1006070"/>
              <a:gd name="connsiteY0" fmla="*/ 37530 h 1776833"/>
              <a:gd name="connsiteX1" fmla="*/ 62192 w 1006070"/>
              <a:gd name="connsiteY1" fmla="*/ 1754343 h 1776833"/>
              <a:gd name="connsiteX2" fmla="*/ 632919 w 1006070"/>
              <a:gd name="connsiteY2" fmla="*/ 172473 h 1776833"/>
              <a:gd name="connsiteX3" fmla="*/ 136644 w 1006070"/>
              <a:gd name="connsiteY3" fmla="*/ 719505 h 1776833"/>
              <a:gd name="connsiteX0" fmla="*/ 1107395 w 1107395"/>
              <a:gd name="connsiteY0" fmla="*/ 1 h 1907130"/>
              <a:gd name="connsiteX1" fmla="*/ 163517 w 1107395"/>
              <a:gd name="connsiteY1" fmla="*/ 1716814 h 1907130"/>
              <a:gd name="connsiteX2" fmla="*/ 126291 w 1107395"/>
              <a:gd name="connsiteY2" fmla="*/ 1141902 h 1907130"/>
              <a:gd name="connsiteX3" fmla="*/ 237969 w 1107395"/>
              <a:gd name="connsiteY3" fmla="*/ 681976 h 1907130"/>
              <a:gd name="connsiteX0" fmla="*/ 1107395 w 1107395"/>
              <a:gd name="connsiteY0" fmla="*/ -1 h 1907130"/>
              <a:gd name="connsiteX1" fmla="*/ 163517 w 1107395"/>
              <a:gd name="connsiteY1" fmla="*/ 1716812 h 1907130"/>
              <a:gd name="connsiteX2" fmla="*/ 126291 w 1107395"/>
              <a:gd name="connsiteY2" fmla="*/ 1141900 h 1907130"/>
              <a:gd name="connsiteX3" fmla="*/ 200744 w 1107395"/>
              <a:gd name="connsiteY3" fmla="*/ 566989 h 1907130"/>
              <a:gd name="connsiteX0" fmla="*/ 981104 w 981104"/>
              <a:gd name="connsiteY0" fmla="*/ 1 h 1141901"/>
              <a:gd name="connsiteX1" fmla="*/ 0 w 981104"/>
              <a:gd name="connsiteY1" fmla="*/ 1141902 h 1141901"/>
              <a:gd name="connsiteX2" fmla="*/ 74453 w 981104"/>
              <a:gd name="connsiteY2" fmla="*/ 566991 h 1141901"/>
              <a:gd name="connsiteX0" fmla="*/ 981104 w 981104"/>
              <a:gd name="connsiteY0" fmla="*/ 2765 h 1220000"/>
              <a:gd name="connsiteX1" fmla="*/ 744524 w 981104"/>
              <a:gd name="connsiteY1" fmla="*/ 1029683 h 1220000"/>
              <a:gd name="connsiteX2" fmla="*/ 0 w 981104"/>
              <a:gd name="connsiteY2" fmla="*/ 1144666 h 1220000"/>
              <a:gd name="connsiteX3" fmla="*/ 74453 w 981104"/>
              <a:gd name="connsiteY3" fmla="*/ 569755 h 1220000"/>
              <a:gd name="connsiteX0" fmla="*/ 74452 w 756933"/>
              <a:gd name="connsiteY0" fmla="*/ 1221827 h 1221827"/>
              <a:gd name="connsiteX1" fmla="*/ 744524 w 756933"/>
              <a:gd name="connsiteY1" fmla="*/ 531935 h 1221827"/>
              <a:gd name="connsiteX2" fmla="*/ 0 w 756933"/>
              <a:gd name="connsiteY2" fmla="*/ 646918 h 1221827"/>
              <a:gd name="connsiteX3" fmla="*/ 74453 w 756933"/>
              <a:gd name="connsiteY3" fmla="*/ 72007 h 1221827"/>
              <a:gd name="connsiteX0" fmla="*/ 74452 w 98456"/>
              <a:gd name="connsiteY0" fmla="*/ 1221829 h 1221829"/>
              <a:gd name="connsiteX1" fmla="*/ 0 w 98456"/>
              <a:gd name="connsiteY1" fmla="*/ 646920 h 1221829"/>
              <a:gd name="connsiteX2" fmla="*/ 74453 w 98456"/>
              <a:gd name="connsiteY2" fmla="*/ 72009 h 1221829"/>
              <a:gd name="connsiteX0" fmla="*/ 75031 w 273572"/>
              <a:gd name="connsiteY0" fmla="*/ 1221827 h 1221906"/>
              <a:gd name="connsiteX1" fmla="*/ 261163 w 273572"/>
              <a:gd name="connsiteY1" fmla="*/ 531933 h 1221906"/>
              <a:gd name="connsiteX2" fmla="*/ 579 w 273572"/>
              <a:gd name="connsiteY2" fmla="*/ 646918 h 1221906"/>
              <a:gd name="connsiteX3" fmla="*/ 75032 w 273572"/>
              <a:gd name="connsiteY3" fmla="*/ 72007 h 1221906"/>
              <a:gd name="connsiteX0" fmla="*/ 298389 w 310798"/>
              <a:gd name="connsiteY0" fmla="*/ 876880 h 876958"/>
              <a:gd name="connsiteX1" fmla="*/ 261163 w 310798"/>
              <a:gd name="connsiteY1" fmla="*/ 531935 h 876958"/>
              <a:gd name="connsiteX2" fmla="*/ 579 w 310798"/>
              <a:gd name="connsiteY2" fmla="*/ 646920 h 876958"/>
              <a:gd name="connsiteX3" fmla="*/ 75032 w 310798"/>
              <a:gd name="connsiteY3" fmla="*/ 72009 h 876958"/>
              <a:gd name="connsiteX0" fmla="*/ 223357 w 223357"/>
              <a:gd name="connsiteY0" fmla="*/ 876878 h 876958"/>
              <a:gd name="connsiteX1" fmla="*/ 186131 w 223357"/>
              <a:gd name="connsiteY1" fmla="*/ 531933 h 876958"/>
              <a:gd name="connsiteX2" fmla="*/ 37226 w 223357"/>
              <a:gd name="connsiteY2" fmla="*/ 646915 h 876958"/>
              <a:gd name="connsiteX3" fmla="*/ 0 w 223357"/>
              <a:gd name="connsiteY3" fmla="*/ 72007 h 876958"/>
              <a:gd name="connsiteX0" fmla="*/ 223357 w 223357"/>
              <a:gd name="connsiteY0" fmla="*/ 804871 h 804949"/>
              <a:gd name="connsiteX1" fmla="*/ 186131 w 223357"/>
              <a:gd name="connsiteY1" fmla="*/ 459926 h 804949"/>
              <a:gd name="connsiteX2" fmla="*/ 0 w 223357"/>
              <a:gd name="connsiteY2" fmla="*/ 0 h 804949"/>
              <a:gd name="connsiteX0" fmla="*/ 223357 w 223357"/>
              <a:gd name="connsiteY0" fmla="*/ 804871 h 804951"/>
              <a:gd name="connsiteX1" fmla="*/ 37226 w 223357"/>
              <a:gd name="connsiteY1" fmla="*/ 574907 h 804951"/>
              <a:gd name="connsiteX2" fmla="*/ 0 w 223357"/>
              <a:gd name="connsiteY2" fmla="*/ 0 h 804951"/>
              <a:gd name="connsiteX0" fmla="*/ 235130 w 235130"/>
              <a:gd name="connsiteY0" fmla="*/ 804871 h 804949"/>
              <a:gd name="connsiteX1" fmla="*/ 48999 w 235130"/>
              <a:gd name="connsiteY1" fmla="*/ 574907 h 804949"/>
              <a:gd name="connsiteX2" fmla="*/ 11773 w 235130"/>
              <a:gd name="connsiteY2" fmla="*/ 0 h 804949"/>
              <a:gd name="connsiteX0" fmla="*/ 235130 w 272356"/>
              <a:gd name="connsiteY0" fmla="*/ 804871 h 804951"/>
              <a:gd name="connsiteX1" fmla="*/ 235130 w 272356"/>
              <a:gd name="connsiteY1" fmla="*/ 344943 h 804951"/>
              <a:gd name="connsiteX2" fmla="*/ 11773 w 272356"/>
              <a:gd name="connsiteY2" fmla="*/ 0 h 804951"/>
              <a:gd name="connsiteX0" fmla="*/ 235130 w 235130"/>
              <a:gd name="connsiteY0" fmla="*/ 804871 h 804949"/>
              <a:gd name="connsiteX1" fmla="*/ 160678 w 235130"/>
              <a:gd name="connsiteY1" fmla="*/ 459923 h 804949"/>
              <a:gd name="connsiteX2" fmla="*/ 11773 w 235130"/>
              <a:gd name="connsiteY2" fmla="*/ 0 h 804949"/>
              <a:gd name="connsiteX0" fmla="*/ 235130 w 235130"/>
              <a:gd name="connsiteY0" fmla="*/ 689889 h 689969"/>
              <a:gd name="connsiteX1" fmla="*/ 160678 w 235130"/>
              <a:gd name="connsiteY1" fmla="*/ 459923 h 689969"/>
              <a:gd name="connsiteX2" fmla="*/ 11773 w 235130"/>
              <a:gd name="connsiteY2" fmla="*/ 0 h 689969"/>
              <a:gd name="connsiteX0" fmla="*/ 243245 w 243245"/>
              <a:gd name="connsiteY0" fmla="*/ 689889 h 689967"/>
              <a:gd name="connsiteX1" fmla="*/ 168793 w 243245"/>
              <a:gd name="connsiteY1" fmla="*/ 459923 h 689967"/>
              <a:gd name="connsiteX2" fmla="*/ 19888 w 243245"/>
              <a:gd name="connsiteY2" fmla="*/ 0 h 689967"/>
              <a:gd name="connsiteX0" fmla="*/ 243245 w 243245"/>
              <a:gd name="connsiteY0" fmla="*/ 689889 h 689969"/>
              <a:gd name="connsiteX1" fmla="*/ 168793 w 243245"/>
              <a:gd name="connsiteY1" fmla="*/ 459923 h 689969"/>
              <a:gd name="connsiteX2" fmla="*/ 19888 w 243245"/>
              <a:gd name="connsiteY2" fmla="*/ 0 h 689969"/>
              <a:gd name="connsiteX0" fmla="*/ 280472 w 280472"/>
              <a:gd name="connsiteY0" fmla="*/ 689889 h 689967"/>
              <a:gd name="connsiteX1" fmla="*/ 168793 w 280472"/>
              <a:gd name="connsiteY1" fmla="*/ 459925 h 689967"/>
              <a:gd name="connsiteX2" fmla="*/ 57115 w 280472"/>
              <a:gd name="connsiteY2" fmla="*/ 0 h 689967"/>
              <a:gd name="connsiteX0" fmla="*/ 280472 w 280472"/>
              <a:gd name="connsiteY0" fmla="*/ 689891 h 689970"/>
              <a:gd name="connsiteX1" fmla="*/ 168793 w 280472"/>
              <a:gd name="connsiteY1" fmla="*/ 459927 h 689970"/>
              <a:gd name="connsiteX2" fmla="*/ 57115 w 280472"/>
              <a:gd name="connsiteY2" fmla="*/ 0 h 689970"/>
              <a:gd name="connsiteX0" fmla="*/ 280472 w 280472"/>
              <a:gd name="connsiteY0" fmla="*/ 689891 h 689970"/>
              <a:gd name="connsiteX1" fmla="*/ 168793 w 280472"/>
              <a:gd name="connsiteY1" fmla="*/ 459927 h 689970"/>
              <a:gd name="connsiteX2" fmla="*/ 94341 w 280472"/>
              <a:gd name="connsiteY2" fmla="*/ 0 h 689970"/>
              <a:gd name="connsiteX0" fmla="*/ 280472 w 307757"/>
              <a:gd name="connsiteY0" fmla="*/ 689891 h 689970"/>
              <a:gd name="connsiteX1" fmla="*/ 168793 w 307757"/>
              <a:gd name="connsiteY1" fmla="*/ 459927 h 689970"/>
              <a:gd name="connsiteX2" fmla="*/ 94341 w 307757"/>
              <a:gd name="connsiteY2" fmla="*/ 0 h 689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7757" h="689970">
                <a:moveTo>
                  <a:pt x="280472" y="689891"/>
                </a:moveTo>
                <a:cubicBezTo>
                  <a:pt x="279893" y="689970"/>
                  <a:pt x="307757" y="409121"/>
                  <a:pt x="168793" y="459927"/>
                </a:cubicBezTo>
                <a:cubicBezTo>
                  <a:pt x="0" y="521639"/>
                  <a:pt x="82568" y="208425"/>
                  <a:pt x="94341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Frihandsfigur 9"/>
          <p:cNvSpPr/>
          <p:nvPr/>
        </p:nvSpPr>
        <p:spPr>
          <a:xfrm>
            <a:off x="1628800" y="7020271"/>
            <a:ext cx="720080" cy="288035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  <a:gd name="connsiteX0" fmla="*/ 446714 w 446714"/>
              <a:gd name="connsiteY0" fmla="*/ 1122068 h 1122067"/>
              <a:gd name="connsiteX1" fmla="*/ 161239 w 446714"/>
              <a:gd name="connsiteY1" fmla="*/ 115108 h 1122067"/>
              <a:gd name="connsiteX2" fmla="*/ 0 w 446714"/>
              <a:gd name="connsiteY2" fmla="*/ 431427 h 1122067"/>
              <a:gd name="connsiteX0" fmla="*/ 446714 w 781751"/>
              <a:gd name="connsiteY0" fmla="*/ 762649 h 762649"/>
              <a:gd name="connsiteX1" fmla="*/ 707299 w 781751"/>
              <a:gd name="connsiteY1" fmla="*/ 532683 h 762649"/>
              <a:gd name="connsiteX2" fmla="*/ 0 w 781751"/>
              <a:gd name="connsiteY2" fmla="*/ 72008 h 762649"/>
              <a:gd name="connsiteX0" fmla="*/ 163286 w 522326"/>
              <a:gd name="connsiteY0" fmla="*/ 531940 h 531940"/>
              <a:gd name="connsiteX1" fmla="*/ 423871 w 522326"/>
              <a:gd name="connsiteY1" fmla="*/ 301974 h 531940"/>
              <a:gd name="connsiteX2" fmla="*/ 498323 w 522326"/>
              <a:gd name="connsiteY2" fmla="*/ 72009 h 531940"/>
              <a:gd name="connsiteX0" fmla="*/ 0 w 359040"/>
              <a:gd name="connsiteY0" fmla="*/ 531938 h 531938"/>
              <a:gd name="connsiteX1" fmla="*/ 260585 w 359040"/>
              <a:gd name="connsiteY1" fmla="*/ 301972 h 531938"/>
              <a:gd name="connsiteX2" fmla="*/ 335037 w 359040"/>
              <a:gd name="connsiteY2" fmla="*/ 72007 h 531938"/>
              <a:gd name="connsiteX0" fmla="*/ 0 w 390875"/>
              <a:gd name="connsiteY0" fmla="*/ 531940 h 531940"/>
              <a:gd name="connsiteX1" fmla="*/ 335036 w 390875"/>
              <a:gd name="connsiteY1" fmla="*/ 301971 h 531940"/>
              <a:gd name="connsiteX2" fmla="*/ 335037 w 390875"/>
              <a:gd name="connsiteY2" fmla="*/ 72009 h 531940"/>
              <a:gd name="connsiteX0" fmla="*/ 0 w 390875"/>
              <a:gd name="connsiteY0" fmla="*/ 459931 h 459931"/>
              <a:gd name="connsiteX1" fmla="*/ 335036 w 390875"/>
              <a:gd name="connsiteY1" fmla="*/ 229962 h 459931"/>
              <a:gd name="connsiteX2" fmla="*/ 335037 w 390875"/>
              <a:gd name="connsiteY2" fmla="*/ 0 h 459931"/>
              <a:gd name="connsiteX0" fmla="*/ 0 w 397080"/>
              <a:gd name="connsiteY0" fmla="*/ 459933 h 459933"/>
              <a:gd name="connsiteX1" fmla="*/ 335036 w 397080"/>
              <a:gd name="connsiteY1" fmla="*/ 229964 h 459933"/>
              <a:gd name="connsiteX2" fmla="*/ 372262 w 397080"/>
              <a:gd name="connsiteY2" fmla="*/ 0 h 459933"/>
              <a:gd name="connsiteX0" fmla="*/ 0 w 380172"/>
              <a:gd name="connsiteY0" fmla="*/ 459933 h 459933"/>
              <a:gd name="connsiteX1" fmla="*/ 260584 w 380172"/>
              <a:gd name="connsiteY1" fmla="*/ 229966 h 459933"/>
              <a:gd name="connsiteX2" fmla="*/ 372262 w 380172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372262"/>
              <a:gd name="connsiteY0" fmla="*/ 459933 h 459933"/>
              <a:gd name="connsiteX1" fmla="*/ 260584 w 372262"/>
              <a:gd name="connsiteY1" fmla="*/ 229966 h 459933"/>
              <a:gd name="connsiteX2" fmla="*/ 372262 w 372262"/>
              <a:gd name="connsiteY2" fmla="*/ 0 h 459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262" h="459933">
                <a:moveTo>
                  <a:pt x="0" y="459933"/>
                </a:moveTo>
                <a:cubicBezTo>
                  <a:pt x="68713" y="17953"/>
                  <a:pt x="194590" y="108146"/>
                  <a:pt x="260584" y="229966"/>
                </a:cubicBezTo>
                <a:cubicBezTo>
                  <a:pt x="320781" y="357174"/>
                  <a:pt x="343587" y="282842"/>
                  <a:pt x="372262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 12"/>
          <p:cNvCxnSpPr/>
          <p:nvPr/>
        </p:nvCxnSpPr>
        <p:spPr>
          <a:xfrm flipV="1">
            <a:off x="2924944" y="7092280"/>
            <a:ext cx="0" cy="288032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>
            <a:off x="3556000" y="6228184"/>
            <a:ext cx="0" cy="288032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När man vill mäta t.ex. den allmänna prisnivån och dess förändringar 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inflation</a:t>
            </a:r>
            <a:r>
              <a:rPr lang="sv-SE" dirty="0" smtClean="0"/>
              <a:t>).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Ska endast mäta prisnivåns förändringar och inte påverkas av förändringar i konsumentens levnadsnivå.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Ett prisindex ska mäta prisnivåns förändringar vid oförändrad levnadsnivå.</a:t>
            </a:r>
            <a:endParaRPr lang="sv-SE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Ex. priser på några varor: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Förändring?</a:t>
            </a:r>
          </a:p>
          <a:p>
            <a:pPr lvl="1"/>
            <a:r>
              <a:rPr lang="sv-SE" dirty="0" smtClean="0"/>
              <a:t>Summera priserna och jämför summorna?</a:t>
            </a:r>
          </a:p>
          <a:p>
            <a:pPr lvl="1"/>
            <a:r>
              <a:rPr lang="sv-SE" dirty="0" smtClean="0"/>
              <a:t>Jämför varje vara för sig och ta aritmetiskt medelvärde av förändringarna?</a:t>
            </a:r>
          </a:p>
          <a:p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556792" y="2987824"/>
          <a:ext cx="3528392" cy="1501140"/>
        </p:xfrm>
        <a:graphic>
          <a:graphicData uri="http://schemas.openxmlformats.org/drawingml/2006/table">
            <a:tbl>
              <a:tblPr/>
              <a:tblGrid>
                <a:gridCol w="1545704"/>
                <a:gridCol w="974576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Kostym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Skjorta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Herrsockor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Väg varje vara mot kvantiteterna, dvs. antalet sålda av var och 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Vilka kvantiteter ska man välja?</a:t>
            </a:r>
          </a:p>
          <a:p>
            <a:r>
              <a:rPr lang="sv-SE" dirty="0" smtClean="0"/>
              <a:t>År = 0 eller år </a:t>
            </a:r>
            <a:r>
              <a:rPr lang="sv-SE" i="1" dirty="0" smtClean="0"/>
              <a:t>t</a:t>
            </a:r>
            <a:r>
              <a:rPr lang="sv-SE" dirty="0" smtClean="0"/>
              <a:t>?</a:t>
            </a:r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450975" y="3416300"/>
          <a:ext cx="3317875" cy="1695450"/>
        </p:xfrm>
        <a:graphic>
          <a:graphicData uri="http://schemas.openxmlformats.org/presentationml/2006/ole">
            <p:oleObj spid="_x0000_s419842" name="Ekvation" r:id="rId3" imgW="130788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Laspeyres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vid basåret = 0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Paasche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innevarande år </a:t>
            </a:r>
            <a:r>
              <a:rPr lang="sv-SE" i="1" dirty="0" smtClean="0"/>
              <a:t>t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404938" y="3419475"/>
          <a:ext cx="3481387" cy="1695450"/>
        </p:xfrm>
        <a:graphic>
          <a:graphicData uri="http://schemas.openxmlformats.org/presentationml/2006/ole">
            <p:oleObj spid="_x0000_s420866" name="Ekvation" r:id="rId3" imgW="137160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397000" y="6837363"/>
          <a:ext cx="3479800" cy="1695450"/>
        </p:xfrm>
        <a:graphic>
          <a:graphicData uri="http://schemas.openxmlformats.org/presentationml/2006/ole">
            <p:oleObj spid="_x0000_s420867" name="Ekvation" r:id="rId4" imgW="137160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Edgeworth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/>
              <a:t>index:</a:t>
            </a:r>
          </a:p>
          <a:p>
            <a:pPr lvl="1"/>
            <a:r>
              <a:rPr lang="sv-SE" dirty="0" smtClean="0"/>
              <a:t>Snittet av kvantiteter vid basåret = 0 och </a:t>
            </a:r>
            <a:r>
              <a:rPr lang="sv-SE" i="1" dirty="0" smtClean="0"/>
              <a:t>t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Fishers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/>
              <a:t>idealindex:</a:t>
            </a:r>
          </a:p>
          <a:p>
            <a:pPr lvl="1"/>
            <a:r>
              <a:rPr lang="sv-SE" dirty="0" smtClean="0"/>
              <a:t>Geometriskt medelvärde av </a:t>
            </a:r>
            <a:r>
              <a:rPr lang="sv-SE" dirty="0" err="1" smtClean="0"/>
              <a:t>Laspeyres</a:t>
            </a:r>
            <a:r>
              <a:rPr lang="sv-SE" dirty="0" smtClean="0"/>
              <a:t> och </a:t>
            </a:r>
            <a:r>
              <a:rPr lang="sv-SE" dirty="0" err="1" smtClean="0"/>
              <a:t>Paasches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317625" y="3563888"/>
          <a:ext cx="3640138" cy="1695450"/>
        </p:xfrm>
        <a:graphic>
          <a:graphicData uri="http://schemas.openxmlformats.org/presentationml/2006/ole">
            <p:oleObj spid="_x0000_s421890" name="Ekvation" r:id="rId3" imgW="143496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338808" y="7279084"/>
          <a:ext cx="3962400" cy="749300"/>
        </p:xfrm>
        <a:graphic>
          <a:graphicData uri="http://schemas.openxmlformats.org/presentationml/2006/ole">
            <p:oleObj spid="_x0000_s421891" name="Ekvation" r:id="rId4" imgW="1562040" imgH="291960" progId="Equation.3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F3 Lite till om 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Deflatering</a:t>
            </a:r>
            <a:r>
              <a:rPr lang="sv-SE" sz="2800" dirty="0" smtClean="0"/>
              <a:t>, att justera för inflationen</a:t>
            </a:r>
            <a:endParaRPr lang="sv-SE" sz="28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92696" y="28438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980728" y="6084168"/>
          <a:ext cx="4104456" cy="2270760"/>
        </p:xfrm>
        <a:graphic>
          <a:graphicData uri="http://schemas.openxmlformats.org/drawingml/2006/table">
            <a:tbl>
              <a:tblPr/>
              <a:tblGrid>
                <a:gridCol w="509817"/>
                <a:gridCol w="764725"/>
                <a:gridCol w="1189572"/>
                <a:gridCol w="1640342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KPI (1945 = 100)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81128" y="4644008"/>
            <a:ext cx="144016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Löpande priser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5229200" y="6012160"/>
            <a:ext cx="144016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← SCB</a:t>
            </a:r>
            <a:endParaRPr kumimoji="0" lang="sv-SE" b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Deflatering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476672" y="1907704"/>
          <a:ext cx="5904656" cy="2209800"/>
        </p:xfrm>
        <a:graphic>
          <a:graphicData uri="http://schemas.openxmlformats.org/drawingml/2006/table">
            <a:tbl>
              <a:tblPr/>
              <a:tblGrid>
                <a:gridCol w="409400"/>
                <a:gridCol w="49325"/>
                <a:gridCol w="549387"/>
                <a:gridCol w="1008112"/>
                <a:gridCol w="72008"/>
                <a:gridCol w="1080120"/>
                <a:gridCol w="1008112"/>
                <a:gridCol w="72008"/>
                <a:gridCol w="576064"/>
                <a:gridCol w="1008112"/>
                <a:gridCol w="72008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Löpande priser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Fasta priser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(1945 = 100)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(1975 = 100)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1352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110,1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122,8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135,2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144,7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164,6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184,4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692696" y="59332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latshållare för innehåll 2"/>
          <p:cNvSpPr txBox="1">
            <a:spLocks/>
          </p:cNvSpPr>
          <p:nvPr/>
        </p:nvSpPr>
        <p:spPr>
          <a:xfrm>
            <a:off x="4437112" y="7805464"/>
            <a:ext cx="180020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Fasta priser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(1975 års)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424962" name="Object 2"/>
          <p:cNvGraphicFramePr>
            <a:graphicFrameLocks noChangeAspect="1"/>
          </p:cNvGraphicFramePr>
          <p:nvPr/>
        </p:nvGraphicFramePr>
        <p:xfrm>
          <a:off x="764704" y="4427985"/>
          <a:ext cx="2705048" cy="740656"/>
        </p:xfrm>
        <a:graphic>
          <a:graphicData uri="http://schemas.openxmlformats.org/presentationml/2006/ole">
            <p:oleObj spid="_x0000_s424962" name="Ekvation" r:id="rId4" imgW="1688760" imgH="457200" progId="Equation.3">
              <p:embed/>
            </p:oleObj>
          </a:graphicData>
        </a:graphic>
      </p:graphicFrame>
      <p:graphicFrame>
        <p:nvGraphicFramePr>
          <p:cNvPr id="424963" name="Object 3"/>
          <p:cNvGraphicFramePr>
            <a:graphicFrameLocks noChangeAspect="1"/>
          </p:cNvGraphicFramePr>
          <p:nvPr/>
        </p:nvGraphicFramePr>
        <p:xfrm>
          <a:off x="3725863" y="5148263"/>
          <a:ext cx="2459037" cy="661987"/>
        </p:xfrm>
        <a:graphic>
          <a:graphicData uri="http://schemas.openxmlformats.org/presentationml/2006/ole">
            <p:oleObj spid="_x0000_s424963" name="Ekvation" r:id="rId5" imgW="1625400" imgH="431640" progId="Equation.3">
              <p:embed/>
            </p:oleObj>
          </a:graphicData>
        </a:graphic>
      </p:graphicFrame>
      <p:sp>
        <p:nvSpPr>
          <p:cNvPr id="11" name="Frihandsfigur 10"/>
          <p:cNvSpPr/>
          <p:nvPr/>
        </p:nvSpPr>
        <p:spPr>
          <a:xfrm>
            <a:off x="3573015" y="4283968"/>
            <a:ext cx="867667" cy="526107"/>
          </a:xfrm>
          <a:custGeom>
            <a:avLst/>
            <a:gdLst>
              <a:gd name="connsiteX0" fmla="*/ 0 w 1569492"/>
              <a:gd name="connsiteY0" fmla="*/ 436728 h 436728"/>
              <a:gd name="connsiteX1" fmla="*/ 573205 w 1569492"/>
              <a:gd name="connsiteY1" fmla="*/ 395785 h 436728"/>
              <a:gd name="connsiteX2" fmla="*/ 736979 w 1569492"/>
              <a:gd name="connsiteY2" fmla="*/ 0 h 436728"/>
              <a:gd name="connsiteX3" fmla="*/ 736979 w 1569492"/>
              <a:gd name="connsiteY3" fmla="*/ 0 h 436728"/>
              <a:gd name="connsiteX4" fmla="*/ 1569492 w 1569492"/>
              <a:gd name="connsiteY4" fmla="*/ 136477 h 436728"/>
              <a:gd name="connsiteX5" fmla="*/ 1569492 w 1569492"/>
              <a:gd name="connsiteY5" fmla="*/ 136477 h 436728"/>
              <a:gd name="connsiteX0" fmla="*/ 0 w 1569492"/>
              <a:gd name="connsiteY0" fmla="*/ 436728 h 436728"/>
              <a:gd name="connsiteX1" fmla="*/ 573205 w 1569492"/>
              <a:gd name="connsiteY1" fmla="*/ 395785 h 436728"/>
              <a:gd name="connsiteX2" fmla="*/ 736979 w 1569492"/>
              <a:gd name="connsiteY2" fmla="*/ 0 h 436728"/>
              <a:gd name="connsiteX3" fmla="*/ 736979 w 1569492"/>
              <a:gd name="connsiteY3" fmla="*/ 0 h 436728"/>
              <a:gd name="connsiteX4" fmla="*/ 1569492 w 1569492"/>
              <a:gd name="connsiteY4" fmla="*/ 136477 h 436728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54666"/>
              <a:gd name="connsiteX1" fmla="*/ 573205 w 736979"/>
              <a:gd name="connsiteY1" fmla="*/ 395785 h 454666"/>
              <a:gd name="connsiteX2" fmla="*/ 736979 w 736979"/>
              <a:gd name="connsiteY2" fmla="*/ 0 h 454666"/>
              <a:gd name="connsiteX3" fmla="*/ 736979 w 736979"/>
              <a:gd name="connsiteY3" fmla="*/ 0 h 454666"/>
              <a:gd name="connsiteX0" fmla="*/ 0 w 736979"/>
              <a:gd name="connsiteY0" fmla="*/ 436728 h 454666"/>
              <a:gd name="connsiteX1" fmla="*/ 573205 w 736979"/>
              <a:gd name="connsiteY1" fmla="*/ 395785 h 454666"/>
              <a:gd name="connsiteX2" fmla="*/ 736979 w 736979"/>
              <a:gd name="connsiteY2" fmla="*/ 0 h 454666"/>
              <a:gd name="connsiteX3" fmla="*/ 736979 w 736979"/>
              <a:gd name="connsiteY3" fmla="*/ 0 h 454666"/>
              <a:gd name="connsiteX0" fmla="*/ 0 w 736979"/>
              <a:gd name="connsiteY0" fmla="*/ 436728 h 496689"/>
              <a:gd name="connsiteX1" fmla="*/ 573205 w 736979"/>
              <a:gd name="connsiteY1" fmla="*/ 395785 h 496689"/>
              <a:gd name="connsiteX2" fmla="*/ 736979 w 736979"/>
              <a:gd name="connsiteY2" fmla="*/ 0 h 496689"/>
              <a:gd name="connsiteX3" fmla="*/ 736979 w 736979"/>
              <a:gd name="connsiteY3" fmla="*/ 0 h 496689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42791"/>
              <a:gd name="connsiteX1" fmla="*/ 573205 w 736979"/>
              <a:gd name="connsiteY1" fmla="*/ 395785 h 442791"/>
              <a:gd name="connsiteX2" fmla="*/ 736979 w 736979"/>
              <a:gd name="connsiteY2" fmla="*/ 0 h 442791"/>
              <a:gd name="connsiteX3" fmla="*/ 736979 w 736979"/>
              <a:gd name="connsiteY3" fmla="*/ 0 h 442791"/>
              <a:gd name="connsiteX0" fmla="*/ 0 w 968241"/>
              <a:gd name="connsiteY0" fmla="*/ 504577 h 510640"/>
              <a:gd name="connsiteX1" fmla="*/ 573205 w 968241"/>
              <a:gd name="connsiteY1" fmla="*/ 463634 h 510640"/>
              <a:gd name="connsiteX2" fmla="*/ 736979 w 968241"/>
              <a:gd name="connsiteY2" fmla="*/ 67849 h 510640"/>
              <a:gd name="connsiteX3" fmla="*/ 968241 w 968241"/>
              <a:gd name="connsiteY3" fmla="*/ 56541 h 510640"/>
              <a:gd name="connsiteX0" fmla="*/ 0 w 986354"/>
              <a:gd name="connsiteY0" fmla="*/ 504577 h 510640"/>
              <a:gd name="connsiteX1" fmla="*/ 573205 w 986354"/>
              <a:gd name="connsiteY1" fmla="*/ 463634 h 510640"/>
              <a:gd name="connsiteX2" fmla="*/ 736979 w 986354"/>
              <a:gd name="connsiteY2" fmla="*/ 67849 h 510640"/>
              <a:gd name="connsiteX3" fmla="*/ 968241 w 986354"/>
              <a:gd name="connsiteY3" fmla="*/ 56541 h 510640"/>
              <a:gd name="connsiteX0" fmla="*/ 0 w 968241"/>
              <a:gd name="connsiteY0" fmla="*/ 448036 h 454099"/>
              <a:gd name="connsiteX1" fmla="*/ 573205 w 968241"/>
              <a:gd name="connsiteY1" fmla="*/ 407093 h 454099"/>
              <a:gd name="connsiteX2" fmla="*/ 968241 w 968241"/>
              <a:gd name="connsiteY2" fmla="*/ 0 h 454099"/>
              <a:gd name="connsiteX0" fmla="*/ 0 w 990347"/>
              <a:gd name="connsiteY0" fmla="*/ 448036 h 454099"/>
              <a:gd name="connsiteX1" fmla="*/ 573205 w 990347"/>
              <a:gd name="connsiteY1" fmla="*/ 407093 h 454099"/>
              <a:gd name="connsiteX2" fmla="*/ 968241 w 990347"/>
              <a:gd name="connsiteY2" fmla="*/ 0 h 454099"/>
              <a:gd name="connsiteX0" fmla="*/ 0 w 774323"/>
              <a:gd name="connsiteY0" fmla="*/ 520044 h 526107"/>
              <a:gd name="connsiteX1" fmla="*/ 573205 w 774323"/>
              <a:gd name="connsiteY1" fmla="*/ 479101 h 526107"/>
              <a:gd name="connsiteX2" fmla="*/ 752217 w 774323"/>
              <a:gd name="connsiteY2" fmla="*/ 0 h 526107"/>
              <a:gd name="connsiteX0" fmla="*/ 0 w 755788"/>
              <a:gd name="connsiteY0" fmla="*/ 520044 h 526107"/>
              <a:gd name="connsiteX1" fmla="*/ 573205 w 755788"/>
              <a:gd name="connsiteY1" fmla="*/ 479101 h 526107"/>
              <a:gd name="connsiteX2" fmla="*/ 752217 w 755788"/>
              <a:gd name="connsiteY2" fmla="*/ 0 h 526107"/>
              <a:gd name="connsiteX0" fmla="*/ 0 w 867667"/>
              <a:gd name="connsiteY0" fmla="*/ 504056 h 526107"/>
              <a:gd name="connsiteX1" fmla="*/ 685084 w 867667"/>
              <a:gd name="connsiteY1" fmla="*/ 479101 h 526107"/>
              <a:gd name="connsiteX2" fmla="*/ 864096 w 867667"/>
              <a:gd name="connsiteY2" fmla="*/ 0 h 526107"/>
              <a:gd name="connsiteX0" fmla="*/ 0 w 867667"/>
              <a:gd name="connsiteY0" fmla="*/ 504056 h 526107"/>
              <a:gd name="connsiteX1" fmla="*/ 685084 w 867667"/>
              <a:gd name="connsiteY1" fmla="*/ 479101 h 526107"/>
              <a:gd name="connsiteX2" fmla="*/ 864096 w 867667"/>
              <a:gd name="connsiteY2" fmla="*/ 0 h 52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7667" h="526107">
                <a:moveTo>
                  <a:pt x="0" y="504056"/>
                </a:moveTo>
                <a:cubicBezTo>
                  <a:pt x="206914" y="507587"/>
                  <a:pt x="490180" y="526107"/>
                  <a:pt x="685084" y="479101"/>
                </a:cubicBezTo>
                <a:cubicBezTo>
                  <a:pt x="846457" y="404428"/>
                  <a:pt x="867667" y="287128"/>
                  <a:pt x="864096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 flipH="1" flipV="1">
            <a:off x="5301208" y="4283968"/>
            <a:ext cx="576064" cy="792088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flipV="1">
            <a:off x="5877272" y="4283968"/>
            <a:ext cx="216024" cy="792088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Laspeyres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vid basåret = 0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Paasche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innevarande år </a:t>
            </a:r>
            <a:r>
              <a:rPr lang="sv-SE" i="1" dirty="0" smtClean="0"/>
              <a:t>t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404938" y="3419475"/>
          <a:ext cx="3481387" cy="1695450"/>
        </p:xfrm>
        <a:graphic>
          <a:graphicData uri="http://schemas.openxmlformats.org/presentationml/2006/ole">
            <p:oleObj spid="_x0000_s499714" name="Ekvation" r:id="rId3" imgW="137160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397000" y="6837363"/>
          <a:ext cx="3479800" cy="1695450"/>
        </p:xfrm>
        <a:graphic>
          <a:graphicData uri="http://schemas.openxmlformats.org/presentationml/2006/ole">
            <p:oleObj spid="_x0000_s499715" name="Ekvation" r:id="rId4" imgW="1371600" imgH="66024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 rot="746212">
            <a:off x="3591320" y="1943913"/>
            <a:ext cx="30660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Inlämningsuppgift!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Nyquist Kap 15</a:t>
            </a:r>
          </a:p>
          <a:p>
            <a:pPr>
              <a:spcBef>
                <a:spcPts val="1800"/>
              </a:spcBef>
            </a:pPr>
            <a:r>
              <a:rPr lang="sv-SE" u="sng" dirty="0" smtClean="0"/>
              <a:t>Tidigare:</a:t>
            </a:r>
            <a:r>
              <a:rPr lang="sv-SE" dirty="0" smtClean="0"/>
              <a:t> mycket fokus på </a:t>
            </a:r>
            <a:r>
              <a:rPr lang="sv-SE" i="1" u="sng" dirty="0" smtClean="0"/>
              <a:t>en</a:t>
            </a:r>
            <a:r>
              <a:rPr lang="sv-SE" dirty="0" smtClean="0"/>
              <a:t> stokastisk variabel och dess fördelning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Vi </a:t>
            </a:r>
            <a:r>
              <a:rPr lang="sv-SE" dirty="0" smtClean="0"/>
              <a:t>har även tittat på simultana </a:t>
            </a:r>
            <a:r>
              <a:rPr lang="sv-SE" dirty="0" smtClean="0"/>
              <a:t>fördelningar, två eller tre s.v.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Nu: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ta ett helt urval och titta på urvalets egenskaper.</a:t>
            </a:r>
          </a:p>
          <a:p>
            <a:pPr>
              <a:spcBef>
                <a:spcPts val="1800"/>
              </a:spcBef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Senare: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vi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ska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använda urvalet för att dra allmänna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slutsatser</a:t>
            </a:r>
            <a:r>
              <a:rPr lang="sv-SE" b="1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(empirism)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Ett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urval</a:t>
            </a:r>
            <a:r>
              <a:rPr lang="sv-SE" dirty="0" smtClean="0"/>
              <a:t> eller med andra ord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</a:t>
            </a:r>
            <a:r>
              <a:rPr lang="sv-SE" dirty="0" smtClean="0"/>
              <a:t> är en uppsättning s.v. som betecknas med versaler: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endParaRPr lang="sv-SE" i="1" baseline="-250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När de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observerats</a:t>
            </a:r>
            <a:r>
              <a:rPr lang="sv-SE" dirty="0" smtClean="0"/>
              <a:t> betecknas de med gemener: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Ofta skriver man ett enkelt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v-SE" dirty="0" smtClean="0"/>
              <a:t> för att beteckna stickprovet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s</a:t>
            </a:r>
            <a:r>
              <a:rPr lang="sv-SE" dirty="0" smtClean="0"/>
              <a:t> = {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Syfte: att på något sätt avgöra om en modell är en rimlig beskrivning av den verklighet vi studerar.</a:t>
            </a:r>
          </a:p>
          <a:p>
            <a:pPr marL="0" indent="0">
              <a:buNone/>
            </a:pPr>
            <a:endParaRPr lang="sv-SE" sz="1200" u="sng" dirty="0" smtClean="0"/>
          </a:p>
          <a:p>
            <a:pPr marL="0" indent="0">
              <a:buNone/>
            </a:pPr>
            <a:r>
              <a:rPr lang="sv-SE" u="sng" dirty="0" smtClean="0"/>
              <a:t>Experimentella studier</a:t>
            </a:r>
            <a:r>
              <a:rPr lang="sv-SE" dirty="0" smtClean="0"/>
              <a:t>:</a:t>
            </a:r>
          </a:p>
          <a:p>
            <a:pPr marL="723900" lvl="2" indent="-323850"/>
            <a:r>
              <a:rPr lang="sv-SE" sz="2800" dirty="0" smtClean="0"/>
              <a:t>Objekt utsätts för olika </a:t>
            </a:r>
            <a:r>
              <a:rPr lang="sv-SE" sz="2800" dirty="0" err="1" smtClean="0"/>
              <a:t>behand-lingar</a:t>
            </a:r>
            <a:r>
              <a:rPr lang="sv-SE" sz="2800" dirty="0" smtClean="0"/>
              <a:t> för studera effekter (respons)</a:t>
            </a:r>
          </a:p>
          <a:p>
            <a:pPr marL="723900" lvl="2" indent="-323850"/>
            <a:r>
              <a:rPr lang="sv-SE" sz="2800" dirty="0" smtClean="0"/>
              <a:t>Randomiserad (slumpmässig) allokering av objekt till olika behandlingar</a:t>
            </a:r>
          </a:p>
          <a:p>
            <a:pPr marL="723900" lvl="2" indent="-323850"/>
            <a:r>
              <a:rPr lang="sv-SE" sz="2800" dirty="0" smtClean="0"/>
              <a:t>Kontrollgrupper (placebo)</a:t>
            </a:r>
          </a:p>
          <a:p>
            <a:pPr marL="723900" lvl="2" indent="-323850"/>
            <a:r>
              <a:rPr lang="sv-SE" sz="2800" dirty="0" smtClean="0"/>
              <a:t>Ofta för att studera orsakssamband (</a:t>
            </a:r>
            <a:r>
              <a:rPr lang="sv-SE" sz="2800" dirty="0" err="1" smtClean="0"/>
              <a:t>kausalitiet</a:t>
            </a:r>
            <a:r>
              <a:rPr lang="sv-SE" sz="2800" dirty="0" smtClean="0"/>
              <a:t>)</a:t>
            </a:r>
          </a:p>
          <a:p>
            <a:pPr marL="723900" lvl="2" indent="-323850"/>
            <a:r>
              <a:rPr lang="sv-SE" sz="2800" dirty="0" smtClean="0"/>
              <a:t>Etik?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Egenskaper</a:t>
            </a:r>
            <a:r>
              <a:rPr lang="sv-SE" dirty="0" smtClean="0"/>
              <a:t> hos stickprovet kan bl.a. vara:</a:t>
            </a:r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r>
              <a:rPr lang="sv-SE" dirty="0" smtClean="0"/>
              <a:t>Stickprovsmedelvärdet</a:t>
            </a:r>
          </a:p>
          <a:p>
            <a:pPr lvl="1">
              <a:spcBef>
                <a:spcPts val="1200"/>
              </a:spcBef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(Brukar kallas x-bar)</a:t>
            </a:r>
          </a:p>
          <a:p>
            <a:pPr>
              <a:spcBef>
                <a:spcPts val="600"/>
              </a:spcBef>
              <a:buNone/>
            </a:pPr>
            <a:endParaRPr lang="sv-SE" sz="1200" dirty="0" smtClean="0"/>
          </a:p>
          <a:p>
            <a:pPr>
              <a:spcBef>
                <a:spcPts val="600"/>
              </a:spcBef>
              <a:buFont typeface="Calibri" pitchFamily="34" charset="0"/>
              <a:buChar char="–"/>
            </a:pPr>
            <a:r>
              <a:rPr lang="sv-SE" dirty="0" smtClean="0"/>
              <a:t>Stickprovsvariansen</a:t>
            </a:r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endParaRPr lang="sv-SE" dirty="0" smtClean="0"/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endParaRPr lang="sv-SE" dirty="0" smtClean="0"/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r>
              <a:rPr lang="sv-SE" dirty="0" smtClean="0"/>
              <a:t>Andelen i stickprovet med ngn egenskap</a:t>
            </a:r>
            <a:endParaRPr lang="sv-SE" dirty="0"/>
          </a:p>
        </p:txBody>
      </p:sp>
      <p:graphicFrame>
        <p:nvGraphicFramePr>
          <p:cNvPr id="427010" name="Object 2"/>
          <p:cNvGraphicFramePr>
            <a:graphicFrameLocks noChangeAspect="1"/>
          </p:cNvGraphicFramePr>
          <p:nvPr/>
        </p:nvGraphicFramePr>
        <p:xfrm>
          <a:off x="2348880" y="5292080"/>
          <a:ext cx="2870556" cy="1008112"/>
        </p:xfrm>
        <a:graphic>
          <a:graphicData uri="http://schemas.openxmlformats.org/presentationml/2006/ole">
            <p:oleObj spid="_x0000_s427010" name="Ekvation" r:id="rId3" imgW="1244520" imgH="431640" progId="Equation.3">
              <p:embed/>
            </p:oleObj>
          </a:graphicData>
        </a:graphic>
      </p:graphicFrame>
      <p:graphicFrame>
        <p:nvGraphicFramePr>
          <p:cNvPr id="427011" name="Object 3"/>
          <p:cNvGraphicFramePr>
            <a:graphicFrameLocks noChangeAspect="1"/>
          </p:cNvGraphicFramePr>
          <p:nvPr/>
        </p:nvGraphicFramePr>
        <p:xfrm>
          <a:off x="4725144" y="3059832"/>
          <a:ext cx="1639441" cy="1026826"/>
        </p:xfrm>
        <a:graphic>
          <a:graphicData uri="http://schemas.openxmlformats.org/presentationml/2006/ole">
            <p:oleObj spid="_x0000_s427011" name="Ekvation" r:id="rId4" imgW="698400" imgH="431640" progId="Equation.3">
              <p:embed/>
            </p:oleObj>
          </a:graphicData>
        </a:graphic>
      </p:graphicFrame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2825750" y="7651750"/>
          <a:ext cx="3765550" cy="1008063"/>
        </p:xfrm>
        <a:graphic>
          <a:graphicData uri="http://schemas.openxmlformats.org/presentationml/2006/ole">
            <p:oleObj spid="_x0000_s427013" name="Ekvation" r:id="rId5" imgW="1726920" imgH="457200" progId="Equation.3">
              <p:embed/>
            </p:oleObj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941388" y="7685088"/>
          <a:ext cx="1468437" cy="936625"/>
        </p:xfrm>
        <a:graphic>
          <a:graphicData uri="http://schemas.openxmlformats.org/presentationml/2006/ole">
            <p:oleObj spid="_x0000_s427014" name="Ekvation" r:id="rId6" imgW="685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Statistikor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Notera att dessa egenskaper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funktioner</a:t>
            </a:r>
            <a:r>
              <a:rPr lang="sv-SE" dirty="0" smtClean="0"/>
              <a:t> av de i stickprovet ingående observationerna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Kallas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urvalskarakteristikor</a:t>
            </a:r>
            <a:r>
              <a:rPr lang="sv-SE" dirty="0" smtClean="0"/>
              <a:t> eller med ett annat ord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statistikor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sv-SE" dirty="0" smtClean="0"/>
              <a:t>Medelvärdet är ett exempel på 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statistika</a:t>
            </a:r>
            <a:r>
              <a:rPr lang="sv-SE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Innan vi observerar stickprovet kan dessa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statistikor</a:t>
            </a:r>
            <a:r>
              <a:rPr lang="sv-SE" dirty="0" smtClean="0"/>
              <a:t> betraktas som …. vadå?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rgbClr val="C00000"/>
                </a:solidFill>
              </a:rPr>
              <a:t>Stokastiska variabler!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Statistikor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Stickprovsmedelvärdet </a:t>
            </a:r>
            <a:r>
              <a:rPr lang="sv-SE" dirty="0" smtClean="0"/>
              <a:t>som s.v. kan </a:t>
            </a:r>
            <a:r>
              <a:rPr lang="sv-SE" dirty="0" smtClean="0"/>
              <a:t>betecknas med versal 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Stickprovsvariansen likaså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</a:p>
          <a:p>
            <a:pPr>
              <a:spcBef>
                <a:spcPts val="600"/>
              </a:spcBef>
            </a:pPr>
            <a:endParaRPr lang="sv-SE" sz="12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   och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  <a:r>
              <a:rPr lang="sv-SE" dirty="0" smtClean="0"/>
              <a:t> har sina respektive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väntevärden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varianser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och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fördelningar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29058" name="Object 2"/>
          <p:cNvGraphicFramePr>
            <a:graphicFrameLocks noChangeAspect="1"/>
          </p:cNvGraphicFramePr>
          <p:nvPr/>
        </p:nvGraphicFramePr>
        <p:xfrm>
          <a:off x="5013176" y="2620012"/>
          <a:ext cx="432048" cy="508188"/>
        </p:xfrm>
        <a:graphic>
          <a:graphicData uri="http://schemas.openxmlformats.org/presentationml/2006/ole">
            <p:oleObj spid="_x0000_s429058" name="Ekvation" r:id="rId3" imgW="152280" imgH="177480" progId="Equation.3">
              <p:embed/>
            </p:oleObj>
          </a:graphicData>
        </a:graphic>
      </p:graphicFrame>
      <p:graphicFrame>
        <p:nvGraphicFramePr>
          <p:cNvPr id="429059" name="Object 2"/>
          <p:cNvGraphicFramePr>
            <a:graphicFrameLocks noChangeAspect="1"/>
          </p:cNvGraphicFramePr>
          <p:nvPr/>
        </p:nvGraphicFramePr>
        <p:xfrm>
          <a:off x="318272" y="4306928"/>
          <a:ext cx="431800" cy="509588"/>
        </p:xfrm>
        <a:graphic>
          <a:graphicData uri="http://schemas.openxmlformats.org/presentationml/2006/ole">
            <p:oleObj spid="_x0000_s429059" name="Ekvation" r:id="rId4" imgW="152280" imgH="177480" progId="Equation.3">
              <p:embed/>
            </p:oleObj>
          </a:graphicData>
        </a:graphic>
      </p:graphicFrame>
      <p:graphicFrame>
        <p:nvGraphicFramePr>
          <p:cNvPr id="429060" name="Object 2"/>
          <p:cNvGraphicFramePr>
            <a:graphicFrameLocks noChangeAspect="1"/>
          </p:cNvGraphicFramePr>
          <p:nvPr/>
        </p:nvGraphicFramePr>
        <p:xfrm>
          <a:off x="3068960" y="7143006"/>
          <a:ext cx="2914650" cy="728662"/>
        </p:xfrm>
        <a:graphic>
          <a:graphicData uri="http://schemas.openxmlformats.org/presentationml/2006/ole">
            <p:oleObj spid="_x0000_s429060" name="Ekvation" r:id="rId5" imgW="1028520" imgH="253800" progId="Equation.3">
              <p:embed/>
            </p:oleObj>
          </a:graphicData>
        </a:graphic>
      </p:graphicFrame>
      <p:graphicFrame>
        <p:nvGraphicFramePr>
          <p:cNvPr id="429061" name="Object 2"/>
          <p:cNvGraphicFramePr>
            <a:graphicFrameLocks noChangeAspect="1"/>
          </p:cNvGraphicFramePr>
          <p:nvPr/>
        </p:nvGraphicFramePr>
        <p:xfrm>
          <a:off x="3203575" y="4982840"/>
          <a:ext cx="2627313" cy="655637"/>
        </p:xfrm>
        <a:graphic>
          <a:graphicData uri="http://schemas.openxmlformats.org/presentationml/2006/ole">
            <p:oleObj spid="_x0000_s429061" name="Ekvation" r:id="rId6" imgW="927000" imgH="228600" progId="Equation.3">
              <p:embed/>
            </p:oleObj>
          </a:graphicData>
        </a:graphic>
      </p:graphicFrame>
      <p:graphicFrame>
        <p:nvGraphicFramePr>
          <p:cNvPr id="429062" name="Object 2"/>
          <p:cNvGraphicFramePr>
            <a:graphicFrameLocks noChangeAspect="1"/>
          </p:cNvGraphicFramePr>
          <p:nvPr/>
        </p:nvGraphicFramePr>
        <p:xfrm>
          <a:off x="2627313" y="5703565"/>
          <a:ext cx="2698750" cy="655637"/>
        </p:xfrm>
        <a:graphic>
          <a:graphicData uri="http://schemas.openxmlformats.org/presentationml/2006/ole">
            <p:oleObj spid="_x0000_s429062" name="Ekvation" r:id="rId7" imgW="952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Enstaka observationer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dirty="0" smtClean="0"/>
              <a:t>Antag att samtliga s.v. i urvalet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endParaRPr lang="sv-SE" i="1" baseline="-25000" dirty="0" smtClean="0"/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har </a:t>
            </a:r>
            <a:r>
              <a:rPr lang="sv-SE" u="sng" dirty="0" smtClean="0"/>
              <a:t>samma</a:t>
            </a:r>
            <a:r>
              <a:rPr lang="sv-SE" dirty="0" smtClean="0"/>
              <a:t> väntevärde och varians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r>
              <a:rPr lang="sv-SE" dirty="0" smtClean="0"/>
              <a:t>  och 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för alla </a:t>
            </a:r>
            <a:r>
              <a:rPr lang="sv-SE" i="1" dirty="0" smtClean="0"/>
              <a:t>i</a:t>
            </a:r>
            <a:r>
              <a:rPr lang="sv-SE" dirty="0" smtClean="0"/>
              <a:t> = 1,2,…,</a:t>
            </a:r>
            <a:r>
              <a:rPr lang="sv-SE" i="1" dirty="0" smtClean="0"/>
              <a:t>n</a:t>
            </a:r>
            <a:r>
              <a:rPr lang="sv-SE" dirty="0" smtClean="0"/>
              <a:t>.</a:t>
            </a:r>
          </a:p>
          <a:p>
            <a:pPr>
              <a:spcBef>
                <a:spcPts val="1800"/>
              </a:spcBef>
              <a:buNone/>
            </a:pPr>
            <a:endParaRPr lang="sv-SE" sz="11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Observera att vi använder 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</a:rPr>
              <a:t>symbo-lerna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och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för att slippa skriva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och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varje gång.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Väntevärde: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963950" y="3059832"/>
          <a:ext cx="4913322" cy="3456384"/>
        </p:xfrm>
        <a:graphic>
          <a:graphicData uri="http://schemas.openxmlformats.org/presentationml/2006/ole">
            <p:oleObj spid="_x0000_s428036" name="Ekvation" r:id="rId3" imgW="1790640" imgH="1244520" progId="Equation.3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Vi antar att samtliga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är korsvis </a:t>
            </a:r>
            <a:r>
              <a:rPr lang="sv-SE" u="sng" dirty="0" smtClean="0"/>
              <a:t>oberoende</a:t>
            </a:r>
            <a:r>
              <a:rPr lang="sv-SE" dirty="0" smtClean="0"/>
              <a:t> sinsemellan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Varians:</a:t>
            </a:r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1988840" y="3779912"/>
          <a:ext cx="4179888" cy="4760912"/>
        </p:xfrm>
        <a:graphic>
          <a:graphicData uri="http://schemas.openxmlformats.org/presentationml/2006/ole">
            <p:oleObj spid="_x0000_s431107" name="Ekvation" r:id="rId3" imgW="1523880" imgH="1714320" progId="Equation.3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Simultanfördelningen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sv-SE" dirty="0" smtClean="0"/>
              <a:t>Vi kommer ihåg: om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och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är två s.v. med resp. </a:t>
            </a:r>
            <a:r>
              <a:rPr lang="sv-SE" dirty="0" err="1" smtClean="0"/>
              <a:t>marginalfördel-ningar</a:t>
            </a:r>
            <a:r>
              <a:rPr lang="sv-SE" dirty="0" smtClean="0"/>
              <a:t> </a:t>
            </a:r>
            <a:r>
              <a:rPr lang="sv-SE" i="1" dirty="0" smtClean="0"/>
              <a:t>      </a:t>
            </a:r>
            <a:r>
              <a:rPr lang="sv-SE" dirty="0" smtClean="0"/>
              <a:t>       och              </a:t>
            </a:r>
            <a:r>
              <a:rPr lang="sv-SE" dirty="0" smtClean="0"/>
              <a:t>och</a:t>
            </a:r>
            <a:r>
              <a:rPr lang="sv-SE" dirty="0" smtClean="0"/>
              <a:t> om</a:t>
            </a:r>
          </a:p>
          <a:p>
            <a:pPr>
              <a:spcBef>
                <a:spcPts val="2400"/>
              </a:spcBef>
            </a:pPr>
            <a:endParaRPr lang="sv-SE" dirty="0" smtClean="0"/>
          </a:p>
          <a:p>
            <a:pPr>
              <a:spcBef>
                <a:spcPts val="2400"/>
              </a:spcBef>
              <a:buNone/>
            </a:pPr>
            <a:r>
              <a:rPr lang="sv-SE" dirty="0" smtClean="0"/>
              <a:t>	så är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och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oberoende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Med ett helt urval om </a:t>
            </a:r>
            <a:r>
              <a:rPr lang="sv-SE" i="1" dirty="0" smtClean="0"/>
              <a:t>n</a:t>
            </a:r>
            <a:r>
              <a:rPr lang="sv-SE" dirty="0" smtClean="0"/>
              <a:t> stycken s.v. gäller </a:t>
            </a:r>
            <a:r>
              <a:rPr lang="sv-SE" dirty="0" smtClean="0"/>
              <a:t>motsvarande, om</a:t>
            </a:r>
            <a:endParaRPr lang="sv-SE" dirty="0" smtClean="0"/>
          </a:p>
          <a:p>
            <a:pPr>
              <a:spcBef>
                <a:spcPts val="2400"/>
              </a:spcBef>
            </a:pPr>
            <a:endParaRPr lang="sv-SE" dirty="0" smtClean="0"/>
          </a:p>
          <a:p>
            <a:pPr>
              <a:spcBef>
                <a:spcPts val="2400"/>
              </a:spcBef>
              <a:buNone/>
            </a:pPr>
            <a:r>
              <a:rPr lang="sv-SE" dirty="0" smtClean="0"/>
              <a:t>	så är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korsvis oberoende</a:t>
            </a:r>
          </a:p>
        </p:txBody>
      </p:sp>
      <p:graphicFrame>
        <p:nvGraphicFramePr>
          <p:cNvPr id="425988" name="Object 2"/>
          <p:cNvGraphicFramePr>
            <a:graphicFrameLocks noChangeAspect="1"/>
          </p:cNvGraphicFramePr>
          <p:nvPr/>
        </p:nvGraphicFramePr>
        <p:xfrm>
          <a:off x="1920627" y="3140224"/>
          <a:ext cx="1063625" cy="620712"/>
        </p:xfrm>
        <a:graphic>
          <a:graphicData uri="http://schemas.openxmlformats.org/presentationml/2006/ole">
            <p:oleObj spid="_x0000_s430082" name="Ekvation" r:id="rId3" imgW="419040" imgH="241200" progId="Equation.3">
              <p:embed/>
            </p:oleObj>
          </a:graphicData>
        </a:graphic>
      </p:graphicFrame>
      <p:graphicFrame>
        <p:nvGraphicFramePr>
          <p:cNvPr id="425990" name="Object 2"/>
          <p:cNvGraphicFramePr>
            <a:graphicFrameLocks noChangeAspect="1"/>
          </p:cNvGraphicFramePr>
          <p:nvPr/>
        </p:nvGraphicFramePr>
        <p:xfrm>
          <a:off x="3792835" y="3140224"/>
          <a:ext cx="1063625" cy="620713"/>
        </p:xfrm>
        <a:graphic>
          <a:graphicData uri="http://schemas.openxmlformats.org/presentationml/2006/ole">
            <p:oleObj spid="_x0000_s430083" name="Ekvation" r:id="rId4" imgW="419040" imgH="241200" progId="Equation.3">
              <p:embed/>
            </p:oleObj>
          </a:graphicData>
        </a:graphic>
      </p:graphicFrame>
      <p:graphicFrame>
        <p:nvGraphicFramePr>
          <p:cNvPr id="430084" name="Object 6"/>
          <p:cNvGraphicFramePr>
            <a:graphicFrameLocks noChangeAspect="1"/>
          </p:cNvGraphicFramePr>
          <p:nvPr/>
        </p:nvGraphicFramePr>
        <p:xfrm>
          <a:off x="1340768" y="3949328"/>
          <a:ext cx="3802063" cy="620713"/>
        </p:xfrm>
        <a:graphic>
          <a:graphicData uri="http://schemas.openxmlformats.org/presentationml/2006/ole">
            <p:oleObj spid="_x0000_s430084" name="Ekvation" r:id="rId5" imgW="1498320" imgH="241200" progId="Equation.3">
              <p:embed/>
            </p:oleObj>
          </a:graphicData>
        </a:graphic>
      </p:graphicFrame>
      <p:graphicFrame>
        <p:nvGraphicFramePr>
          <p:cNvPr id="430085" name="Object 5"/>
          <p:cNvGraphicFramePr>
            <a:graphicFrameLocks noChangeAspect="1"/>
          </p:cNvGraphicFramePr>
          <p:nvPr/>
        </p:nvGraphicFramePr>
        <p:xfrm>
          <a:off x="955675" y="6772299"/>
          <a:ext cx="4575175" cy="620713"/>
        </p:xfrm>
        <a:graphic>
          <a:graphicData uri="http://schemas.openxmlformats.org/presentationml/2006/ole">
            <p:oleObj spid="_x0000_s430085" name="Ekvation" r:id="rId6" imgW="18032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Antag att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, </a:t>
            </a:r>
            <a:r>
              <a:rPr lang="sv-SE" i="1" dirty="0" smtClean="0"/>
              <a:t>i</a:t>
            </a:r>
            <a:r>
              <a:rPr lang="sv-SE" dirty="0" smtClean="0"/>
              <a:t> = 1, . . . , 3 är oberoende diskreta s.v. med gemensam samma frekvensfunk.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1/3,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= 1, 2, 3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Definiera </a:t>
            </a:r>
            <a:r>
              <a:rPr lang="sv-SE" i="1" dirty="0" smtClean="0"/>
              <a:t>Y</a:t>
            </a:r>
            <a:r>
              <a:rPr lang="sv-SE" dirty="0" smtClean="0"/>
              <a:t> </a:t>
            </a:r>
            <a:r>
              <a:rPr lang="sv-SE" dirty="0" smtClean="0"/>
              <a:t>som </a:t>
            </a:r>
            <a:r>
              <a:rPr lang="sv-SE" dirty="0" smtClean="0"/>
              <a:t>snittet </a:t>
            </a:r>
            <a:r>
              <a:rPr lang="sv-SE" dirty="0" smtClean="0"/>
              <a:t>av dessa, dvs. </a:t>
            </a:r>
            <a:r>
              <a:rPr lang="sv-SE" i="1" dirty="0" smtClean="0"/>
              <a:t>Y</a:t>
            </a:r>
            <a:r>
              <a:rPr lang="sv-SE" dirty="0" smtClean="0"/>
              <a:t> </a:t>
            </a:r>
            <a:r>
              <a:rPr lang="sv-SE" dirty="0" smtClean="0"/>
              <a:t>=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+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+ </a:t>
            </a:r>
            <a:r>
              <a:rPr lang="sv-SE" i="1" dirty="0" smtClean="0"/>
              <a:t>X</a:t>
            </a:r>
            <a:r>
              <a:rPr lang="sv-SE" baseline="-25000" dirty="0" smtClean="0"/>
              <a:t>3</a:t>
            </a:r>
            <a:r>
              <a:rPr lang="sv-SE" dirty="0" smtClean="0"/>
              <a:t>.</a:t>
            </a:r>
          </a:p>
          <a:p>
            <a:endParaRPr lang="sv-SE" sz="1200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Y/3 = X-bar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 fördelning?</a:t>
            </a:r>
          </a:p>
          <a:p>
            <a:endParaRPr lang="sv-SE" sz="1200" dirty="0" smtClean="0"/>
          </a:p>
          <a:p>
            <a:r>
              <a:rPr lang="sv-SE" dirty="0" smtClean="0"/>
              <a:t>Vi tittar på antalet möjliga utfall. Enligt multiplikationsprincipen får vi 3</a:t>
            </a:r>
            <a:r>
              <a:rPr lang="sv-SE" baseline="30000" dirty="0" smtClean="0"/>
              <a:t>3</a:t>
            </a:r>
            <a:r>
              <a:rPr lang="sv-SE" dirty="0" smtClean="0"/>
              <a:t> = 27 möjliga </a:t>
            </a:r>
            <a:r>
              <a:rPr lang="sv-SE" dirty="0" smtClean="0"/>
              <a:t>utfall/urval</a:t>
            </a:r>
            <a:endParaRPr lang="sv-SE" i="1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494594" name="Ekvation" r:id="rId3" imgW="11412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  <a:endParaRPr lang="sv-SE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692701" y="2353776"/>
          <a:ext cx="5616623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3"/>
                <a:gridCol w="536060"/>
                <a:gridCol w="536060"/>
                <a:gridCol w="536060"/>
                <a:gridCol w="536060"/>
                <a:gridCol w="536060"/>
                <a:gridCol w="536060"/>
                <a:gridCol w="536060"/>
                <a:gridCol w="536060"/>
                <a:gridCol w="53606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654592" y="7523936"/>
          <a:ext cx="5695571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092"/>
                <a:gridCol w="846275"/>
                <a:gridCol w="579034"/>
                <a:gridCol w="579034"/>
                <a:gridCol w="579034"/>
                <a:gridCol w="579034"/>
                <a:gridCol w="579034"/>
                <a:gridCol w="579034"/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x)</a:t>
                      </a:r>
                      <a:endParaRPr lang="sv-SE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1/27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3/27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6/27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7/27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6/27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3/27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1/27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692696" y="1763296"/>
            <a:ext cx="5112568" cy="50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 möjliga stickprov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92696" y="7019880"/>
            <a:ext cx="5112568" cy="50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Frekvensfunktionen för snittet (x-bar)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0" name="Rak 9"/>
          <p:cNvCxnSpPr/>
          <p:nvPr/>
        </p:nvCxnSpPr>
        <p:spPr>
          <a:xfrm>
            <a:off x="1850110" y="7663058"/>
            <a:ext cx="7200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772816" y="8049528"/>
            <a:ext cx="7200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Beräkna väntevärde och varians för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endParaRPr lang="sv-SE" i="1" baseline="-25000" dirty="0" smtClean="0"/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2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2/3 </a:t>
            </a:r>
            <a:r>
              <a:rPr lang="sv-SE" dirty="0" smtClean="0">
                <a:latin typeface="Calibri"/>
                <a:cs typeface="Calibri"/>
              </a:rPr>
              <a:t>≈ 0,667</a:t>
            </a:r>
            <a:endParaRPr lang="sv-SE" dirty="0" smtClean="0"/>
          </a:p>
          <a:p>
            <a:pPr>
              <a:spcBef>
                <a:spcPts val="1800"/>
              </a:spcBef>
              <a:buNone/>
            </a:pPr>
            <a:endParaRPr lang="sv-SE" sz="12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Beräkna väntevärde och varians för </a:t>
            </a:r>
            <a:r>
              <a:rPr lang="sv-SE" i="1" dirty="0" smtClean="0"/>
              <a:t>X</a:t>
            </a:r>
          </a:p>
          <a:p>
            <a:pPr>
              <a:spcBef>
                <a:spcPts val="1800"/>
              </a:spcBef>
              <a:buNone/>
            </a:pPr>
            <a:r>
              <a:rPr lang="sv-SE" i="1" dirty="0" smtClean="0"/>
              <a:t>		</a:t>
            </a:r>
          </a:p>
          <a:p>
            <a:pPr>
              <a:spcBef>
                <a:spcPts val="1800"/>
              </a:spcBef>
              <a:buNone/>
            </a:pPr>
            <a:endParaRPr lang="sv-SE" i="1" dirty="0" smtClean="0"/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Rita frekvensfunktionen både för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och för X-bar!</a:t>
            </a:r>
          </a:p>
        </p:txBody>
      </p:sp>
      <p:graphicFrame>
        <p:nvGraphicFramePr>
          <p:cNvPr id="496642" name="Object 2"/>
          <p:cNvGraphicFramePr>
            <a:graphicFrameLocks noChangeAspect="1"/>
          </p:cNvGraphicFramePr>
          <p:nvPr/>
        </p:nvGraphicFramePr>
        <p:xfrm>
          <a:off x="1268760" y="5868144"/>
          <a:ext cx="1352550" cy="555625"/>
        </p:xfrm>
        <a:graphic>
          <a:graphicData uri="http://schemas.openxmlformats.org/presentationml/2006/ole">
            <p:oleObj spid="_x0000_s496642" name="Ekvation" r:id="rId3" imgW="533160" imgH="215640" progId="Equation.3">
              <p:embed/>
            </p:oleObj>
          </a:graphicData>
        </a:graphic>
      </p:graphicFrame>
      <p:graphicFrame>
        <p:nvGraphicFramePr>
          <p:cNvPr id="496643" name="Object 3"/>
          <p:cNvGraphicFramePr>
            <a:graphicFrameLocks noChangeAspect="1"/>
          </p:cNvGraphicFramePr>
          <p:nvPr/>
        </p:nvGraphicFramePr>
        <p:xfrm>
          <a:off x="3048024" y="5868144"/>
          <a:ext cx="3189288" cy="1111250"/>
        </p:xfrm>
        <a:graphic>
          <a:graphicData uri="http://schemas.openxmlformats.org/presentationml/2006/ole">
            <p:oleObj spid="_x0000_s496643" name="Ekvation" r:id="rId4" imgW="1257120" imgH="4316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395946" y="5081666"/>
            <a:ext cx="1440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smtClean="0"/>
              <a:t>Observationsstudier</a:t>
            </a:r>
            <a:r>
              <a:rPr lang="sv-SE" dirty="0" smtClean="0"/>
              <a:t>:</a:t>
            </a:r>
          </a:p>
          <a:p>
            <a:pPr marL="723900" lvl="2" indent="-323850"/>
            <a:r>
              <a:rPr lang="sv-SE" sz="2800" dirty="0" smtClean="0"/>
              <a:t>Objekt väljs ut ur en population och studeras (mäts)</a:t>
            </a:r>
          </a:p>
          <a:p>
            <a:pPr marL="723900" lvl="2" indent="-323850"/>
            <a:r>
              <a:rPr lang="sv-SE" sz="2800" dirty="0" smtClean="0"/>
              <a:t>Dessa får representera hela populationen</a:t>
            </a:r>
          </a:p>
          <a:p>
            <a:pPr marL="723900" lvl="2" indent="-323850"/>
            <a:r>
              <a:rPr lang="sv-SE" sz="2800" dirty="0" smtClean="0"/>
              <a:t>Studera egenskaper i populationen och/eller jämförelser mellan olika grupper inom populationen</a:t>
            </a:r>
          </a:p>
          <a:p>
            <a:pPr marL="723900" lvl="2" indent="-323850"/>
            <a:r>
              <a:rPr lang="sv-SE" sz="2800" dirty="0" smtClean="0"/>
              <a:t>Utsätts </a:t>
            </a:r>
            <a:r>
              <a:rPr lang="sv-SE" sz="2800" u="sng" dirty="0" smtClean="0"/>
              <a:t>inte</a:t>
            </a:r>
            <a:r>
              <a:rPr lang="sv-SE" sz="2800" dirty="0" smtClean="0"/>
              <a:t> för en behandling, passivt observerande</a:t>
            </a:r>
          </a:p>
          <a:p>
            <a:pPr marL="723900" lvl="2" indent="-323850"/>
            <a:r>
              <a:rPr lang="sv-SE" sz="2800" dirty="0" smtClean="0"/>
              <a:t>Svårt (omöjligt?) att dra absoluta slutsatser om kausalitet</a:t>
            </a:r>
          </a:p>
          <a:p>
            <a:pPr marL="723900" lvl="2" indent="-323850"/>
            <a:r>
              <a:rPr lang="sv-SE" sz="2800" dirty="0" smtClean="0"/>
              <a:t>Etik?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1124744" y="21957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1124744" y="53640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Nu vet vi väntevärde och varians för stickprovsmedelvärdet!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I exemplet innan var </a:t>
            </a:r>
            <a:r>
              <a:rPr lang="sv-SE" dirty="0" err="1" smtClean="0"/>
              <a:t>utfallsrum-met</a:t>
            </a:r>
            <a:r>
              <a:rPr lang="sv-SE" dirty="0" smtClean="0"/>
              <a:t> för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diskret,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={1,2,3}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var utfallsrummet också diskret,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={</a:t>
            </a:r>
            <a:r>
              <a:rPr lang="sv-SE" dirty="0" smtClean="0"/>
              <a:t>1, </a:t>
            </a:r>
            <a:r>
              <a:rPr lang="sv-SE" sz="2000" dirty="0" smtClean="0"/>
              <a:t>4/3</a:t>
            </a:r>
            <a:r>
              <a:rPr lang="sv-SE" dirty="0" smtClean="0"/>
              <a:t>, </a:t>
            </a:r>
            <a:r>
              <a:rPr lang="sv-SE" sz="2000" dirty="0" smtClean="0"/>
              <a:t>5/3</a:t>
            </a:r>
            <a:r>
              <a:rPr lang="sv-SE" dirty="0" smtClean="0"/>
              <a:t>, 2, </a:t>
            </a:r>
            <a:r>
              <a:rPr lang="sv-SE" sz="2000" dirty="0" smtClean="0"/>
              <a:t>7/3</a:t>
            </a:r>
            <a:r>
              <a:rPr lang="sv-SE" dirty="0" smtClean="0"/>
              <a:t>, </a:t>
            </a:r>
            <a:r>
              <a:rPr lang="sv-SE" sz="2000" dirty="0" smtClean="0"/>
              <a:t>8/3</a:t>
            </a:r>
            <a:r>
              <a:rPr lang="sv-SE" dirty="0" smtClean="0"/>
              <a:t>, 3}</a:t>
            </a:r>
          </a:p>
          <a:p>
            <a:pPr>
              <a:spcBef>
                <a:spcPts val="600"/>
              </a:spcBef>
              <a:buNone/>
            </a:pPr>
            <a:endParaRPr lang="sv-SE" sz="1200" dirty="0" smtClean="0"/>
          </a:p>
          <a:p>
            <a:pPr>
              <a:spcBef>
                <a:spcPts val="600"/>
              </a:spcBef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Frågor som uppstår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Vad gäller i andra fall?</a:t>
            </a: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Om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’na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är normalfördelade?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Eller när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mbria"/>
              </a:rPr>
              <a:t>→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∞?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72"/>
              </a:spcBef>
            </a:pPr>
            <a:endParaRPr lang="sv-SE" i="1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432131" name="Ekvation" r:id="rId3" imgW="114120" imgH="2156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457226" y="4669408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2374280" y="5345038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 (avsnitt 15.2)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</a:t>
            </a:r>
            <a:r>
              <a:rPr lang="sv-SE" u="sng" dirty="0" smtClean="0"/>
              <a:t>normal-fördelad</a:t>
            </a:r>
            <a:r>
              <a:rPr lang="sv-SE" dirty="0" smtClean="0"/>
              <a:t> population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känd</a:t>
            </a:r>
            <a:endParaRPr lang="sv-SE" dirty="0" smtClean="0"/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Resultat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sv-SE" dirty="0" smtClean="0"/>
              <a:t>Om alla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dessutom är normalfördelade med samma väntevärde och varians så är </a:t>
            </a:r>
            <a:r>
              <a:rPr lang="sv-SE" i="1" dirty="0" smtClean="0"/>
              <a:t>X</a:t>
            </a:r>
            <a:r>
              <a:rPr lang="sv-SE" dirty="0" smtClean="0"/>
              <a:t>-bar </a:t>
            </a:r>
            <a:r>
              <a:rPr lang="sv-SE" u="sng" dirty="0" smtClean="0"/>
              <a:t>också</a:t>
            </a:r>
            <a:r>
              <a:rPr lang="sv-SE" dirty="0" smtClean="0"/>
              <a:t> normalfördelad</a:t>
            </a:r>
          </a:p>
          <a:p>
            <a:pPr>
              <a:spcBef>
                <a:spcPts val="672"/>
              </a:spcBef>
            </a:pPr>
            <a:endParaRPr lang="sv-SE" i="1" dirty="0" smtClean="0"/>
          </a:p>
          <a:p>
            <a:pPr>
              <a:spcBef>
                <a:spcPts val="672"/>
              </a:spcBef>
            </a:pPr>
            <a:r>
              <a:rPr lang="sv-SE" i="1" dirty="0" smtClean="0"/>
              <a:t>Dvs</a:t>
            </a:r>
            <a:r>
              <a:rPr lang="sv-SE" i="1" dirty="0" smtClean="0"/>
              <a:t>. 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i="1" dirty="0" smtClean="0"/>
              <a:t> </a:t>
            </a:r>
            <a:r>
              <a:rPr lang="sv-SE" i="1" dirty="0" smtClean="0">
                <a:latin typeface="Cambria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)  </a:t>
            </a:r>
            <a:r>
              <a:rPr lang="sv-SE" dirty="0" smtClean="0">
                <a:latin typeface="Cambria Math"/>
                <a:ea typeface="Cambria Math"/>
              </a:rPr>
              <a:t>⇒    </a:t>
            </a:r>
            <a:r>
              <a:rPr lang="sv-SE" i="1" dirty="0" smtClean="0">
                <a:latin typeface="Cambria"/>
              </a:rPr>
              <a:t> 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    )</a:t>
            </a:r>
            <a:endParaRPr lang="sv-SE" dirty="0" smtClean="0"/>
          </a:p>
          <a:p>
            <a:pPr>
              <a:spcBef>
                <a:spcPts val="672"/>
              </a:spcBef>
              <a:buNone/>
            </a:pPr>
            <a:endParaRPr lang="sv-SE" i="1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498690" name="Ekvation" r:id="rId3" imgW="114120" imgH="215640" progId="Equation.3">
              <p:embed/>
            </p:oleObj>
          </a:graphicData>
        </a:graphic>
      </p:graphicFrame>
      <p:graphicFrame>
        <p:nvGraphicFramePr>
          <p:cNvPr id="498691" name="Object 3"/>
          <p:cNvGraphicFramePr>
            <a:graphicFrameLocks noChangeAspect="1"/>
          </p:cNvGraphicFramePr>
          <p:nvPr/>
        </p:nvGraphicFramePr>
        <p:xfrm>
          <a:off x="4044950" y="7059613"/>
          <a:ext cx="309563" cy="390525"/>
        </p:xfrm>
        <a:graphic>
          <a:graphicData uri="http://schemas.openxmlformats.org/presentationml/2006/ole">
            <p:oleObj spid="_x0000_s498691" name="Ekvation" r:id="rId4" imgW="304560" imgH="380880" progId="Equation.3">
              <p:embed/>
            </p:oleObj>
          </a:graphicData>
        </a:graphic>
      </p:graphicFrame>
      <p:sp>
        <p:nvSpPr>
          <p:cNvPr id="7" name="Rektangel 6"/>
          <p:cNvSpPr/>
          <p:nvPr/>
        </p:nvSpPr>
        <p:spPr>
          <a:xfrm>
            <a:off x="5332093" y="6922864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σ</a:t>
            </a:r>
            <a:r>
              <a:rPr lang="sv-SE" sz="2400" baseline="30000" dirty="0" smtClean="0"/>
              <a:t>2</a:t>
            </a:r>
            <a:endParaRPr lang="sv-SE" sz="2400" dirty="0"/>
          </a:p>
        </p:txBody>
      </p:sp>
      <p:sp>
        <p:nvSpPr>
          <p:cNvPr id="8" name="Rektangel 7"/>
          <p:cNvSpPr/>
          <p:nvPr/>
        </p:nvSpPr>
        <p:spPr>
          <a:xfrm>
            <a:off x="5332093" y="721089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n</a:t>
            </a:r>
            <a:endParaRPr lang="sv-SE" sz="2400" dirty="0"/>
          </a:p>
        </p:txBody>
      </p:sp>
      <p:cxnSp>
        <p:nvCxnSpPr>
          <p:cNvPr id="10" name="Rak 9"/>
          <p:cNvCxnSpPr/>
          <p:nvPr/>
        </p:nvCxnSpPr>
        <p:spPr>
          <a:xfrm>
            <a:off x="5387846" y="7315619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Vi kommer ihåg transformationen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och att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har vi motsvarande </a:t>
            </a:r>
            <a:r>
              <a:rPr lang="sv-SE" dirty="0" err="1" smtClean="0"/>
              <a:t>transfor-mation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5400" dirty="0" smtClean="0"/>
          </a:p>
          <a:p>
            <a:pPr marL="0" indent="0">
              <a:buNone/>
            </a:pPr>
            <a:r>
              <a:rPr lang="sv-SE" dirty="0" smtClean="0"/>
              <a:t>och </a:t>
            </a:r>
            <a:r>
              <a:rPr lang="sv-SE" dirty="0" smtClean="0"/>
              <a:t>att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</a:t>
            </a:r>
            <a:r>
              <a:rPr lang="sv-SE" dirty="0" smtClean="0"/>
              <a:t>)</a:t>
            </a:r>
            <a:endParaRPr lang="sv-SE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505858" name="Ekvation" r:id="rId3" imgW="114120" imgH="215640" progId="Equation.3">
              <p:embed/>
            </p:oleObj>
          </a:graphicData>
        </a:graphic>
      </p:graphicFrame>
      <p:graphicFrame>
        <p:nvGraphicFramePr>
          <p:cNvPr id="505859" name="Object 3"/>
          <p:cNvGraphicFramePr>
            <a:graphicFrameLocks noChangeAspect="1"/>
          </p:cNvGraphicFramePr>
          <p:nvPr/>
        </p:nvGraphicFramePr>
        <p:xfrm>
          <a:off x="1268760" y="2987824"/>
          <a:ext cx="3186112" cy="1141413"/>
        </p:xfrm>
        <a:graphic>
          <a:graphicData uri="http://schemas.openxmlformats.org/presentationml/2006/ole">
            <p:oleObj spid="_x0000_s505859" name="Ekvation" r:id="rId4" imgW="1218960" imgH="431640" progId="Equation.3">
              <p:embed/>
            </p:oleObj>
          </a:graphicData>
        </a:graphic>
      </p:graphicFrame>
      <p:graphicFrame>
        <p:nvGraphicFramePr>
          <p:cNvPr id="505860" name="Object 4"/>
          <p:cNvGraphicFramePr>
            <a:graphicFrameLocks noChangeAspect="1"/>
          </p:cNvGraphicFramePr>
          <p:nvPr/>
        </p:nvGraphicFramePr>
        <p:xfrm>
          <a:off x="1033810" y="6372200"/>
          <a:ext cx="4843462" cy="1274763"/>
        </p:xfrm>
        <a:graphic>
          <a:graphicData uri="http://schemas.openxmlformats.org/presentationml/2006/ole">
            <p:oleObj spid="_x0000_s505860" name="Ekvation" r:id="rId5" imgW="1854000" imgH="48240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112044" y="5423396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1: Exempel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dirty="0" smtClean="0"/>
              <a:t>Antag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(40,16) för </a:t>
            </a:r>
            <a:r>
              <a:rPr lang="sv-SE" i="1" dirty="0" smtClean="0"/>
              <a:t>i</a:t>
            </a:r>
            <a:r>
              <a:rPr lang="sv-SE" dirty="0" smtClean="0"/>
              <a:t> = 1,…,16.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Beräkna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&gt; 42)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sz="1800" dirty="0" smtClean="0"/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Beräkna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&gt; 42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);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= 16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553986" name="Ekvation" r:id="rId3" imgW="114120" imgH="215640" progId="Equation.3">
              <p:embed/>
            </p:oleObj>
          </a:graphicData>
        </a:graphic>
      </p:graphicFrame>
      <p:graphicFrame>
        <p:nvGraphicFramePr>
          <p:cNvPr id="505859" name="Object 3"/>
          <p:cNvGraphicFramePr>
            <a:graphicFrameLocks noChangeAspect="1"/>
          </p:cNvGraphicFramePr>
          <p:nvPr/>
        </p:nvGraphicFramePr>
        <p:xfrm>
          <a:off x="476672" y="3863653"/>
          <a:ext cx="5908675" cy="1208087"/>
        </p:xfrm>
        <a:graphic>
          <a:graphicData uri="http://schemas.openxmlformats.org/presentationml/2006/ole">
            <p:oleObj spid="_x0000_s553987" name="Ekvation" r:id="rId4" imgW="2260440" imgH="45720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2631302" y="5741206"/>
            <a:ext cx="221634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3989" name="Object 5"/>
          <p:cNvGraphicFramePr>
            <a:graphicFrameLocks noChangeAspect="1"/>
          </p:cNvGraphicFramePr>
          <p:nvPr/>
        </p:nvGraphicFramePr>
        <p:xfrm>
          <a:off x="393700" y="6516216"/>
          <a:ext cx="6075363" cy="1276350"/>
        </p:xfrm>
        <a:graphic>
          <a:graphicData uri="http://schemas.openxmlformats.org/presentationml/2006/ole">
            <p:oleObj spid="_x0000_s553989" name="Ekvation" r:id="rId5" imgW="23238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1, forts.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Vi inser att fördelningen för </a:t>
            </a:r>
            <a:r>
              <a:rPr lang="sv-SE" i="1" dirty="0" smtClean="0"/>
              <a:t>X</a:t>
            </a:r>
            <a:r>
              <a:rPr lang="sv-SE" dirty="0" smtClean="0"/>
              <a:t>-bar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smalare</a:t>
            </a:r>
            <a:r>
              <a:rPr lang="sv-SE" dirty="0" smtClean="0"/>
              <a:t> än den ursprungliga fördelningen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Dvs. </a:t>
            </a:r>
            <a:r>
              <a:rPr lang="sv-SE" dirty="0" smtClean="0"/>
              <a:t>d</a:t>
            </a:r>
            <a:r>
              <a:rPr lang="sv-SE" dirty="0" smtClean="0"/>
              <a:t>en har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mindre varians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Variansen beror på n; ju större n desto mindre varians.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När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 följer att </a:t>
            </a:r>
            <a:r>
              <a:rPr lang="sv-SE" i="1" dirty="0" smtClean="0">
                <a:cs typeface="Calibri"/>
              </a:rPr>
              <a:t>V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>
                <a:cs typeface="Calibri"/>
              </a:rPr>
              <a:t>X</a:t>
            </a:r>
            <a:r>
              <a:rPr lang="sv-SE" dirty="0" smtClean="0">
                <a:cs typeface="Calibri"/>
              </a:rPr>
              <a:t>) </a:t>
            </a:r>
            <a:r>
              <a:rPr lang="sv-SE" dirty="0" smtClean="0">
                <a:latin typeface="Cambria"/>
              </a:rPr>
              <a:t>→</a:t>
            </a:r>
            <a:r>
              <a:rPr lang="sv-SE" dirty="0" smtClean="0"/>
              <a:t> </a:t>
            </a:r>
            <a:r>
              <a:rPr lang="sv-SE" dirty="0" smtClean="0"/>
              <a:t>0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Kom även ihåg att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endParaRPr lang="sv-SE" dirty="0" smtClean="0"/>
          </a:p>
        </p:txBody>
      </p:sp>
      <p:cxnSp>
        <p:nvCxnSpPr>
          <p:cNvPr id="4" name="Rak 3"/>
          <p:cNvCxnSpPr/>
          <p:nvPr/>
        </p:nvCxnSpPr>
        <p:spPr>
          <a:xfrm>
            <a:off x="4509120" y="5868144"/>
            <a:ext cx="22163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4"/>
          <p:cNvCxnSpPr/>
          <p:nvPr/>
        </p:nvCxnSpPr>
        <p:spPr>
          <a:xfrm>
            <a:off x="4161780" y="6575524"/>
            <a:ext cx="22163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För normalfördelade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har vi</a:t>
            </a:r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dirty="0" smtClean="0"/>
              <a:t>där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Bilda kvadraten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och summera alla dessa </a:t>
            </a:r>
            <a:r>
              <a:rPr lang="sv-SE" i="1" dirty="0" smtClean="0"/>
              <a:t>Z</a:t>
            </a:r>
            <a:r>
              <a:rPr lang="sv-SE" i="1" baseline="-25000" dirty="0" smtClean="0"/>
              <a:t>i</a:t>
            </a:r>
            <a:r>
              <a:rPr lang="sv-SE" baseline="30000" dirty="0" smtClean="0"/>
              <a:t>2</a:t>
            </a:r>
            <a:r>
              <a:rPr lang="sv-SE" dirty="0" smtClean="0"/>
              <a:t> över stickprovet</a:t>
            </a:r>
            <a:endParaRPr lang="sv-SE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497666" name="Ekvation" r:id="rId3" imgW="114120" imgH="215640" progId="Equation.3">
              <p:embed/>
            </p:oleObj>
          </a:graphicData>
        </a:graphic>
      </p:graphicFrame>
      <p:graphicFrame>
        <p:nvGraphicFramePr>
          <p:cNvPr id="497667" name="Object 3"/>
          <p:cNvGraphicFramePr>
            <a:graphicFrameLocks noChangeAspect="1"/>
          </p:cNvGraphicFramePr>
          <p:nvPr/>
        </p:nvGraphicFramePr>
        <p:xfrm>
          <a:off x="2047875" y="2771800"/>
          <a:ext cx="1625600" cy="1041400"/>
        </p:xfrm>
        <a:graphic>
          <a:graphicData uri="http://schemas.openxmlformats.org/presentationml/2006/ole">
            <p:oleObj spid="_x0000_s497667" name="Ekvation" r:id="rId4" imgW="622080" imgH="393480" progId="Equation.3">
              <p:embed/>
            </p:oleObj>
          </a:graphicData>
        </a:graphic>
      </p:graphicFrame>
      <p:graphicFrame>
        <p:nvGraphicFramePr>
          <p:cNvPr id="497669" name="Object 5"/>
          <p:cNvGraphicFramePr>
            <a:graphicFrameLocks noChangeAspect="1"/>
          </p:cNvGraphicFramePr>
          <p:nvPr/>
        </p:nvGraphicFramePr>
        <p:xfrm>
          <a:off x="2025005" y="5148064"/>
          <a:ext cx="2124075" cy="1108075"/>
        </p:xfrm>
        <a:graphic>
          <a:graphicData uri="http://schemas.openxmlformats.org/presentationml/2006/ole">
            <p:oleObj spid="_x0000_s497669" name="Ekvation" r:id="rId5" imgW="812520" imgH="419040" progId="Equation.3">
              <p:embed/>
            </p:oleObj>
          </a:graphicData>
        </a:graphic>
      </p:graphicFrame>
      <p:graphicFrame>
        <p:nvGraphicFramePr>
          <p:cNvPr id="497670" name="Object 6"/>
          <p:cNvGraphicFramePr>
            <a:graphicFrameLocks noChangeAspect="1"/>
          </p:cNvGraphicFramePr>
          <p:nvPr/>
        </p:nvGraphicFramePr>
        <p:xfrm>
          <a:off x="1954832" y="7236296"/>
          <a:ext cx="2554288" cy="1176338"/>
        </p:xfrm>
        <a:graphic>
          <a:graphicData uri="http://schemas.openxmlformats.org/presentationml/2006/ole">
            <p:oleObj spid="_x0000_s497670" name="Ekvation" r:id="rId6" imgW="97776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 variabel</a:t>
            </a:r>
          </a:p>
          <a:p>
            <a:endParaRPr lang="sv-SE" sz="1200" dirty="0" smtClean="0"/>
          </a:p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-fördelad med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</a:p>
          <a:p>
            <a:endParaRPr lang="sv-SE" sz="1200" dirty="0" smtClean="0"/>
          </a:p>
          <a:p>
            <a:r>
              <a:rPr lang="sv-SE" dirty="0" smtClean="0"/>
              <a:t>Notera risken för förvirring;</a:t>
            </a:r>
          </a:p>
          <a:p>
            <a:pPr>
              <a:spcBef>
                <a:spcPts val="1200"/>
              </a:spcBef>
              <a:buNone/>
            </a:pPr>
            <a:r>
              <a:rPr lang="sv-SE" dirty="0" smtClean="0"/>
              <a:t>	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/>
              <a:t>används som symbol </a:t>
            </a:r>
            <a:r>
              <a:rPr lang="sv-SE" u="sng" dirty="0" smtClean="0"/>
              <a:t>både</a:t>
            </a:r>
            <a:r>
              <a:rPr lang="sv-SE" dirty="0" smtClean="0"/>
              <a:t> för den stokastiska variabeln </a:t>
            </a:r>
            <a:r>
              <a:rPr lang="sv-SE" u="sng" dirty="0" smtClean="0"/>
              <a:t>och</a:t>
            </a:r>
            <a:r>
              <a:rPr lang="sv-SE" dirty="0" smtClean="0"/>
              <a:t> dess fördelning!</a:t>
            </a:r>
            <a:endParaRPr lang="sv-SE" dirty="0" smtClean="0"/>
          </a:p>
          <a:p>
            <a:endParaRPr lang="sv-SE" sz="1200" dirty="0" smtClean="0"/>
          </a:p>
          <a:p>
            <a:r>
              <a:rPr lang="sv-SE" dirty="0" smtClean="0"/>
              <a:t>Vi skriver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)</a:t>
            </a:r>
          </a:p>
          <a:p>
            <a:endParaRPr lang="sv-SE" sz="2000" dirty="0" smtClean="0"/>
          </a:p>
          <a:p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Om ni vill undvika förvirring skriv t.ex.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800" i="1" dirty="0" err="1" smtClean="0">
                <a:solidFill>
                  <a:schemeClr val="accent5">
                    <a:lumMod val="50000"/>
                  </a:schemeClr>
                </a:solidFill>
              </a:rPr>
              <a:t>isf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800" i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och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  <a:latin typeface="Cambria"/>
              </a:rPr>
              <a:t>~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800" i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(n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sv-SE" sz="2800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09120" y="3504580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8" name="Rak pil 7"/>
          <p:cNvCxnSpPr>
            <a:stCxn id="6" idx="1"/>
          </p:cNvCxnSpPr>
          <p:nvPr/>
        </p:nvCxnSpPr>
        <p:spPr>
          <a:xfrm flipH="1" flipV="1">
            <a:off x="3789040" y="3752190"/>
            <a:ext cx="720080" cy="4418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Anta att</a:t>
            </a:r>
            <a:r>
              <a:rPr lang="el-GR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). Då gäller att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Utfallsrummet för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(0,</a:t>
            </a:r>
            <a:r>
              <a:rPr lang="sv-SE" dirty="0" smtClean="0">
                <a:latin typeface="Calibri"/>
                <a:cs typeface="Calibri"/>
              </a:rPr>
              <a:t>∞)</a:t>
            </a:r>
            <a:endParaRPr lang="sv-SE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</a:p>
          <a:p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= 2</a:t>
            </a:r>
            <a:r>
              <a:rPr lang="sv-SE" i="1" dirty="0" smtClean="0"/>
              <a:t>n</a:t>
            </a:r>
          </a:p>
          <a:p>
            <a:endParaRPr lang="sv-SE" i="1" dirty="0" smtClean="0"/>
          </a:p>
          <a:p>
            <a:r>
              <a:rPr lang="sv-SE" dirty="0" smtClean="0"/>
              <a:t>Obs!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-fördelningen är </a:t>
            </a:r>
            <a:r>
              <a:rPr lang="sv-SE" u="sng" dirty="0" smtClean="0"/>
              <a:t>inte</a:t>
            </a:r>
            <a:r>
              <a:rPr lang="sv-SE" dirty="0" smtClean="0"/>
              <a:t> symmetrisk</a:t>
            </a:r>
          </a:p>
          <a:p>
            <a:r>
              <a:rPr lang="sv-SE" dirty="0" smtClean="0"/>
              <a:t>När vi använder tabellen måste vi ibland leta upp ett värde för vänstersidan och ett annat för högersidan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endParaRPr lang="sv-SE" dirty="0" smtClean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4437112" y="4211960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Rimligt?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8" name="Rak pil 7"/>
          <p:cNvCxnSpPr>
            <a:stCxn id="6" idx="0"/>
          </p:cNvCxnSpPr>
          <p:nvPr/>
        </p:nvCxnSpPr>
        <p:spPr>
          <a:xfrm flipH="1" flipV="1">
            <a:off x="5157192" y="3563888"/>
            <a:ext cx="144016" cy="648072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4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Stickprovsvarians: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>
              <a:buNone/>
            </a:pPr>
            <a:r>
              <a:rPr lang="sv-SE" dirty="0" smtClean="0"/>
              <a:t>Transformation (sid 14</a:t>
            </a:r>
            <a:r>
              <a:rPr lang="sv-SE" dirty="0" smtClean="0"/>
              <a:t>):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Det gäller att 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 och</a:t>
            </a:r>
          </a:p>
          <a:p>
            <a:pPr>
              <a:buNone/>
            </a:pPr>
            <a:endParaRPr lang="sv-SE" sz="1600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n </a:t>
            </a:r>
            <a:r>
              <a:rPr lang="sv-SE" dirty="0" smtClean="0"/>
              <a:t>– 1 </a:t>
            </a:r>
            <a:endParaRPr lang="sv-SE" dirty="0" smtClean="0"/>
          </a:p>
          <a:p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</a:t>
            </a:r>
            <a:r>
              <a:rPr lang="sv-SE" dirty="0" smtClean="0"/>
              <a:t>= </a:t>
            </a:r>
            <a:r>
              <a:rPr lang="sv-SE" dirty="0" smtClean="0"/>
              <a:t>2(</a:t>
            </a:r>
            <a:r>
              <a:rPr lang="sv-SE" i="1" dirty="0" smtClean="0"/>
              <a:t>n</a:t>
            </a:r>
            <a:r>
              <a:rPr lang="sv-SE" dirty="0" smtClean="0"/>
              <a:t> – 1)</a:t>
            </a:r>
          </a:p>
        </p:txBody>
      </p:sp>
      <p:graphicFrame>
        <p:nvGraphicFramePr>
          <p:cNvPr id="500739" name="Object 3"/>
          <p:cNvGraphicFramePr>
            <a:graphicFrameLocks noChangeAspect="1"/>
          </p:cNvGraphicFramePr>
          <p:nvPr/>
        </p:nvGraphicFramePr>
        <p:xfrm>
          <a:off x="1581150" y="2627784"/>
          <a:ext cx="3290888" cy="1109663"/>
        </p:xfrm>
        <a:graphic>
          <a:graphicData uri="http://schemas.openxmlformats.org/presentationml/2006/ole">
            <p:oleObj spid="_x0000_s500739" name="Ekvation" r:id="rId3" imgW="1295280" imgH="431640" progId="Equation.3">
              <p:embed/>
            </p:oleObj>
          </a:graphicData>
        </a:graphic>
      </p:graphicFrame>
      <p:graphicFrame>
        <p:nvGraphicFramePr>
          <p:cNvPr id="500740" name="Object 4"/>
          <p:cNvGraphicFramePr>
            <a:graphicFrameLocks noChangeAspect="1"/>
          </p:cNvGraphicFramePr>
          <p:nvPr/>
        </p:nvGraphicFramePr>
        <p:xfrm>
          <a:off x="2051992" y="4863827"/>
          <a:ext cx="2097088" cy="1076325"/>
        </p:xfrm>
        <a:graphic>
          <a:graphicData uri="http://schemas.openxmlformats.org/presentationml/2006/ole">
            <p:oleObj spid="_x0000_s500740" name="Ekvation" r:id="rId4" imgW="8254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v-SE" sz="3200" u="sng" dirty="0" smtClean="0"/>
              <a:t>Urvalsundersökningar</a:t>
            </a:r>
            <a:r>
              <a:rPr lang="sv-SE" sz="3200" dirty="0" smtClean="0"/>
              <a:t>: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Kostnadsskäl – billigare </a:t>
            </a:r>
            <a:r>
              <a:rPr lang="sv-SE" sz="3200" dirty="0" err="1" smtClean="0"/>
              <a:t>under-söka</a:t>
            </a:r>
            <a:r>
              <a:rPr lang="sv-SE" sz="3200" dirty="0" smtClean="0"/>
              <a:t> ett fåtal </a:t>
            </a:r>
            <a:r>
              <a:rPr lang="sv-SE" sz="3200" dirty="0" err="1" smtClean="0"/>
              <a:t>jmfrt</a:t>
            </a:r>
            <a:r>
              <a:rPr lang="sv-SE" sz="3200" dirty="0" smtClean="0"/>
              <a:t> med alla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Tidsskäl – går fortare (kostnad och aktualitet)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Mer pengar över </a:t>
            </a:r>
            <a:r>
              <a:rPr lang="sv-SE" sz="3200" dirty="0" smtClean="0">
                <a:latin typeface="Cambria Math"/>
                <a:ea typeface="Cambria Math"/>
              </a:rPr>
              <a:t>⇒</a:t>
            </a:r>
            <a:r>
              <a:rPr lang="sv-SE" sz="3200" dirty="0" smtClean="0">
                <a:ea typeface="Cambria Math"/>
              </a:rPr>
              <a:t> </a:t>
            </a:r>
            <a:r>
              <a:rPr lang="sv-SE" sz="3200" dirty="0" err="1" smtClean="0"/>
              <a:t>mätproces-sen</a:t>
            </a:r>
            <a:r>
              <a:rPr lang="sv-SE" sz="3200" dirty="0" smtClean="0"/>
              <a:t> kan förfinas, bättre resultat </a:t>
            </a:r>
            <a:r>
              <a:rPr lang="sv-SE" sz="3200" dirty="0" err="1" smtClean="0"/>
              <a:t>jmfrt</a:t>
            </a:r>
            <a:r>
              <a:rPr lang="sv-SE" sz="3200" dirty="0" smtClean="0"/>
              <a:t> med totalundersökning  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Praktiskt omöjligt – t.ex. oändliga populationer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Förstörande mätningar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skapar ytterligare en stokastisk variabel ur några som vi redan har!</a:t>
            </a:r>
          </a:p>
          <a:p>
            <a:endParaRPr lang="sv-SE" sz="1200" i="1" dirty="0" smtClean="0"/>
          </a:p>
          <a:p>
            <a:r>
              <a:rPr lang="sv-SE" i="1" dirty="0" smtClean="0"/>
              <a:t>Z 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</a:t>
            </a:r>
            <a:r>
              <a:rPr lang="sv-SE" dirty="0" smtClean="0"/>
              <a:t>)</a:t>
            </a:r>
          </a:p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/>
              <a:t>)</a:t>
            </a:r>
          </a:p>
          <a:p>
            <a:r>
              <a:rPr lang="sv-SE" i="1" dirty="0" smtClean="0"/>
              <a:t>Z</a:t>
            </a:r>
            <a:r>
              <a:rPr lang="sv-SE" dirty="0" smtClean="0"/>
              <a:t> och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oberoende (viktigt)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Skapa den nya s.v. </a:t>
            </a:r>
            <a:r>
              <a:rPr lang="sv-SE" i="1" dirty="0" smtClean="0"/>
              <a:t>T</a:t>
            </a:r>
            <a:r>
              <a:rPr lang="sv-SE" dirty="0" smtClean="0"/>
              <a:t> enligt</a:t>
            </a:r>
          </a:p>
        </p:txBody>
      </p:sp>
      <p:graphicFrame>
        <p:nvGraphicFramePr>
          <p:cNvPr id="503811" name="Object 3"/>
          <p:cNvGraphicFramePr>
            <a:graphicFrameLocks noChangeAspect="1"/>
          </p:cNvGraphicFramePr>
          <p:nvPr/>
        </p:nvGraphicFramePr>
        <p:xfrm>
          <a:off x="1988840" y="6533852"/>
          <a:ext cx="1741487" cy="1206500"/>
        </p:xfrm>
        <a:graphic>
          <a:graphicData uri="http://schemas.openxmlformats.org/presentationml/2006/ole">
            <p:oleObj spid="_x0000_s503811" name="Ekvation" r:id="rId3" imgW="685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rmAutofit/>
          </a:bodyPr>
          <a:lstStyle/>
          <a:p>
            <a:r>
              <a:rPr lang="sv-SE" i="1" dirty="0" smtClean="0"/>
              <a:t>T</a:t>
            </a:r>
            <a:r>
              <a:rPr lang="sv-SE" dirty="0" smtClean="0"/>
              <a:t> </a:t>
            </a:r>
            <a:r>
              <a:rPr lang="sv-SE" dirty="0" smtClean="0"/>
              <a:t>är </a:t>
            </a:r>
            <a:r>
              <a:rPr lang="sv-SE" i="1" dirty="0" smtClean="0"/>
              <a:t>t</a:t>
            </a:r>
            <a:r>
              <a:rPr lang="sv-SE" dirty="0" smtClean="0"/>
              <a:t>-fördelad </a:t>
            </a:r>
            <a:r>
              <a:rPr lang="sv-SE" dirty="0" smtClean="0"/>
              <a:t>med </a:t>
            </a:r>
            <a:r>
              <a:rPr lang="el-GR" dirty="0" smtClean="0">
                <a:latin typeface="Calibri"/>
                <a:cs typeface="Calibri"/>
              </a:rPr>
              <a:t>ν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Vi skriver </a:t>
            </a:r>
            <a:r>
              <a:rPr lang="sv-SE" i="1" dirty="0" smtClean="0"/>
              <a:t>T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t</a:t>
            </a:r>
            <a:r>
              <a:rPr lang="sv-SE" dirty="0" smtClean="0"/>
              <a:t>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sz="12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Utfallsrummet för </a:t>
            </a:r>
            <a:r>
              <a:rPr lang="sv-SE" i="1" dirty="0" smtClean="0"/>
              <a:t>T</a:t>
            </a:r>
            <a:r>
              <a:rPr lang="sv-SE" dirty="0" smtClean="0"/>
              <a:t> </a:t>
            </a:r>
            <a:r>
              <a:rPr lang="sv-SE" dirty="0" smtClean="0"/>
              <a:t>är </a:t>
            </a:r>
            <a:r>
              <a:rPr lang="sv-SE" dirty="0" smtClean="0"/>
              <a:t>(-</a:t>
            </a:r>
            <a:r>
              <a:rPr lang="sv-SE" dirty="0" smtClean="0">
                <a:cs typeface="Calibri"/>
              </a:rPr>
              <a:t>∞</a:t>
            </a:r>
            <a:r>
              <a:rPr lang="sv-SE" dirty="0" smtClean="0"/>
              <a:t>,</a:t>
            </a:r>
            <a:r>
              <a:rPr lang="sv-SE" dirty="0" smtClean="0">
                <a:cs typeface="Calibri"/>
              </a:rPr>
              <a:t>∞</a:t>
            </a:r>
            <a:r>
              <a:rPr lang="sv-SE" dirty="0" smtClean="0">
                <a:cs typeface="Calibri"/>
              </a:rPr>
              <a:t>)</a:t>
            </a:r>
          </a:p>
          <a:p>
            <a:pPr>
              <a:spcBef>
                <a:spcPts val="1800"/>
              </a:spcBef>
              <a:buNone/>
            </a:pPr>
            <a:endParaRPr lang="sv-SE" sz="1200" dirty="0" smtClean="0"/>
          </a:p>
          <a:p>
            <a:r>
              <a:rPr lang="sv-SE" dirty="0" smtClean="0"/>
              <a:t>Om </a:t>
            </a:r>
            <a:r>
              <a:rPr lang="el-GR" dirty="0" smtClean="0">
                <a:cs typeface="Calibri"/>
              </a:rPr>
              <a:t>ν </a:t>
            </a:r>
            <a:r>
              <a:rPr lang="sv-SE" dirty="0" smtClean="0">
                <a:cs typeface="Calibri"/>
              </a:rPr>
              <a:t>&gt; 1,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T</a:t>
            </a:r>
            <a:r>
              <a:rPr lang="sv-SE" dirty="0" smtClean="0"/>
              <a:t>) </a:t>
            </a:r>
            <a:r>
              <a:rPr lang="sv-SE" dirty="0" smtClean="0"/>
              <a:t>= </a:t>
            </a:r>
            <a:r>
              <a:rPr lang="sv-SE" dirty="0" smtClean="0"/>
              <a:t>0</a:t>
            </a:r>
            <a:endParaRPr lang="sv-SE" dirty="0" smtClean="0"/>
          </a:p>
          <a:p>
            <a:r>
              <a:rPr lang="sv-SE" dirty="0" smtClean="0"/>
              <a:t>Om </a:t>
            </a:r>
            <a:r>
              <a:rPr lang="el-GR" dirty="0" smtClean="0">
                <a:cs typeface="Calibri"/>
              </a:rPr>
              <a:t>ν </a:t>
            </a:r>
            <a:r>
              <a:rPr lang="sv-SE" dirty="0" smtClean="0">
                <a:cs typeface="Calibri"/>
              </a:rPr>
              <a:t>&gt; 2,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T</a:t>
            </a:r>
            <a:r>
              <a:rPr lang="sv-SE" dirty="0" smtClean="0"/>
              <a:t>) </a:t>
            </a:r>
            <a:r>
              <a:rPr lang="sv-SE" dirty="0" smtClean="0"/>
              <a:t>= 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>
                <a:cs typeface="Calibri"/>
              </a:rPr>
              <a:t>/(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>
                <a:cs typeface="Calibri"/>
              </a:rPr>
              <a:t>-2)</a:t>
            </a:r>
          </a:p>
          <a:p>
            <a:pPr>
              <a:buNone/>
            </a:pPr>
            <a:endParaRPr lang="sv-SE" sz="2000" dirty="0" smtClean="0">
              <a:cs typeface="Calibri"/>
            </a:endParaRPr>
          </a:p>
          <a:p>
            <a:r>
              <a:rPr lang="sv-SE" i="1" dirty="0" smtClean="0">
                <a:cs typeface="Calibri"/>
              </a:rPr>
              <a:t>t</a:t>
            </a:r>
            <a:r>
              <a:rPr lang="sv-SE" dirty="0" smtClean="0">
                <a:cs typeface="Calibri"/>
              </a:rPr>
              <a:t>-fördelningen påminner om standardnormalfördelningen (</a:t>
            </a:r>
            <a:r>
              <a:rPr lang="sv-SE" i="1" dirty="0" smtClean="0">
                <a:cs typeface="Calibri"/>
              </a:rPr>
              <a:t>Z</a:t>
            </a:r>
            <a:r>
              <a:rPr lang="sv-SE" dirty="0" smtClean="0">
                <a:cs typeface="Calibri"/>
              </a:rPr>
              <a:t>)</a:t>
            </a:r>
          </a:p>
          <a:p>
            <a:pPr lvl="1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tryck bara till på toppen och lite sannolikhet rinner ut åt sidorna</a:t>
            </a:r>
            <a:r>
              <a:rPr lang="sv-SE" dirty="0" smtClean="0"/>
              <a:t>!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869160" y="3059832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Rimligt?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5" name="Rak pil 4"/>
          <p:cNvCxnSpPr>
            <a:stCxn id="4" idx="2"/>
          </p:cNvCxnSpPr>
          <p:nvPr/>
        </p:nvCxnSpPr>
        <p:spPr>
          <a:xfrm flipH="1">
            <a:off x="5373216" y="3563888"/>
            <a:ext cx="360040" cy="288032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797152" y="1619672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0" name="Frihandsfigur 9"/>
          <p:cNvSpPr/>
          <p:nvPr/>
        </p:nvSpPr>
        <p:spPr>
          <a:xfrm>
            <a:off x="4140200" y="1805517"/>
            <a:ext cx="647700" cy="328084"/>
          </a:xfrm>
          <a:custGeom>
            <a:avLst/>
            <a:gdLst>
              <a:gd name="connsiteX0" fmla="*/ 666750 w 2127250"/>
              <a:gd name="connsiteY0" fmla="*/ 97367 h 414867"/>
              <a:gd name="connsiteX1" fmla="*/ 107950 w 2127250"/>
              <a:gd name="connsiteY1" fmla="*/ 46567 h 414867"/>
              <a:gd name="connsiteX2" fmla="*/ 19050 w 2127250"/>
              <a:gd name="connsiteY2" fmla="*/ 376767 h 414867"/>
              <a:gd name="connsiteX3" fmla="*/ 19050 w 2127250"/>
              <a:gd name="connsiteY3" fmla="*/ 376767 h 414867"/>
              <a:gd name="connsiteX4" fmla="*/ 2127250 w 2127250"/>
              <a:gd name="connsiteY4" fmla="*/ 414867 h 414867"/>
              <a:gd name="connsiteX0" fmla="*/ 666750 w 666750"/>
              <a:gd name="connsiteY0" fmla="*/ 97367 h 376767"/>
              <a:gd name="connsiteX1" fmla="*/ 107950 w 666750"/>
              <a:gd name="connsiteY1" fmla="*/ 46567 h 376767"/>
              <a:gd name="connsiteX2" fmla="*/ 19050 w 666750"/>
              <a:gd name="connsiteY2" fmla="*/ 376767 h 376767"/>
              <a:gd name="connsiteX3" fmla="*/ 19050 w 666750"/>
              <a:gd name="connsiteY3" fmla="*/ 376767 h 376767"/>
              <a:gd name="connsiteX0" fmla="*/ 674762 w 674762"/>
              <a:gd name="connsiteY0" fmla="*/ 48684 h 328084"/>
              <a:gd name="connsiteX1" fmla="*/ 107950 w 674762"/>
              <a:gd name="connsiteY1" fmla="*/ 102188 h 328084"/>
              <a:gd name="connsiteX2" fmla="*/ 27062 w 674762"/>
              <a:gd name="connsiteY2" fmla="*/ 328084 h 328084"/>
              <a:gd name="connsiteX3" fmla="*/ 27062 w 674762"/>
              <a:gd name="connsiteY3" fmla="*/ 328084 h 328084"/>
              <a:gd name="connsiteX0" fmla="*/ 647700 w 647700"/>
              <a:gd name="connsiteY0" fmla="*/ 48684 h 328084"/>
              <a:gd name="connsiteX1" fmla="*/ 152896 w 647700"/>
              <a:gd name="connsiteY1" fmla="*/ 102187 h 328084"/>
              <a:gd name="connsiteX2" fmla="*/ 0 w 647700"/>
              <a:gd name="connsiteY2" fmla="*/ 328084 h 328084"/>
              <a:gd name="connsiteX3" fmla="*/ 0 w 647700"/>
              <a:gd name="connsiteY3" fmla="*/ 328084 h 328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7700" h="328084">
                <a:moveTo>
                  <a:pt x="647700" y="48684"/>
                </a:moveTo>
                <a:cubicBezTo>
                  <a:pt x="422275" y="0"/>
                  <a:pt x="260846" y="55620"/>
                  <a:pt x="152896" y="102187"/>
                </a:cubicBezTo>
                <a:cubicBezTo>
                  <a:pt x="44946" y="148754"/>
                  <a:pt x="13481" y="290435"/>
                  <a:pt x="0" y="328084"/>
                </a:cubicBezTo>
                <a:lnTo>
                  <a:pt x="0" y="328084"/>
                </a:lnTo>
              </a:path>
            </a:pathLst>
          </a:cu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5301208" y="543609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el-GR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</a:rPr>
              <a:t>ν</a:t>
            </a:r>
            <a:r>
              <a:rPr kumimoji="0" lang="sv-SE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  <a:cs typeface="Calibri"/>
              </a:rPr>
              <a:t>→</a:t>
            </a:r>
            <a:r>
              <a:rPr kumimoji="0" lang="sv-SE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  <a:cs typeface="Calibri"/>
              </a:rPr>
              <a:t> </a:t>
            </a:r>
            <a:r>
              <a:rPr lang="el-GR" sz="2400" b="1" dirty="0" smtClean="0">
                <a:solidFill>
                  <a:srgbClr val="C00000"/>
                </a:solidFill>
                <a:cs typeface="Calibri"/>
              </a:rPr>
              <a:t>∞</a:t>
            </a:r>
            <a:r>
              <a:rPr lang="sv-SE" sz="2400" b="1" dirty="0" smtClean="0">
                <a:solidFill>
                  <a:srgbClr val="C00000"/>
                </a:solidFill>
                <a:cs typeface="Calibri"/>
              </a:rPr>
              <a:t> </a:t>
            </a:r>
            <a:r>
              <a:rPr lang="sv-SE" sz="2400" b="1" i="1" dirty="0" smtClean="0">
                <a:solidFill>
                  <a:srgbClr val="C00000"/>
                </a:solidFill>
                <a:cs typeface="Calibri"/>
              </a:rPr>
              <a:t>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2" name="Rak pil 11"/>
          <p:cNvCxnSpPr>
            <a:stCxn id="11" idx="1"/>
          </p:cNvCxnSpPr>
          <p:nvPr/>
        </p:nvCxnSpPr>
        <p:spPr>
          <a:xfrm flipH="1">
            <a:off x="4797152" y="5688124"/>
            <a:ext cx="504056" cy="36004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3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i="1" dirty="0" smtClean="0"/>
              <a:t>t</a:t>
            </a:r>
            <a:r>
              <a:rPr lang="sv-SE" dirty="0" smtClean="0"/>
              <a:t>-fördelningen är liksom </a:t>
            </a:r>
            <a:r>
              <a:rPr lang="sv-SE" dirty="0" err="1" smtClean="0"/>
              <a:t>standard-normalfördelningen</a:t>
            </a:r>
            <a:r>
              <a:rPr lang="sv-SE" dirty="0" smtClean="0"/>
              <a:t> symmetrisk kring noll (0)</a:t>
            </a:r>
          </a:p>
          <a:p>
            <a:endParaRPr lang="sv-SE" dirty="0" smtClean="0"/>
          </a:p>
          <a:p>
            <a:r>
              <a:rPr lang="sv-SE" dirty="0" smtClean="0"/>
              <a:t>När vi använder tabellen räcker det att slå upp värdet för högersidan av fördelningen och utnyttja</a:t>
            </a:r>
          </a:p>
          <a:p>
            <a:pPr>
              <a:buNone/>
            </a:pPr>
            <a:endParaRPr lang="sv-SE" sz="1200" i="1" dirty="0" smtClean="0"/>
          </a:p>
          <a:p>
            <a:pPr>
              <a:buNone/>
            </a:pPr>
            <a:r>
              <a:rPr lang="sv-SE" i="1" dirty="0" smtClean="0"/>
              <a:t>			P</a:t>
            </a:r>
            <a:r>
              <a:rPr lang="sv-SE" dirty="0" smtClean="0"/>
              <a:t>(</a:t>
            </a:r>
            <a:r>
              <a:rPr lang="sv-SE" i="1" dirty="0" smtClean="0"/>
              <a:t>T </a:t>
            </a:r>
            <a:r>
              <a:rPr lang="sv-SE" dirty="0" smtClean="0"/>
              <a:t>≤ </a:t>
            </a:r>
            <a:r>
              <a:rPr lang="sv-SE" dirty="0" err="1" smtClean="0"/>
              <a:t>-</a:t>
            </a:r>
            <a:r>
              <a:rPr lang="sv-SE" i="1" dirty="0" err="1" smtClean="0"/>
              <a:t>t</a:t>
            </a:r>
            <a:r>
              <a:rPr lang="sv-SE" i="1" baseline="-25000" dirty="0" err="1" smtClean="0"/>
              <a:t>α</a:t>
            </a:r>
            <a:r>
              <a:rPr lang="sv-SE" dirty="0" smtClean="0"/>
              <a:t>) </a:t>
            </a: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T </a:t>
            </a:r>
            <a:r>
              <a:rPr lang="sv-SE" dirty="0" smtClean="0"/>
              <a:t>&gt; </a:t>
            </a:r>
            <a:r>
              <a:rPr lang="sv-SE" i="1" dirty="0" err="1" smtClean="0"/>
              <a:t>t</a:t>
            </a:r>
            <a:r>
              <a:rPr lang="sv-SE" i="1" baseline="-25000" dirty="0" err="1" smtClean="0"/>
              <a:t>α</a:t>
            </a:r>
            <a:r>
              <a:rPr lang="sv-SE" dirty="0" smtClean="0"/>
              <a:t>)</a:t>
            </a:r>
            <a:endParaRPr lang="sv-SE" dirty="0" smtClean="0"/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F4 Fall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2 (avsnitt 15.5)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normal-fördelad population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okänd</a:t>
            </a:r>
          </a:p>
          <a:p>
            <a:r>
              <a:rPr lang="sv-SE" sz="2000" i="1" dirty="0" smtClean="0"/>
              <a:t>Jämför med framställningen på sid 16; här använder jag C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 direkt som är, som vi vet, </a:t>
            </a:r>
            <a:r>
              <a:rPr lang="el-GR" sz="2000" i="1" dirty="0" smtClean="0"/>
              <a:t>χ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-fördelad med n-1 frihetsgrader. </a:t>
            </a:r>
          </a:p>
          <a:p>
            <a:pPr>
              <a:buNone/>
            </a:pPr>
            <a:r>
              <a:rPr lang="sv-SE" sz="2000" i="1" dirty="0" smtClean="0"/>
              <a:t>	I kompendiet sägs bara att vi ska använda någon variabel som är </a:t>
            </a:r>
            <a:r>
              <a:rPr lang="el-GR" sz="2000" i="1" dirty="0" smtClean="0"/>
              <a:t>χ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-fördelad med </a:t>
            </a:r>
            <a:r>
              <a:rPr lang="el-GR" sz="2000" i="1" dirty="0" smtClean="0">
                <a:cs typeface="Calibri"/>
              </a:rPr>
              <a:t>ν</a:t>
            </a:r>
            <a:r>
              <a:rPr lang="sv-SE" sz="2000" i="1" dirty="0" smtClean="0">
                <a:cs typeface="Calibri"/>
              </a:rPr>
              <a:t> </a:t>
            </a:r>
            <a:r>
              <a:rPr lang="sv-SE" sz="2000" i="1" dirty="0" smtClean="0"/>
              <a:t>frihetsgrader</a:t>
            </a:r>
          </a:p>
          <a:p>
            <a:endParaRPr lang="sv-SE" dirty="0" smtClean="0"/>
          </a:p>
        </p:txBody>
      </p:sp>
      <p:graphicFrame>
        <p:nvGraphicFramePr>
          <p:cNvPr id="504835" name="Object 3"/>
          <p:cNvGraphicFramePr>
            <a:graphicFrameLocks noChangeAspect="1"/>
          </p:cNvGraphicFramePr>
          <p:nvPr/>
        </p:nvGraphicFramePr>
        <p:xfrm>
          <a:off x="1347788" y="6389688"/>
          <a:ext cx="4097337" cy="1206500"/>
        </p:xfrm>
        <a:graphic>
          <a:graphicData uri="http://schemas.openxmlformats.org/presentationml/2006/ole">
            <p:oleObj spid="_x0000_s504835" name="Ekvation" r:id="rId3" imgW="1612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2, forts.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normal-fördelad population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okänd</a:t>
            </a:r>
          </a:p>
          <a:p>
            <a:r>
              <a:rPr lang="sv-SE" sz="2000" i="1" dirty="0" smtClean="0"/>
              <a:t>Jämför med framställningen på sid 16; här använder jag C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 direkt som är, som vi vet, </a:t>
            </a:r>
            <a:r>
              <a:rPr lang="el-GR" sz="2000" i="1" dirty="0" smtClean="0"/>
              <a:t>χ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-fördelad med n-1 frihetsgrader. </a:t>
            </a:r>
          </a:p>
          <a:p>
            <a:pPr>
              <a:buNone/>
            </a:pPr>
            <a:r>
              <a:rPr lang="sv-SE" sz="2000" i="1" dirty="0" smtClean="0"/>
              <a:t>	I kompendiet sägs bara att vi ska använda någon variabel som är </a:t>
            </a:r>
            <a:r>
              <a:rPr lang="el-GR" sz="2000" i="1" dirty="0" smtClean="0"/>
              <a:t>χ</a:t>
            </a:r>
            <a:r>
              <a:rPr lang="sv-SE" sz="2000" i="1" baseline="30000" dirty="0" smtClean="0"/>
              <a:t>2</a:t>
            </a:r>
            <a:r>
              <a:rPr lang="sv-SE" sz="2000" i="1" dirty="0" smtClean="0"/>
              <a:t>-fördelad med </a:t>
            </a:r>
            <a:r>
              <a:rPr lang="el-GR" sz="2000" i="1" dirty="0" smtClean="0">
                <a:cs typeface="Calibri"/>
              </a:rPr>
              <a:t>ν</a:t>
            </a:r>
            <a:r>
              <a:rPr lang="sv-SE" sz="2000" i="1" dirty="0" smtClean="0">
                <a:cs typeface="Calibri"/>
              </a:rPr>
              <a:t> </a:t>
            </a:r>
            <a:r>
              <a:rPr lang="sv-SE" sz="2000" i="1" dirty="0" smtClean="0"/>
              <a:t>frihetsgrader</a:t>
            </a:r>
          </a:p>
          <a:p>
            <a:endParaRPr lang="sv-SE" dirty="0" smtClean="0"/>
          </a:p>
        </p:txBody>
      </p:sp>
      <p:graphicFrame>
        <p:nvGraphicFramePr>
          <p:cNvPr id="504835" name="Object 3"/>
          <p:cNvGraphicFramePr>
            <a:graphicFrameLocks noChangeAspect="1"/>
          </p:cNvGraphicFramePr>
          <p:nvPr/>
        </p:nvGraphicFramePr>
        <p:xfrm>
          <a:off x="1347788" y="6389688"/>
          <a:ext cx="4097337" cy="1206500"/>
        </p:xfrm>
        <a:graphic>
          <a:graphicData uri="http://schemas.openxmlformats.org/presentationml/2006/ole">
            <p:oleObj spid="_x0000_s556034" name="Ekvation" r:id="rId3" imgW="1612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v-SE" sz="3200" u="sng" dirty="0" smtClean="0"/>
              <a:t>Slumpmässiga urval</a:t>
            </a:r>
            <a:r>
              <a:rPr lang="sv-SE" sz="3200" dirty="0" smtClean="0"/>
              <a:t>: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Representativa</a:t>
            </a:r>
            <a:r>
              <a:rPr lang="sv-SE" sz="3200" dirty="0" smtClean="0"/>
              <a:t> urval – vad menas med det?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Aktivt välja urvalsobjekt som man anser vara representativa medför problem (kap 9 sid 21) – varför?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Vad man ”anser” behöver inte vara hela sanningen – inte ens delvis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Slumpmässiga</a:t>
            </a:r>
            <a:r>
              <a:rPr lang="sv-SE" sz="3200" dirty="0" smtClean="0"/>
              <a:t> urval garanterar (om de görs rätt) vad man kallar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väntevärdesriktiga</a:t>
            </a:r>
            <a:r>
              <a:rPr lang="sv-SE" sz="3200" dirty="0" smtClean="0"/>
              <a:t> skattningar med bra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precision</a:t>
            </a:r>
            <a:r>
              <a:rPr lang="sv-SE" sz="3200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9295</TotalTime>
  <Words>2881</Words>
  <Application>Microsoft Office PowerPoint</Application>
  <PresentationFormat>Bildspel på skärmen (4:3)</PresentationFormat>
  <Paragraphs>1041</Paragraphs>
  <Slides>84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84</vt:i4>
      </vt:variant>
    </vt:vector>
  </HeadingPairs>
  <TitlesOfParts>
    <vt:vector size="87" baseType="lpstr">
      <vt:lpstr>Office-tema</vt:lpstr>
      <vt:lpstr>Ekvation</vt:lpstr>
      <vt:lpstr>Microsoft Equation 3.0</vt:lpstr>
      <vt:lpstr>Statistikens grunder 2 dagtid</vt:lpstr>
      <vt:lpstr>F1 Deskription</vt:lpstr>
      <vt:lpstr>Databildning Kap 9</vt:lpstr>
      <vt:lpstr>Mätning 1</vt:lpstr>
      <vt:lpstr>Mätning 2</vt:lpstr>
      <vt:lpstr>Empiriska studier 1</vt:lpstr>
      <vt:lpstr>Empiriska studier 2</vt:lpstr>
      <vt:lpstr>Empiriska studier 3</vt:lpstr>
      <vt:lpstr>Empiriska studier 4</vt:lpstr>
      <vt:lpstr>Deskription Kap 11-12</vt:lpstr>
      <vt:lpstr>Variabler</vt:lpstr>
      <vt:lpstr>Skalor</vt:lpstr>
      <vt:lpstr>Sammanfattning</vt:lpstr>
      <vt:lpstr>Frekvenstabeller 1</vt:lpstr>
      <vt:lpstr>Frekvenstabeller 2</vt:lpstr>
      <vt:lpstr>Klassindelning</vt:lpstr>
      <vt:lpstr>Grafisk framställning</vt:lpstr>
      <vt:lpstr>Histogram</vt:lpstr>
      <vt:lpstr>Lägesmått 1</vt:lpstr>
      <vt:lpstr>Lägesmått 2</vt:lpstr>
      <vt:lpstr>Spridningsmått 1</vt:lpstr>
      <vt:lpstr>Tchebysheffs olikhet</vt:lpstr>
      <vt:lpstr>Spridningsmått 2</vt:lpstr>
      <vt:lpstr>Boxplottar 1</vt:lpstr>
      <vt:lpstr>Boxplottar 2</vt:lpstr>
      <vt:lpstr>Flera variabler</vt:lpstr>
      <vt:lpstr>Frekvenstabeller 1</vt:lpstr>
      <vt:lpstr>Beskrivande mått</vt:lpstr>
      <vt:lpstr>Kvottabeller 1</vt:lpstr>
      <vt:lpstr>Kvottabeller 2</vt:lpstr>
      <vt:lpstr>F2 Deskription forts</vt:lpstr>
      <vt:lpstr>Staplade ytor</vt:lpstr>
      <vt:lpstr>Stapeldiagram </vt:lpstr>
      <vt:lpstr>Boxplottar igen</vt:lpstr>
      <vt:lpstr>Punktplottar 1 </vt:lpstr>
      <vt:lpstr>Punktplottar 2 </vt:lpstr>
      <vt:lpstr>Punktplottar 3 </vt:lpstr>
      <vt:lpstr>Kovarians och korrelation</vt:lpstr>
      <vt:lpstr>Jämföra empiri och modell</vt:lpstr>
      <vt:lpstr>Fortsatt läsning</vt:lpstr>
      <vt:lpstr>Tidsserier</vt:lpstr>
      <vt:lpstr>Tidsserier</vt:lpstr>
      <vt:lpstr>Grafisk framställning</vt:lpstr>
      <vt:lpstr>Komponenter 1</vt:lpstr>
      <vt:lpstr>Dekomponering</vt:lpstr>
      <vt:lpstr>Stokastiska processer 1</vt:lpstr>
      <vt:lpstr>Stokastiska processer 2</vt:lpstr>
      <vt:lpstr>Enkla index 1</vt:lpstr>
      <vt:lpstr>Enkla index 2</vt:lpstr>
      <vt:lpstr>Sammansatta index 1</vt:lpstr>
      <vt:lpstr>Sammansatta index 2</vt:lpstr>
      <vt:lpstr>Sammansatta index 3</vt:lpstr>
      <vt:lpstr>Sammansatta index 4</vt:lpstr>
      <vt:lpstr>Sammansatta index 5</vt:lpstr>
      <vt:lpstr>F3 Lite till om tidsserier</vt:lpstr>
      <vt:lpstr>Deflatering</vt:lpstr>
      <vt:lpstr>Sammansatta index 4</vt:lpstr>
      <vt:lpstr>Samplingfördelningar 1</vt:lpstr>
      <vt:lpstr>Samplingfördelningar 2</vt:lpstr>
      <vt:lpstr>Samplingfördelningar 3</vt:lpstr>
      <vt:lpstr>Statistikor 1</vt:lpstr>
      <vt:lpstr>Statistikor 2</vt:lpstr>
      <vt:lpstr>Enstaka observationer</vt:lpstr>
      <vt:lpstr>Stickprovsmedelvärdet 1</vt:lpstr>
      <vt:lpstr>Stickprovsmedelvärdet 2</vt:lpstr>
      <vt:lpstr>Simultanfördelningen</vt:lpstr>
      <vt:lpstr>Exempel</vt:lpstr>
      <vt:lpstr>Exempel, forts.</vt:lpstr>
      <vt:lpstr>Exempel, forts.</vt:lpstr>
      <vt:lpstr>Exempel, forts.</vt:lpstr>
      <vt:lpstr>Stickprovsmedelvärdet 3</vt:lpstr>
      <vt:lpstr>Fall 1 (avsnitt 15.2)</vt:lpstr>
      <vt:lpstr>Fall 1, forts.</vt:lpstr>
      <vt:lpstr>Fall 1: Exempel</vt:lpstr>
      <vt:lpstr>Fall 1, forts.</vt:lpstr>
      <vt:lpstr>χ2-fördelningen 1</vt:lpstr>
      <vt:lpstr>χ2-fördelningen 2</vt:lpstr>
      <vt:lpstr>χ2-fördelningen 3</vt:lpstr>
      <vt:lpstr>χ2-fördelningen 4</vt:lpstr>
      <vt:lpstr>t-fördelningen 1</vt:lpstr>
      <vt:lpstr>t-fördelningen 2</vt:lpstr>
      <vt:lpstr>t-fördelningen 3</vt:lpstr>
      <vt:lpstr>F4 Fall 2 (avsnitt 15.5)</vt:lpstr>
      <vt:lpstr>Fall 2, forts.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746</cp:revision>
  <dcterms:created xsi:type="dcterms:W3CDTF">2012-09-02T12:13:54Z</dcterms:created>
  <dcterms:modified xsi:type="dcterms:W3CDTF">2012-10-09T07:35:06Z</dcterms:modified>
</cp:coreProperties>
</file>