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83" r:id="rId2"/>
    <p:sldId id="384" r:id="rId3"/>
    <p:sldId id="385" r:id="rId4"/>
    <p:sldId id="386" r:id="rId5"/>
    <p:sldId id="403" r:id="rId6"/>
    <p:sldId id="404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401" r:id="rId19"/>
    <p:sldId id="398" r:id="rId20"/>
    <p:sldId id="347" r:id="rId21"/>
    <p:sldId id="399" r:id="rId22"/>
    <p:sldId id="400" r:id="rId23"/>
    <p:sldId id="402" r:id="rId24"/>
    <p:sldId id="348" r:id="rId25"/>
    <p:sldId id="343" r:id="rId26"/>
    <p:sldId id="339" r:id="rId27"/>
    <p:sldId id="349" r:id="rId28"/>
    <p:sldId id="351" r:id="rId29"/>
    <p:sldId id="352" r:id="rId30"/>
    <p:sldId id="340" r:id="rId31"/>
    <p:sldId id="363" r:id="rId32"/>
  </p:sldIdLst>
  <p:sldSz cx="6858000" cy="9144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4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6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0D3DD-CD39-4B61-BBE2-DAB38416D993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21179-3813-445A-8176-0ABD11CF898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BC197-3B4E-427C-AFFB-092CD710E191}" type="datetimeFigureOut">
              <a:rPr lang="sv-SE" smtClean="0"/>
              <a:t>2013-01-25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946275" y="739775"/>
            <a:ext cx="2776538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750" y="4687888"/>
            <a:ext cx="5335588" cy="44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1A31E-9609-4E95-9F85-D9242532FF97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2013-01-25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F4 Matematikrep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Summatecknet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Potensräkning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Logaritmer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Kombinatorik</a:t>
            </a:r>
          </a:p>
          <a:p>
            <a:pPr marL="355600" indent="-355600">
              <a:spcBef>
                <a:spcPts val="2400"/>
              </a:spcBef>
            </a:pPr>
            <a:endParaRPr lang="sv-SE" i="1" dirty="0" smtClean="0"/>
          </a:p>
          <a:p>
            <a:pPr marL="355600" indent="-355600">
              <a:spcBef>
                <a:spcPts val="2400"/>
              </a:spcBef>
            </a:pPr>
            <a:endParaRPr lang="sv-SE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Antag att vi har följande:    </a:t>
            </a:r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 = </a:t>
            </a:r>
            <a:r>
              <a:rPr lang="sv-SE" i="1" dirty="0" smtClean="0"/>
              <a:t>c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dirty="0" smtClean="0"/>
              <a:t>Vi vet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c</a:t>
            </a:r>
            <a:r>
              <a:rPr lang="sv-SE" dirty="0" smtClean="0"/>
              <a:t> och söker </a:t>
            </a:r>
            <a:r>
              <a:rPr lang="sv-SE" i="1" dirty="0" smtClean="0"/>
              <a:t>b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dirty="0" smtClean="0"/>
              <a:t>	</a:t>
            </a:r>
            <a:r>
              <a:rPr lang="sv-SE" i="1" dirty="0" smtClean="0"/>
              <a:t>b</a:t>
            </a:r>
            <a:r>
              <a:rPr lang="sv-SE" dirty="0" smtClean="0"/>
              <a:t> = </a:t>
            </a:r>
            <a:r>
              <a:rPr lang="sv-SE" dirty="0" err="1" smtClean="0"/>
              <a:t>log</a:t>
            </a:r>
            <a:r>
              <a:rPr lang="sv-SE" i="1" baseline="-25000" dirty="0" err="1" smtClean="0"/>
              <a:t>a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dirty="0" smtClean="0"/>
              <a:t>Ex.	10</a:t>
            </a:r>
            <a:r>
              <a:rPr lang="sv-SE" i="1" baseline="30000" dirty="0" smtClean="0"/>
              <a:t>x</a:t>
            </a:r>
            <a:r>
              <a:rPr lang="sv-SE" dirty="0" smtClean="0"/>
              <a:t> = 10000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log</a:t>
            </a:r>
            <a:r>
              <a:rPr lang="sv-SE" baseline="-25000" dirty="0" smtClean="0"/>
              <a:t>10</a:t>
            </a:r>
            <a:r>
              <a:rPr lang="sv-SE" dirty="0" smtClean="0"/>
              <a:t>10000 = log10000 =</a:t>
            </a:r>
          </a:p>
          <a:p>
            <a:pPr>
              <a:buNone/>
            </a:pPr>
            <a:r>
              <a:rPr lang="sv-SE" dirty="0" smtClean="0"/>
              <a:t>		lg10000 = 4</a:t>
            </a:r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r>
              <a:rPr lang="sv-SE" dirty="0" smtClean="0"/>
              <a:t>Ex.	</a:t>
            </a:r>
            <a:r>
              <a:rPr lang="sv-SE" i="1" dirty="0" smtClean="0"/>
              <a:t>e</a:t>
            </a:r>
            <a:r>
              <a:rPr lang="sv-SE" i="1" baseline="30000" dirty="0" smtClean="0"/>
              <a:t>x</a:t>
            </a:r>
            <a:r>
              <a:rPr lang="sv-SE" dirty="0" smtClean="0"/>
              <a:t> = 80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ln80 = log</a:t>
            </a:r>
            <a:r>
              <a:rPr lang="sv-SE" i="1" baseline="-25000" dirty="0" smtClean="0"/>
              <a:t>e</a:t>
            </a:r>
            <a:r>
              <a:rPr lang="sv-SE" dirty="0" smtClean="0"/>
              <a:t>80 = 4,382027…</a:t>
            </a:r>
          </a:p>
          <a:p>
            <a:pPr>
              <a:buNone/>
            </a:pPr>
            <a:endParaRPr lang="sv-SE" sz="2800" dirty="0" smtClean="0"/>
          </a:p>
        </p:txBody>
      </p:sp>
      <p:sp>
        <p:nvSpPr>
          <p:cNvPr id="4" name="Rektangel 3"/>
          <p:cNvSpPr/>
          <p:nvPr/>
        </p:nvSpPr>
        <p:spPr>
          <a:xfrm>
            <a:off x="3284984" y="3779912"/>
            <a:ext cx="3096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Det tal som vi upphöjer a till för att få c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429000" y="6156176"/>
            <a:ext cx="342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Några olika  beteckningar för 10-logaritmen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429000" y="8244408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Naturliga logaritmen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3501008" y="1691680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Obs! </a:t>
            </a:r>
            <a:r>
              <a:rPr lang="sv-SE" sz="2400" i="1" dirty="0" err="1" smtClean="0">
                <a:solidFill>
                  <a:srgbClr val="C00000"/>
                </a:solidFill>
              </a:rPr>
              <a:t>a,b</a:t>
            </a:r>
            <a:r>
              <a:rPr lang="sv-SE" sz="2400" i="1" dirty="0" smtClean="0">
                <a:solidFill>
                  <a:srgbClr val="C00000"/>
                </a:solidFill>
              </a:rPr>
              <a:t> &gt; 0 och a ≠ 1</a:t>
            </a:r>
            <a:endParaRPr lang="sv-SE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dirty="0" smtClean="0"/>
              <a:t>e</a:t>
            </a:r>
            <a:r>
              <a:rPr lang="sv-SE" dirty="0" smtClean="0"/>
              <a:t> = basen för den naturliga logaritmen = 2,718281828…..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u="sng" dirty="0" smtClean="0"/>
              <a:t>Räkneregler: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·</a:t>
            </a:r>
            <a:r>
              <a:rPr lang="sv-SE" i="1" dirty="0" err="1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+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/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–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</a:t>
            </a:r>
            <a:r>
              <a:rPr lang="sv-SE" i="1" dirty="0" err="1" smtClean="0"/>
              <a:t>x</a:t>
            </a:r>
            <a:r>
              <a:rPr lang="sv-SE" i="1" baseline="30000" dirty="0" err="1" smtClean="0"/>
              <a:t>k</a:t>
            </a:r>
            <a:r>
              <a:rPr lang="sv-SE" dirty="0" smtClean="0"/>
              <a:t> = </a:t>
            </a:r>
            <a:r>
              <a:rPr lang="sv-SE" dirty="0" err="1" smtClean="0"/>
              <a:t>k·lnx</a:t>
            </a:r>
            <a:endParaRPr lang="sv-SE" dirty="0" smtClean="0"/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1 = 0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</a:t>
            </a:r>
            <a:r>
              <a:rPr lang="sv-SE" i="1" dirty="0" smtClean="0"/>
              <a:t>e</a:t>
            </a:r>
            <a:r>
              <a:rPr lang="sv-SE" dirty="0" smtClean="0"/>
              <a:t> = 1</a:t>
            </a:r>
          </a:p>
        </p:txBody>
      </p:sp>
      <p:sp>
        <p:nvSpPr>
          <p:cNvPr id="4" name="Rektangel 3"/>
          <p:cNvSpPr/>
          <p:nvPr/>
        </p:nvSpPr>
        <p:spPr>
          <a:xfrm>
            <a:off x="3212976" y="6732240"/>
            <a:ext cx="2996952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spcBef>
                <a:spcPts val="1800"/>
              </a:spcBef>
              <a:buFont typeface="Arial" pitchFamily="34" charset="0"/>
              <a:buChar char="•"/>
            </a:pPr>
            <a:r>
              <a:rPr lang="sv-SE" sz="3200" i="1" dirty="0" err="1" smtClean="0"/>
              <a:t>e</a:t>
            </a:r>
            <a:r>
              <a:rPr lang="sv-SE" sz="3200" baseline="30000" dirty="0" err="1" smtClean="0"/>
              <a:t>ln</a:t>
            </a:r>
            <a:r>
              <a:rPr lang="sv-SE" sz="3200" i="1" baseline="30000" dirty="0" err="1" smtClean="0"/>
              <a:t>x</a:t>
            </a:r>
            <a:r>
              <a:rPr lang="sv-SE" sz="3200" dirty="0" smtClean="0"/>
              <a:t> = </a:t>
            </a:r>
            <a:r>
              <a:rPr lang="sv-SE" sz="3200" i="1" dirty="0" smtClean="0"/>
              <a:t>x</a:t>
            </a:r>
          </a:p>
          <a:p>
            <a:pPr marL="355600" indent="-355600">
              <a:spcBef>
                <a:spcPts val="1800"/>
              </a:spcBef>
              <a:buFont typeface="Arial" pitchFamily="34" charset="0"/>
              <a:buChar char="•"/>
            </a:pPr>
            <a:r>
              <a:rPr lang="sv-SE" sz="3200" dirty="0" err="1" smtClean="0"/>
              <a:t>ln</a:t>
            </a:r>
            <a:r>
              <a:rPr lang="sv-SE" sz="3200" dirty="0" smtClean="0"/>
              <a:t>(</a:t>
            </a:r>
            <a:r>
              <a:rPr lang="sv-SE" sz="3200" i="1" dirty="0" smtClean="0"/>
              <a:t>e</a:t>
            </a:r>
            <a:r>
              <a:rPr lang="sv-SE" sz="3200" i="1" baseline="30000" dirty="0" smtClean="0"/>
              <a:t>x</a:t>
            </a:r>
            <a:r>
              <a:rPr lang="sv-SE" sz="3200" dirty="0" smtClean="0"/>
              <a:t>) = </a:t>
            </a:r>
            <a:r>
              <a:rPr lang="sv-SE" sz="3200" i="1" dirty="0" smtClean="0"/>
              <a:t>x</a:t>
            </a:r>
          </a:p>
        </p:txBody>
      </p:sp>
      <p:sp>
        <p:nvSpPr>
          <p:cNvPr id="5" name="Rektangel 4"/>
          <p:cNvSpPr/>
          <p:nvPr/>
        </p:nvSpPr>
        <p:spPr>
          <a:xfrm>
            <a:off x="2996952" y="3491880"/>
            <a:ext cx="2376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spcBef>
                <a:spcPts val="1800"/>
              </a:spcBef>
            </a:pPr>
            <a:r>
              <a:rPr lang="sv-SE" sz="3200" b="1" i="1" dirty="0" smtClean="0">
                <a:solidFill>
                  <a:srgbClr val="C00000"/>
                </a:solidFill>
              </a:rPr>
              <a:t>Obs! x, y &gt; 0</a:t>
            </a:r>
          </a:p>
        </p:txBody>
      </p:sp>
      <p:sp>
        <p:nvSpPr>
          <p:cNvPr id="6" name="Rektangel 5"/>
          <p:cNvSpPr/>
          <p:nvPr/>
        </p:nvSpPr>
        <p:spPr>
          <a:xfrm>
            <a:off x="3861048" y="5592306"/>
            <a:ext cx="2664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chemeClr val="accent5">
                    <a:lumMod val="50000"/>
                  </a:schemeClr>
                </a:solidFill>
              </a:rPr>
              <a:t>Det tal som vi upphöjer </a:t>
            </a:r>
            <a:r>
              <a:rPr lang="sv-SE" sz="2000" i="1" dirty="0" smtClean="0">
                <a:solidFill>
                  <a:schemeClr val="accent5">
                    <a:lumMod val="50000"/>
                  </a:schemeClr>
                </a:solidFill>
              </a:rPr>
              <a:t>e </a:t>
            </a:r>
            <a:r>
              <a:rPr lang="sv-SE" sz="2000" i="1" dirty="0" smtClean="0">
                <a:solidFill>
                  <a:schemeClr val="accent5">
                    <a:lumMod val="50000"/>
                  </a:schemeClr>
                </a:solidFill>
              </a:rPr>
              <a:t>till för att få </a:t>
            </a:r>
            <a:r>
              <a:rPr lang="sv-SE" sz="2000" i="1" dirty="0" smtClean="0">
                <a:solidFill>
                  <a:schemeClr val="accent5">
                    <a:lumMod val="50000"/>
                  </a:schemeClr>
                </a:solidFill>
              </a:rPr>
              <a:t>x är </a:t>
            </a:r>
            <a:r>
              <a:rPr lang="sv-SE" sz="2000" dirty="0" err="1" smtClean="0">
                <a:solidFill>
                  <a:schemeClr val="accent5">
                    <a:lumMod val="50000"/>
                  </a:schemeClr>
                </a:solidFill>
              </a:rPr>
              <a:t>ln</a:t>
            </a:r>
            <a:r>
              <a:rPr lang="sv-SE" sz="2000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endParaRPr lang="sv-SE" sz="20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8" name="Rak pil 7"/>
          <p:cNvCxnSpPr/>
          <p:nvPr/>
        </p:nvCxnSpPr>
        <p:spPr>
          <a:xfrm flipH="1">
            <a:off x="4293096" y="6372200"/>
            <a:ext cx="360040" cy="360040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Ex. Bevisa första räkneregeln:</a:t>
            </a:r>
          </a:p>
          <a:p>
            <a:pPr marL="0" indent="0">
              <a:buNone/>
            </a:pPr>
            <a:r>
              <a:rPr lang="sv-SE" sz="2800" dirty="0" smtClean="0"/>
              <a:t>Vi definierar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 och </a:t>
            </a:r>
            <a:r>
              <a:rPr lang="sv-SE" sz="2800" i="1" dirty="0" smtClean="0"/>
              <a:t>c</a:t>
            </a:r>
            <a:r>
              <a:rPr lang="sv-SE" sz="2800" dirty="0" smtClean="0"/>
              <a:t> 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</a:t>
            </a:r>
            <a:r>
              <a:rPr lang="sv-SE" sz="2800" dirty="0" smtClean="0"/>
              <a:t> = </a:t>
            </a:r>
            <a:r>
              <a:rPr lang="sv-SE" sz="2800" i="1" dirty="0" smtClean="0"/>
              <a:t>x</a:t>
            </a:r>
            <a:r>
              <a:rPr lang="sv-SE" sz="2800" dirty="0" smtClean="0"/>
              <a:t> 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a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x</a:t>
            </a:r>
            <a:endParaRPr lang="sv-SE" sz="28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b</a:t>
            </a:r>
            <a:r>
              <a:rPr lang="sv-SE" sz="2800" dirty="0" smtClean="0"/>
              <a:t> = </a:t>
            </a:r>
            <a:r>
              <a:rPr lang="sv-SE" sz="2800" i="1" dirty="0" smtClean="0"/>
              <a:t>y 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b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y</a:t>
            </a:r>
            <a:endParaRPr lang="sv-SE" sz="28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c</a:t>
            </a:r>
            <a:r>
              <a:rPr lang="sv-SE" sz="2800" dirty="0" smtClean="0"/>
              <a:t> = 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 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c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enl. definitionen av logaritmfunktionen. Vi har alltså</a:t>
            </a:r>
          </a:p>
          <a:p>
            <a:pPr>
              <a:spcBef>
                <a:spcPts val="1800"/>
              </a:spcBef>
            </a:pP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 =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b</a:t>
            </a:r>
            <a:r>
              <a:rPr lang="sv-SE" sz="2800" dirty="0" smtClean="0"/>
              <a:t> =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a+b</a:t>
            </a:r>
            <a:endParaRPr lang="sv-SE" sz="2800" dirty="0" smtClean="0"/>
          </a:p>
          <a:p>
            <a:pPr>
              <a:spcBef>
                <a:spcPts val="1800"/>
              </a:spcBef>
              <a:buNone/>
            </a:pPr>
            <a:r>
              <a:rPr lang="sv-SE" sz="2800" dirty="0" smtClean="0"/>
              <a:t>	</a:t>
            </a:r>
            <a:r>
              <a:rPr lang="sv-SE" sz="2800" dirty="0" smtClean="0">
                <a:latin typeface="Cambria Math"/>
                <a:ea typeface="Cambria Math"/>
              </a:rPr>
              <a:t> ⟹</a:t>
            </a:r>
            <a:r>
              <a:rPr lang="sv-SE" sz="2800" dirty="0" smtClean="0"/>
              <a:t>  </a:t>
            </a:r>
            <a:r>
              <a:rPr lang="sv-SE" sz="2800" dirty="0" err="1" smtClean="0"/>
              <a:t>ln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 = </a:t>
            </a:r>
            <a:r>
              <a:rPr lang="sv-SE" sz="2800" i="1" dirty="0" smtClean="0"/>
              <a:t>a</a:t>
            </a:r>
            <a:r>
              <a:rPr lang="sv-SE" sz="2800" dirty="0" smtClean="0"/>
              <a:t> + </a:t>
            </a:r>
            <a:r>
              <a:rPr lang="sv-SE" sz="2800" i="1" dirty="0" smtClean="0"/>
              <a:t>b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x</a:t>
            </a:r>
            <a:r>
              <a:rPr lang="sv-SE" sz="2800" dirty="0" smtClean="0"/>
              <a:t> +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y</a:t>
            </a:r>
          </a:p>
        </p:txBody>
      </p:sp>
      <p:sp>
        <p:nvSpPr>
          <p:cNvPr id="7" name="Rektangel 6"/>
          <p:cNvSpPr/>
          <p:nvPr/>
        </p:nvSpPr>
        <p:spPr>
          <a:xfrm>
            <a:off x="3429000" y="5940152"/>
            <a:ext cx="1728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regeln för potenser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3356992" y="7956376"/>
            <a:ext cx="2808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definitionen ovan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692696" y="7956376"/>
            <a:ext cx="2448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definitionen för logaritmfunktionen</a:t>
            </a:r>
            <a:endParaRPr lang="sv-SE" sz="2000" i="1" dirty="0">
              <a:solidFill>
                <a:srgbClr val="C00000"/>
              </a:solidFill>
            </a:endParaRPr>
          </a:p>
        </p:txBody>
      </p:sp>
      <p:cxnSp>
        <p:nvCxnSpPr>
          <p:cNvPr id="11" name="Rak pil 10"/>
          <p:cNvCxnSpPr/>
          <p:nvPr/>
        </p:nvCxnSpPr>
        <p:spPr>
          <a:xfrm flipV="1">
            <a:off x="2204864" y="7452320"/>
            <a:ext cx="216024" cy="432048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pil 11"/>
          <p:cNvCxnSpPr/>
          <p:nvPr/>
        </p:nvCxnSpPr>
        <p:spPr>
          <a:xfrm flipH="1" flipV="1">
            <a:off x="3573016" y="7524328"/>
            <a:ext cx="144016" cy="360040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u="sng" dirty="0" smtClean="0"/>
              <a:t>Övningar: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12 = </a:t>
            </a:r>
            <a:r>
              <a:rPr lang="sv-SE" dirty="0" err="1" smtClean="0"/>
              <a:t>ln</a:t>
            </a:r>
            <a:r>
              <a:rPr lang="sv-SE" dirty="0" smtClean="0"/>
              <a:t> 3 + </a:t>
            </a:r>
            <a:r>
              <a:rPr lang="sv-SE" dirty="0" err="1" smtClean="0"/>
              <a:t>ln</a:t>
            </a:r>
            <a:r>
              <a:rPr lang="sv-SE" dirty="0" smtClean="0"/>
              <a:t> 4</a:t>
            </a:r>
            <a:endParaRPr lang="sv-SE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0,25 = </a:t>
            </a:r>
            <a:r>
              <a:rPr lang="sv-SE" dirty="0" err="1" smtClean="0"/>
              <a:t>ln</a:t>
            </a:r>
            <a:r>
              <a:rPr lang="sv-SE" dirty="0" smtClean="0"/>
              <a:t>(1/4) = ln1 – ln4 = – ln4 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64 = </a:t>
            </a:r>
            <a:r>
              <a:rPr lang="sv-SE" dirty="0" err="1" smtClean="0"/>
              <a:t>ln</a:t>
            </a:r>
            <a:r>
              <a:rPr lang="sv-SE" dirty="0" smtClean="0"/>
              <a:t> 2</a:t>
            </a:r>
            <a:r>
              <a:rPr lang="sv-SE" baseline="30000" dirty="0" smtClean="0"/>
              <a:t>6</a:t>
            </a:r>
            <a:r>
              <a:rPr lang="sv-SE" dirty="0" smtClean="0"/>
              <a:t> = 6·ln2</a:t>
            </a:r>
          </a:p>
          <a:p>
            <a:pPr>
              <a:spcBef>
                <a:spcPts val="1800"/>
              </a:spcBef>
            </a:pP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(32/9) = ln32 – ln9 = ln2</a:t>
            </a:r>
            <a:r>
              <a:rPr lang="sv-SE" baseline="30000" dirty="0" smtClean="0"/>
              <a:t>5</a:t>
            </a:r>
            <a:r>
              <a:rPr lang="sv-SE" dirty="0" smtClean="0"/>
              <a:t> – ln3</a:t>
            </a:r>
            <a:r>
              <a:rPr lang="sv-SE" baseline="30000" dirty="0" smtClean="0"/>
              <a:t>2</a:t>
            </a:r>
            <a:r>
              <a:rPr lang="sv-SE" dirty="0" smtClean="0"/>
              <a:t> = 5ln2 – 2ln3</a:t>
            </a:r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Att räkna ut hur många sätt något kan göras.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>
              <a:buNone/>
            </a:pPr>
            <a:r>
              <a:rPr lang="sv-SE" dirty="0" smtClean="0"/>
              <a:t>Ex. Matsedel med tre förrätter, fyra huvudrätter och två efterrätter.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>
              <a:buNone/>
            </a:pPr>
            <a:r>
              <a:rPr lang="sv-SE" dirty="0" smtClean="0"/>
              <a:t>På hur många olika sätt kan en trerätters måltid komponeras?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Svar: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Illustration: Träddiagram</a:t>
            </a:r>
            <a:endParaRPr lang="sv-S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Multiplikationsprincipen</a:t>
            </a:r>
          </a:p>
          <a:p>
            <a:r>
              <a:rPr lang="sv-SE" dirty="0" smtClean="0"/>
              <a:t>Ett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möjliga utfall</a:t>
            </a:r>
          </a:p>
          <a:p>
            <a:r>
              <a:rPr lang="sv-SE" dirty="0" smtClean="0"/>
              <a:t>Ett annat efterföljande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/>
              <a:t> möjliga utfall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Vi gör först det ena sedan det andra experimentet</a:t>
            </a:r>
          </a:p>
          <a:p>
            <a:r>
              <a:rPr lang="sv-SE" dirty="0" smtClean="0"/>
              <a:t>Totalt finns det</a:t>
            </a:r>
          </a:p>
          <a:p>
            <a:pPr>
              <a:buNone/>
            </a:pPr>
            <a:r>
              <a:rPr lang="sv-SE" dirty="0" smtClean="0"/>
              <a:t>		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×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  <a:p>
            <a:pPr>
              <a:buNone/>
            </a:pPr>
            <a:r>
              <a:rPr lang="sv-SE" dirty="0" smtClean="0"/>
              <a:t>	möjliga utfall.</a:t>
            </a:r>
            <a:endParaRPr lang="sv-S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Exempel</a:t>
            </a:r>
          </a:p>
          <a:p>
            <a:pPr>
              <a:buNone/>
            </a:pPr>
            <a:r>
              <a:rPr lang="sv-SE" dirty="0" smtClean="0"/>
              <a:t>Påse med numrerade kulor 1, …, </a:t>
            </a:r>
            <a:r>
              <a:rPr lang="sv-SE" i="1" dirty="0" smtClean="0"/>
              <a:t>n</a:t>
            </a:r>
          </a:p>
          <a:p>
            <a:r>
              <a:rPr lang="sv-SE" dirty="0" smtClean="0"/>
              <a:t>Vi drar en kula slumpmässigt och noterar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Hur många möjliga utfall?</a:t>
            </a:r>
          </a:p>
          <a:p>
            <a:pPr>
              <a:buNone/>
            </a:pP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dirty="0" smtClean="0"/>
              <a:t>Vi drar en kula till slumpmässigt och noterar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Hur många möjliga utfall?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Exempel, forts</a:t>
            </a:r>
          </a:p>
          <a:p>
            <a:pPr>
              <a:buNone/>
            </a:pPr>
            <a:r>
              <a:rPr lang="sv-SE" dirty="0" smtClean="0"/>
              <a:t>Samma påse med kulor 1, …, </a:t>
            </a:r>
            <a:r>
              <a:rPr lang="sv-SE" i="1" dirty="0" smtClean="0"/>
              <a:t>n</a:t>
            </a:r>
          </a:p>
          <a:p>
            <a:r>
              <a:rPr lang="sv-SE" dirty="0" smtClean="0"/>
              <a:t>Vi har den totala händelsen </a:t>
            </a:r>
          </a:p>
          <a:p>
            <a:pPr lvl="1">
              <a:buNone/>
            </a:pPr>
            <a:r>
              <a:rPr lang="sv-SE" dirty="0" smtClean="0"/>
              <a:t>(kula 1’s nummer, kula 2’s nummer)</a:t>
            </a:r>
            <a:endParaRPr lang="sv-SE" b="1" i="1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Hur många möjliga utfall?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endParaRPr lang="sv-SE" dirty="0" smtClean="0"/>
          </a:p>
          <a:p>
            <a:r>
              <a:rPr lang="sv-SE" u="sng" dirty="0" smtClean="0"/>
              <a:t>Utan</a:t>
            </a:r>
            <a:r>
              <a:rPr lang="sv-SE" dirty="0" smtClean="0"/>
              <a:t> återläggning:</a:t>
            </a:r>
            <a:endParaRPr lang="sv-SE" sz="3200" dirty="0" smtClean="0"/>
          </a:p>
          <a:p>
            <a:pPr lvl="1"/>
            <a:endParaRPr lang="sv-SE" dirty="0" smtClean="0"/>
          </a:p>
          <a:p>
            <a:r>
              <a:rPr lang="sv-SE" u="sng" dirty="0" smtClean="0"/>
              <a:t>Med</a:t>
            </a:r>
            <a:r>
              <a:rPr lang="sv-SE" dirty="0" smtClean="0"/>
              <a:t> återläggning:</a:t>
            </a:r>
            <a:endParaRPr lang="sv-SE" sz="3200" baseline="30000" dirty="0" smtClean="0"/>
          </a:p>
          <a:p>
            <a:endParaRPr lang="sv-SE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utan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</a:p>
          <a:p>
            <a:pPr lvl="1"/>
            <a:r>
              <a:rPr lang="sv-SE" dirty="0" smtClean="0"/>
              <a:t>Vi drar en kula slumpmässigt och noterar dess nummer och lägger </a:t>
            </a:r>
            <a:r>
              <a:rPr lang="sv-SE" u="sng" dirty="0" smtClean="0"/>
              <a:t>inte</a:t>
            </a:r>
            <a:r>
              <a:rPr lang="sv-SE" dirty="0" smtClean="0"/>
              <a:t> tillbaks den inför nästa dragning</a:t>
            </a:r>
          </a:p>
          <a:p>
            <a:pPr lvl="1"/>
            <a:r>
              <a:rPr lang="sv-SE" dirty="0" smtClean="0"/>
              <a:t>Vi kan bara få ett nummer en gång</a:t>
            </a:r>
          </a:p>
          <a:p>
            <a:pPr lvl="1"/>
            <a:endParaRPr lang="sv-SE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med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v-SE" dirty="0" smtClean="0"/>
              <a:t>Vi drar en kula slumpmässigt och noterar dess nummer och lägger tillbaks den inför nästa dragning</a:t>
            </a:r>
          </a:p>
          <a:p>
            <a:pPr lvl="1"/>
            <a:r>
              <a:rPr lang="sv-SE" dirty="0" smtClean="0"/>
              <a:t>Vi kan dra samma nummer flera gånger i en sekvens av dragningar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Exempel, forts</a:t>
            </a:r>
          </a:p>
          <a:p>
            <a:r>
              <a:rPr lang="sv-SE" dirty="0" smtClean="0"/>
              <a:t>Spelar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ordningen</a:t>
            </a:r>
            <a:r>
              <a:rPr lang="sv-SE" dirty="0" smtClean="0"/>
              <a:t> någon roll?</a:t>
            </a:r>
          </a:p>
          <a:p>
            <a:r>
              <a:rPr lang="sv-SE" dirty="0" smtClean="0"/>
              <a:t>Dvs. skiljer vi t.ex. på </a:t>
            </a:r>
          </a:p>
          <a:p>
            <a:pPr>
              <a:buNone/>
            </a:pPr>
            <a:r>
              <a:rPr lang="sv-SE" dirty="0" smtClean="0"/>
              <a:t>		(1,3) och (3,1)</a:t>
            </a:r>
          </a:p>
          <a:p>
            <a:pPr>
              <a:buNone/>
            </a:pPr>
            <a:r>
              <a:rPr lang="sv-SE" dirty="0" smtClean="0"/>
              <a:t>	eller betraktar vi det som samma sak? Två fall som uppstår: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Ordningen spelar roll	</a:t>
            </a:r>
          </a:p>
          <a:p>
            <a:endParaRPr lang="sv-SE" dirty="0" smtClean="0"/>
          </a:p>
          <a:p>
            <a:r>
              <a:rPr lang="sv-SE" dirty="0" smtClean="0"/>
              <a:t>Ordningen spelar ingen roll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Säg att vi har </a:t>
            </a:r>
            <a:r>
              <a:rPr lang="sv-SE" sz="2800" i="1" dirty="0" smtClean="0"/>
              <a:t>n</a:t>
            </a:r>
            <a:r>
              <a:rPr lang="sv-SE" sz="2800" dirty="0" smtClean="0"/>
              <a:t> stycken tal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 …,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n</a:t>
            </a:r>
            <a:endParaRPr lang="sv-SE" sz="2800" i="1" baseline="-25000" dirty="0" smtClean="0"/>
          </a:p>
          <a:p>
            <a:pPr marL="0" indent="0">
              <a:buNone/>
            </a:pPr>
            <a:r>
              <a:rPr lang="sv-SE" sz="2800" dirty="0" smtClean="0"/>
              <a:t>Summan av dessa tal (alltså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+ … +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n</a:t>
            </a:r>
            <a:r>
              <a:rPr lang="sv-SE" sz="2800" dirty="0" smtClean="0"/>
              <a:t>) skrivs kortfattat med hjälp av </a:t>
            </a:r>
            <a:r>
              <a:rPr lang="sv-SE" sz="2800" dirty="0" err="1" smtClean="0"/>
              <a:t>summa-tecken</a:t>
            </a:r>
            <a:r>
              <a:rPr lang="sv-SE" sz="2800" dirty="0" smtClean="0"/>
              <a:t>: 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”summa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r>
              <a:rPr lang="sv-SE" sz="2800" dirty="0" smtClean="0"/>
              <a:t> då </a:t>
            </a:r>
            <a:r>
              <a:rPr lang="sv-SE" sz="2800" i="1" dirty="0" smtClean="0"/>
              <a:t>i</a:t>
            </a:r>
            <a:r>
              <a:rPr lang="sv-SE" sz="2800" dirty="0" smtClean="0"/>
              <a:t> går fr.o.m. 1 t.o.m. </a:t>
            </a:r>
            <a:r>
              <a:rPr lang="sv-SE" sz="2800" i="1" dirty="0" smtClean="0"/>
              <a:t>n</a:t>
            </a:r>
            <a:r>
              <a:rPr lang="sv-SE" sz="2800" dirty="0" smtClean="0"/>
              <a:t> ”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636912" y="4027940"/>
          <a:ext cx="1008112" cy="1269474"/>
        </p:xfrm>
        <a:graphic>
          <a:graphicData uri="http://schemas.openxmlformats.org/presentationml/2006/ole">
            <p:oleObj spid="_x0000_s96258" name="Ekvation" r:id="rId3" imgW="3427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326832"/>
          </a:xfrm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Ordnad</a:t>
            </a:r>
          </a:p>
          <a:p>
            <a:pPr lvl="1"/>
            <a:r>
              <a:rPr lang="sv-SE" dirty="0" smtClean="0"/>
              <a:t>Vi drar ett antal kulor slumpmässigt och noterar deras nummer</a:t>
            </a:r>
          </a:p>
          <a:p>
            <a:pPr lvl="1"/>
            <a:r>
              <a:rPr lang="sv-SE" dirty="0" smtClean="0"/>
              <a:t>Ordningen spelar roll, dvs. vi skiljer t.ex. på (1,2,5), (1,5,2), (2,1,5), (2,5,1), (5,1,2) och (5,2,1)</a:t>
            </a:r>
          </a:p>
          <a:p>
            <a:pPr lvl="1"/>
            <a:endParaRPr lang="sv-SE" sz="1200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Ej ordnad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v-SE" dirty="0" smtClean="0"/>
              <a:t>Vi drar ett antal kulor slumpmässigt och noterar deras nummer</a:t>
            </a:r>
          </a:p>
          <a:p>
            <a:pPr lvl="1"/>
            <a:r>
              <a:rPr lang="sv-SE" dirty="0" smtClean="0"/>
              <a:t>Ordningen spelar ingen roll, utfallen ovan betraktas som samma utfall</a:t>
            </a:r>
          </a:p>
        </p:txBody>
      </p:sp>
      <p:sp>
        <p:nvSpPr>
          <p:cNvPr id="4" name="Rektangel 3"/>
          <p:cNvSpPr/>
          <p:nvPr/>
        </p:nvSpPr>
        <p:spPr>
          <a:xfrm>
            <a:off x="548681" y="7884368"/>
            <a:ext cx="5760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Om vi har dragit k </a:t>
            </a:r>
            <a:r>
              <a:rPr lang="sv-SE" sz="2400" b="1" i="1" u="sng" dirty="0" smtClean="0">
                <a:solidFill>
                  <a:srgbClr val="C00000"/>
                </a:solidFill>
              </a:rPr>
              <a:t>olika</a:t>
            </a:r>
            <a:r>
              <a:rPr lang="sv-SE" sz="2400" b="1" i="1" dirty="0" smtClean="0">
                <a:solidFill>
                  <a:srgbClr val="C00000"/>
                </a:solidFill>
              </a:rPr>
              <a:t> nummer av n möjliga, hur många sätt kan de ordnas på?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Permutationer</a:t>
            </a:r>
          </a:p>
          <a:p>
            <a:r>
              <a:rPr lang="sv-SE" dirty="0" smtClean="0"/>
              <a:t>Ett arrangemang av </a:t>
            </a:r>
            <a:r>
              <a:rPr lang="sv-SE" i="1" dirty="0" smtClean="0"/>
              <a:t>n</a:t>
            </a:r>
            <a:r>
              <a:rPr lang="sv-SE" dirty="0" smtClean="0"/>
              <a:t> olika objekt i en </a:t>
            </a:r>
            <a:r>
              <a:rPr lang="sv-SE" u="sng" dirty="0" smtClean="0"/>
              <a:t>bestämd ordning</a:t>
            </a:r>
            <a:r>
              <a:rPr lang="sv-SE" dirty="0" smtClean="0"/>
              <a:t> kallas för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permutation</a:t>
            </a:r>
            <a:r>
              <a:rPr lang="sv-SE" dirty="0" smtClean="0"/>
              <a:t> av objekten.</a:t>
            </a:r>
          </a:p>
          <a:p>
            <a:r>
              <a:rPr lang="sv-SE" dirty="0" smtClean="0"/>
              <a:t>Hur många olika permutationer kan man bilda av </a:t>
            </a:r>
            <a:r>
              <a:rPr lang="sv-SE" i="1" dirty="0" smtClean="0"/>
              <a:t>n</a:t>
            </a:r>
            <a:r>
              <a:rPr lang="sv-SE" dirty="0" smtClean="0"/>
              <a:t> olika objekt?</a:t>
            </a:r>
          </a:p>
          <a:p>
            <a:r>
              <a:rPr lang="sv-SE" dirty="0" smtClean="0"/>
              <a:t>Antalet olika permutationer av </a:t>
            </a:r>
            <a:r>
              <a:rPr lang="sv-SE" i="1" dirty="0" smtClean="0"/>
              <a:t>n</a:t>
            </a:r>
            <a:r>
              <a:rPr lang="sv-SE" dirty="0" smtClean="0"/>
              <a:t> olika objekt är:</a:t>
            </a:r>
          </a:p>
          <a:p>
            <a:endParaRPr lang="sv-SE" sz="1200" dirty="0" smtClean="0"/>
          </a:p>
          <a:p>
            <a:pPr>
              <a:buNone/>
            </a:pPr>
            <a:r>
              <a:rPr lang="pt-BR" i="1" dirty="0" smtClean="0"/>
              <a:t>		n</a:t>
            </a:r>
            <a:r>
              <a:rPr lang="pt-BR" dirty="0" smtClean="0"/>
              <a:t>! = 1 × 2 × 3 × … × (</a:t>
            </a:r>
            <a:r>
              <a:rPr lang="pt-BR" i="1" dirty="0" smtClean="0"/>
              <a:t>n</a:t>
            </a:r>
            <a:r>
              <a:rPr lang="pt-BR" dirty="0" smtClean="0"/>
              <a:t>-1) × </a:t>
            </a:r>
            <a:r>
              <a:rPr lang="pt-BR" i="1" dirty="0" smtClean="0"/>
              <a:t>n</a:t>
            </a:r>
          </a:p>
          <a:p>
            <a:endParaRPr lang="sv-SE" sz="1200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err="1" smtClean="0">
                <a:solidFill>
                  <a:schemeClr val="accent5">
                    <a:lumMod val="50000"/>
                  </a:schemeClr>
                </a:solidFill>
              </a:rPr>
              <a:t>-fakultet</a:t>
            </a:r>
            <a:r>
              <a:rPr lang="sv-SE" i="1" dirty="0" smtClean="0"/>
              <a:t>; (eng. n </a:t>
            </a:r>
            <a:r>
              <a:rPr lang="sv-SE" i="1" dirty="0" err="1" smtClean="0"/>
              <a:t>factorial</a:t>
            </a:r>
            <a:r>
              <a:rPr lang="sv-SE" i="1" dirty="0" smtClean="0"/>
              <a:t>)</a:t>
            </a:r>
            <a:endParaRPr lang="sv-S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Permutationer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Ex. På hur många olika sätt kan vi permutera de tre objekten </a:t>
            </a:r>
            <a:r>
              <a:rPr lang="sv-SE" i="1" dirty="0" smtClean="0"/>
              <a:t>A</a:t>
            </a:r>
            <a:r>
              <a:rPr lang="sv-SE" dirty="0" smtClean="0"/>
              <a:t>, </a:t>
            </a:r>
            <a:r>
              <a:rPr lang="sv-SE" i="1" dirty="0" smtClean="0"/>
              <a:t>B</a:t>
            </a:r>
            <a:r>
              <a:rPr lang="sv-SE" dirty="0" smtClean="0"/>
              <a:t>, </a:t>
            </a:r>
            <a:r>
              <a:rPr lang="sv-SE" i="1" dirty="0" smtClean="0"/>
              <a:t>C?</a:t>
            </a:r>
          </a:p>
          <a:p>
            <a:pPr>
              <a:buNone/>
            </a:pPr>
            <a:r>
              <a:rPr lang="sv-SE" dirty="0" smtClean="0"/>
              <a:t>	Svar: 3! = 1×2×3 = 6 olika sätt, nämligen</a:t>
            </a:r>
          </a:p>
          <a:p>
            <a:pPr>
              <a:buNone/>
            </a:pPr>
            <a:r>
              <a:rPr lang="sv-SE" i="1" dirty="0" smtClean="0"/>
              <a:t>		ABC, ACB, BAC, BCA, CAB, CBA.</a:t>
            </a:r>
          </a:p>
          <a:p>
            <a:endParaRPr lang="sv-SE" i="1" dirty="0" smtClean="0"/>
          </a:p>
          <a:p>
            <a:pPr algn="ctr">
              <a:buNone/>
            </a:pPr>
            <a:r>
              <a:rPr lang="sv-SE" b="1" i="1" dirty="0" smtClean="0">
                <a:solidFill>
                  <a:srgbClr val="C00000"/>
                </a:solidFill>
              </a:rPr>
              <a:t>OBS! Vi definierar 0! = 1</a:t>
            </a:r>
            <a:endParaRPr lang="sv-SE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r>
              <a:rPr lang="sv-SE" dirty="0" smtClean="0"/>
              <a:t>På hur många sätt kan vi 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(</a:t>
            </a:r>
            <a:r>
              <a:rPr lang="sv-SE" i="1" dirty="0" smtClean="0"/>
              <a:t>k ≤ n</a:t>
            </a:r>
            <a:r>
              <a:rPr lang="sv-SE" dirty="0" smtClean="0"/>
              <a:t>), ifall vi bryr oss om ordningen? Och utan återläggning?</a:t>
            </a:r>
          </a:p>
          <a:p>
            <a:endParaRPr lang="sv-SE" dirty="0" smtClean="0"/>
          </a:p>
          <a:p>
            <a:r>
              <a:rPr lang="sv-SE" dirty="0" smtClean="0"/>
              <a:t>Svar:</a:t>
            </a: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 </a:t>
            </a:r>
            <a:r>
              <a:rPr lang="sv-SE" i="1" dirty="0" smtClean="0"/>
              <a:t>n</a:t>
            </a:r>
            <a:r>
              <a:rPr lang="sv-SE" dirty="0" smtClean="0"/>
              <a:t> = 5, </a:t>
            </a:r>
            <a:r>
              <a:rPr lang="sv-SE" i="1" dirty="0" smtClean="0"/>
              <a:t>k</a:t>
            </a:r>
            <a:r>
              <a:rPr lang="sv-SE" dirty="0" smtClean="0"/>
              <a:t> = 2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132856" y="4500612"/>
          <a:ext cx="1161839" cy="1080120"/>
        </p:xfrm>
        <a:graphic>
          <a:graphicData uri="http://schemas.openxmlformats.org/presentationml/2006/ole">
            <p:oleObj spid="_x0000_s102402" name="Ekvation" r:id="rId3" imgW="457200" imgH="419040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052736" y="7236916"/>
          <a:ext cx="4899026" cy="1079500"/>
        </p:xfrm>
        <a:graphic>
          <a:graphicData uri="http://schemas.openxmlformats.org/presentationml/2006/ole">
            <p:oleObj spid="_x0000_s102403" name="Ekvation" r:id="rId4" imgW="1930320" imgH="419040" progId="Equation.3">
              <p:embed/>
            </p:oleObj>
          </a:graphicData>
        </a:graphic>
      </p:graphicFrame>
      <p:sp>
        <p:nvSpPr>
          <p:cNvPr id="6" name="Rektangel 5"/>
          <p:cNvSpPr/>
          <p:nvPr/>
        </p:nvSpPr>
        <p:spPr>
          <a:xfrm>
            <a:off x="2636912" y="5940152"/>
            <a:ext cx="3960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Tänk multiplikationsprincipen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  <p:cxnSp>
        <p:nvCxnSpPr>
          <p:cNvPr id="8" name="Rak pil 7"/>
          <p:cNvCxnSpPr>
            <a:stCxn id="6" idx="2"/>
          </p:cNvCxnSpPr>
          <p:nvPr/>
        </p:nvCxnSpPr>
        <p:spPr>
          <a:xfrm>
            <a:off x="4617132" y="6401817"/>
            <a:ext cx="180020" cy="906487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Ordnat med återläggning</a:t>
            </a:r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</a:t>
            </a:r>
            <a:r>
              <a:rPr lang="sv-SE" i="1" dirty="0" smtClean="0"/>
              <a:t>n</a:t>
            </a:r>
            <a:r>
              <a:rPr lang="sv-SE" dirty="0" smtClean="0"/>
              <a:t> möjligheter, osv. …</a:t>
            </a:r>
          </a:p>
          <a:p>
            <a:pPr marL="355600" indent="-355600"/>
            <a:r>
              <a:rPr lang="pt-BR" dirty="0" smtClean="0"/>
              <a:t>Multiplikationsprincipen ger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2070100" y="5453063"/>
          <a:ext cx="2224088" cy="488950"/>
        </p:xfrm>
        <a:graphic>
          <a:graphicData uri="http://schemas.openxmlformats.org/presentationml/2006/ole">
            <p:oleObj spid="_x0000_s55299" name="Ekvation" r:id="rId3" imgW="876240" imgH="190440" progId="Equation.3">
              <p:embed/>
            </p:oleObj>
          </a:graphicData>
        </a:graphic>
      </p:graphicFrame>
      <p:sp>
        <p:nvSpPr>
          <p:cNvPr id="5" name="Rektangel 4"/>
          <p:cNvSpPr/>
          <p:nvPr/>
        </p:nvSpPr>
        <p:spPr>
          <a:xfrm>
            <a:off x="2132856" y="7236296"/>
            <a:ext cx="3960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Tänk multiplikationsprincipen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  <p:cxnSp>
        <p:nvCxnSpPr>
          <p:cNvPr id="6" name="Rak pil 5"/>
          <p:cNvCxnSpPr>
            <a:stCxn id="5" idx="0"/>
          </p:cNvCxnSpPr>
          <p:nvPr/>
        </p:nvCxnSpPr>
        <p:spPr>
          <a:xfrm flipH="1" flipV="1">
            <a:off x="3429000" y="6300192"/>
            <a:ext cx="684076" cy="936104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Ordnat utan återläggning</a:t>
            </a:r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(</a:t>
            </a:r>
            <a:r>
              <a:rPr lang="sv-SE" i="1" dirty="0" smtClean="0"/>
              <a:t>n</a:t>
            </a:r>
            <a:r>
              <a:rPr lang="sv-SE" dirty="0" smtClean="0"/>
              <a:t>-1) möjligheter, osv. …</a:t>
            </a:r>
          </a:p>
          <a:p>
            <a:pPr marL="355600" indent="-355600"/>
            <a:r>
              <a:rPr lang="pt-BR" dirty="0" smtClean="0"/>
              <a:t>Multiplikationsprincipen ger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620688" y="6660232"/>
          <a:ext cx="5029200" cy="1079500"/>
        </p:xfrm>
        <a:graphic>
          <a:graphicData uri="http://schemas.openxmlformats.org/presentationml/2006/ole">
            <p:oleObj spid="_x0000_s54275" name="Ekvation" r:id="rId3" imgW="1981080" imgH="41904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620688" y="5221659"/>
          <a:ext cx="5124450" cy="522287"/>
        </p:xfrm>
        <a:graphic>
          <a:graphicData uri="http://schemas.openxmlformats.org/presentationml/2006/ole">
            <p:oleObj spid="_x0000_s54276" name="Ekvation" r:id="rId4" imgW="2019240" imgH="203040" progId="Equation.3">
              <p:embed/>
            </p:oleObj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620688" y="7667104"/>
          <a:ext cx="1417637" cy="1079500"/>
        </p:xfrm>
        <a:graphic>
          <a:graphicData uri="http://schemas.openxmlformats.org/presentationml/2006/ole">
            <p:oleObj spid="_x0000_s54277" name="Ekvation" r:id="rId5" imgW="558720" imgH="419040" progId="Equation.3">
              <p:embed/>
            </p:oleObj>
          </a:graphicData>
        </a:graphic>
      </p:graphicFrame>
      <p:sp>
        <p:nvSpPr>
          <p:cNvPr id="9" name="Vänster klammerparentes 8"/>
          <p:cNvSpPr/>
          <p:nvPr/>
        </p:nvSpPr>
        <p:spPr>
          <a:xfrm rot="16200000">
            <a:off x="3032956" y="3311861"/>
            <a:ext cx="288032" cy="5112568"/>
          </a:xfrm>
          <a:prstGeom prst="leftBrace">
            <a:avLst/>
          </a:prstGeom>
          <a:noFill/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1556792" y="6012161"/>
            <a:ext cx="324036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 stycken faktorer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2348880" y="8100392"/>
            <a:ext cx="3960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Tänk multiplikationsprincipen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r>
              <a:rPr lang="sv-SE" dirty="0" smtClean="0"/>
              <a:t>Antag att vi har </a:t>
            </a:r>
            <a:r>
              <a:rPr lang="sv-SE" i="1" dirty="0" smtClean="0"/>
              <a:t>n</a:t>
            </a:r>
            <a:r>
              <a:rPr lang="sv-SE" dirty="0" smtClean="0"/>
              <a:t> = 5 objekt </a:t>
            </a:r>
            <a:r>
              <a:rPr lang="sv-SE" i="1" dirty="0" smtClean="0"/>
              <a:t>A, B, C, D, E</a:t>
            </a:r>
            <a:r>
              <a:rPr lang="sv-SE" dirty="0" smtClean="0"/>
              <a:t> och att vi slumpmässigt väljer </a:t>
            </a:r>
            <a:r>
              <a:rPr lang="sv-SE" i="1" dirty="0" smtClean="0"/>
              <a:t>k</a:t>
            </a:r>
            <a:r>
              <a:rPr lang="sv-SE" dirty="0" smtClean="0"/>
              <a:t> = 3.</a:t>
            </a:r>
          </a:p>
          <a:p>
            <a:r>
              <a:rPr lang="sv-SE" dirty="0" smtClean="0"/>
              <a:t>Vi kan få  </a:t>
            </a:r>
            <a:r>
              <a:rPr lang="sv-SE" i="1" dirty="0" smtClean="0"/>
              <a:t>n</a:t>
            </a:r>
            <a:r>
              <a:rPr lang="sv-SE" dirty="0" smtClean="0"/>
              <a:t>!/(</a:t>
            </a:r>
            <a:r>
              <a:rPr lang="sv-SE" i="1" dirty="0" err="1" smtClean="0"/>
              <a:t>n</a:t>
            </a:r>
            <a:r>
              <a:rPr lang="sv-SE" dirty="0" err="1" smtClean="0"/>
              <a:t>-</a:t>
            </a:r>
            <a:r>
              <a:rPr lang="sv-SE" i="1" dirty="0" err="1" smtClean="0"/>
              <a:t>k</a:t>
            </a:r>
            <a:r>
              <a:rPr lang="sv-SE" dirty="0" smtClean="0"/>
              <a:t>)!  = 5! / (5-3)! = 60 olika utfall om vi tar hänsyn till ordningen.</a:t>
            </a:r>
          </a:p>
          <a:p>
            <a:r>
              <a:rPr lang="sv-SE" dirty="0" smtClean="0"/>
              <a:t>Av alla dessa 60 utfall, hur många innehåller objekten </a:t>
            </a:r>
            <a:r>
              <a:rPr lang="sv-SE" i="1" dirty="0" smtClean="0"/>
              <a:t>A</a:t>
            </a:r>
            <a:r>
              <a:rPr lang="sv-SE" dirty="0" smtClean="0"/>
              <a:t>, </a:t>
            </a:r>
            <a:r>
              <a:rPr lang="sv-SE" i="1" dirty="0" smtClean="0"/>
              <a:t>B</a:t>
            </a:r>
            <a:r>
              <a:rPr lang="sv-SE" dirty="0" smtClean="0"/>
              <a:t> och </a:t>
            </a:r>
            <a:r>
              <a:rPr lang="sv-SE" i="1" dirty="0" smtClean="0"/>
              <a:t>C</a:t>
            </a:r>
            <a:r>
              <a:rPr lang="sv-SE" dirty="0" smtClean="0"/>
              <a:t>? </a:t>
            </a:r>
          </a:p>
          <a:p>
            <a:r>
              <a:rPr lang="sv-SE" dirty="0" smtClean="0"/>
              <a:t>Svar: Vi kan lista dem: </a:t>
            </a:r>
            <a:r>
              <a:rPr lang="sv-SE" i="1" dirty="0" smtClean="0"/>
              <a:t>ABC</a:t>
            </a:r>
            <a:r>
              <a:rPr lang="sv-SE" dirty="0" smtClean="0"/>
              <a:t>, </a:t>
            </a:r>
            <a:r>
              <a:rPr lang="sv-SE" i="1" dirty="0" smtClean="0"/>
              <a:t>ACB</a:t>
            </a:r>
            <a:r>
              <a:rPr lang="sv-SE" dirty="0" smtClean="0"/>
              <a:t>, </a:t>
            </a:r>
            <a:r>
              <a:rPr lang="sv-SE" i="1" dirty="0" smtClean="0"/>
              <a:t>BAC</a:t>
            </a:r>
            <a:r>
              <a:rPr lang="sv-SE" dirty="0" smtClean="0"/>
              <a:t>, </a:t>
            </a:r>
            <a:r>
              <a:rPr lang="sv-SE" i="1" dirty="0" smtClean="0"/>
              <a:t>BCA</a:t>
            </a:r>
            <a:r>
              <a:rPr lang="sv-SE" dirty="0" smtClean="0"/>
              <a:t>, </a:t>
            </a:r>
            <a:r>
              <a:rPr lang="sv-SE" i="1" dirty="0" smtClean="0"/>
              <a:t>CAB</a:t>
            </a:r>
            <a:r>
              <a:rPr lang="sv-SE" dirty="0" smtClean="0"/>
              <a:t>, </a:t>
            </a:r>
            <a:r>
              <a:rPr lang="sv-SE" i="1" dirty="0" smtClean="0"/>
              <a:t>CBA</a:t>
            </a:r>
            <a:r>
              <a:rPr lang="sv-SE" dirty="0" smtClean="0"/>
              <a:t>; 6 utfall</a:t>
            </a:r>
          </a:p>
          <a:p>
            <a:pPr>
              <a:buNone/>
            </a:pPr>
            <a:r>
              <a:rPr lang="sv-SE" i="1" dirty="0" smtClean="0"/>
              <a:t>	</a:t>
            </a:r>
            <a:r>
              <a:rPr lang="sv-SE" b="1" i="1" dirty="0" smtClean="0">
                <a:solidFill>
                  <a:srgbClr val="C00000"/>
                </a:solidFill>
              </a:rPr>
              <a:t>Eller inse att de k </a:t>
            </a:r>
            <a:r>
              <a:rPr lang="sv-SE" b="1" i="1" dirty="0" smtClean="0">
                <a:solidFill>
                  <a:srgbClr val="C00000"/>
                </a:solidFill>
              </a:rPr>
              <a:t>valda objekten </a:t>
            </a:r>
            <a:r>
              <a:rPr lang="sv-SE" b="1" i="1" dirty="0" smtClean="0">
                <a:solidFill>
                  <a:srgbClr val="C00000"/>
                </a:solidFill>
              </a:rPr>
              <a:t>kan ordnas på k! = 3! = 6 sätt</a:t>
            </a:r>
            <a:endParaRPr lang="pt-BR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Ej ordnat utan återläggning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(</a:t>
            </a:r>
            <a:r>
              <a:rPr lang="sv-SE" i="1" dirty="0" smtClean="0"/>
              <a:t>n</a:t>
            </a:r>
            <a:r>
              <a:rPr lang="sv-SE" dirty="0" smtClean="0"/>
              <a:t>-1) möjligheter, osv. … Ger</a:t>
            </a:r>
          </a:p>
          <a:p>
            <a:pPr marL="355600" indent="-355600"/>
            <a:endParaRPr lang="pt-BR" dirty="0" smtClean="0"/>
          </a:p>
          <a:p>
            <a:pPr marL="355600" indent="-355600"/>
            <a:endParaRPr lang="pt-BR" dirty="0" smtClean="0"/>
          </a:p>
          <a:p>
            <a:pPr marL="355600" indent="-355600"/>
            <a:r>
              <a:rPr lang="pt-BR" u="sng" dirty="0" smtClean="0"/>
              <a:t>Justera</a:t>
            </a:r>
            <a:r>
              <a:rPr lang="pt-BR" dirty="0" smtClean="0"/>
              <a:t> sedan för att ordningen inte spelar roll genom att dela med antal möjliga permutationer av </a:t>
            </a:r>
            <a:r>
              <a:rPr lang="pt-BR" i="1" dirty="0" smtClean="0"/>
              <a:t>k</a:t>
            </a:r>
            <a:r>
              <a:rPr lang="pt-BR" dirty="0" smtClean="0"/>
              <a:t> objekt</a:t>
            </a:r>
            <a:endParaRPr lang="sv-SE" dirty="0" smtClean="0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2581275" y="4643438"/>
          <a:ext cx="1095375" cy="1079500"/>
        </p:xfrm>
        <a:graphic>
          <a:graphicData uri="http://schemas.openxmlformats.org/presentationml/2006/ole">
            <p:oleObj spid="_x0000_s57348" name="Ekvation" r:id="rId3" imgW="431640" imgH="41904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3140968" y="7524328"/>
          <a:ext cx="2352675" cy="1177925"/>
        </p:xfrm>
        <a:graphic>
          <a:graphicData uri="http://schemas.openxmlformats.org/presentationml/2006/ole">
            <p:oleObj spid="_x0000_s57349" name="Ekvation" r:id="rId4" imgW="927000" imgH="4572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20039041">
            <a:off x="2718272" y="8345208"/>
            <a:ext cx="57606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Kombinationer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där </a:t>
            </a:r>
            <a:r>
              <a:rPr lang="sv-SE" i="1" dirty="0" smtClean="0"/>
              <a:t>k ≤ n</a:t>
            </a:r>
            <a:r>
              <a:rPr lang="sv-SE" dirty="0" smtClean="0"/>
              <a:t>, och strunta i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”</a:t>
            </a:r>
            <a:r>
              <a:rPr lang="sv-SE" i="1" dirty="0" smtClean="0"/>
              <a:t>n över k”</a:t>
            </a:r>
            <a:r>
              <a:rPr lang="sv-SE" dirty="0" smtClean="0"/>
              <a:t>,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binomialkoefficient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Pascals triangel</a:t>
            </a:r>
            <a:endParaRPr lang="sv-SE" i="1" baseline="30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k:te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koeffeicienten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i 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a+b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sv-SE" i="1" baseline="300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endParaRPr lang="sv-SE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268760" y="4283968"/>
          <a:ext cx="3802063" cy="1177925"/>
        </p:xfrm>
        <a:graphic>
          <a:graphicData uri="http://schemas.openxmlformats.org/presentationml/2006/ole">
            <p:oleObj spid="_x0000_s59394" name="Ekvation" r:id="rId3" imgW="14983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Kombinationer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Några särskilda resultat: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 På hur många sätt kan man dra fem kort ur en vanlig kortlek?</a:t>
            </a: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1124744" y="4860032"/>
          <a:ext cx="3039938" cy="1099773"/>
        </p:xfrm>
        <a:graphic>
          <a:graphicData uri="http://schemas.openxmlformats.org/presentationml/2006/ole">
            <p:oleObj spid="_x0000_s60419" name="Ekvation" r:id="rId3" imgW="1282680" imgH="457200" progId="Equation.3">
              <p:embed/>
            </p:oleObj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1124743" y="3563888"/>
          <a:ext cx="4536505" cy="1091114"/>
        </p:xfrm>
        <a:graphic>
          <a:graphicData uri="http://schemas.openxmlformats.org/presentationml/2006/ole">
            <p:oleObj spid="_x0000_s60420" name="Ekvation" r:id="rId4" imgW="1930320" imgH="457200" progId="Equation.3">
              <p:embed/>
            </p:oleObj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764704" y="7596336"/>
          <a:ext cx="5713934" cy="945275"/>
        </p:xfrm>
        <a:graphic>
          <a:graphicData uri="http://schemas.openxmlformats.org/presentationml/2006/ole">
            <p:oleObj spid="_x0000_s60421" name="Ekvation" r:id="rId5" imgW="280656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800" dirty="0" smtClean="0"/>
              <a:t>Vad betyder följande?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607119" y="2771775"/>
          <a:ext cx="3109913" cy="936625"/>
        </p:xfrm>
        <a:graphic>
          <a:graphicData uri="http://schemas.openxmlformats.org/presentationml/2006/ole">
            <p:oleObj spid="_x0000_s97282" name="Ekvation" r:id="rId3" imgW="1434960" imgH="431640" progId="Equation.3">
              <p:embed/>
            </p:oleObj>
          </a:graphicData>
        </a:graphic>
      </p:graphicFrame>
      <p:graphicFrame>
        <p:nvGraphicFramePr>
          <p:cNvPr id="23561" name="Object 1"/>
          <p:cNvGraphicFramePr>
            <a:graphicFrameLocks noChangeAspect="1"/>
          </p:cNvGraphicFramePr>
          <p:nvPr/>
        </p:nvGraphicFramePr>
        <p:xfrm>
          <a:off x="620191" y="3654425"/>
          <a:ext cx="3744913" cy="1046163"/>
        </p:xfrm>
        <a:graphic>
          <a:graphicData uri="http://schemas.openxmlformats.org/presentationml/2006/ole">
            <p:oleObj spid="_x0000_s97283" name="Ekvation" r:id="rId4" imgW="1726920" imgH="482400" progId="Equation.3">
              <p:embed/>
            </p:oleObj>
          </a:graphicData>
        </a:graphic>
      </p:graphicFrame>
      <p:graphicFrame>
        <p:nvGraphicFramePr>
          <p:cNvPr id="23562" name="Object 1"/>
          <p:cNvGraphicFramePr>
            <a:graphicFrameLocks noChangeAspect="1"/>
          </p:cNvGraphicFramePr>
          <p:nvPr/>
        </p:nvGraphicFramePr>
        <p:xfrm>
          <a:off x="661664" y="4643438"/>
          <a:ext cx="3165476" cy="936625"/>
        </p:xfrm>
        <a:graphic>
          <a:graphicData uri="http://schemas.openxmlformats.org/presentationml/2006/ole">
            <p:oleObj spid="_x0000_s97284" name="Ekvation" r:id="rId5" imgW="1460160" imgH="431640" progId="Equation.3">
              <p:embed/>
            </p:oleObj>
          </a:graphicData>
        </a:graphic>
      </p:graphicFrame>
      <p:graphicFrame>
        <p:nvGraphicFramePr>
          <p:cNvPr id="23563" name="Object 1"/>
          <p:cNvGraphicFramePr>
            <a:graphicFrameLocks noChangeAspect="1"/>
          </p:cNvGraphicFramePr>
          <p:nvPr/>
        </p:nvGraphicFramePr>
        <p:xfrm>
          <a:off x="574080" y="5651500"/>
          <a:ext cx="6215063" cy="936625"/>
        </p:xfrm>
        <a:graphic>
          <a:graphicData uri="http://schemas.openxmlformats.org/presentationml/2006/ole">
            <p:oleObj spid="_x0000_s97285" name="Ekvation" r:id="rId6" imgW="2869920" imgH="431640" progId="Equation.3">
              <p:embed/>
            </p:oleObj>
          </a:graphicData>
        </a:graphic>
      </p:graphicFrame>
      <p:graphicFrame>
        <p:nvGraphicFramePr>
          <p:cNvPr id="23564" name="Object 1"/>
          <p:cNvGraphicFramePr>
            <a:graphicFrameLocks noChangeAspect="1"/>
          </p:cNvGraphicFramePr>
          <p:nvPr/>
        </p:nvGraphicFramePr>
        <p:xfrm>
          <a:off x="675060" y="6588125"/>
          <a:ext cx="3440112" cy="936625"/>
        </p:xfrm>
        <a:graphic>
          <a:graphicData uri="http://schemas.openxmlformats.org/presentationml/2006/ole">
            <p:oleObj spid="_x0000_s97286" name="Ekvation" r:id="rId7" imgW="1587240" imgH="431640" progId="Equation.3">
              <p:embed/>
            </p:oleObj>
          </a:graphicData>
        </a:graphic>
      </p:graphicFrame>
      <p:graphicFrame>
        <p:nvGraphicFramePr>
          <p:cNvPr id="23565" name="Object 1"/>
          <p:cNvGraphicFramePr>
            <a:graphicFrameLocks noChangeAspect="1"/>
          </p:cNvGraphicFramePr>
          <p:nvPr/>
        </p:nvGraphicFramePr>
        <p:xfrm>
          <a:off x="681781" y="7596188"/>
          <a:ext cx="4043363" cy="936625"/>
        </p:xfrm>
        <a:graphic>
          <a:graphicData uri="http://schemas.openxmlformats.org/presentationml/2006/ole">
            <p:oleObj spid="_x0000_s97287" name="Ekvation" r:id="rId8" imgW="18666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1835696"/>
            <a:ext cx="6172200" cy="7822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Sammanfattning: fyra fall</a:t>
            </a:r>
            <a:endParaRPr lang="sv-SE" u="sng" dirty="0" smtClean="0"/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188640" y="3275856"/>
          <a:ext cx="6552728" cy="2473326"/>
        </p:xfrm>
        <a:graphic>
          <a:graphicData uri="http://schemas.openxmlformats.org/drawingml/2006/table">
            <a:tbl>
              <a:tblPr/>
              <a:tblGrid>
                <a:gridCol w="1872208"/>
                <a:gridCol w="1800200"/>
                <a:gridCol w="288032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Ordnad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Ej ordnad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återläggning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återläggning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36825" y="4932363"/>
          <a:ext cx="782638" cy="747712"/>
        </p:xfrm>
        <a:graphic>
          <a:graphicData uri="http://schemas.openxmlformats.org/presentationml/2006/ole">
            <p:oleObj spid="_x0000_s9218" name="Ekvation" r:id="rId3" imgW="444240" imgH="419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293096" y="4860032"/>
          <a:ext cx="1743075" cy="773113"/>
        </p:xfrm>
        <a:graphic>
          <a:graphicData uri="http://schemas.openxmlformats.org/presentationml/2006/ole">
            <p:oleObj spid="_x0000_s9219" name="Formel" r:id="rId4" imgW="1041120" imgH="45720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722563" y="4140076"/>
          <a:ext cx="406400" cy="439738"/>
        </p:xfrm>
        <a:graphic>
          <a:graphicData uri="http://schemas.openxmlformats.org/presentationml/2006/ole">
            <p:oleObj spid="_x0000_s9220" name="Ekvation" r:id="rId5" imgW="177480" imgH="1904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005263" y="3924300"/>
          <a:ext cx="2470150" cy="779463"/>
        </p:xfrm>
        <a:graphic>
          <a:graphicData uri="http://schemas.openxmlformats.org/presentationml/2006/ole">
            <p:oleObj spid="_x0000_s9221" name="Ekvation" r:id="rId6" imgW="1447560" imgH="457200" progId="Equation.3">
              <p:embed/>
            </p:oleObj>
          </a:graphicData>
        </a:graphic>
      </p:graphicFrame>
      <p:sp>
        <p:nvSpPr>
          <p:cNvPr id="14" name="Platshållare för innehåll 2"/>
          <p:cNvSpPr txBox="1">
            <a:spLocks/>
          </p:cNvSpPr>
          <p:nvPr/>
        </p:nvSpPr>
        <p:spPr>
          <a:xfrm>
            <a:off x="344531" y="6454081"/>
            <a:ext cx="6172200" cy="782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Intressant samband?</a:t>
            </a:r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332656" y="7308304"/>
          <a:ext cx="6334126" cy="815975"/>
        </p:xfrm>
        <a:graphic>
          <a:graphicData uri="http://schemas.openxmlformats.org/presentationml/2006/ole">
            <p:oleObj spid="_x0000_s9222" name="Ekvation" r:id="rId7" imgW="3403440" imgH="431640" progId="Equation.3">
              <p:embed/>
            </p:oleObj>
          </a:graphicData>
        </a:graphic>
      </p:graphicFrame>
      <p:sp>
        <p:nvSpPr>
          <p:cNvPr id="11" name="Rektangel 10"/>
          <p:cNvSpPr/>
          <p:nvPr/>
        </p:nvSpPr>
        <p:spPr>
          <a:xfrm>
            <a:off x="4653136" y="2670175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Ej viktigt nu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  <p:sp>
        <p:nvSpPr>
          <p:cNvPr id="13" name="Frihandsfigur 12"/>
          <p:cNvSpPr/>
          <p:nvPr/>
        </p:nvSpPr>
        <p:spPr>
          <a:xfrm>
            <a:off x="3469894" y="2868468"/>
            <a:ext cx="1111233" cy="1195532"/>
          </a:xfrm>
          <a:custGeom>
            <a:avLst/>
            <a:gdLst>
              <a:gd name="connsiteX0" fmla="*/ 774700 w 774700"/>
              <a:gd name="connsiteY0" fmla="*/ 0 h 1346200"/>
              <a:gd name="connsiteX1" fmla="*/ 88900 w 774700"/>
              <a:gd name="connsiteY1" fmla="*/ 381000 h 1346200"/>
              <a:gd name="connsiteX2" fmla="*/ 241300 w 774700"/>
              <a:gd name="connsiteY2" fmla="*/ 1346200 h 1346200"/>
              <a:gd name="connsiteX3" fmla="*/ 241300 w 774700"/>
              <a:gd name="connsiteY3" fmla="*/ 1346200 h 1346200"/>
              <a:gd name="connsiteX0" fmla="*/ 1011684 w 1011684"/>
              <a:gd name="connsiteY0" fmla="*/ 0 h 1346200"/>
              <a:gd name="connsiteX1" fmla="*/ 88900 w 1011684"/>
              <a:gd name="connsiteY1" fmla="*/ 342032 h 1346200"/>
              <a:gd name="connsiteX2" fmla="*/ 478284 w 1011684"/>
              <a:gd name="connsiteY2" fmla="*/ 1346200 h 1346200"/>
              <a:gd name="connsiteX3" fmla="*/ 478284 w 1011684"/>
              <a:gd name="connsiteY3" fmla="*/ 1346200 h 1346200"/>
              <a:gd name="connsiteX0" fmla="*/ 1111233 w 1111233"/>
              <a:gd name="connsiteY0" fmla="*/ 47348 h 1195532"/>
              <a:gd name="connsiteX1" fmla="*/ 103121 w 1111233"/>
              <a:gd name="connsiteY1" fmla="*/ 191364 h 1195532"/>
              <a:gd name="connsiteX2" fmla="*/ 492505 w 1111233"/>
              <a:gd name="connsiteY2" fmla="*/ 1195532 h 1195532"/>
              <a:gd name="connsiteX3" fmla="*/ 492505 w 1111233"/>
              <a:gd name="connsiteY3" fmla="*/ 1195532 h 1195532"/>
              <a:gd name="connsiteX0" fmla="*/ 1111233 w 1111233"/>
              <a:gd name="connsiteY0" fmla="*/ 47348 h 1195532"/>
              <a:gd name="connsiteX1" fmla="*/ 103121 w 1111233"/>
              <a:gd name="connsiteY1" fmla="*/ 191364 h 1195532"/>
              <a:gd name="connsiteX2" fmla="*/ 492505 w 1111233"/>
              <a:gd name="connsiteY2" fmla="*/ 1195532 h 1195532"/>
              <a:gd name="connsiteX3" fmla="*/ 492505 w 1111233"/>
              <a:gd name="connsiteY3" fmla="*/ 1195532 h 1195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1233" h="1195532">
                <a:moveTo>
                  <a:pt x="1111233" y="47348"/>
                </a:moveTo>
                <a:cubicBezTo>
                  <a:pt x="799587" y="8040"/>
                  <a:pt x="206242" y="0"/>
                  <a:pt x="103121" y="191364"/>
                </a:cubicBezTo>
                <a:cubicBezTo>
                  <a:pt x="0" y="382728"/>
                  <a:pt x="427608" y="1028171"/>
                  <a:pt x="492505" y="1195532"/>
                </a:cubicBezTo>
                <a:lnTo>
                  <a:pt x="492505" y="1195532"/>
                </a:ln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r>
              <a:rPr lang="sv-SE" sz="2800" dirty="0" smtClean="0"/>
              <a:t>Hur många olika urval av storlek </a:t>
            </a:r>
            <a:r>
              <a:rPr lang="sv-SE" sz="2800" i="1" dirty="0" smtClean="0"/>
              <a:t>k</a:t>
            </a:r>
            <a:r>
              <a:rPr lang="sv-SE" sz="2800" dirty="0" smtClean="0"/>
              <a:t> = 4 kan vi dra från </a:t>
            </a:r>
            <a:r>
              <a:rPr lang="sv-SE" sz="2800" i="1" dirty="0" smtClean="0"/>
              <a:t>n</a:t>
            </a:r>
            <a:r>
              <a:rPr lang="sv-SE" sz="2800" dirty="0" smtClean="0"/>
              <a:t> = 10 personer?</a:t>
            </a:r>
          </a:p>
        </p:txBody>
      </p:sp>
      <p:graphicFrame>
        <p:nvGraphicFramePr>
          <p:cNvPr id="8" name="Group 3"/>
          <p:cNvGraphicFramePr>
            <a:graphicFrameLocks/>
          </p:cNvGraphicFramePr>
          <p:nvPr/>
        </p:nvGraphicFramePr>
        <p:xfrm>
          <a:off x="260648" y="3779912"/>
          <a:ext cx="6287764" cy="4697438"/>
        </p:xfrm>
        <a:graphic>
          <a:graphicData uri="http://schemas.openxmlformats.org/drawingml/2006/table">
            <a:tbl>
              <a:tblPr/>
              <a:tblGrid>
                <a:gridCol w="1539552"/>
                <a:gridCol w="474821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Ordnad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</a:t>
                      </a:r>
                      <a:r>
                        <a:rPr kumimoji="0" lang="sv-SE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</a:t>
                      </a:r>
                      <a:r>
                        <a:rPr kumimoji="0" lang="sv-SE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Ej ordnad</a:t>
                      </a:r>
                      <a:endParaRPr kumimoji="0" lang="sv-S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</a:t>
                      </a:r>
                      <a:r>
                        <a:rPr kumimoji="0" lang="sv-SE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</a:t>
                      </a:r>
                      <a:r>
                        <a:rPr kumimoji="0" lang="sv-SE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2564904" y="6588224"/>
          <a:ext cx="3076575" cy="946150"/>
        </p:xfrm>
        <a:graphic>
          <a:graphicData uri="http://schemas.openxmlformats.org/presentationml/2006/ole">
            <p:oleObj spid="_x0000_s78853" name="Ekvation" r:id="rId3" imgW="1511280" imgH="457200" progId="Equation.3">
              <p:embed/>
            </p:oleObj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3068960" y="7549728"/>
          <a:ext cx="1447800" cy="946150"/>
        </p:xfrm>
        <a:graphic>
          <a:graphicData uri="http://schemas.openxmlformats.org/presentationml/2006/ole">
            <p:oleObj spid="_x0000_s78852" name="Ekvation" r:id="rId4" imgW="711000" imgH="457200" progId="Equation.3">
              <p:embed/>
            </p:oleObj>
          </a:graphicData>
        </a:graphic>
      </p:graphicFrame>
      <p:graphicFrame>
        <p:nvGraphicFramePr>
          <p:cNvPr id="78856" name="Object 8"/>
          <p:cNvGraphicFramePr>
            <a:graphicFrameLocks noChangeAspect="1"/>
          </p:cNvGraphicFramePr>
          <p:nvPr/>
        </p:nvGraphicFramePr>
        <p:xfrm>
          <a:off x="2852936" y="4427984"/>
          <a:ext cx="1603375" cy="420687"/>
        </p:xfrm>
        <a:graphic>
          <a:graphicData uri="http://schemas.openxmlformats.org/presentationml/2006/ole">
            <p:oleObj spid="_x0000_s78856" name="Ekvation" r:id="rId5" imgW="787320" imgH="203040" progId="Equation.3">
              <p:embed/>
            </p:oleObj>
          </a:graphicData>
        </a:graphic>
      </p:graphicFrame>
      <p:graphicFrame>
        <p:nvGraphicFramePr>
          <p:cNvPr id="78857" name="Object 9"/>
          <p:cNvGraphicFramePr>
            <a:graphicFrameLocks noChangeAspect="1"/>
          </p:cNvGraphicFramePr>
          <p:nvPr/>
        </p:nvGraphicFramePr>
        <p:xfrm>
          <a:off x="2852936" y="5220072"/>
          <a:ext cx="1989137" cy="866775"/>
        </p:xfrm>
        <a:graphic>
          <a:graphicData uri="http://schemas.openxmlformats.org/presentationml/2006/ole">
            <p:oleObj spid="_x0000_s78857" name="Ekvation" r:id="rId6" imgW="9777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Ex. Antag att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= 3,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 = -2,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3</a:t>
            </a:r>
            <a:r>
              <a:rPr lang="sv-SE" sz="2800" dirty="0" smtClean="0"/>
              <a:t> = 5,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4</a:t>
            </a:r>
            <a:r>
              <a:rPr lang="sv-SE" sz="2800" dirty="0" smtClean="0"/>
              <a:t> = 3</a:t>
            </a:r>
          </a:p>
          <a:p>
            <a:pPr marL="0" indent="0">
              <a:buNone/>
            </a:pPr>
            <a:r>
              <a:rPr lang="sv-SE" sz="2800" dirty="0" smtClean="0"/>
              <a:t>Beräkna: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Medelvärde: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Varians: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Standardavvikelse: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586382" y="3441700"/>
          <a:ext cx="5722938" cy="1130300"/>
        </p:xfrm>
        <a:graphic>
          <a:graphicData uri="http://schemas.openxmlformats.org/presentationml/2006/ole">
            <p:oleObj spid="_x0000_s98306" name="Ekvation" r:id="rId3" imgW="2641320" imgH="520560" progId="Equation.3">
              <p:embed/>
            </p:oleObj>
          </a:graphicData>
        </a:graphic>
      </p:graphicFrame>
      <p:graphicFrame>
        <p:nvGraphicFramePr>
          <p:cNvPr id="24584" name="Object 1"/>
          <p:cNvGraphicFramePr>
            <a:graphicFrameLocks noChangeAspect="1"/>
          </p:cNvGraphicFramePr>
          <p:nvPr/>
        </p:nvGraphicFramePr>
        <p:xfrm>
          <a:off x="2575073" y="5004048"/>
          <a:ext cx="3878263" cy="936625"/>
        </p:xfrm>
        <a:graphic>
          <a:graphicData uri="http://schemas.openxmlformats.org/presentationml/2006/ole">
            <p:oleObj spid="_x0000_s98307" name="Ekvation" r:id="rId4" imgW="1790640" imgH="431640" progId="Equation.3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1844824" y="6084168"/>
          <a:ext cx="2805113" cy="936625"/>
        </p:xfrm>
        <a:graphic>
          <a:graphicData uri="http://schemas.openxmlformats.org/presentationml/2006/ole">
            <p:oleObj spid="_x0000_s98308" name="Ekvation" r:id="rId5" imgW="1295280" imgH="431640" progId="Equation.3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3356992" y="7308304"/>
          <a:ext cx="1128713" cy="550863"/>
        </p:xfrm>
        <a:graphic>
          <a:graphicData uri="http://schemas.openxmlformats.org/presentationml/2006/ole">
            <p:oleObj spid="_x0000_s98309" name="Ekvation" r:id="rId6" imgW="5205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Lösning:</a:t>
            </a: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692696" y="2843808"/>
          <a:ext cx="5610225" cy="5672137"/>
        </p:xfrm>
        <a:graphic>
          <a:graphicData uri="http://schemas.openxmlformats.org/presentationml/2006/ole">
            <p:oleObj spid="_x0000_s131074" name="Ekvation" r:id="rId3" imgW="2590560" imgH="2616120" progId="Equation.3">
              <p:embed/>
            </p:oleObj>
          </a:graphicData>
        </a:graphic>
      </p:graphicFrame>
      <p:sp>
        <p:nvSpPr>
          <p:cNvPr id="9" name="Rektangel 8"/>
          <p:cNvSpPr/>
          <p:nvPr/>
        </p:nvSpPr>
        <p:spPr>
          <a:xfrm>
            <a:off x="4869160" y="3779912"/>
            <a:ext cx="1800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sz="2000" i="1" dirty="0" smtClean="0">
                <a:solidFill>
                  <a:srgbClr val="C00000"/>
                </a:solidFill>
              </a:rPr>
              <a:t>Antag att n = 4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4653136" y="5107994"/>
            <a:ext cx="18722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sz="2000" i="1" dirty="0" smtClean="0">
                <a:solidFill>
                  <a:srgbClr val="C00000"/>
                </a:solidFill>
              </a:rPr>
              <a:t>Antag att n = 4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2780928" y="8388424"/>
            <a:ext cx="40770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x</a:t>
            </a:r>
            <a:r>
              <a:rPr lang="sv-SE" sz="2000" i="1" baseline="-25000" dirty="0" smtClean="0">
                <a:solidFill>
                  <a:srgbClr val="C00000"/>
                </a:solidFill>
              </a:rPr>
              <a:t>0</a:t>
            </a:r>
            <a:r>
              <a:rPr lang="sv-SE" sz="2000" i="1" dirty="0" smtClean="0">
                <a:solidFill>
                  <a:srgbClr val="C00000"/>
                </a:solidFill>
              </a:rPr>
              <a:t> finns inte så antag att x</a:t>
            </a:r>
            <a:r>
              <a:rPr lang="sv-SE" sz="2000" i="1" baseline="-25000" dirty="0" smtClean="0">
                <a:solidFill>
                  <a:srgbClr val="C00000"/>
                </a:solidFill>
              </a:rPr>
              <a:t>0</a:t>
            </a:r>
            <a:r>
              <a:rPr lang="sv-SE" sz="2000" i="1" dirty="0" smtClean="0">
                <a:solidFill>
                  <a:srgbClr val="C00000"/>
                </a:solidFill>
              </a:rPr>
              <a:t> = 0</a:t>
            </a:r>
            <a:endParaRPr lang="sv-SE" sz="20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Medelvärde</a:t>
            </a:r>
            <a:r>
              <a:rPr lang="sv-SE" sz="2800" dirty="0" smtClean="0"/>
              <a:t>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4000" dirty="0" smtClean="0"/>
          </a:p>
          <a:p>
            <a:pPr marL="0" indent="0">
              <a:buNone/>
            </a:pPr>
            <a:r>
              <a:rPr lang="sv-SE" sz="2800" dirty="0" smtClean="0"/>
              <a:t>Varians (del av formeln):</a:t>
            </a: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24584" name="Object 1"/>
          <p:cNvGraphicFramePr>
            <a:graphicFrameLocks noChangeAspect="1"/>
          </p:cNvGraphicFramePr>
          <p:nvPr/>
        </p:nvGraphicFramePr>
        <p:xfrm>
          <a:off x="1988840" y="2547243"/>
          <a:ext cx="4097338" cy="1736725"/>
        </p:xfrm>
        <a:graphic>
          <a:graphicData uri="http://schemas.openxmlformats.org/presentationml/2006/ole">
            <p:oleObj spid="_x0000_s132099" name="Ekvation" r:id="rId3" imgW="1892160" imgH="799920" progId="Equation.3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1011238" y="5006975"/>
          <a:ext cx="5310187" cy="3525838"/>
        </p:xfrm>
        <a:graphic>
          <a:graphicData uri="http://schemas.openxmlformats.org/presentationml/2006/ole">
            <p:oleObj spid="_x0000_s132100" name="Ekvation" r:id="rId4" imgW="2450880" imgH="1625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Övning: Utveckla (dvs. lista termerna)</a:t>
            </a:r>
          </a:p>
          <a:p>
            <a:pPr marL="0" indent="0">
              <a:buNone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sv-SE" sz="1600" dirty="0" smtClean="0"/>
              <a:t>Fotnot: Man kan visa att (1+2+…+</a:t>
            </a:r>
            <a:r>
              <a:rPr lang="sv-SE" sz="1600" i="1" dirty="0" smtClean="0"/>
              <a:t>n</a:t>
            </a:r>
            <a:r>
              <a:rPr lang="sv-SE" sz="1600" dirty="0" smtClean="0"/>
              <a:t>) = </a:t>
            </a:r>
            <a:r>
              <a:rPr lang="sv-SE" sz="1600" i="1" dirty="0" smtClean="0"/>
              <a:t>n</a:t>
            </a:r>
            <a:r>
              <a:rPr lang="sv-SE" sz="1600" dirty="0" smtClean="0"/>
              <a:t>(</a:t>
            </a:r>
            <a:r>
              <a:rPr lang="sv-SE" sz="1600" i="1" dirty="0" smtClean="0"/>
              <a:t>n</a:t>
            </a:r>
            <a:r>
              <a:rPr lang="sv-SE" sz="1600" dirty="0" smtClean="0"/>
              <a:t>+1)/2</a:t>
            </a:r>
            <a:endParaRPr lang="sv-SE" sz="1600" dirty="0" smtClean="0"/>
          </a:p>
        </p:txBody>
      </p:sp>
      <p:graphicFrame>
        <p:nvGraphicFramePr>
          <p:cNvPr id="10246" name="Object 1"/>
          <p:cNvGraphicFramePr>
            <a:graphicFrameLocks noChangeAspect="1"/>
          </p:cNvGraphicFramePr>
          <p:nvPr/>
        </p:nvGraphicFramePr>
        <p:xfrm>
          <a:off x="957610" y="2865438"/>
          <a:ext cx="4919662" cy="936625"/>
        </p:xfrm>
        <a:graphic>
          <a:graphicData uri="http://schemas.openxmlformats.org/presentationml/2006/ole">
            <p:oleObj spid="_x0000_s99330" name="Ekvation" r:id="rId3" imgW="2273040" imgH="431640" progId="Equation.3">
              <p:embed/>
            </p:oleObj>
          </a:graphicData>
        </a:graphic>
      </p:graphicFrame>
      <p:graphicFrame>
        <p:nvGraphicFramePr>
          <p:cNvPr id="10247" name="Object 1"/>
          <p:cNvGraphicFramePr>
            <a:graphicFrameLocks noChangeAspect="1"/>
          </p:cNvGraphicFramePr>
          <p:nvPr/>
        </p:nvGraphicFramePr>
        <p:xfrm>
          <a:off x="980728" y="4140200"/>
          <a:ext cx="4865687" cy="936625"/>
        </p:xfrm>
        <a:graphic>
          <a:graphicData uri="http://schemas.openxmlformats.org/presentationml/2006/ole">
            <p:oleObj spid="_x0000_s99331" name="Ekvation" r:id="rId4" imgW="2247840" imgH="431640" progId="Equation.3">
              <p:embed/>
            </p:oleObj>
          </a:graphicData>
        </a:graphic>
      </p:graphicFrame>
      <p:graphicFrame>
        <p:nvGraphicFramePr>
          <p:cNvPr id="10248" name="Object 1"/>
          <p:cNvGraphicFramePr>
            <a:graphicFrameLocks noChangeAspect="1"/>
          </p:cNvGraphicFramePr>
          <p:nvPr/>
        </p:nvGraphicFramePr>
        <p:xfrm>
          <a:off x="1018827" y="5445274"/>
          <a:ext cx="4570413" cy="2151062"/>
        </p:xfrm>
        <a:graphic>
          <a:graphicData uri="http://schemas.openxmlformats.org/presentationml/2006/ole">
            <p:oleObj spid="_x0000_s99332" name="Ekvation" r:id="rId5" imgW="2108160" imgH="99036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Potensräkning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758880"/>
          </a:xfrm>
        </p:spPr>
        <p:txBody>
          <a:bodyPr>
            <a:normAutofit/>
          </a:bodyPr>
          <a:lstStyle/>
          <a:p>
            <a:pPr>
              <a:buNone/>
            </a:pPr>
            <a:endParaRPr lang="sv-SE" sz="1200" dirty="0" smtClean="0"/>
          </a:p>
          <a:p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 = </a:t>
            </a:r>
            <a:r>
              <a:rPr lang="sv-SE" i="1" dirty="0" err="1" smtClean="0"/>
              <a:t>a</a:t>
            </a:r>
            <a:r>
              <a:rPr lang="sv-SE" dirty="0" err="1" smtClean="0"/>
              <a:t>·</a:t>
            </a:r>
            <a:r>
              <a:rPr lang="sv-SE" i="1" dirty="0" err="1" smtClean="0"/>
              <a:t>a</a:t>
            </a:r>
            <a:r>
              <a:rPr lang="sv-SE" dirty="0" smtClean="0"/>
              <a:t>· … ·</a:t>
            </a:r>
            <a:r>
              <a:rPr lang="sv-SE" i="1" dirty="0" smtClean="0"/>
              <a:t>a</a:t>
            </a:r>
          </a:p>
          <a:p>
            <a:pPr lvl="1">
              <a:buNone/>
            </a:pPr>
            <a:endParaRPr lang="sv-SE" sz="2400" dirty="0" smtClean="0"/>
          </a:p>
          <a:p>
            <a:r>
              <a:rPr lang="sv-SE" i="1" dirty="0" err="1" smtClean="0"/>
              <a:t>a</a:t>
            </a:r>
            <a:r>
              <a:rPr lang="sv-SE" i="1" baseline="30000" dirty="0" err="1" smtClean="0"/>
              <a:t>b</a:t>
            </a:r>
            <a:r>
              <a:rPr lang="sv-SE" dirty="0" err="1" smtClean="0"/>
              <a:t>·</a:t>
            </a:r>
            <a:r>
              <a:rPr lang="sv-SE" i="1" dirty="0" err="1" smtClean="0"/>
              <a:t>a</a:t>
            </a:r>
            <a:r>
              <a:rPr lang="sv-SE" i="1" baseline="30000" dirty="0" err="1" smtClean="0"/>
              <a:t>c</a:t>
            </a:r>
            <a:r>
              <a:rPr lang="sv-SE" dirty="0" smtClean="0"/>
              <a:t> = </a:t>
            </a:r>
            <a:r>
              <a:rPr lang="sv-SE" i="1" dirty="0" smtClean="0"/>
              <a:t>a</a:t>
            </a:r>
            <a:r>
              <a:rPr lang="sv-SE" baseline="30000" dirty="0" smtClean="0"/>
              <a:t>(</a:t>
            </a:r>
            <a:r>
              <a:rPr lang="sv-SE" i="1" baseline="30000" dirty="0" err="1" smtClean="0"/>
              <a:t>b</a:t>
            </a:r>
            <a:r>
              <a:rPr lang="sv-SE" baseline="30000" dirty="0" err="1" smtClean="0"/>
              <a:t>+</a:t>
            </a:r>
            <a:r>
              <a:rPr lang="sv-SE" i="1" baseline="30000" dirty="0" err="1" smtClean="0"/>
              <a:t>c</a:t>
            </a:r>
            <a:r>
              <a:rPr lang="sv-SE" baseline="30000" dirty="0" smtClean="0"/>
              <a:t>)</a:t>
            </a:r>
            <a:r>
              <a:rPr lang="sv-SE" dirty="0" smtClean="0"/>
              <a:t>	</a:t>
            </a:r>
          </a:p>
          <a:p>
            <a:endParaRPr lang="sv-SE" sz="2400" dirty="0" smtClean="0"/>
          </a:p>
          <a:p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)</a:t>
            </a:r>
            <a:r>
              <a:rPr lang="sv-SE" i="1" baseline="30000" dirty="0" smtClean="0"/>
              <a:t>c</a:t>
            </a:r>
            <a:r>
              <a:rPr lang="sv-SE" dirty="0" smtClean="0"/>
              <a:t> = </a:t>
            </a:r>
            <a:r>
              <a:rPr lang="sv-SE" i="1" dirty="0" smtClean="0"/>
              <a:t>a</a:t>
            </a:r>
            <a:r>
              <a:rPr lang="sv-SE" baseline="30000" dirty="0" smtClean="0"/>
              <a:t>(</a:t>
            </a:r>
            <a:r>
              <a:rPr lang="sv-SE" i="1" baseline="30000" dirty="0" err="1" smtClean="0"/>
              <a:t>bc</a:t>
            </a:r>
            <a:r>
              <a:rPr lang="sv-SE" baseline="30000" dirty="0" smtClean="0"/>
              <a:t>)</a:t>
            </a:r>
            <a:endParaRPr lang="sv-SE" dirty="0" smtClean="0"/>
          </a:p>
          <a:p>
            <a:endParaRPr lang="sv-SE" sz="2400" dirty="0" smtClean="0"/>
          </a:p>
          <a:p>
            <a:r>
              <a:rPr lang="sv-SE" i="1" dirty="0" smtClean="0"/>
              <a:t>a</a:t>
            </a:r>
            <a:r>
              <a:rPr lang="sv-SE" baseline="30000" dirty="0" smtClean="0"/>
              <a:t>–</a:t>
            </a:r>
            <a:r>
              <a:rPr lang="sv-SE" i="1" baseline="30000" dirty="0" smtClean="0"/>
              <a:t>b</a:t>
            </a:r>
            <a:r>
              <a:rPr lang="sv-SE" i="1" dirty="0" smtClean="0"/>
              <a:t> = 1 / a</a:t>
            </a:r>
            <a:r>
              <a:rPr lang="sv-SE" i="1" baseline="30000" dirty="0" smtClean="0"/>
              <a:t>b</a:t>
            </a:r>
            <a:endParaRPr lang="sv-SE" i="1" dirty="0" smtClean="0"/>
          </a:p>
          <a:p>
            <a:endParaRPr lang="sv-SE" sz="2400" i="1" dirty="0" smtClean="0"/>
          </a:p>
          <a:p>
            <a:r>
              <a:rPr lang="sv-SE" i="1" dirty="0" smtClean="0"/>
              <a:t>a</a:t>
            </a:r>
            <a:r>
              <a:rPr lang="sv-SE" i="1" baseline="30000" dirty="0" smtClean="0"/>
              <a:t>0</a:t>
            </a:r>
            <a:r>
              <a:rPr lang="sv-SE" dirty="0" smtClean="0"/>
              <a:t> = 1</a:t>
            </a:r>
          </a:p>
          <a:p>
            <a:endParaRPr lang="sv-SE" sz="2400" dirty="0" smtClean="0"/>
          </a:p>
          <a:p>
            <a:r>
              <a:rPr lang="sv-SE" i="1" dirty="0" smtClean="0"/>
              <a:t>a</a:t>
            </a:r>
            <a:r>
              <a:rPr lang="sv-SE" baseline="30000" dirty="0" smtClean="0"/>
              <a:t>1/</a:t>
            </a:r>
            <a:r>
              <a:rPr lang="sv-SE" i="1" baseline="30000" dirty="0" smtClean="0"/>
              <a:t>b</a:t>
            </a:r>
            <a:r>
              <a:rPr lang="sv-SE" dirty="0" smtClean="0"/>
              <a:t> =</a:t>
            </a:r>
          </a:p>
        </p:txBody>
      </p:sp>
      <p:sp>
        <p:nvSpPr>
          <p:cNvPr id="5" name="Vänster klammerparentes 4"/>
          <p:cNvSpPr/>
          <p:nvPr/>
        </p:nvSpPr>
        <p:spPr>
          <a:xfrm rot="5400000">
            <a:off x="2132856" y="1701205"/>
            <a:ext cx="216024" cy="1512168"/>
          </a:xfrm>
          <a:prstGeom prst="lef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1772816" y="1917229"/>
            <a:ext cx="1008112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ggr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371850" y="4464050"/>
          <a:ext cx="114300" cy="215900"/>
        </p:xfrm>
        <a:graphic>
          <a:graphicData uri="http://schemas.openxmlformats.org/presentationml/2006/ole">
            <p:oleObj spid="_x0000_s100354" name="Ekvation" r:id="rId3" imgW="114120" imgH="215640" progId="Equation.3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1836564" y="7715844"/>
          <a:ext cx="368300" cy="304800"/>
        </p:xfrm>
        <a:graphic>
          <a:graphicData uri="http://schemas.openxmlformats.org/presentationml/2006/ole">
            <p:oleObj spid="_x0000_s100355" name="Ekvation" r:id="rId4" imgW="368280" imgH="30456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komboövning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758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Beräkna följande</a:t>
            </a:r>
          </a:p>
          <a:p>
            <a:pPr>
              <a:buNone/>
            </a:pPr>
            <a:r>
              <a:rPr lang="sv-SE" dirty="0" smtClean="0"/>
              <a:t>för </a:t>
            </a:r>
            <a:r>
              <a:rPr lang="sv-SE" i="1" dirty="0" smtClean="0"/>
              <a:t>n</a:t>
            </a:r>
            <a:r>
              <a:rPr lang="sv-SE" dirty="0" smtClean="0"/>
              <a:t> = 0, 1, 2, 3</a:t>
            </a:r>
          </a:p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Svar: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0;	2</a:t>
            </a:r>
            <a:r>
              <a:rPr lang="sv-SE" baseline="30000" dirty="0" smtClean="0"/>
              <a:t>0</a:t>
            </a:r>
            <a:r>
              <a:rPr lang="sv-SE" dirty="0" smtClean="0"/>
              <a:t> = 1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1;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= 1 + 2 = 3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2;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+ 2</a:t>
            </a:r>
            <a:r>
              <a:rPr lang="sv-SE" baseline="30000" dirty="0" smtClean="0"/>
              <a:t>2</a:t>
            </a:r>
            <a:r>
              <a:rPr lang="sv-SE" dirty="0" smtClean="0"/>
              <a:t> = 1 + 2 + 4 = 7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3;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+ 2</a:t>
            </a:r>
            <a:r>
              <a:rPr lang="sv-SE" baseline="30000" dirty="0" smtClean="0"/>
              <a:t>2</a:t>
            </a:r>
            <a:r>
              <a:rPr lang="sv-SE" dirty="0" smtClean="0"/>
              <a:t> + 2</a:t>
            </a:r>
            <a:r>
              <a:rPr lang="sv-SE" baseline="30000" dirty="0" smtClean="0"/>
              <a:t>3</a:t>
            </a:r>
            <a:r>
              <a:rPr lang="sv-SE" dirty="0" smtClean="0"/>
              <a:t> = 15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371850" y="4464050"/>
          <a:ext cx="114300" cy="215900"/>
        </p:xfrm>
        <a:graphic>
          <a:graphicData uri="http://schemas.openxmlformats.org/presentationml/2006/ole">
            <p:oleObj spid="_x0000_s101378" name="Ekvation" r:id="rId3" imgW="114120" imgH="215640" progId="Equation.3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25604" name="Object 1"/>
          <p:cNvGraphicFramePr>
            <a:graphicFrameLocks noChangeAspect="1"/>
          </p:cNvGraphicFramePr>
          <p:nvPr/>
        </p:nvGraphicFramePr>
        <p:xfrm>
          <a:off x="3612226" y="1823821"/>
          <a:ext cx="1330928" cy="1080120"/>
        </p:xfrm>
        <a:graphic>
          <a:graphicData uri="http://schemas.openxmlformats.org/presentationml/2006/ole">
            <p:oleObj spid="_x0000_s101379" name="Ekvation" r:id="rId4" imgW="533160" imgH="431640" progId="Equation.3">
              <p:embed/>
            </p:oleObj>
          </a:graphicData>
        </a:graphic>
      </p:graphicFrame>
      <p:graphicFrame>
        <p:nvGraphicFramePr>
          <p:cNvPr id="25605" name="Object 1"/>
          <p:cNvGraphicFramePr>
            <a:graphicFrameLocks noChangeAspect="1"/>
          </p:cNvGraphicFramePr>
          <p:nvPr/>
        </p:nvGraphicFramePr>
        <p:xfrm>
          <a:off x="2060848" y="7380312"/>
          <a:ext cx="2347913" cy="1079500"/>
        </p:xfrm>
        <a:graphic>
          <a:graphicData uri="http://schemas.openxmlformats.org/presentationml/2006/ole">
            <p:oleObj spid="_x0000_s101380" name="Ekvation" r:id="rId5" imgW="939600" imgH="431640" progId="Equation.3">
              <p:embed/>
            </p:oleObj>
          </a:graphicData>
        </a:graphic>
      </p:graphicFrame>
      <p:sp>
        <p:nvSpPr>
          <p:cNvPr id="8" name="Rektangel 7"/>
          <p:cNvSpPr/>
          <p:nvPr/>
        </p:nvSpPr>
        <p:spPr>
          <a:xfrm>
            <a:off x="5013176" y="8460432"/>
            <a:ext cx="1422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 smtClean="0"/>
              <a:t> 3.6893×10¹⁹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2927</TotalTime>
  <Words>1169</Words>
  <Application>Microsoft Office PowerPoint</Application>
  <PresentationFormat>Bildspel på skärmen (4:3)</PresentationFormat>
  <Paragraphs>295</Paragraphs>
  <Slides>31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3</vt:i4>
      </vt:variant>
      <vt:variant>
        <vt:lpstr>Bildrubriker</vt:lpstr>
      </vt:variant>
      <vt:variant>
        <vt:i4>31</vt:i4>
      </vt:variant>
    </vt:vector>
  </HeadingPairs>
  <TitlesOfParts>
    <vt:vector size="35" baseType="lpstr">
      <vt:lpstr>Office-tema</vt:lpstr>
      <vt:lpstr>Ekvation</vt:lpstr>
      <vt:lpstr>Microsoft Equation 3.0</vt:lpstr>
      <vt:lpstr>Formel</vt:lpstr>
      <vt:lpstr>F4 Matematikrep</vt:lpstr>
      <vt:lpstr>Summatecken</vt:lpstr>
      <vt:lpstr>Summatecken, forts.</vt:lpstr>
      <vt:lpstr>Summatecken, forts.</vt:lpstr>
      <vt:lpstr>Summatecken, forts.</vt:lpstr>
      <vt:lpstr>Summatecken, forts.</vt:lpstr>
      <vt:lpstr>Summatecken, forts.</vt:lpstr>
      <vt:lpstr>Potensräkning</vt:lpstr>
      <vt:lpstr>En komboövning</vt:lpstr>
      <vt:lpstr>Logaritmer</vt:lpstr>
      <vt:lpstr>Logaritmer, forts.</vt:lpstr>
      <vt:lpstr>Logaritmer, forts.</vt:lpstr>
      <vt:lpstr>Logaritmer, forts.</vt:lpstr>
      <vt:lpstr>Kombinatorik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Exempel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265</cp:revision>
  <dcterms:created xsi:type="dcterms:W3CDTF">2012-09-02T12:13:54Z</dcterms:created>
  <dcterms:modified xsi:type="dcterms:W3CDTF">2013-01-25T16:59:53Z</dcterms:modified>
</cp:coreProperties>
</file>