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3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6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0B7E-7A17-47E8-A5AB-33071C0C8AAA}" type="datetimeFigureOut">
              <a:rPr lang="sv-SE" smtClean="0"/>
              <a:pPr/>
              <a:t>2013-01-24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64AB5-3208-46EB-A2CB-53BA67DEFF1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583"/>
            <a:ext cx="7258050" cy="5286375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3890EF18-1A05-449E-87AA-DE172AB0800B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F0C1-E423-40F5-AF4D-DF3BE03DC4B2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FBA3-680F-4AF0-9A08-4D89E5E722E9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6DE0-B301-444F-88CE-578D8A721CFD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0CD1-9393-490E-B1EB-133B22941BF3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5625-855C-40FA-BFEA-40D25AD55EC4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A7771915-69F1-4FD9-A86D-1B922EA6E228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05BE-BB3B-4036-AD50-A0FD6E7CB090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F3A4-A471-4C12-8539-A340A58BC9F9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6CE-021D-4675-992D-A594756369FE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0140-D8AF-4BC5-89AA-7DC76DE5F979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4A37-B256-4C9B-96A5-8D5799CD9648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EA63-6703-4768-8D51-0A65C40F41A5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E2E0-560B-41BD-95BD-F5E58C5F0F11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B22A-4E98-4B5F-8B76-E77EA201FFF2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3811-A503-4D4B-811A-D87C66FAB764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76E4-FECC-47B9-83CC-96587EF3E0AB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A195-1EAF-44E6-B734-449E06FFE3D4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 anchorCtr="0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97600" y="6386400"/>
            <a:ext cx="1123200" cy="280800"/>
          </a:xfrm>
        </p:spPr>
        <p:txBody>
          <a:bodyPr/>
          <a:lstStyle/>
          <a:p>
            <a:fld id="{7BD41E77-EE77-4AF9-AAFC-B23735CAC27B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64000" y="6386400"/>
            <a:ext cx="4492800" cy="280800"/>
          </a:xfrm>
        </p:spPr>
        <p:txBody>
          <a:bodyPr/>
          <a:lstStyle/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300000" y="6386400"/>
            <a:ext cx="1425600" cy="280800"/>
          </a:xfrm>
        </p:spPr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23CD-1C53-4F69-AADD-25D95D22E6E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/Namn Namn, Institution eller liknande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E3E2FA91-1025-464E-9FDD-83ABE98BC083}" type="datetime1">
              <a:rPr lang="sv-SE" smtClean="0"/>
              <a:pPr/>
              <a:t>2013-01-24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3" r:id="rId5"/>
    <p:sldLayoutId id="2147483661" r:id="rId6"/>
    <p:sldLayoutId id="2147483655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A830039C-C471-4E80-9C68-A3F4AF5BF84D}" type="datetime1">
              <a:rPr lang="sv-SE" smtClean="0"/>
              <a:pPr/>
              <a:t>2013-01-24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7948800" cy="795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600" y="1310400"/>
            <a:ext cx="7948800" cy="43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7600" y="6386400"/>
            <a:ext cx="11232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CB4D6CE-52AE-4882-8486-346FBC4F12F8}" type="datetime1">
              <a:rPr lang="sv-SE" smtClean="0"/>
              <a:pPr/>
              <a:t>2013-01-24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4000" y="6386400"/>
            <a:ext cx="4492800" cy="28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 smtClean="0"/>
              <a:t>/Namn </a:t>
            </a:r>
            <a:r>
              <a:rPr lang="sv-SE" dirty="0" err="1" smtClean="0"/>
              <a:t>Namn</a:t>
            </a:r>
            <a:r>
              <a:rPr lang="sv-SE" dirty="0" smtClean="0"/>
              <a:t>, Institution eller liknande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000" y="6386400"/>
            <a:ext cx="1425600" cy="28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00B66ED-EE6C-4E7E-848D-94DB84BF311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900"/>
        </a:lnSpc>
        <a:spcBef>
          <a:spcPct val="20000"/>
        </a:spcBef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Statistikens grunder 1 (dagtid)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 rot="1879184">
            <a:off x="7190048" y="627695"/>
            <a:ext cx="1397288" cy="4838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viktiga begrepp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dirty="0" smtClean="0"/>
              <a:t>Population</a:t>
            </a:r>
          </a:p>
          <a:p>
            <a:pPr marL="755650" lvl="1" indent="-355600"/>
            <a:r>
              <a:rPr lang="sv-SE" dirty="0" smtClean="0"/>
              <a:t>En mängd av väldefinierade objekt som besitter egenskaper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/>
              <a:t>Urval, stickprov</a:t>
            </a:r>
          </a:p>
          <a:p>
            <a:pPr marL="755650" lvl="1" indent="-355600"/>
            <a:r>
              <a:rPr lang="sv-SE" dirty="0" smtClean="0"/>
              <a:t>Den delmängd av populationen som vi observerar</a:t>
            </a:r>
          </a:p>
          <a:p>
            <a:pPr marL="755650" lvl="1" indent="-355600"/>
            <a:r>
              <a:rPr lang="sv-SE" dirty="0" smtClean="0"/>
              <a:t>Urvalet kan ske deterministiskt (inte så bra) eller slumpmässigt (bättre)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/>
              <a:t>Variabler</a:t>
            </a:r>
          </a:p>
          <a:p>
            <a:pPr marL="755650" lvl="1" indent="-355600"/>
            <a:r>
              <a:rPr lang="sv-SE" dirty="0" smtClean="0"/>
              <a:t>De egenskaper som objekten i populationen besitter och som man avser att observera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Variabler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Kvantitativa variabler</a:t>
            </a:r>
          </a:p>
          <a:p>
            <a:pPr marL="755650" lvl="1" indent="-355600"/>
            <a:r>
              <a:rPr lang="sv-SE" dirty="0" smtClean="0"/>
              <a:t>Antar numeriska värden</a:t>
            </a:r>
          </a:p>
          <a:p>
            <a:pPr marL="355600" indent="-355600"/>
            <a:r>
              <a:rPr lang="sv-SE" b="1" dirty="0" smtClean="0">
                <a:solidFill>
                  <a:schemeClr val="accent4">
                    <a:lumMod val="75000"/>
                  </a:schemeClr>
                </a:solidFill>
              </a:rPr>
              <a:t>Kvalitativa variabler</a:t>
            </a:r>
          </a:p>
          <a:p>
            <a:pPr marL="755650" lvl="1" indent="-355600"/>
            <a:r>
              <a:rPr lang="sv-SE" dirty="0" smtClean="0"/>
              <a:t>Antar icke-numeriska värden</a:t>
            </a:r>
          </a:p>
          <a:p>
            <a:pPr marL="755650" lvl="1" indent="-355600"/>
            <a:endParaRPr lang="sv-SE" dirty="0" smtClean="0"/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Kontinuerliga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samtliga</a:t>
            </a:r>
            <a:r>
              <a:rPr lang="sv-SE" dirty="0" smtClean="0"/>
              <a:t> värden inom ett intervall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Diskreta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endast vissa </a:t>
            </a:r>
            <a:r>
              <a:rPr lang="sv-SE" dirty="0" smtClean="0"/>
              <a:t>värden</a:t>
            </a:r>
          </a:p>
          <a:p>
            <a:pPr marL="755650" lvl="1" indent="-355600"/>
            <a:r>
              <a:rPr lang="sv-SE" dirty="0" err="1" smtClean="0"/>
              <a:t>Uppräkneliga</a:t>
            </a:r>
            <a:r>
              <a:rPr lang="sv-SE" dirty="0" smtClean="0"/>
              <a:t>, listbara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Skalor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926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Värdena som en variabel kan anta anges på olika skaltyper: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Nominalskala</a:t>
            </a:r>
          </a:p>
          <a:p>
            <a:pPr marL="755650" lvl="1" indent="-355600"/>
            <a:r>
              <a:rPr lang="sv-SE" sz="1800" dirty="0" smtClean="0"/>
              <a:t>Icke-numeriskt, latin nomen = namn</a:t>
            </a:r>
          </a:p>
          <a:p>
            <a:pPr marL="755650" lvl="1" indent="-355600"/>
            <a:r>
              <a:rPr lang="sv-SE" sz="1800" dirty="0" smtClean="0"/>
              <a:t>Ex. bilmärke, yrke m.m.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Ordinalskala</a:t>
            </a:r>
          </a:p>
          <a:p>
            <a:pPr marL="755650" lvl="1" indent="-355600"/>
            <a:r>
              <a:rPr lang="sv-SE" sz="1800" dirty="0" smtClean="0"/>
              <a:t>Icke-numeriskt men kan </a:t>
            </a:r>
            <a:r>
              <a:rPr lang="sv-SE" sz="1800" b="1" i="1" dirty="0" smtClean="0">
                <a:solidFill>
                  <a:schemeClr val="tx2"/>
                </a:solidFill>
              </a:rPr>
              <a:t>ordnas</a:t>
            </a:r>
          </a:p>
          <a:p>
            <a:pPr marL="755650" lvl="1" indent="-355600"/>
            <a:r>
              <a:rPr lang="sv-SE" sz="1800" dirty="0" smtClean="0"/>
              <a:t>Ex. ”bra, bättre, bäst”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Intervallskala</a:t>
            </a:r>
          </a:p>
          <a:p>
            <a:pPr marL="755650" lvl="1" indent="-355600"/>
            <a:r>
              <a:rPr lang="sv-SE" sz="1800" dirty="0" smtClean="0"/>
              <a:t>Numeriska värden där avstånden är väldefinierade men inte kvoter</a:t>
            </a:r>
          </a:p>
          <a:p>
            <a:pPr marL="755650" lvl="1" indent="-355600"/>
            <a:r>
              <a:rPr lang="sv-SE" sz="1800" dirty="0" smtClean="0"/>
              <a:t>Ex. Celsiusskala (”dubbelt så varmt”?), klockslag</a:t>
            </a:r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Kvotskala</a:t>
            </a:r>
          </a:p>
          <a:p>
            <a:pPr marL="755650" lvl="1" indent="-355600"/>
            <a:r>
              <a:rPr lang="sv-SE" sz="1800" dirty="0" smtClean="0"/>
              <a:t>”20 är två ggr större än 10”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Variabeltyp och skaltyp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899592" y="1844824"/>
          <a:ext cx="7488832" cy="303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504056"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Variabeltyp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716">
                <a:tc>
                  <a:txBody>
                    <a:bodyPr/>
                    <a:lstStyle/>
                    <a:p>
                      <a:r>
                        <a:rPr lang="sv-SE" sz="20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Skaltyp</a:t>
                      </a:r>
                      <a:endParaRPr lang="sv-SE" sz="200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Diskret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Kontinuerlig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376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Nominal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Kvalitativ</a:t>
                      </a:r>
                      <a:endParaRPr lang="sv-SE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044">
                <a:tc>
                  <a:txBody>
                    <a:bodyPr/>
                    <a:lstStyle/>
                    <a:p>
                      <a:r>
                        <a:rPr lang="sv-SE" sz="2000" b="1" i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Ordinal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2704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Intervall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Kvantitativ</a:t>
                      </a:r>
                      <a:endParaRPr lang="sv-SE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sv-SE" sz="20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Kvot</a:t>
                      </a:r>
                      <a:endParaRPr lang="sv-SE" sz="20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</a:t>
                      </a:r>
                      <a:endParaRPr lang="sv-SE" sz="20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21920" marR="12192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Modeller,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En modell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förenklad </a:t>
            </a:r>
            <a:r>
              <a:rPr lang="sv-SE" dirty="0" smtClean="0"/>
              <a:t>beskrivning av något verkligt</a:t>
            </a:r>
          </a:p>
          <a:p>
            <a:pPr marL="755650" lvl="1" indent="-355600"/>
            <a:r>
              <a:rPr lang="sv-SE" dirty="0" smtClean="0"/>
              <a:t>Vi tar bara med sådant som är väsentligt</a:t>
            </a:r>
          </a:p>
          <a:p>
            <a:pPr marL="755650" lvl="1" indent="-355600"/>
            <a:r>
              <a:rPr lang="sv-SE" dirty="0" smtClean="0"/>
              <a:t>Testa hållbarhet i ett material så spelar kanske inte färgen någon roll 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kan ersätta de relevanta aspekterna av verkligheten med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symboler</a:t>
            </a:r>
          </a:p>
          <a:p>
            <a:pPr marL="755650" lvl="1" indent="-355600"/>
            <a:r>
              <a:rPr lang="sv-SE" dirty="0" smtClean="0"/>
              <a:t>Vi gör det till ”matematik”</a:t>
            </a:r>
          </a:p>
          <a:p>
            <a:pPr marL="755650" lvl="1" indent="-355600"/>
            <a:r>
              <a:rPr lang="sv-SE" dirty="0" smtClean="0"/>
              <a:t>Ex.  </a:t>
            </a:r>
            <a:r>
              <a:rPr lang="sv-SE" i="1" dirty="0" smtClean="0"/>
              <a:t>s</a:t>
            </a:r>
            <a:r>
              <a:rPr lang="sv-SE" dirty="0" smtClean="0"/>
              <a:t> = </a:t>
            </a:r>
            <a:r>
              <a:rPr lang="sv-SE" i="1" dirty="0" err="1" smtClean="0"/>
              <a:t>v</a:t>
            </a:r>
            <a:r>
              <a:rPr lang="sv-SE" dirty="0" err="1" smtClean="0"/>
              <a:t>·</a:t>
            </a:r>
            <a:r>
              <a:rPr lang="sv-SE" i="1" dirty="0" err="1" smtClean="0"/>
              <a:t>t</a:t>
            </a:r>
            <a:endParaRPr lang="sv-SE" i="1" dirty="0" smtClean="0"/>
          </a:p>
          <a:p>
            <a:pPr marL="755650" lvl="1" indent="-355600"/>
            <a:r>
              <a:rPr lang="sv-SE" dirty="0" smtClean="0"/>
              <a:t>Sträcka, hastighet och tid är variablerna; </a:t>
            </a:r>
            <a:r>
              <a:rPr lang="sv-SE" i="1" dirty="0" smtClean="0"/>
              <a:t>s</a:t>
            </a:r>
            <a:r>
              <a:rPr lang="sv-SE" dirty="0" smtClean="0"/>
              <a:t>, </a:t>
            </a:r>
            <a:r>
              <a:rPr lang="sv-SE" i="1" dirty="0" smtClean="0"/>
              <a:t>v</a:t>
            </a:r>
            <a:r>
              <a:rPr lang="sv-SE" dirty="0" smtClean="0"/>
              <a:t> och </a:t>
            </a:r>
            <a:r>
              <a:rPr lang="sv-SE" i="1" dirty="0" smtClean="0"/>
              <a:t>t</a:t>
            </a:r>
            <a:r>
              <a:rPr lang="sv-SE" dirty="0" smtClean="0"/>
              <a:t> är symboler som representerar variablerna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Stokastiska modeller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768"/>
              </a:spcBef>
              <a:buNone/>
            </a:pPr>
            <a:r>
              <a:rPr lang="sv-SE" dirty="0" smtClean="0"/>
              <a:t>I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deterministisk modell </a:t>
            </a:r>
            <a:r>
              <a:rPr lang="sv-SE" dirty="0" smtClean="0"/>
              <a:t>finns inget utrymme för undantag, allt är exakt beskrivet i modellen.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sv-SE" dirty="0" smtClean="0">
                <a:solidFill>
                  <a:schemeClr val="tx2"/>
                </a:solidFill>
              </a:rPr>
              <a:t>Ex. Boyles gaslag:	</a:t>
            </a:r>
            <a:r>
              <a:rPr lang="sv-SE" dirty="0" err="1" smtClean="0">
                <a:solidFill>
                  <a:schemeClr val="tx2"/>
                </a:solidFill>
              </a:rPr>
              <a:t>Tryck·Volym</a:t>
            </a:r>
            <a:r>
              <a:rPr lang="sv-SE" dirty="0" smtClean="0">
                <a:solidFill>
                  <a:schemeClr val="tx2"/>
                </a:solidFill>
              </a:rPr>
              <a:t> = konstant</a:t>
            </a:r>
          </a:p>
          <a:p>
            <a:pPr marL="0" lvl="0" indent="0">
              <a:spcBef>
                <a:spcPts val="768"/>
              </a:spcBef>
              <a:buNone/>
            </a:pPr>
            <a:endParaRPr lang="sv-SE" sz="1000" dirty="0" smtClean="0"/>
          </a:p>
          <a:p>
            <a:pPr marL="0" lvl="0" indent="0">
              <a:spcBef>
                <a:spcPts val="768"/>
              </a:spcBef>
              <a:buNone/>
            </a:pPr>
            <a:r>
              <a:rPr lang="sv-SE" dirty="0" smtClean="0"/>
              <a:t>Det som kännetecknar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modell</a:t>
            </a:r>
            <a:r>
              <a:rPr lang="sv-SE" dirty="0" smtClean="0"/>
              <a:t> är att den innehåller en </a:t>
            </a:r>
            <a:r>
              <a:rPr lang="sv-SE" b="1" i="1" dirty="0" smtClean="0">
                <a:solidFill>
                  <a:schemeClr val="tx2"/>
                </a:solidFill>
              </a:rPr>
              <a:t>slumpkomponent</a:t>
            </a:r>
            <a:r>
              <a:rPr lang="sv-SE" dirty="0" smtClean="0"/>
              <a:t>. Vi vet inte exakt vad det kommer att bli men vi kan uttala oss om hur troligt det är.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sv-SE" dirty="0" smtClean="0">
                <a:solidFill>
                  <a:schemeClr val="tx2"/>
                </a:solidFill>
              </a:rPr>
              <a:t>Ex. Antal åsnesparkar:	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 och </a:t>
            </a:r>
            <a:r>
              <a:rPr lang="sv-SE" i="1" dirty="0" smtClean="0">
                <a:solidFill>
                  <a:schemeClr val="tx2"/>
                </a:solidFill>
              </a:rPr>
              <a:t>P</a:t>
            </a:r>
            <a:r>
              <a:rPr lang="sv-SE" dirty="0" smtClean="0">
                <a:solidFill>
                  <a:schemeClr val="tx2"/>
                </a:solidFill>
              </a:rPr>
              <a:t>(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 = 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) = </a:t>
            </a:r>
            <a:r>
              <a:rPr lang="el-GR" dirty="0" smtClean="0">
                <a:solidFill>
                  <a:schemeClr val="tx2"/>
                </a:solidFill>
              </a:rPr>
              <a:t>λ</a:t>
            </a:r>
            <a:r>
              <a:rPr lang="sv-SE" i="1" baseline="30000" dirty="0" err="1" smtClean="0">
                <a:solidFill>
                  <a:schemeClr val="tx2"/>
                </a:solidFill>
              </a:rPr>
              <a:t>x</a:t>
            </a:r>
            <a:r>
              <a:rPr lang="sv-SE" i="1" dirty="0" err="1" smtClean="0">
                <a:solidFill>
                  <a:schemeClr val="tx2"/>
                </a:solidFill>
              </a:rPr>
              <a:t>e</a:t>
            </a:r>
            <a:r>
              <a:rPr lang="sv-SE" baseline="30000" dirty="0" err="1" smtClean="0">
                <a:solidFill>
                  <a:schemeClr val="tx2"/>
                </a:solidFill>
              </a:rPr>
              <a:t>-</a:t>
            </a:r>
            <a:r>
              <a:rPr lang="el-GR" baseline="30000" dirty="0" smtClean="0">
                <a:solidFill>
                  <a:schemeClr val="tx2"/>
                </a:solidFill>
              </a:rPr>
              <a:t>λ</a:t>
            </a:r>
            <a:r>
              <a:rPr lang="sv-SE" dirty="0" smtClean="0">
                <a:solidFill>
                  <a:schemeClr val="tx2"/>
                </a:solidFill>
              </a:rPr>
              <a:t>/</a:t>
            </a:r>
            <a:r>
              <a:rPr lang="sv-SE" i="1" dirty="0" smtClean="0">
                <a:solidFill>
                  <a:schemeClr val="tx2"/>
                </a:solidFill>
              </a:rPr>
              <a:t>x</a:t>
            </a:r>
            <a:r>
              <a:rPr lang="sv-SE" dirty="0" smtClean="0">
                <a:solidFill>
                  <a:schemeClr val="tx2"/>
                </a:solidFill>
              </a:rPr>
              <a:t>!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502150" y="3213100"/>
          <a:ext cx="139700" cy="431800"/>
        </p:xfrm>
        <a:graphic>
          <a:graphicData uri="http://schemas.openxmlformats.org/presentationml/2006/ole">
            <p:oleObj spid="_x0000_s1026" name="Ekvation" r:id="rId3" imgW="139680" imgH="4316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Utfallsrum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uppräkning, listning eller beskrivning av </a:t>
            </a:r>
            <a:r>
              <a:rPr lang="sv-SE" b="1" i="1" dirty="0" smtClean="0">
                <a:solidFill>
                  <a:schemeClr val="tx2"/>
                </a:solidFill>
              </a:rPr>
              <a:t>alla</a:t>
            </a:r>
            <a:r>
              <a:rPr lang="sv-SE" dirty="0" smtClean="0"/>
              <a:t> tänkbara </a:t>
            </a:r>
            <a:r>
              <a:rPr lang="sv-SE" b="1" i="1" dirty="0" smtClean="0">
                <a:solidFill>
                  <a:schemeClr val="tx2"/>
                </a:solidFill>
              </a:rPr>
              <a:t>utfall</a:t>
            </a:r>
            <a:r>
              <a:rPr lang="sv-SE" dirty="0" smtClean="0"/>
              <a:t> av ett försök. Ett utfallsrum kan vara</a:t>
            </a:r>
          </a:p>
          <a:p>
            <a:pPr marL="355600" indent="-355600"/>
            <a:r>
              <a:rPr lang="sv-SE" dirty="0" smtClean="0"/>
              <a:t>ändligt eller oändligt</a:t>
            </a:r>
          </a:p>
          <a:p>
            <a:pPr marL="355600" indent="-355600"/>
            <a:r>
              <a:rPr lang="sv-SE" dirty="0" smtClean="0"/>
              <a:t>diskret eller kontinuerligt</a:t>
            </a:r>
          </a:p>
          <a:p>
            <a:pPr marL="355600" indent="-355600"/>
            <a:r>
              <a:rPr lang="sv-SE" dirty="0" smtClean="0"/>
              <a:t>kvantitativt eller kvalitativt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dirty="0" smtClean="0"/>
              <a:t>Betecknas ofta med symbolen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>
              <a:spcBef>
                <a:spcPts val="1200"/>
              </a:spcBef>
              <a:buNone/>
            </a:pPr>
            <a:r>
              <a:rPr lang="sv-SE" dirty="0" smtClean="0"/>
              <a:t>Ex.</a:t>
            </a:r>
          </a:p>
          <a:p>
            <a:pPr marL="755650" lvl="1" indent="-355600"/>
            <a:r>
              <a:rPr lang="sv-SE" dirty="0" smtClean="0"/>
              <a:t>diskret mängd: {Krona, Klave}, {1,2,3}, {1,2,3,…}</a:t>
            </a:r>
          </a:p>
          <a:p>
            <a:pPr marL="755650" lvl="1" indent="-355600"/>
            <a:r>
              <a:rPr lang="sv-SE" dirty="0" smtClean="0"/>
              <a:t>kontinuerligt intervall (0,100), [0,100], (-∞, ∞)</a:t>
            </a:r>
          </a:p>
          <a:p>
            <a:pPr marL="355600" indent="-35560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>
              <a:spcBef>
                <a:spcPts val="1200"/>
              </a:spcBef>
              <a:buFont typeface="Arial" pitchFamily="34" charset="0"/>
              <a:buChar char="•"/>
            </a:pPr>
            <a:r>
              <a:rPr lang="sv-SE" dirty="0" smtClean="0"/>
              <a:t>Låt försöket vara ”kast med </a:t>
            </a:r>
            <a:r>
              <a:rPr lang="sv-SE" u="sng" dirty="0" smtClean="0"/>
              <a:t>två</a:t>
            </a:r>
            <a:r>
              <a:rPr lang="sv-SE" dirty="0" smtClean="0"/>
              <a:t> tärningar” såsom i Exempel 3.4</a:t>
            </a:r>
          </a:p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dirty="0" smtClean="0"/>
              <a:t>Definiera (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) = ”prickar på tärning 1 resp. tärning 2”</a:t>
            </a:r>
          </a:p>
          <a:p>
            <a:pPr marL="355600" lvl="1" indent="-355600">
              <a:spcBef>
                <a:spcPts val="1200"/>
              </a:spcBef>
              <a:buFont typeface="Arial" pitchFamily="34" charset="0"/>
              <a:buChar char="•"/>
            </a:pPr>
            <a:r>
              <a:rPr lang="sv-SE" dirty="0" smtClean="0"/>
              <a:t>Beskriv utfallsrummet för (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)</a:t>
            </a:r>
          </a:p>
          <a:p>
            <a:pPr marL="355600" lvl="1" indent="-355600">
              <a:spcBef>
                <a:spcPts val="1200"/>
              </a:spcBef>
              <a:buFont typeface="Arial" pitchFamily="34" charset="0"/>
              <a:buChar char="•"/>
            </a:pPr>
            <a:r>
              <a:rPr lang="sv-SE" dirty="0" smtClean="0"/>
              <a:t>Är varje utfall lika sannolik?</a:t>
            </a:r>
          </a:p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= ”summan av tärningarna”</a:t>
            </a:r>
          </a:p>
          <a:p>
            <a:pPr marL="355600" lvl="1" indent="-355600">
              <a:spcBef>
                <a:spcPts val="1200"/>
              </a:spcBef>
              <a:buFont typeface="Arial" pitchFamily="34" charset="0"/>
              <a:buChar char="•"/>
            </a:pPr>
            <a:r>
              <a:rPr lang="sv-SE" dirty="0" smtClean="0"/>
              <a:t>Beskriv </a:t>
            </a:r>
            <a:r>
              <a:rPr lang="el-GR" dirty="0" smtClean="0"/>
              <a:t>Ω</a:t>
            </a:r>
            <a:r>
              <a:rPr lang="sv-SE" i="1" baseline="-25000" dirty="0" smtClean="0"/>
              <a:t>Y</a:t>
            </a:r>
            <a:r>
              <a:rPr lang="sv-SE" dirty="0" smtClean="0"/>
              <a:t> = utfallsrummet för </a:t>
            </a:r>
            <a:r>
              <a:rPr lang="sv-SE" i="1" dirty="0" smtClean="0"/>
              <a:t>Y</a:t>
            </a:r>
          </a:p>
          <a:p>
            <a:pPr marL="355600" lvl="1" indent="-355600">
              <a:spcBef>
                <a:spcPts val="1200"/>
              </a:spcBef>
              <a:buFont typeface="Arial" pitchFamily="34" charset="0"/>
              <a:buChar char="•"/>
            </a:pPr>
            <a:r>
              <a:rPr lang="sv-SE" dirty="0" smtClean="0"/>
              <a:t>Är varje utfall lika sannolik?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Sannolikhet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När vi har ett utfallsrum (vi vet vad som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kan</a:t>
            </a:r>
            <a:r>
              <a:rPr lang="sv-SE" dirty="0" smtClean="0"/>
              <a:t> inträffa) så behöver vi också veta, för varje utfall, hur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troligt</a:t>
            </a:r>
            <a:r>
              <a:rPr lang="sv-SE" dirty="0" smtClean="0"/>
              <a:t> det är att ett utfall inträffar.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e</a:t>
            </a:r>
            <a:r>
              <a:rPr lang="sv-SE" dirty="0" smtClean="0"/>
              <a:t> beteckna ett utfall.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vet att e finns i </a:t>
            </a:r>
            <a:r>
              <a:rPr lang="el-GR" dirty="0" smtClean="0"/>
              <a:t>Ω</a:t>
            </a:r>
            <a:r>
              <a:rPr lang="sv-SE" dirty="0" smtClean="0"/>
              <a:t> och vi skriver </a:t>
            </a:r>
            <a:r>
              <a:rPr lang="sv-SE" i="1" dirty="0" smtClean="0"/>
              <a:t>e</a:t>
            </a:r>
            <a:r>
              <a:rPr lang="sv-SE" dirty="0" smtClean="0"/>
              <a:t> </a:t>
            </a:r>
            <a:r>
              <a:rPr lang="el-GR" dirty="0" smtClean="0"/>
              <a:t>∈</a:t>
            </a:r>
            <a:r>
              <a:rPr lang="sv-SE" dirty="0" smtClean="0"/>
              <a:t>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Vi låter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sannolikheten</a:t>
            </a:r>
            <a:r>
              <a:rPr lang="sv-SE" dirty="0" smtClean="0"/>
              <a:t> att utfallet blev </a:t>
            </a:r>
            <a:r>
              <a:rPr lang="sv-SE" i="1" dirty="0" smtClean="0"/>
              <a:t>e</a:t>
            </a:r>
            <a:endParaRPr lang="sv-SE" dirty="0" smtClean="0"/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är ett tal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Sannolikhet och händelse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Låt </a:t>
            </a:r>
            <a:r>
              <a:rPr lang="sv-SE" i="1" dirty="0" smtClean="0"/>
              <a:t>A</a:t>
            </a:r>
            <a:r>
              <a:rPr lang="sv-SE" dirty="0" smtClean="0"/>
              <a:t> beteckna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händelse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i="1" dirty="0" smtClean="0"/>
              <a:t>A</a:t>
            </a:r>
            <a:r>
              <a:rPr lang="sv-SE" dirty="0" smtClean="0"/>
              <a:t> är en (valfri)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</a:t>
            </a:r>
            <a:r>
              <a:rPr lang="el-GR" dirty="0" smtClean="0"/>
              <a:t>Ω</a:t>
            </a:r>
            <a:r>
              <a:rPr lang="sv-SE" dirty="0" smtClean="0"/>
              <a:t> och vi skriver A ⊆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dirty="0" smtClean="0"/>
              <a:t>Ex. </a:t>
            </a:r>
            <a:r>
              <a:rPr lang="sv-SE" i="1" dirty="0" smtClean="0"/>
              <a:t>A</a:t>
            </a:r>
            <a:r>
              <a:rPr lang="sv-SE" dirty="0" smtClean="0"/>
              <a:t> = {1,2} ⊆ {1,2,3,4,5,6} = </a:t>
            </a:r>
            <a:r>
              <a:rPr lang="el-GR" dirty="0" smtClean="0"/>
              <a:t>Ω</a:t>
            </a:r>
            <a:endParaRPr lang="sv-SE" dirty="0" smtClean="0"/>
          </a:p>
          <a:p>
            <a:pPr marL="355600" indent="-355600"/>
            <a:r>
              <a:rPr lang="sv-SE" dirty="0" smtClean="0"/>
              <a:t>Sannolikheten för </a:t>
            </a:r>
            <a:r>
              <a:rPr lang="sv-SE" i="1" dirty="0" smtClean="0"/>
              <a:t>A</a:t>
            </a:r>
            <a:r>
              <a:rPr lang="sv-SE" dirty="0" smtClean="0"/>
              <a:t> skrivs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En (så gott som) fullständig </a:t>
            </a:r>
            <a:r>
              <a:rPr lang="sv-SE" b="1" i="1" dirty="0" smtClean="0">
                <a:solidFill>
                  <a:schemeClr val="tx2"/>
                </a:solidFill>
              </a:rPr>
              <a:t>stokastisk modell</a:t>
            </a:r>
            <a:r>
              <a:rPr lang="sv-SE" dirty="0" smtClean="0"/>
              <a:t> kan nu sammanfattas enligt (se N Kap 3, sid 12):</a:t>
            </a:r>
          </a:p>
          <a:p>
            <a:pPr marL="355600" indent="-355600">
              <a:buNone/>
            </a:pPr>
            <a:endParaRPr lang="sv-SE" sz="1000" dirty="0" smtClean="0"/>
          </a:p>
          <a:p>
            <a:pPr marL="900113" indent="-544513">
              <a:buFont typeface="+mj-lt"/>
              <a:buAutoNum type="arabicPeriod"/>
            </a:pPr>
            <a:r>
              <a:rPr lang="sv-SE" dirty="0" smtClean="0"/>
              <a:t>Utfallsrummet </a:t>
            </a:r>
            <a:r>
              <a:rPr lang="el-GR" dirty="0" smtClean="0"/>
              <a:t>Ω</a:t>
            </a:r>
            <a:r>
              <a:rPr lang="sv-SE" dirty="0" smtClean="0"/>
              <a:t> är definierat</a:t>
            </a:r>
          </a:p>
          <a:p>
            <a:pPr marL="900113" indent="-544513">
              <a:buFont typeface="+mj-lt"/>
              <a:buAutoNum type="arabicPeriod"/>
            </a:pPr>
            <a:r>
              <a:rPr lang="sv-SE" dirty="0" smtClean="0"/>
              <a:t>För varje </a:t>
            </a:r>
            <a:r>
              <a:rPr lang="sv-SE" i="1" dirty="0" smtClean="0"/>
              <a:t>A</a:t>
            </a:r>
            <a:r>
              <a:rPr lang="sv-SE" dirty="0" smtClean="0"/>
              <a:t> ⊆ </a:t>
            </a:r>
            <a:r>
              <a:rPr lang="el-GR" dirty="0" smtClean="0"/>
              <a:t>Ω</a:t>
            </a:r>
            <a:r>
              <a:rPr lang="sv-SE" dirty="0" smtClean="0"/>
              <a:t> kan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anges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en teori?		N Kap 2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50008" cy="2190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 smtClean="0"/>
              <a:t>Betyder något mer än bara ett antagande eller hypotes.</a:t>
            </a:r>
          </a:p>
          <a:p>
            <a:pPr marL="0" indent="0">
              <a:buNone/>
            </a:pPr>
            <a:endParaRPr lang="sv-SE" sz="700" dirty="0" smtClean="0"/>
          </a:p>
          <a:p>
            <a:pPr marL="0" indent="0">
              <a:buNone/>
            </a:pPr>
            <a:r>
              <a:rPr lang="sv-SE" dirty="0" smtClean="0"/>
              <a:t>Vardagligt: ”Månen är gjord av ost” är ett påstående och inte en teori.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A73-446A-4658-9112-DD5537332637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596703" y="3356992"/>
            <a:ext cx="7935738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teori</a:t>
            </a:r>
            <a:r>
              <a:rPr kumimoji="0" lang="sv-SE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är ett logiskt sammanhängande system av satser (påståenden) som beskriver </a:t>
            </a:r>
            <a:r>
              <a:rPr kumimoji="0" lang="sv-SE" sz="2000" b="1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relationer</a:t>
            </a:r>
            <a:r>
              <a:rPr kumimoji="0" lang="sv-SE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mellan</a:t>
            </a:r>
            <a:r>
              <a:rPr kumimoji="0" lang="sv-SE" sz="2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sv-SE" sz="2000" b="1" i="1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väldefinierade objekt</a:t>
            </a:r>
            <a:r>
              <a:rPr kumimoji="0" lang="sv-SE" sz="2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el. begrepp samt </a:t>
            </a:r>
            <a:r>
              <a:rPr kumimoji="0" lang="sv-SE" sz="2000" b="1" i="1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tolkningar</a:t>
            </a:r>
            <a:r>
              <a:rPr kumimoji="0" lang="sv-SE" sz="2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av dessa relationer och objekt</a:t>
            </a:r>
            <a:endParaRPr kumimoji="0" lang="sv-SE" sz="20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dirty="0" smtClean="0"/>
              <a:t>Låt gemener </a:t>
            </a:r>
            <a:r>
              <a:rPr lang="sv-SE" i="1" dirty="0" smtClean="0"/>
              <a:t>e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e</a:t>
            </a:r>
            <a:r>
              <a:rPr lang="sv-SE" baseline="-25000" dirty="0" smtClean="0"/>
              <a:t>2</a:t>
            </a:r>
            <a:r>
              <a:rPr lang="sv-SE" dirty="0" smtClean="0"/>
              <a:t>, osv.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element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Låt versaler </a:t>
            </a:r>
            <a:r>
              <a:rPr lang="sv-SE" i="1" dirty="0" smtClean="0"/>
              <a:t>A, B, </a:t>
            </a:r>
            <a:r>
              <a:rPr lang="el-GR" dirty="0" smtClean="0"/>
              <a:t>Ω</a:t>
            </a:r>
            <a:r>
              <a:rPr lang="sv-SE" dirty="0" smtClean="0"/>
              <a:t> beteckna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mängder</a:t>
            </a:r>
            <a:r>
              <a:rPr lang="sv-SE" dirty="0" smtClean="0"/>
              <a:t> av element</a:t>
            </a:r>
          </a:p>
          <a:p>
            <a:pPr marL="755650" lvl="1" indent="-355600"/>
            <a:r>
              <a:rPr lang="sv-SE" dirty="0" smtClean="0"/>
              <a:t>Klamrar brukar användas {</a:t>
            </a:r>
            <a:r>
              <a:rPr lang="sv-SE" dirty="0" smtClean="0">
                <a:solidFill>
                  <a:schemeClr val="accent2">
                    <a:lumMod val="50000"/>
                  </a:schemeClr>
                </a:solidFill>
              </a:rPr>
              <a:t>·</a:t>
            </a:r>
            <a:r>
              <a:rPr lang="sv-SE" dirty="0" smtClean="0"/>
              <a:t>}</a:t>
            </a:r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{4}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tillhör</a:t>
            </a:r>
            <a:r>
              <a:rPr lang="sv-SE" dirty="0" smtClean="0"/>
              <a:t> </a:t>
            </a:r>
            <a:r>
              <a:rPr lang="sv-SE" i="1" dirty="0" smtClean="0"/>
              <a:t>A</a:t>
            </a:r>
            <a:r>
              <a:rPr lang="sv-SE" dirty="0" smtClean="0"/>
              <a:t>, dvs. ligger i </a:t>
            </a:r>
            <a:r>
              <a:rPr lang="sv-SE" i="1" dirty="0" smtClean="0"/>
              <a:t>A</a:t>
            </a:r>
            <a:r>
              <a:rPr lang="sv-SE" dirty="0" smtClean="0"/>
              <a:t>, skriver vi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el-GR" dirty="0" smtClean="0"/>
              <a:t>∈</a:t>
            </a:r>
            <a:r>
              <a:rPr lang="sv-SE" dirty="0" smtClean="0"/>
              <a:t> </a:t>
            </a:r>
            <a:r>
              <a:rPr lang="sv-SE" i="1" dirty="0" smtClean="0"/>
              <a:t>A</a:t>
            </a:r>
          </a:p>
          <a:p>
            <a:pPr marL="755650" lvl="1" indent="-355600"/>
            <a:r>
              <a:rPr lang="sv-SE" dirty="0" smtClean="0"/>
              <a:t>Ex.	1 </a:t>
            </a:r>
            <a:r>
              <a:rPr lang="el-GR" dirty="0" smtClean="0"/>
              <a:t>∈</a:t>
            </a:r>
            <a:r>
              <a:rPr lang="sv-SE" dirty="0" smtClean="0"/>
              <a:t> {1,2}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A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 av </a:t>
            </a:r>
            <a:r>
              <a:rPr lang="sv-SE" i="1" dirty="0" smtClean="0"/>
              <a:t>B</a:t>
            </a:r>
            <a:r>
              <a:rPr lang="sv-SE" dirty="0" smtClean="0"/>
              <a:t> skriver vi </a:t>
            </a:r>
            <a:r>
              <a:rPr lang="sv-SE" i="1" dirty="0" smtClean="0"/>
              <a:t>A</a:t>
            </a:r>
            <a:r>
              <a:rPr lang="sv-SE" dirty="0" smtClean="0"/>
              <a:t> ⊆ </a:t>
            </a:r>
            <a:r>
              <a:rPr lang="sv-SE" i="1" dirty="0" smtClean="0"/>
              <a:t>B</a:t>
            </a:r>
          </a:p>
          <a:p>
            <a:pPr marL="755650" lvl="1" indent="-355600"/>
            <a:r>
              <a:rPr lang="sv-SE" dirty="0" smtClean="0"/>
              <a:t>Strikt delmängd betecknas ⊂</a:t>
            </a:r>
          </a:p>
          <a:p>
            <a:pPr marL="755650" lvl="1" indent="-355600"/>
            <a:r>
              <a:rPr lang="sv-SE" dirty="0" smtClean="0"/>
              <a:t>Delmängd betecknas ⊆</a:t>
            </a:r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= {1,2} ⊂ </a:t>
            </a:r>
            <a:r>
              <a:rPr lang="el-GR" dirty="0" smtClean="0"/>
              <a:t>Ω</a:t>
            </a:r>
            <a:r>
              <a:rPr lang="sv-SE" dirty="0" smtClean="0"/>
              <a:t> = {1,2,3,4,5,6}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el-GR" dirty="0" smtClean="0"/>
              <a:t>Ω</a:t>
            </a:r>
            <a:r>
              <a:rPr lang="sv-SE" dirty="0" smtClean="0"/>
              <a:t> = {1,2,3,4,5,6} och att </a:t>
            </a:r>
            <a:r>
              <a:rPr lang="sv-SE" i="1" dirty="0" smtClean="0"/>
              <a:t>A</a:t>
            </a:r>
            <a:r>
              <a:rPr lang="sv-SE" dirty="0" smtClean="0"/>
              <a:t> = {1,2}, </a:t>
            </a:r>
            <a:r>
              <a:rPr lang="sv-SE" i="1" dirty="0" smtClean="0"/>
              <a:t>B</a:t>
            </a:r>
            <a:r>
              <a:rPr lang="sv-SE" dirty="0" smtClean="0"/>
              <a:t> = {2,3,4} och </a:t>
            </a:r>
            <a:r>
              <a:rPr lang="sv-SE" i="1" dirty="0" smtClean="0"/>
              <a:t>C</a:t>
            </a:r>
            <a:r>
              <a:rPr lang="sv-SE" dirty="0" smtClean="0"/>
              <a:t> = {3}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Komplementet</a:t>
            </a:r>
            <a:r>
              <a:rPr lang="sv-SE" dirty="0" smtClean="0"/>
              <a:t> till en mängd är allt som </a:t>
            </a:r>
            <a:r>
              <a:rPr lang="sv-SE" u="sng" dirty="0" smtClean="0"/>
              <a:t>inte</a:t>
            </a:r>
            <a:r>
              <a:rPr lang="sv-SE" dirty="0" smtClean="0"/>
              <a:t> ingår i mängden och betecknas med </a:t>
            </a:r>
            <a:r>
              <a:rPr lang="sv-SE" i="1" dirty="0" smtClean="0"/>
              <a:t>Ā</a:t>
            </a:r>
            <a:r>
              <a:rPr lang="sv-SE" dirty="0" smtClean="0"/>
              <a:t> eller </a:t>
            </a:r>
            <a:r>
              <a:rPr lang="sv-SE" i="1" dirty="0" smtClean="0"/>
              <a:t>A</a:t>
            </a:r>
            <a:r>
              <a:rPr lang="sv-SE" dirty="0" smtClean="0"/>
              <a:t>’ </a:t>
            </a:r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Ā</a:t>
            </a:r>
            <a:r>
              <a:rPr lang="sv-SE" dirty="0" smtClean="0"/>
              <a:t> = {3,4,5,6}</a:t>
            </a:r>
          </a:p>
          <a:p>
            <a:pPr marL="355600" indent="-355600"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Unionen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{1,2,3,4}</a:t>
            </a:r>
          </a:p>
          <a:p>
            <a:pPr marL="355600" indent="-355600"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av mängder betecknas med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endParaRPr lang="sv-SE" dirty="0" smtClean="0"/>
          </a:p>
          <a:p>
            <a:pPr marL="755650" lvl="1" indent="-355600"/>
            <a:r>
              <a:rPr lang="sv-SE" dirty="0" smtClean="0"/>
              <a:t>Ex.	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{2}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Lite mängdlära,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i="1" baseline="30000" dirty="0" smtClean="0">
                <a:solidFill>
                  <a:schemeClr val="tx2"/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Tomma mängden</a:t>
            </a:r>
            <a:r>
              <a:rPr lang="sv-SE" dirty="0" smtClean="0"/>
              <a:t> är delmängden till </a:t>
            </a:r>
            <a:r>
              <a:rPr lang="el-GR" dirty="0" smtClean="0"/>
              <a:t>Ω</a:t>
            </a:r>
            <a:r>
              <a:rPr lang="sv-SE" dirty="0" smtClean="0"/>
              <a:t> som inte innehåller några element alls. Betecknas med </a:t>
            </a:r>
            <a:r>
              <a:rPr lang="sv-SE" dirty="0" smtClean="0">
                <a:latin typeface="Cambria Math"/>
                <a:ea typeface="Cambria Math"/>
              </a:rPr>
              <a:t>∅.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Två mängder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dirty="0" smtClean="0"/>
              <a:t> (oförenliga) om snittet är tomt</a:t>
            </a:r>
          </a:p>
          <a:p>
            <a:pPr marL="755650" lvl="1" indent="-355600"/>
            <a:r>
              <a:rPr lang="sv-SE" dirty="0" smtClean="0"/>
              <a:t>Ex.	 A = {1,2} och C = {3}</a:t>
            </a:r>
          </a:p>
          <a:p>
            <a:pPr marL="755650" lvl="1" indent="-355600">
              <a:buNone/>
            </a:pPr>
            <a:r>
              <a:rPr lang="sv-SE" dirty="0" smtClean="0"/>
              <a:t>			 A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B = 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</a:p>
          <a:p>
            <a:pPr marL="755650" lvl="1" indent="-355600">
              <a:buNone/>
            </a:pPr>
            <a:endParaRPr lang="sv-SE" sz="1200" dirty="0" smtClean="0">
              <a:latin typeface="Cambria Math"/>
              <a:ea typeface="Cambria Math"/>
            </a:endParaRPr>
          </a:p>
          <a:p>
            <a:pPr marL="355600" indent="-355600"/>
            <a:r>
              <a:rPr lang="sv-SE" dirty="0" smtClean="0"/>
              <a:t>Vad är komplementet till </a:t>
            </a:r>
            <a:r>
              <a:rPr lang="el-GR" dirty="0" smtClean="0"/>
              <a:t>Ω </a:t>
            </a:r>
            <a:r>
              <a:rPr lang="sv-SE" dirty="0" smtClean="0"/>
              <a:t>?</a:t>
            </a:r>
            <a:endParaRPr lang="sv-SE" dirty="0" smtClean="0">
              <a:latin typeface="Cambria Math"/>
              <a:ea typeface="Cambria Math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en sannolikhet?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638880"/>
          </a:xfrm>
        </p:spPr>
        <p:txBody>
          <a:bodyPr>
            <a:normAutofit/>
          </a:bodyPr>
          <a:lstStyle/>
          <a:p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e</a:t>
            </a:r>
            <a:r>
              <a:rPr lang="sv-SE" dirty="0" smtClean="0"/>
              <a:t>) är ett tal</a:t>
            </a:r>
          </a:p>
          <a:p>
            <a:r>
              <a:rPr lang="sv-SE" dirty="0" smtClean="0"/>
              <a:t>Det ska i någon intuitiv mening säga hur troligt något är</a:t>
            </a:r>
          </a:p>
          <a:p>
            <a:r>
              <a:rPr lang="sv-SE" dirty="0" smtClean="0"/>
              <a:t>Intuitivt:</a:t>
            </a:r>
          </a:p>
          <a:p>
            <a:pPr lvl="1"/>
            <a:r>
              <a:rPr lang="sv-SE" dirty="0" smtClean="0"/>
              <a:t>Om sannolikheten är noll kan det väl inte inträffa?</a:t>
            </a:r>
          </a:p>
          <a:p>
            <a:pPr lvl="1"/>
            <a:r>
              <a:rPr lang="sv-SE" dirty="0" smtClean="0"/>
              <a:t>Om sannolikheten är 100 % måste det väl inträffa?</a:t>
            </a:r>
          </a:p>
          <a:p>
            <a:endParaRPr lang="sv-SE" dirty="0" smtClean="0"/>
          </a:p>
          <a:p>
            <a:r>
              <a:rPr lang="sv-SE" dirty="0" smtClean="0"/>
              <a:t>Vad en sannolikhet </a:t>
            </a:r>
            <a:r>
              <a:rPr lang="sv-SE" i="1" dirty="0" smtClean="0"/>
              <a:t>egentligen</a:t>
            </a:r>
            <a:r>
              <a:rPr lang="sv-SE" dirty="0" smtClean="0"/>
              <a:t> är kan förklaras på lite olika sätt:</a:t>
            </a:r>
          </a:p>
          <a:p>
            <a:pPr lvl="1"/>
            <a:r>
              <a:rPr lang="sv-SE" dirty="0" err="1" smtClean="0"/>
              <a:t>Frekventistiskt</a:t>
            </a:r>
            <a:endParaRPr lang="sv-SE" dirty="0" smtClean="0"/>
          </a:p>
          <a:p>
            <a:pPr lvl="1"/>
            <a:r>
              <a:rPr lang="sv-SE" dirty="0" smtClean="0"/>
              <a:t>Klassiskt</a:t>
            </a:r>
          </a:p>
          <a:p>
            <a:pPr lvl="1"/>
            <a:r>
              <a:rPr lang="sv-SE" dirty="0" smtClean="0"/>
              <a:t>Subjektiv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Frekventistisk</a:t>
            </a:r>
            <a:r>
              <a:rPr lang="sv-SE" dirty="0" smtClean="0"/>
              <a:t> tolkning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En intuitiv tolkning av begreppet sannolikhet är </a:t>
            </a:r>
            <a:r>
              <a:rPr lang="sv-SE" b="1" i="1" dirty="0" smtClean="0">
                <a:solidFill>
                  <a:schemeClr val="accent4">
                    <a:lumMod val="75000"/>
                  </a:schemeClr>
                </a:solidFill>
              </a:rPr>
              <a:t>hur ofta </a:t>
            </a:r>
            <a:r>
              <a:rPr lang="sv-SE" dirty="0" smtClean="0"/>
              <a:t>vi tror att det ska inträffa (N 3.5.2):</a:t>
            </a:r>
          </a:p>
          <a:p>
            <a:pPr marL="0" indent="0">
              <a:buNone/>
            </a:pPr>
            <a:endParaRPr lang="sv-SE" sz="1200" dirty="0" smtClean="0"/>
          </a:p>
          <a:p>
            <a:pPr lvl="1"/>
            <a:r>
              <a:rPr lang="sv-SE" dirty="0" smtClean="0"/>
              <a:t>Vi utför experimentet upprepade gånger och räknar antalet gånger utfallet blev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Efter </a:t>
            </a:r>
            <a:r>
              <a:rPr lang="sv-SE" i="1" dirty="0" smtClean="0"/>
              <a:t>n</a:t>
            </a:r>
            <a:r>
              <a:rPr lang="sv-SE" dirty="0" smtClean="0"/>
              <a:t> gånger noterar vi 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dirty="0" smtClean="0"/>
              <a:t> lyckade utfall.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Kvoten 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är den relativa frekvensen för utfall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Kvoten tenderar att stabiliseras när </a:t>
            </a:r>
            <a:r>
              <a:rPr lang="sv-SE" i="1" dirty="0" smtClean="0"/>
              <a:t>n</a:t>
            </a:r>
            <a:r>
              <a:rPr lang="sv-SE" dirty="0" smtClean="0"/>
              <a:t> ökar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Klassisk tolkning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Man kan också utgå ifrån (när så är möjligt) en jämförelse av ”storleken” av delmängden </a:t>
            </a:r>
            <a:r>
              <a:rPr lang="sv-SE" i="1" dirty="0" smtClean="0"/>
              <a:t>A</a:t>
            </a:r>
            <a:r>
              <a:rPr lang="sv-SE" dirty="0" smtClean="0"/>
              <a:t> relativt ”storleken” av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pPr>
              <a:buNone/>
            </a:pPr>
            <a:endParaRPr lang="sv-SE" sz="1200" dirty="0" smtClean="0"/>
          </a:p>
          <a:p>
            <a:pPr lvl="1">
              <a:spcBef>
                <a:spcPts val="1200"/>
              </a:spcBef>
            </a:pPr>
            <a:r>
              <a:rPr lang="sv-SE" dirty="0" smtClean="0"/>
              <a:t>Antag att man kan definiera </a:t>
            </a:r>
            <a:r>
              <a:rPr lang="el-GR" dirty="0" smtClean="0"/>
              <a:t>Ω</a:t>
            </a:r>
            <a:r>
              <a:rPr lang="sv-SE" dirty="0" smtClean="0"/>
              <a:t> som en mängd av elementarhändelser, alla lika troliga.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Räkna antal element som tillhör </a:t>
            </a:r>
            <a:r>
              <a:rPr lang="sv-SE" i="1" dirty="0" smtClean="0"/>
              <a:t>A</a:t>
            </a:r>
            <a:r>
              <a:rPr lang="sv-SE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sv-SE" dirty="0" smtClean="0"/>
              <a:t>Jämför med antal element totalt. 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Jämför med Ex 3.7 sid 13 i 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Subjektiv sannolikhet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 kan också tolkas som grad av (personlig) tilltro.</a:t>
            </a:r>
          </a:p>
          <a:p>
            <a:pPr marL="0" indent="0">
              <a:buNone/>
            </a:pPr>
            <a:r>
              <a:rPr lang="sv-SE" dirty="0" smtClean="0"/>
              <a:t>Särskilt när de </a:t>
            </a:r>
            <a:r>
              <a:rPr lang="sv-SE" dirty="0" err="1" smtClean="0"/>
              <a:t>frekventistiska</a:t>
            </a:r>
            <a:r>
              <a:rPr lang="sv-SE" dirty="0" smtClean="0"/>
              <a:t> eller klassiska principerna inte fungerar.</a:t>
            </a:r>
          </a:p>
          <a:p>
            <a:pPr marL="0" indent="0">
              <a:buNone/>
            </a:pPr>
            <a:r>
              <a:rPr lang="sv-SE" dirty="0" smtClean="0"/>
              <a:t>Kallas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subjektiva sannolikheter</a:t>
            </a:r>
            <a:r>
              <a:rPr lang="sv-SE" dirty="0" smtClean="0"/>
              <a:t>.</a:t>
            </a:r>
          </a:p>
          <a:p>
            <a:pPr>
              <a:buNone/>
            </a:pPr>
            <a:endParaRPr lang="sv-SE" sz="1200" dirty="0" smtClean="0"/>
          </a:p>
          <a:p>
            <a:pPr lvl="1"/>
            <a:r>
              <a:rPr lang="sv-SE" dirty="0" smtClean="0"/>
              <a:t>Sannolikheten bestäms av hur mycket du är villig att satsa och den vinst du kan kamma hem</a:t>
            </a: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Övning 3.13 sid 18 i 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, ett tal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så att följande villkor är uppfyllda:</a:t>
            </a:r>
          </a:p>
          <a:p>
            <a:pPr>
              <a:spcBef>
                <a:spcPts val="18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≥ </a:t>
            </a:r>
            <a:r>
              <a:rPr lang="sv-SE" dirty="0" smtClean="0"/>
              <a:t>0	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</a:rPr>
              <a:t>(sannolikheter är </a:t>
            </a:r>
            <a:r>
              <a:rPr lang="sv-SE" u="sng" dirty="0" smtClean="0">
                <a:solidFill>
                  <a:schemeClr val="accent4">
                    <a:lumMod val="75000"/>
                  </a:schemeClr>
                </a:solidFill>
              </a:rPr>
              <a:t>aldri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u="sng" dirty="0" smtClean="0">
                <a:solidFill>
                  <a:schemeClr val="accent4">
                    <a:lumMod val="75000"/>
                  </a:schemeClr>
                </a:solidFill>
              </a:rPr>
              <a:t> ne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sv-SE" u="sng" dirty="0" smtClean="0">
                <a:solidFill>
                  <a:schemeClr val="accent4">
                    <a:lumMod val="75000"/>
                  </a:schemeClr>
                </a:solidFill>
              </a:rPr>
              <a:t>ativa</a:t>
            </a:r>
            <a:r>
              <a:rPr lang="sv-SE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sv-SE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>
              <a:spcBef>
                <a:spcPts val="1200"/>
              </a:spcBef>
            </a:pPr>
            <a:r>
              <a:rPr lang="pt-BR" dirty="0" smtClean="0"/>
              <a:t>Om </a:t>
            </a:r>
            <a:r>
              <a:rPr lang="pt-BR" i="1" dirty="0" smtClean="0"/>
              <a:t>A</a:t>
            </a:r>
            <a:r>
              <a:rPr lang="pt-BR" baseline="-25000" dirty="0" smtClean="0"/>
              <a:t>1</a:t>
            </a:r>
            <a:r>
              <a:rPr lang="pt-BR" dirty="0" smtClean="0"/>
              <a:t>, </a:t>
            </a:r>
            <a:r>
              <a:rPr lang="pt-BR" i="1" dirty="0" smtClean="0"/>
              <a:t>A</a:t>
            </a:r>
            <a:r>
              <a:rPr lang="pt-BR" baseline="-25000" dirty="0" smtClean="0"/>
              <a:t>2</a:t>
            </a:r>
            <a:r>
              <a:rPr lang="pt-BR" dirty="0" smtClean="0"/>
              <a:t>, ... , </a:t>
            </a:r>
            <a:r>
              <a:rPr lang="pt-BR" i="1" dirty="0" smtClean="0"/>
              <a:t>A</a:t>
            </a:r>
            <a:r>
              <a:rPr lang="pt-BR" baseline="-25000" dirty="0" smtClean="0"/>
              <a:t>k</a:t>
            </a:r>
            <a:r>
              <a:rPr lang="pt-BR" dirty="0" smtClean="0"/>
              <a:t>, är parvis </a:t>
            </a:r>
            <a:r>
              <a:rPr lang="pt-BR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pt-BR" dirty="0" smtClean="0"/>
              <a:t> händelser i </a:t>
            </a:r>
            <a:r>
              <a:rPr lang="el-GR" dirty="0" smtClean="0"/>
              <a:t>Ω</a:t>
            </a:r>
            <a:r>
              <a:rPr lang="pt-BR" dirty="0" smtClean="0"/>
              <a:t>, då är</a:t>
            </a:r>
          </a:p>
          <a:p>
            <a:pPr>
              <a:spcBef>
                <a:spcPts val="600"/>
              </a:spcBef>
              <a:buNone/>
            </a:pPr>
            <a:r>
              <a:rPr lang="pt-BR" dirty="0" smtClean="0"/>
              <a:t>	   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 ∪ 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 ∪ . . . ∪ 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  = 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1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2</a:t>
            </a:r>
            <a:r>
              <a:rPr lang="sv-SE" dirty="0" smtClean="0"/>
              <a:t>) + . . .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baseline="-25000" dirty="0" smtClean="0"/>
              <a:t>k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Utifrån axiomen kan följande härledas, dvs. bevisas vara sanna:</a:t>
            </a:r>
          </a:p>
          <a:p>
            <a:pPr marL="355600" indent="-355600">
              <a:spcBef>
                <a:spcPts val="18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12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  <a:endParaRPr lang="sv-SE" dirty="0" smtClean="0"/>
          </a:p>
          <a:p>
            <a:pPr marL="355600" indent="-355600">
              <a:spcBef>
                <a:spcPts val="12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Michael Carlson, Statistiska institutionen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4315381" y="3859078"/>
            <a:ext cx="3785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sv-SE" sz="2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sannolikheter är </a:t>
            </a:r>
            <a:r>
              <a:rPr lang="sv-SE" sz="2000" u="sng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aldri</a:t>
            </a:r>
            <a:r>
              <a:rPr lang="sv-SE" sz="2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r>
              <a:rPr lang="sv-SE" sz="2000" u="sng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2000" u="sng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&gt;1</a:t>
            </a:r>
            <a:r>
              <a:rPr lang="sv-SE" sz="2000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 axiomatisk teori,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10888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Samtliga tre synsätt (</a:t>
            </a:r>
            <a:r>
              <a:rPr lang="sv-SE" dirty="0" err="1" smtClean="0"/>
              <a:t>frekventistisk</a:t>
            </a:r>
            <a:r>
              <a:rPr lang="sv-SE" dirty="0" smtClean="0"/>
              <a:t>, klassisk, subjektiv) på vad en sannolikhet egentligen är, är förenliga med </a:t>
            </a:r>
            <a:r>
              <a:rPr lang="sv-SE" dirty="0" err="1" smtClean="0"/>
              <a:t>Kolmogorovs</a:t>
            </a:r>
            <a:r>
              <a:rPr lang="sv-SE" dirty="0" smtClean="0"/>
              <a:t> axiom.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Kom ihåg att vi har en formell definition på vad en sannolikhet är också.</a:t>
            </a:r>
          </a:p>
          <a:p>
            <a:pPr marL="755650" lvl="1" indent="-355600"/>
            <a:endParaRPr lang="sv-SE" dirty="0" smtClean="0"/>
          </a:p>
          <a:p>
            <a:pPr marL="755650" lvl="1" indent="-355600"/>
            <a:r>
              <a:rPr lang="sv-SE" dirty="0" smtClean="0"/>
              <a:t>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·</a:t>
            </a:r>
            <a:r>
              <a:rPr lang="sv-SE" dirty="0" smtClean="0"/>
              <a:t>) är ett tal</a:t>
            </a:r>
          </a:p>
          <a:p>
            <a:pPr marL="755650" lvl="1" indent="-355600"/>
            <a:r>
              <a:rPr lang="sv-SE" dirty="0" smtClean="0"/>
              <a:t>Utfallsrummet </a:t>
            </a:r>
            <a:r>
              <a:rPr lang="el-GR" dirty="0" smtClean="0"/>
              <a:t>Ω</a:t>
            </a:r>
            <a:r>
              <a:rPr lang="sv-SE" dirty="0" smtClean="0"/>
              <a:t> är väldefinierat</a:t>
            </a:r>
          </a:p>
          <a:p>
            <a:pPr marL="755650" lvl="1" indent="-355600"/>
            <a:r>
              <a:rPr lang="sv-SE" dirty="0" smtClean="0"/>
              <a:t>För varje </a:t>
            </a:r>
            <a:r>
              <a:rPr lang="sv-SE" i="1" dirty="0" smtClean="0"/>
              <a:t>A</a:t>
            </a:r>
            <a:r>
              <a:rPr lang="sv-SE" dirty="0" smtClean="0"/>
              <a:t> ⊆ </a:t>
            </a:r>
            <a:r>
              <a:rPr lang="el-GR" dirty="0" smtClean="0"/>
              <a:t>Ω</a:t>
            </a:r>
            <a:r>
              <a:rPr lang="sv-SE" dirty="0" smtClean="0"/>
              <a:t> kan P(</a:t>
            </a:r>
            <a:r>
              <a:rPr lang="sv-SE" i="1" dirty="0" smtClean="0"/>
              <a:t>A</a:t>
            </a:r>
            <a:r>
              <a:rPr lang="sv-SE" dirty="0" smtClean="0"/>
              <a:t>) anges</a:t>
            </a:r>
          </a:p>
          <a:p>
            <a:pPr marL="755650" lvl="1" indent="-355600"/>
            <a:r>
              <a:rPr lang="sv-SE" dirty="0" err="1" smtClean="0"/>
              <a:t>Kolmogorovs</a:t>
            </a:r>
            <a:r>
              <a:rPr lang="sv-SE" dirty="0" smtClean="0"/>
              <a:t> axiom definierar resten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Teorier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782896"/>
          </a:xfrm>
        </p:spPr>
        <p:txBody>
          <a:bodyPr>
            <a:normAutofit/>
          </a:bodyPr>
          <a:lstStyle/>
          <a:p>
            <a:pPr marL="355600" indent="-355600"/>
            <a:r>
              <a:rPr lang="sv-SE" u="sng" dirty="0" smtClean="0"/>
              <a:t>Formella vetenskaper</a:t>
            </a:r>
          </a:p>
          <a:p>
            <a:pPr marL="755650" lvl="1" indent="-355600"/>
            <a:r>
              <a:rPr lang="sv-SE" dirty="0" smtClean="0"/>
              <a:t>Axiom dvs. elementära grundantaganden som antas vara sanna</a:t>
            </a:r>
          </a:p>
          <a:p>
            <a:pPr marL="755650" lvl="1" indent="-355600"/>
            <a:r>
              <a:rPr lang="sv-SE" dirty="0" smtClean="0"/>
              <a:t>Logiska härledningar ur sanna påståenden till nya sanningar</a:t>
            </a:r>
          </a:p>
          <a:p>
            <a:pPr marL="755650" lvl="1" indent="-355600"/>
            <a:r>
              <a:rPr lang="sv-SE" dirty="0" smtClean="0"/>
              <a:t>Rationalism, koherens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355600" indent="-355600"/>
            <a:r>
              <a:rPr lang="sv-SE" u="sng" dirty="0" smtClean="0"/>
              <a:t>Empiriska vetenskaper</a:t>
            </a:r>
          </a:p>
          <a:p>
            <a:pPr marL="755650" lvl="1" indent="-355600"/>
            <a:r>
              <a:rPr lang="sv-SE" dirty="0" smtClean="0"/>
              <a:t>Vedertagna sanningar, påståenden</a:t>
            </a:r>
          </a:p>
          <a:p>
            <a:pPr marL="755650" lvl="1" indent="-355600"/>
            <a:r>
              <a:rPr lang="sv-SE" dirty="0" smtClean="0"/>
              <a:t>Logiska härledningar ur sanna påståenden till nya sanningar och prediktioner</a:t>
            </a:r>
          </a:p>
          <a:p>
            <a:pPr marL="755650" lvl="1" indent="-355600"/>
            <a:r>
              <a:rPr lang="sv-SE" dirty="0" smtClean="0"/>
              <a:t>Måste verifieras empiriskt</a:t>
            </a:r>
          </a:p>
          <a:p>
            <a:pPr marL="755650" lvl="1" indent="-355600"/>
            <a:r>
              <a:rPr lang="sv-SE" dirty="0" smtClean="0"/>
              <a:t>Empirism, korrespondens, koherens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Har vi en teori nu?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Objekt</a:t>
            </a:r>
          </a:p>
          <a:p>
            <a:pPr lvl="1"/>
            <a:r>
              <a:rPr lang="sv-SE" dirty="0" smtClean="0"/>
              <a:t>enstaka och grupper av elementarhändelser såsom händelser och hela utfallsrummet </a:t>
            </a:r>
            <a:r>
              <a:rPr lang="el-GR" dirty="0" smtClean="0"/>
              <a:t>Ω</a:t>
            </a:r>
            <a:endParaRPr lang="sv-SE" dirty="0" smtClean="0"/>
          </a:p>
          <a:p>
            <a:pPr lvl="1"/>
            <a:r>
              <a:rPr lang="sv-SE" dirty="0" smtClean="0"/>
              <a:t>sannolikheter; en funktion av händelser;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Relationer</a:t>
            </a:r>
          </a:p>
          <a:p>
            <a:pPr lvl="1"/>
            <a:r>
              <a:rPr lang="sv-SE" dirty="0" smtClean="0"/>
              <a:t>hur händelserna förhåller sig till varandra via t.ex. mängdläran </a:t>
            </a:r>
          </a:p>
          <a:p>
            <a:pPr lvl="1"/>
            <a:r>
              <a:rPr lang="sv-SE" dirty="0" smtClean="0"/>
              <a:t>Hur sannolikheterna förhåller sig till händelserna genom funktionen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och till varandra</a:t>
            </a:r>
          </a:p>
          <a:p>
            <a:pPr>
              <a:spcBef>
                <a:spcPts val="12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Tolkningar</a:t>
            </a:r>
          </a:p>
          <a:p>
            <a:pPr lvl="1"/>
            <a:r>
              <a:rPr lang="sv-SE" dirty="0" err="1" smtClean="0"/>
              <a:t>frekventistiska</a:t>
            </a:r>
            <a:r>
              <a:rPr lang="sv-SE" dirty="0" smtClean="0"/>
              <a:t>, klassiska, subjektiva tolkningar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bra teorier?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None/>
            </a:pPr>
            <a:r>
              <a:rPr lang="sv-SE" dirty="0" smtClean="0"/>
              <a:t>En bra (empirisk) teori ska </a:t>
            </a:r>
          </a:p>
          <a:p>
            <a:pPr marL="355600" indent="-355600"/>
            <a:r>
              <a:rPr lang="sv-SE" dirty="0" smtClean="0"/>
              <a:t>Vara så </a:t>
            </a:r>
            <a:r>
              <a:rPr lang="sv-SE" b="1" i="1" dirty="0" smtClean="0">
                <a:solidFill>
                  <a:schemeClr val="tx2"/>
                </a:solidFill>
              </a:rPr>
              <a:t>generell</a:t>
            </a:r>
            <a:r>
              <a:rPr lang="sv-SE" dirty="0" smtClean="0"/>
              <a:t> som möjligt</a:t>
            </a:r>
          </a:p>
          <a:p>
            <a:pPr marL="355600" indent="-355600"/>
            <a:r>
              <a:rPr lang="sv-SE" b="1" i="1" dirty="0" smtClean="0">
                <a:solidFill>
                  <a:schemeClr val="tx2"/>
                </a:solidFill>
              </a:rPr>
              <a:t>Förklara</a:t>
            </a:r>
            <a:r>
              <a:rPr lang="sv-SE" dirty="0" smtClean="0"/>
              <a:t> så mycket som möjligt </a:t>
            </a:r>
          </a:p>
          <a:p>
            <a:pPr marL="355600" indent="-355600"/>
            <a:r>
              <a:rPr lang="sv-SE" dirty="0" smtClean="0"/>
              <a:t>Möjliggöra </a:t>
            </a:r>
            <a:r>
              <a:rPr lang="sv-SE" b="1" i="1" dirty="0" smtClean="0">
                <a:solidFill>
                  <a:schemeClr val="tx2"/>
                </a:solidFill>
              </a:rPr>
              <a:t>förutsägelser</a:t>
            </a:r>
          </a:p>
          <a:p>
            <a:pPr marL="355600" indent="-355600"/>
            <a:r>
              <a:rPr lang="sv-SE" dirty="0" smtClean="0"/>
              <a:t>Ange </a:t>
            </a:r>
            <a:r>
              <a:rPr lang="sv-SE" b="1" i="1" dirty="0" smtClean="0">
                <a:solidFill>
                  <a:schemeClr val="tx2"/>
                </a:solidFill>
              </a:rPr>
              <a:t>riktlinjer</a:t>
            </a:r>
            <a:r>
              <a:rPr lang="sv-SE" dirty="0" smtClean="0"/>
              <a:t>, handling</a:t>
            </a:r>
          </a:p>
          <a:p>
            <a:pPr marL="355600" indent="-355600">
              <a:buNone/>
            </a:pPr>
            <a:endParaRPr lang="sv-SE" sz="1050" dirty="0" smtClean="0"/>
          </a:p>
          <a:p>
            <a:pPr marL="355600" indent="-355600">
              <a:buNone/>
            </a:pPr>
            <a:r>
              <a:rPr lang="sv-SE" dirty="0" smtClean="0"/>
              <a:t>Men ska även vara</a:t>
            </a:r>
          </a:p>
          <a:p>
            <a:pPr marL="355600" indent="-355600"/>
            <a:r>
              <a:rPr lang="sv-SE" b="1" i="1" dirty="0" smtClean="0">
                <a:solidFill>
                  <a:schemeClr val="tx2"/>
                </a:solidFill>
              </a:rPr>
              <a:t>Enkel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tx2"/>
                </a:solidFill>
              </a:rPr>
              <a:t>tydlig</a:t>
            </a:r>
            <a:r>
              <a:rPr lang="sv-SE" dirty="0" smtClean="0">
                <a:solidFill>
                  <a:schemeClr val="tx2"/>
                </a:solidFill>
              </a:rPr>
              <a:t> att använda och förstå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/>
            <a:r>
              <a:rPr lang="sv-SE" b="1" i="1" dirty="0" smtClean="0">
                <a:solidFill>
                  <a:schemeClr val="tx2"/>
                </a:solidFill>
              </a:rPr>
              <a:t>Objektiv</a:t>
            </a:r>
            <a:endParaRPr lang="sv-SE" dirty="0" smtClean="0">
              <a:solidFill>
                <a:schemeClr val="tx2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788024" y="3645024"/>
            <a:ext cx="2304256" cy="432048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Occam’s</a:t>
            </a: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sv-SE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razor</a:t>
            </a:r>
            <a:endParaRPr kumimoji="0" lang="sv-SE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5724128" y="836712"/>
            <a:ext cx="316835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En teori brukar inte alltid betraktas som sann eller falsk, ofta bedöms den efter sin användbarhet (pragmatism)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Vetenskapens utveckling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Kumulativitet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755650" lvl="1" indent="-355600"/>
            <a:r>
              <a:rPr lang="sv-SE" dirty="0" smtClean="0"/>
              <a:t>Att alla nya forskningsresultat (dvs. sanningar) läggs till den etablerade teorin</a:t>
            </a:r>
          </a:p>
          <a:p>
            <a:pPr marL="755650" lvl="1" indent="-355600"/>
            <a:r>
              <a:rPr lang="sv-SE" dirty="0" smtClean="0"/>
              <a:t>Står ej i konflikt med det etablerade (koherens)</a:t>
            </a:r>
          </a:p>
          <a:p>
            <a:pPr marL="755650" lvl="1" indent="-355600"/>
            <a:r>
              <a:rPr lang="sv-SE" dirty="0" smtClean="0"/>
              <a:t>Ny pusselbit som passar in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Paradigmskiften</a:t>
            </a:r>
          </a:p>
          <a:p>
            <a:pPr marL="755650" lvl="1" indent="-355600"/>
            <a:r>
              <a:rPr lang="sv-SE" dirty="0" smtClean="0"/>
              <a:t>Nya fakta som står i konflikt med etablerade sanningar (bristande koherens)</a:t>
            </a:r>
          </a:p>
          <a:p>
            <a:pPr marL="755650" lvl="1" indent="-355600"/>
            <a:r>
              <a:rPr lang="sv-SE" dirty="0" smtClean="0"/>
              <a:t>Gamla påståenden ger ”falska” resultat el. felaktiga prediktioner</a:t>
            </a:r>
          </a:p>
          <a:p>
            <a:pPr marL="755650" lvl="1" indent="-355600"/>
            <a:r>
              <a:rPr lang="sv-SE" dirty="0" smtClean="0"/>
              <a:t>Krävs en helt ny teori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Orsak och verkan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Annat ord: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kausalitet</a:t>
            </a:r>
          </a:p>
          <a:p>
            <a:pPr marL="0" indent="0">
              <a:buNone/>
            </a:pPr>
            <a:r>
              <a:rPr lang="sv-SE" dirty="0" smtClean="0"/>
              <a:t>Något av det viktigaste för varje vetenskap. Varför?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Orsakssamband ger oss möjlighet att förklara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varför</a:t>
            </a:r>
            <a:r>
              <a:rPr lang="sv-SE" dirty="0" smtClean="0"/>
              <a:t> något inträffar och möjlighet att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styra</a:t>
            </a:r>
            <a:r>
              <a:rPr lang="sv-SE" dirty="0" smtClean="0"/>
              <a:t> åt ett gynnsamt håll.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Objektivitetskrav: en orsak till en händelse är ett nödvändigt krav för att det ska hända.</a:t>
            </a:r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Problem?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Orsak och verkan, forts.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None/>
            </a:pPr>
            <a:r>
              <a:rPr lang="sv-SE" dirty="0" smtClean="0"/>
              <a:t>Krav på verkliga orsaker:</a:t>
            </a:r>
          </a:p>
          <a:p>
            <a:pPr marL="355600" indent="-355600">
              <a:buNone/>
            </a:pPr>
            <a:r>
              <a:rPr lang="sv-SE" b="1" dirty="0" err="1" smtClean="0"/>
              <a:t>Assymetri</a:t>
            </a:r>
            <a:endParaRPr lang="sv-SE" b="1" dirty="0" smtClean="0"/>
          </a:p>
          <a:p>
            <a:pPr marL="755650" lvl="1" indent="-355600"/>
            <a:r>
              <a:rPr lang="sv-SE" dirty="0" smtClean="0"/>
              <a:t>Om A orsakar B kan inte samtidigt B orsaka A </a:t>
            </a: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(återkopplande system?)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b="1" dirty="0" smtClean="0"/>
              <a:t>Kontrollerbarhet</a:t>
            </a:r>
          </a:p>
          <a:p>
            <a:pPr marL="755650" lvl="1" indent="-355600"/>
            <a:r>
              <a:rPr lang="sv-SE" dirty="0" smtClean="0"/>
              <a:t>Man ska kunna ändra förutsättningarna och verifiera men även styra </a:t>
            </a:r>
            <a:r>
              <a:rPr lang="sv-SE" b="1" i="1" dirty="0" smtClean="0">
                <a:solidFill>
                  <a:schemeClr val="accent2">
                    <a:lumMod val="50000"/>
                  </a:schemeClr>
                </a:solidFill>
              </a:rPr>
              <a:t>(kan t.ex. kön vara en orsak?)</a:t>
            </a:r>
          </a:p>
          <a:p>
            <a:pPr marL="355600" indent="-355600">
              <a:spcBef>
                <a:spcPts val="1200"/>
              </a:spcBef>
              <a:buNone/>
            </a:pPr>
            <a:r>
              <a:rPr lang="sv-SE" b="1" dirty="0" smtClean="0"/>
              <a:t>Tidsfördröjning</a:t>
            </a:r>
          </a:p>
          <a:p>
            <a:pPr marL="755650" lvl="1" indent="-355600"/>
            <a:r>
              <a:rPr lang="sv-SE" dirty="0" smtClean="0"/>
              <a:t>Det som sker idag kan inte påverka det som hände igår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Vetenskapens värderingar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None/>
            </a:pPr>
            <a:r>
              <a:rPr lang="sv-SE" dirty="0" smtClean="0"/>
              <a:t>Hur ska vi förhålla oss till våra metoder och våra resultat?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Objektivitet</a:t>
            </a:r>
          </a:p>
          <a:p>
            <a:pPr marL="755650" lvl="1" indent="-355600"/>
            <a:r>
              <a:rPr lang="sv-SE" dirty="0" smtClean="0"/>
              <a:t>Vi ska få samma resultat alldeles oavsett vilka vi röstar på, vem som har finansierat forskningen osv.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Transparens</a:t>
            </a:r>
          </a:p>
          <a:p>
            <a:pPr marL="755650" lvl="1" indent="-355600"/>
            <a:r>
              <a:rPr lang="sv-SE" dirty="0" smtClean="0"/>
              <a:t>Tydlighet i vad som gjorts, definitioner och antaganden</a:t>
            </a:r>
          </a:p>
          <a:p>
            <a:pPr marL="355600" indent="-355600">
              <a:spcBef>
                <a:spcPts val="1200"/>
              </a:spcBef>
            </a:pP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Etik</a:t>
            </a:r>
          </a:p>
          <a:p>
            <a:pPr marL="755650" lvl="1" indent="-355600"/>
            <a:r>
              <a:rPr lang="sv-SE" dirty="0" smtClean="0"/>
              <a:t>Vi ska inte våldföra oss på sanningen</a:t>
            </a:r>
          </a:p>
          <a:p>
            <a:pPr marL="755650" lvl="1" indent="-355600"/>
            <a:r>
              <a:rPr lang="sv-SE" dirty="0" smtClean="0"/>
              <a:t>Vi ska inte heller störa omgivningen (mätningar)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Modeller, N Kap 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I en generell mening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modell </a:t>
            </a:r>
            <a:r>
              <a:rPr lang="sv-SE" dirty="0" smtClean="0"/>
              <a:t>något som på något sätt används för att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representera något annat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Fysiska objekt som modeller</a:t>
            </a:r>
          </a:p>
          <a:p>
            <a:pPr marL="755650" lvl="1" indent="-355600"/>
            <a:r>
              <a:rPr lang="sv-SE" dirty="0" smtClean="0"/>
              <a:t>modelljärnväg, arkitektmodell</a:t>
            </a:r>
          </a:p>
          <a:p>
            <a:pPr marL="355600" indent="-355600"/>
            <a:r>
              <a:rPr lang="sv-SE" b="1" dirty="0" smtClean="0">
                <a:solidFill>
                  <a:schemeClr val="tx2"/>
                </a:solidFill>
              </a:rPr>
              <a:t>Konceptuella modeller</a:t>
            </a:r>
          </a:p>
          <a:p>
            <a:pPr marL="755650" lvl="1" indent="-355600"/>
            <a:r>
              <a:rPr lang="sv-SE" dirty="0" smtClean="0"/>
              <a:t>finns bara i att sinnet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Konceptuella modeller används för att hjälpa oss förstå ämnet och den verklighet (?) de representerar.</a:t>
            </a:r>
            <a:endParaRPr lang="sv-SE" i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9B84-7009-44F9-BB43-ACD03CB1D5BA}" type="datetime1">
              <a:rPr lang="sv-SE" smtClean="0"/>
              <a:pPr/>
              <a:t>2013-01-24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Michael Carlson, Statistiska institutionen</a:t>
            </a:r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275</TotalTime>
  <Words>1761</Words>
  <Application>Microsoft Office PowerPoint</Application>
  <PresentationFormat>Bildspel på skärmen (4:3)</PresentationFormat>
  <Paragraphs>332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4" baseType="lpstr">
      <vt:lpstr>powerpoint-mall_forskning</vt:lpstr>
      <vt:lpstr>SU Forskning Kronor</vt:lpstr>
      <vt:lpstr>SU Forskning Olivkvist</vt:lpstr>
      <vt:lpstr>Ekvation</vt:lpstr>
      <vt:lpstr>Statistikens grunder 1 (dagtid)</vt:lpstr>
      <vt:lpstr>Vad är en teori?  N Kap 2 forts.</vt:lpstr>
      <vt:lpstr>Teorier</vt:lpstr>
      <vt:lpstr>Vad är bra teorier?</vt:lpstr>
      <vt:lpstr>Vetenskapens utveckling</vt:lpstr>
      <vt:lpstr>Orsak och verkan</vt:lpstr>
      <vt:lpstr>Orsak och verkan, forts.</vt:lpstr>
      <vt:lpstr>Vetenskapens värderingar</vt:lpstr>
      <vt:lpstr>Modeller, N Kap 3</vt:lpstr>
      <vt:lpstr>Några viktiga begrepp</vt:lpstr>
      <vt:lpstr>Variabler</vt:lpstr>
      <vt:lpstr>Skalor</vt:lpstr>
      <vt:lpstr>Variabeltyp och skaltyp</vt:lpstr>
      <vt:lpstr>Modeller, forts.</vt:lpstr>
      <vt:lpstr>Stokastiska modeller</vt:lpstr>
      <vt:lpstr>Utfallsrum</vt:lpstr>
      <vt:lpstr>Övning</vt:lpstr>
      <vt:lpstr>Sannolikhet</vt:lpstr>
      <vt:lpstr>Sannolikhet och händelse</vt:lpstr>
      <vt:lpstr>Lite mängdlära</vt:lpstr>
      <vt:lpstr>Lite mängdlära, forts.</vt:lpstr>
      <vt:lpstr>Lite mängdlära, forts.</vt:lpstr>
      <vt:lpstr>Vad är en sannolikhet?</vt:lpstr>
      <vt:lpstr>Frekventistisk tolkning</vt:lpstr>
      <vt:lpstr>Klassisk tolkning</vt:lpstr>
      <vt:lpstr>Subjektiv sannolikhet</vt:lpstr>
      <vt:lpstr>En axiomatisk teori</vt:lpstr>
      <vt:lpstr>En axiomatisk teori, forts.</vt:lpstr>
      <vt:lpstr>En axiomatisk teori, forts.</vt:lpstr>
      <vt:lpstr>Har vi en teori nu?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Statistikens grunder</dc:title>
  <dc:creator>Michael Carlson</dc:creator>
  <cp:lastModifiedBy>Michael Carlson</cp:lastModifiedBy>
  <cp:revision>31</cp:revision>
  <dcterms:created xsi:type="dcterms:W3CDTF">2013-01-23T13:23:26Z</dcterms:created>
  <dcterms:modified xsi:type="dcterms:W3CDTF">2013-01-24T07:35:38Z</dcterms:modified>
</cp:coreProperties>
</file>