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2" r:id="rId2"/>
    <p:sldMasterId id="2147483670" r:id="rId3"/>
  </p:sldMasterIdLst>
  <p:notesMasterIdLst>
    <p:notesMasterId r:id="rId34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6" r:id="rId33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2" y="-366"/>
      </p:cViewPr>
      <p:guideLst>
        <p:guide orient="horz" pos="2160"/>
        <p:guide orient="horz" pos="3566"/>
        <p:guide pos="2880"/>
        <p:guide pos="537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100B7E-7A17-47E8-A5AB-33071C0C8AAA}" type="datetimeFigureOut">
              <a:rPr lang="sv-SE" smtClean="0"/>
              <a:pPr/>
              <a:t>2013-01-24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264AB5-3208-46EB-A2CB-53BA67DEFF15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SU_PPT_eld"/>
          <p:cNvPicPr>
            <a:picLocks noChangeAspect="1" noChangeArrowheads="1"/>
          </p:cNvPicPr>
          <p:nvPr userDrawn="1"/>
        </p:nvPicPr>
        <p:blipFill>
          <a:blip r:embed="rId2" cstate="print"/>
          <a:srcRect l="4988" t="-362"/>
          <a:stretch>
            <a:fillRect/>
          </a:stretch>
        </p:blipFill>
        <p:spPr bwMode="auto">
          <a:xfrm>
            <a:off x="0" y="1573583"/>
            <a:ext cx="7258050" cy="5286375"/>
          </a:xfrm>
          <a:prstGeom prst="rect">
            <a:avLst/>
          </a:prstGeom>
          <a:noFill/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97600" y="2437200"/>
            <a:ext cx="6631200" cy="1425600"/>
          </a:xfrm>
        </p:spPr>
        <p:txBody>
          <a:bodyPr lIns="72000" tIns="36000" rIns="72000" bIns="36000" anchor="ctr" anchorCtr="0">
            <a:normAutofit/>
          </a:bodyPr>
          <a:lstStyle>
            <a:lvl1pPr algn="l">
              <a:defRPr sz="4400" b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97600" y="3859200"/>
            <a:ext cx="6631200" cy="1166400"/>
          </a:xfrm>
        </p:spPr>
        <p:txBody>
          <a:bodyPr>
            <a:normAutofit/>
          </a:bodyPr>
          <a:lstStyle>
            <a:lvl1pPr marL="0" indent="0" algn="l">
              <a:lnSpc>
                <a:spcPts val="2900"/>
              </a:lnSpc>
              <a:spcBef>
                <a:spcPts val="480"/>
              </a:spcBef>
              <a:buNone/>
              <a:defRPr sz="200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97600" y="6386400"/>
            <a:ext cx="1123200" cy="280800"/>
          </a:xfrm>
        </p:spPr>
        <p:txBody>
          <a:bodyPr/>
          <a:lstStyle/>
          <a:p>
            <a:fld id="{3890EF18-1A05-449E-87AA-DE172AB0800B}" type="datetime1">
              <a:rPr lang="sv-SE" smtClean="0"/>
              <a:pPr/>
              <a:t>2013-01-24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764000" y="6386400"/>
            <a:ext cx="4492800" cy="280800"/>
          </a:xfrm>
        </p:spPr>
        <p:txBody>
          <a:bodyPr/>
          <a:lstStyle/>
          <a:p>
            <a:r>
              <a:rPr lang="sv-SE" dirty="0" smtClean="0"/>
              <a:t>/Namn </a:t>
            </a:r>
            <a:r>
              <a:rPr lang="sv-SE" dirty="0" err="1" smtClean="0"/>
              <a:t>Namn</a:t>
            </a:r>
            <a:r>
              <a:rPr lang="sv-SE" dirty="0" smtClean="0"/>
              <a:t>, Institution eller liknande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300000" y="6386400"/>
            <a:ext cx="1425600" cy="280800"/>
          </a:xfrm>
        </p:spPr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597600" y="1310400"/>
            <a:ext cx="3898800" cy="4316400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000"/>
            </a:lvl3pPr>
            <a:lvl4pPr>
              <a:defRPr sz="800"/>
            </a:lvl4pPr>
            <a:lvl5pPr>
              <a:defRPr sz="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7600" y="1310400"/>
            <a:ext cx="3898800" cy="4316400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000"/>
            </a:lvl3pPr>
            <a:lvl4pPr>
              <a:defRPr sz="800"/>
            </a:lvl4pPr>
            <a:lvl5pPr>
              <a:defRPr sz="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F0C1-E423-40F5-AF4D-DF3BE03DC4B2}" type="datetime1">
              <a:rPr lang="sv-SE" smtClean="0"/>
              <a:pPr/>
              <a:t>2013-01-24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/Namn Namn, Institution eller liknande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588" indent="-1588">
              <a:lnSpc>
                <a:spcPts val="2600"/>
              </a:lnSpc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FBA3-680F-4AF0-9A08-4D89E5E722E9}" type="datetime1">
              <a:rPr lang="sv-SE" smtClean="0"/>
              <a:pPr/>
              <a:t>2013-01-24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/Namn Namn, Institution eller liknande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97600" y="388800"/>
            <a:ext cx="4690800" cy="79560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97600" y="1310400"/>
            <a:ext cx="4690800" cy="43164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487852" y="388800"/>
            <a:ext cx="3060000" cy="5238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C6DE0-B301-444F-88CE-578D8A721CFD}" type="datetime1">
              <a:rPr lang="sv-SE" smtClean="0"/>
              <a:pPr/>
              <a:t>2013-01-24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/Namn Namn, Institution eller liknande</a:t>
            </a:r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97600" y="1310400"/>
            <a:ext cx="7948800" cy="4316400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A0CD1-9393-490E-B1EB-133B22941BF3}" type="datetime1">
              <a:rPr lang="sv-SE" smtClean="0"/>
              <a:pPr/>
              <a:t>2013-01-24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/Namn Namn, Institution eller liknande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15625-855C-40FA-BFEA-40D25AD55EC4}" type="datetime1">
              <a:rPr lang="sv-SE" smtClean="0"/>
              <a:pPr/>
              <a:t>2013-01-24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/Namn Namn, Institution eller liknande</a:t>
            </a: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9" descr="SU_PPT_olivkvist"/>
          <p:cNvPicPr>
            <a:picLocks noChangeAspect="1" noChangeArrowheads="1"/>
          </p:cNvPicPr>
          <p:nvPr userDrawn="1"/>
        </p:nvPicPr>
        <p:blipFill>
          <a:blip r:embed="rId2" cstate="print"/>
          <a:srcRect l="1746"/>
          <a:stretch>
            <a:fillRect/>
          </a:stretch>
        </p:blipFill>
        <p:spPr bwMode="auto">
          <a:xfrm>
            <a:off x="1588" y="317500"/>
            <a:ext cx="6881812" cy="6540500"/>
          </a:xfrm>
          <a:prstGeom prst="rect">
            <a:avLst/>
          </a:prstGeom>
          <a:noFill/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97600" y="2437200"/>
            <a:ext cx="6631200" cy="1425600"/>
          </a:xfrm>
        </p:spPr>
        <p:txBody>
          <a:bodyPr lIns="72000" tIns="36000" rIns="72000" bIns="36000" anchor="ctr" anchorCtr="0">
            <a:normAutofit/>
          </a:bodyPr>
          <a:lstStyle>
            <a:lvl1pPr algn="l">
              <a:defRPr sz="4400" b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97600" y="3859200"/>
            <a:ext cx="6631200" cy="1166400"/>
          </a:xfrm>
        </p:spPr>
        <p:txBody>
          <a:bodyPr>
            <a:normAutofit/>
          </a:bodyPr>
          <a:lstStyle>
            <a:lvl1pPr marL="0" indent="0" algn="l">
              <a:lnSpc>
                <a:spcPts val="2900"/>
              </a:lnSpc>
              <a:spcBef>
                <a:spcPts val="480"/>
              </a:spcBef>
              <a:buNone/>
              <a:defRPr sz="200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97600" y="6386400"/>
            <a:ext cx="1123200" cy="280800"/>
          </a:xfrm>
        </p:spPr>
        <p:txBody>
          <a:bodyPr/>
          <a:lstStyle/>
          <a:p>
            <a:fld id="{A7771915-69F1-4FD9-A86D-1B922EA6E228}" type="datetime1">
              <a:rPr lang="sv-SE" smtClean="0"/>
              <a:pPr/>
              <a:t>2013-01-24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764000" y="6386400"/>
            <a:ext cx="4492800" cy="280800"/>
          </a:xfrm>
        </p:spPr>
        <p:txBody>
          <a:bodyPr/>
          <a:lstStyle/>
          <a:p>
            <a:r>
              <a:rPr lang="sv-SE" dirty="0" smtClean="0"/>
              <a:t>/Namn </a:t>
            </a:r>
            <a:r>
              <a:rPr lang="sv-SE" dirty="0" err="1" smtClean="0"/>
              <a:t>Namn</a:t>
            </a:r>
            <a:r>
              <a:rPr lang="sv-SE" dirty="0" smtClean="0"/>
              <a:t>, Institution eller liknande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300000" y="6386400"/>
            <a:ext cx="1425600" cy="280800"/>
          </a:xfrm>
        </p:spPr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D05BE-BB3B-4036-AD50-A0FD6E7CB090}" type="datetime1">
              <a:rPr lang="sv-SE" smtClean="0"/>
              <a:pPr/>
              <a:t>2013-01-24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/Namn Namn, Institution eller liknande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597600" y="1310400"/>
            <a:ext cx="3898800" cy="4316400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000"/>
            </a:lvl3pPr>
            <a:lvl4pPr>
              <a:defRPr sz="800"/>
            </a:lvl4pPr>
            <a:lvl5pPr>
              <a:defRPr sz="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7600" y="1310400"/>
            <a:ext cx="3898800" cy="4316400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000"/>
            </a:lvl3pPr>
            <a:lvl4pPr>
              <a:defRPr sz="800"/>
            </a:lvl4pPr>
            <a:lvl5pPr>
              <a:defRPr sz="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FF3A4-A471-4C12-8539-A340A58BC9F9}" type="datetime1">
              <a:rPr lang="sv-SE" smtClean="0"/>
              <a:pPr/>
              <a:t>2013-01-24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/Namn Namn, Institution eller liknande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588" indent="-1588">
              <a:lnSpc>
                <a:spcPts val="2600"/>
              </a:lnSpc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196CE-021D-4675-992D-A594756369FE}" type="datetime1">
              <a:rPr lang="sv-SE" smtClean="0"/>
              <a:pPr/>
              <a:t>2013-01-24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/Namn Namn, Institution eller liknande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97600" y="388800"/>
            <a:ext cx="4690800" cy="79560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97600" y="1310400"/>
            <a:ext cx="4690800" cy="43164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487852" y="388800"/>
            <a:ext cx="3060000" cy="5238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F0140-D8AF-4BC5-89AA-7DC76DE5F979}" type="datetime1">
              <a:rPr lang="sv-SE" smtClean="0"/>
              <a:pPr/>
              <a:t>2013-01-24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/Namn Namn, Institution eller liknande</a:t>
            </a:r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A9B84-7009-44F9-BB43-ACD03CB1D5BA}" type="datetime1">
              <a:rPr lang="sv-SE" smtClean="0"/>
              <a:pPr/>
              <a:t>2013-01-24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/Namn Namn, Institution eller liknande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97600" y="1310400"/>
            <a:ext cx="7948800" cy="4316400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4A37-B256-4C9B-96A5-8D5799CD9648}" type="datetime1">
              <a:rPr lang="sv-SE" smtClean="0"/>
              <a:pPr/>
              <a:t>2013-01-24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/Namn Namn, Institution eller liknande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AEA63-6703-4768-8D51-0A65C40F41A5}" type="datetime1">
              <a:rPr lang="sv-SE" smtClean="0"/>
              <a:pPr/>
              <a:t>2013-01-24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/Namn Namn, Institution eller liknande</a:t>
            </a: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597600" y="1310400"/>
            <a:ext cx="3898800" cy="4316400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000"/>
            </a:lvl3pPr>
            <a:lvl4pPr>
              <a:defRPr sz="800"/>
            </a:lvl4pPr>
            <a:lvl5pPr>
              <a:defRPr sz="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7600" y="1310400"/>
            <a:ext cx="3898800" cy="4316400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000"/>
            </a:lvl3pPr>
            <a:lvl4pPr>
              <a:defRPr sz="800"/>
            </a:lvl4pPr>
            <a:lvl5pPr>
              <a:defRPr sz="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2E2E0-560B-41BD-95BD-F5E58C5F0F11}" type="datetime1">
              <a:rPr lang="sv-SE" smtClean="0"/>
              <a:pPr/>
              <a:t>2013-01-24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/Namn Namn, Institution eller liknande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588" indent="-1588">
              <a:lnSpc>
                <a:spcPts val="2600"/>
              </a:lnSpc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1B22A-4E98-4B5F-8B76-E77EA201FFF2}" type="datetime1">
              <a:rPr lang="sv-SE" smtClean="0"/>
              <a:pPr/>
              <a:t>2013-01-24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/Namn Namn, Institution eller liknande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97600" y="388800"/>
            <a:ext cx="4690800" cy="79560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97600" y="1310400"/>
            <a:ext cx="4690800" cy="43164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487852" y="388800"/>
            <a:ext cx="3060000" cy="5238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D3811-A503-4D4B-811A-D87C66FAB764}" type="datetime1">
              <a:rPr lang="sv-SE" smtClean="0"/>
              <a:pPr/>
              <a:t>2013-01-24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/Namn Namn, Institution eller liknande</a:t>
            </a:r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97600" y="1310400"/>
            <a:ext cx="7948800" cy="43164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76E4-FECC-47B9-83CC-96587EF3E0AB}" type="datetime1">
              <a:rPr lang="sv-SE" smtClean="0"/>
              <a:pPr/>
              <a:t>2013-01-24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/Namn Namn, Institution eller liknande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CA195-1EAF-44E6-B734-449E06FFE3D4}" type="datetime1">
              <a:rPr lang="sv-SE" smtClean="0"/>
              <a:pPr/>
              <a:t>2013-01-24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/Namn Namn, Institution eller liknande</a:t>
            </a: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9" descr="SU_PPT_krono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82750"/>
            <a:ext cx="5595938" cy="5175250"/>
          </a:xfrm>
          <a:prstGeom prst="rect">
            <a:avLst/>
          </a:prstGeom>
          <a:noFill/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97600" y="2437200"/>
            <a:ext cx="6631200" cy="1425600"/>
          </a:xfrm>
        </p:spPr>
        <p:txBody>
          <a:bodyPr lIns="72000" tIns="36000" rIns="72000" bIns="36000" anchor="ctr" anchorCtr="0">
            <a:normAutofit/>
          </a:bodyPr>
          <a:lstStyle>
            <a:lvl1pPr algn="l">
              <a:defRPr sz="4400" b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97600" y="3859200"/>
            <a:ext cx="6631200" cy="1166400"/>
          </a:xfrm>
        </p:spPr>
        <p:txBody>
          <a:bodyPr>
            <a:normAutofit/>
          </a:bodyPr>
          <a:lstStyle>
            <a:lvl1pPr marL="0" indent="0" algn="l">
              <a:lnSpc>
                <a:spcPts val="2900"/>
              </a:lnSpc>
              <a:spcBef>
                <a:spcPts val="480"/>
              </a:spcBef>
              <a:buNone/>
              <a:defRPr sz="200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97600" y="6386400"/>
            <a:ext cx="1123200" cy="280800"/>
          </a:xfrm>
        </p:spPr>
        <p:txBody>
          <a:bodyPr/>
          <a:lstStyle/>
          <a:p>
            <a:fld id="{7BD41E77-EE77-4AF9-AAFC-B23735CAC27B}" type="datetime1">
              <a:rPr lang="sv-SE" smtClean="0"/>
              <a:pPr/>
              <a:t>2013-01-24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764000" y="6386400"/>
            <a:ext cx="4492800" cy="280800"/>
          </a:xfrm>
        </p:spPr>
        <p:txBody>
          <a:bodyPr/>
          <a:lstStyle/>
          <a:p>
            <a:r>
              <a:rPr lang="sv-SE" dirty="0" smtClean="0"/>
              <a:t>/Namn </a:t>
            </a:r>
            <a:r>
              <a:rPr lang="sv-SE" dirty="0" err="1" smtClean="0"/>
              <a:t>Namn</a:t>
            </a:r>
            <a:r>
              <a:rPr lang="sv-SE" dirty="0" smtClean="0"/>
              <a:t>, Institution eller liknande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300000" y="6386400"/>
            <a:ext cx="1425600" cy="280800"/>
          </a:xfrm>
        </p:spPr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23CD-1C53-4F69-AADD-25D95D22E6EA}" type="datetime1">
              <a:rPr lang="sv-SE" smtClean="0"/>
              <a:pPr/>
              <a:t>2013-01-24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/Namn Namn, Institution eller liknande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97600" y="388800"/>
            <a:ext cx="7948800" cy="795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97600" y="1310400"/>
            <a:ext cx="7948800" cy="431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97600" y="6386400"/>
            <a:ext cx="1123200" cy="28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E3E2FA91-1025-464E-9FDD-83ABE98BC083}" type="datetime1">
              <a:rPr lang="sv-SE" smtClean="0"/>
              <a:pPr/>
              <a:t>2013-01-24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764000" y="6386400"/>
            <a:ext cx="4492800" cy="2808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 dirty="0" smtClean="0"/>
              <a:t>/Namn </a:t>
            </a:r>
            <a:r>
              <a:rPr lang="sv-SE" dirty="0" err="1" smtClean="0"/>
              <a:t>Namn</a:t>
            </a:r>
            <a:r>
              <a:rPr lang="sv-SE" dirty="0" smtClean="0"/>
              <a:t>, Institution eller liknande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300000" y="6386400"/>
            <a:ext cx="1425600" cy="28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400B66ED-EE6C-4E7E-848D-94DB84BF3115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Picture 15" descr="SU_logo_32mm_300dpi_SVENSK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854950" y="5718175"/>
            <a:ext cx="1031875" cy="90963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60" r:id="rId4"/>
    <p:sldLayoutId id="2147483653" r:id="rId5"/>
    <p:sldLayoutId id="2147483661" r:id="rId6"/>
    <p:sldLayoutId id="2147483655" r:id="rId7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2600" b="1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lnSpc>
          <a:spcPts val="2900"/>
        </a:lnSpc>
        <a:spcBef>
          <a:spcPct val="20000"/>
        </a:spcBef>
        <a:buSzPct val="93000"/>
        <a:buFont typeface="Verdana" pitchFamily="34" charset="0"/>
        <a:buChar char="●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97600" y="388800"/>
            <a:ext cx="7948800" cy="795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97600" y="1310400"/>
            <a:ext cx="7948800" cy="431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97600" y="6386400"/>
            <a:ext cx="1123200" cy="28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A830039C-C471-4E80-9C68-A3F4AF5BF84D}" type="datetime1">
              <a:rPr lang="sv-SE" smtClean="0"/>
              <a:pPr/>
              <a:t>2013-01-24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764000" y="6386400"/>
            <a:ext cx="4492800" cy="2808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 dirty="0" smtClean="0"/>
              <a:t>/Namn </a:t>
            </a:r>
            <a:r>
              <a:rPr lang="sv-SE" dirty="0" err="1" smtClean="0"/>
              <a:t>Namn</a:t>
            </a:r>
            <a:r>
              <a:rPr lang="sv-SE" dirty="0" smtClean="0"/>
              <a:t>, Institution eller liknande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300000" y="6386400"/>
            <a:ext cx="1425600" cy="28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400B66ED-EE6C-4E7E-848D-94DB84BF3115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Picture 15" descr="SU_logo_32mm_300dpi_SVENSK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854950" y="5718175"/>
            <a:ext cx="1031875" cy="90963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2600" b="1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lnSpc>
          <a:spcPts val="2900"/>
        </a:lnSpc>
        <a:spcBef>
          <a:spcPct val="20000"/>
        </a:spcBef>
        <a:buSzPct val="93000"/>
        <a:buFont typeface="Verdana" pitchFamily="34" charset="0"/>
        <a:buChar char="●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97600" y="388800"/>
            <a:ext cx="7948800" cy="795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97600" y="1310400"/>
            <a:ext cx="7948800" cy="431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97600" y="6386400"/>
            <a:ext cx="1123200" cy="28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1CB4D6CE-52AE-4882-8486-346FBC4F12F8}" type="datetime1">
              <a:rPr lang="sv-SE" smtClean="0"/>
              <a:pPr/>
              <a:t>2013-01-24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764000" y="6386400"/>
            <a:ext cx="4492800" cy="2808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 dirty="0" smtClean="0"/>
              <a:t>/Namn </a:t>
            </a:r>
            <a:r>
              <a:rPr lang="sv-SE" dirty="0" err="1" smtClean="0"/>
              <a:t>Namn</a:t>
            </a:r>
            <a:r>
              <a:rPr lang="sv-SE" dirty="0" smtClean="0"/>
              <a:t>, Institution eller liknande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300000" y="6386400"/>
            <a:ext cx="1425600" cy="28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400B66ED-EE6C-4E7E-848D-94DB84BF3115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Picture 15" descr="SU_logo_32mm_300dpi_SVENSK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854950" y="5718175"/>
            <a:ext cx="1031875" cy="90963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2600" b="1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lnSpc>
          <a:spcPts val="2900"/>
        </a:lnSpc>
        <a:spcBef>
          <a:spcPct val="20000"/>
        </a:spcBef>
        <a:buSzPct val="93000"/>
        <a:buFont typeface="Verdana" pitchFamily="34" charset="0"/>
        <a:buChar char="●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Statistikens grunder 1 (dagtid)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innehåll 2"/>
          <p:cNvSpPr txBox="1">
            <a:spLocks/>
          </p:cNvSpPr>
          <p:nvPr/>
        </p:nvSpPr>
        <p:spPr>
          <a:xfrm rot="1879184">
            <a:off x="7190048" y="627695"/>
            <a:ext cx="1397288" cy="483876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F2</a:t>
            </a:r>
            <a:endParaRPr kumimoji="0" lang="sv-SE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Några viktiga begrepp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indent="-355600"/>
            <a:r>
              <a:rPr lang="sv-SE" b="1" dirty="0" smtClean="0"/>
              <a:t>Population</a:t>
            </a:r>
          </a:p>
          <a:p>
            <a:pPr marL="755650" lvl="1" indent="-355600"/>
            <a:r>
              <a:rPr lang="sv-SE" dirty="0" smtClean="0"/>
              <a:t>En mängd av väldefinierade objekt som besitter egenskaper</a:t>
            </a:r>
          </a:p>
          <a:p>
            <a:pPr marL="755650" lvl="1" indent="-355600"/>
            <a:r>
              <a:rPr lang="sv-SE" dirty="0" smtClean="0"/>
              <a:t>Kan vara ändlig eller oändlig</a:t>
            </a:r>
          </a:p>
          <a:p>
            <a:pPr marL="355600" indent="-355600">
              <a:spcBef>
                <a:spcPts val="1200"/>
              </a:spcBef>
            </a:pPr>
            <a:r>
              <a:rPr lang="sv-SE" b="1" dirty="0" smtClean="0"/>
              <a:t>Urval, stickprov</a:t>
            </a:r>
          </a:p>
          <a:p>
            <a:pPr marL="755650" lvl="1" indent="-355600"/>
            <a:r>
              <a:rPr lang="sv-SE" dirty="0" smtClean="0"/>
              <a:t>Den delmängd av populationen som vi observerar</a:t>
            </a:r>
          </a:p>
          <a:p>
            <a:pPr marL="755650" lvl="1" indent="-355600"/>
            <a:r>
              <a:rPr lang="sv-SE" dirty="0" smtClean="0"/>
              <a:t>Urvalet kan ske deterministiskt (inte så bra) eller slumpmässigt (bättre)</a:t>
            </a:r>
          </a:p>
          <a:p>
            <a:pPr marL="355600" indent="-355600">
              <a:spcBef>
                <a:spcPts val="1200"/>
              </a:spcBef>
            </a:pPr>
            <a:r>
              <a:rPr lang="sv-SE" b="1" dirty="0" smtClean="0"/>
              <a:t>Variabler</a:t>
            </a:r>
          </a:p>
          <a:p>
            <a:pPr marL="755650" lvl="1" indent="-355600"/>
            <a:r>
              <a:rPr lang="sv-SE" dirty="0" smtClean="0"/>
              <a:t>De egenskaper som objekten i populationen besitter och som man avser att observera 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A9B84-7009-44F9-BB43-ACD03CB1D5BA}" type="datetime1">
              <a:rPr lang="sv-SE" smtClean="0"/>
              <a:pPr/>
              <a:t>2013-01-24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Michael Carlson, Statistiska institutionen</a:t>
            </a:r>
            <a:endParaRPr lang="sv-S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Variabler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indent="-355600"/>
            <a:r>
              <a:rPr lang="sv-SE" b="1" dirty="0" smtClean="0">
                <a:solidFill>
                  <a:schemeClr val="accent4">
                    <a:lumMod val="75000"/>
                  </a:schemeClr>
                </a:solidFill>
              </a:rPr>
              <a:t>Kvantitativa variabler</a:t>
            </a:r>
          </a:p>
          <a:p>
            <a:pPr marL="755650" lvl="1" indent="-355600"/>
            <a:r>
              <a:rPr lang="sv-SE" dirty="0" smtClean="0"/>
              <a:t>Antar numeriska värden</a:t>
            </a:r>
          </a:p>
          <a:p>
            <a:pPr marL="355600" indent="-355600"/>
            <a:r>
              <a:rPr lang="sv-SE" b="1" dirty="0" smtClean="0">
                <a:solidFill>
                  <a:schemeClr val="accent4">
                    <a:lumMod val="75000"/>
                  </a:schemeClr>
                </a:solidFill>
              </a:rPr>
              <a:t>Kvalitativa variabler</a:t>
            </a:r>
          </a:p>
          <a:p>
            <a:pPr marL="755650" lvl="1" indent="-355600"/>
            <a:r>
              <a:rPr lang="sv-SE" dirty="0" smtClean="0"/>
              <a:t>Antar icke-numeriska värden</a:t>
            </a:r>
          </a:p>
          <a:p>
            <a:pPr marL="755650" lvl="1" indent="-355600"/>
            <a:endParaRPr lang="sv-SE" dirty="0" smtClean="0"/>
          </a:p>
          <a:p>
            <a:pPr marL="355600" indent="-355600"/>
            <a:r>
              <a:rPr lang="sv-SE" b="1" dirty="0" smtClean="0">
                <a:solidFill>
                  <a:schemeClr val="tx2"/>
                </a:solidFill>
              </a:rPr>
              <a:t>Kontinuerliga variabler</a:t>
            </a:r>
          </a:p>
          <a:p>
            <a:pPr marL="755650" lvl="1" indent="-355600"/>
            <a:r>
              <a:rPr lang="sv-SE" dirty="0" smtClean="0"/>
              <a:t>Kan anta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samtliga</a:t>
            </a:r>
            <a:r>
              <a:rPr lang="sv-SE" dirty="0" smtClean="0"/>
              <a:t> värden inom ett intervall</a:t>
            </a:r>
          </a:p>
          <a:p>
            <a:pPr marL="755650" lvl="1" indent="-355600"/>
            <a:r>
              <a:rPr lang="sv-SE" dirty="0" smtClean="0"/>
              <a:t>Kan vara ändlig eller oändlig</a:t>
            </a:r>
          </a:p>
          <a:p>
            <a:pPr marL="355600" indent="-355600"/>
            <a:r>
              <a:rPr lang="sv-SE" b="1" dirty="0" smtClean="0">
                <a:solidFill>
                  <a:schemeClr val="tx2"/>
                </a:solidFill>
              </a:rPr>
              <a:t>Diskreta variabler</a:t>
            </a:r>
          </a:p>
          <a:p>
            <a:pPr marL="755650" lvl="1" indent="-355600"/>
            <a:r>
              <a:rPr lang="sv-SE" dirty="0" smtClean="0"/>
              <a:t>Kan anta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endast vissa </a:t>
            </a:r>
            <a:r>
              <a:rPr lang="sv-SE" dirty="0" smtClean="0"/>
              <a:t>värden</a:t>
            </a:r>
          </a:p>
          <a:p>
            <a:pPr marL="755650" lvl="1" indent="-355600"/>
            <a:r>
              <a:rPr lang="sv-SE" dirty="0" err="1" smtClean="0"/>
              <a:t>Uppräkneliga</a:t>
            </a:r>
            <a:r>
              <a:rPr lang="sv-SE" dirty="0" smtClean="0"/>
              <a:t>, listbara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A9B84-7009-44F9-BB43-ACD03CB1D5BA}" type="datetime1">
              <a:rPr lang="sv-SE" smtClean="0"/>
              <a:pPr/>
              <a:t>2013-01-24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Michael Carlson, Statistiska institutionen</a:t>
            </a:r>
            <a:endParaRPr lang="sv-S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Skalor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97600" y="1310400"/>
            <a:ext cx="7948800" cy="49269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dirty="0" smtClean="0"/>
              <a:t>Värdena som en variabel kan anta anges på olika skaltyper:</a:t>
            </a:r>
          </a:p>
          <a:p>
            <a:pPr marL="355600" indent="-355600"/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Nominalskala</a:t>
            </a:r>
          </a:p>
          <a:p>
            <a:pPr marL="755650" lvl="1" indent="-355600"/>
            <a:r>
              <a:rPr lang="sv-SE" sz="1800" dirty="0" smtClean="0"/>
              <a:t>Icke-numeriskt, latin nomen = namn</a:t>
            </a:r>
          </a:p>
          <a:p>
            <a:pPr marL="755650" lvl="1" indent="-355600"/>
            <a:r>
              <a:rPr lang="sv-SE" sz="1800" dirty="0" smtClean="0"/>
              <a:t>Ex. bilmärke, yrke m.m.</a:t>
            </a:r>
          </a:p>
          <a:p>
            <a:pPr marL="355600" indent="-355600"/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Ordinalskala</a:t>
            </a:r>
          </a:p>
          <a:p>
            <a:pPr marL="755650" lvl="1" indent="-355600"/>
            <a:r>
              <a:rPr lang="sv-SE" sz="1800" dirty="0" smtClean="0"/>
              <a:t>Icke-numeriskt men kan </a:t>
            </a:r>
            <a:r>
              <a:rPr lang="sv-SE" sz="1800" b="1" i="1" dirty="0" smtClean="0">
                <a:solidFill>
                  <a:schemeClr val="tx2"/>
                </a:solidFill>
              </a:rPr>
              <a:t>ordnas</a:t>
            </a:r>
          </a:p>
          <a:p>
            <a:pPr marL="755650" lvl="1" indent="-355600"/>
            <a:r>
              <a:rPr lang="sv-SE" sz="1800" dirty="0" smtClean="0"/>
              <a:t>Ex. ”bra, bättre, bäst”</a:t>
            </a:r>
          </a:p>
          <a:p>
            <a:pPr marL="355600" indent="-355600"/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Intervallskala</a:t>
            </a:r>
          </a:p>
          <a:p>
            <a:pPr marL="755650" lvl="1" indent="-355600"/>
            <a:r>
              <a:rPr lang="sv-SE" sz="1800" dirty="0" smtClean="0"/>
              <a:t>Numeriska värden där avstånden är väldefinierade men inte kvoter</a:t>
            </a:r>
          </a:p>
          <a:p>
            <a:pPr marL="755650" lvl="1" indent="-355600"/>
            <a:r>
              <a:rPr lang="sv-SE" sz="1800" dirty="0" smtClean="0"/>
              <a:t>Ex. Celsiusskala (”dubbelt så varmt”?), klockslag</a:t>
            </a:r>
          </a:p>
          <a:p>
            <a:pPr marL="355600" indent="-355600"/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Kvotskala</a:t>
            </a:r>
          </a:p>
          <a:p>
            <a:pPr marL="755650" lvl="1" indent="-355600"/>
            <a:r>
              <a:rPr lang="sv-SE" sz="1800" dirty="0" smtClean="0"/>
              <a:t>”20 är två ggr större än 10”</a:t>
            </a:r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A9B84-7009-44F9-BB43-ACD03CB1D5BA}" type="datetime1">
              <a:rPr lang="sv-SE" smtClean="0"/>
              <a:pPr/>
              <a:t>2013-01-24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Michael Carlson, Statistiska institutionen</a:t>
            </a:r>
            <a:endParaRPr lang="sv-S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Variabeltyp och skaltyp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A9B84-7009-44F9-BB43-ACD03CB1D5BA}" type="datetime1">
              <a:rPr lang="sv-SE" smtClean="0"/>
              <a:pPr/>
              <a:t>2013-01-24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Michael Carlson, Statistiska institutionen</a:t>
            </a:r>
            <a:endParaRPr lang="sv-SE" dirty="0"/>
          </a:p>
        </p:txBody>
      </p:sp>
      <p:graphicFrame>
        <p:nvGraphicFramePr>
          <p:cNvPr id="6" name="Tabell 5"/>
          <p:cNvGraphicFramePr>
            <a:graphicFrameLocks noGrp="1"/>
          </p:cNvGraphicFramePr>
          <p:nvPr/>
        </p:nvGraphicFramePr>
        <p:xfrm>
          <a:off x="899592" y="1844824"/>
          <a:ext cx="7488832" cy="3034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1872208"/>
                <a:gridCol w="1872208"/>
                <a:gridCol w="1872208"/>
              </a:tblGrid>
              <a:tr h="504056">
                <a:tc>
                  <a:txBody>
                    <a:bodyPr/>
                    <a:lstStyle/>
                    <a:p>
                      <a:endParaRPr lang="sv-SE" sz="20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v-SE" sz="20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Variabeltyp</a:t>
                      </a:r>
                      <a:endParaRPr lang="sv-SE" sz="20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1920" marR="121920" marT="34290" marB="3429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1920" marR="121920" marT="34290" marB="3429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0716">
                <a:tc>
                  <a:txBody>
                    <a:bodyPr/>
                    <a:lstStyle/>
                    <a:p>
                      <a:r>
                        <a:rPr lang="sv-SE" sz="2000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Skaltyp</a:t>
                      </a:r>
                      <a:endParaRPr lang="sv-SE" sz="2000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1920" marR="121920" marT="34290" marB="3429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Diskret</a:t>
                      </a:r>
                      <a:endParaRPr lang="sv-SE" sz="20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1920" marR="121920" marT="34290" marB="3429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Kontinuerlig</a:t>
                      </a:r>
                      <a:endParaRPr lang="sv-SE" sz="20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1920" marR="121920" marT="34290" marB="3429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1920" marR="121920" marT="34290" marB="3429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7376">
                <a:tc>
                  <a:txBody>
                    <a:bodyPr/>
                    <a:lstStyle/>
                    <a:p>
                      <a:r>
                        <a:rPr lang="sv-SE" sz="2000" b="1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Nominal</a:t>
                      </a:r>
                      <a:endParaRPr lang="sv-SE" sz="2000" b="1" i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1920" marR="121920" marT="34290" marB="3429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X</a:t>
                      </a:r>
                      <a:endParaRPr lang="sv-SE" sz="20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1920" marR="121920" marT="34290" marB="3429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sv-SE" sz="20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1920" marR="121920" marT="34290" marB="3429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sv-SE" sz="20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Kvalitativ</a:t>
                      </a:r>
                      <a:endParaRPr lang="sv-SE" sz="2000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1920" marR="121920" marT="34290" marB="3429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6044">
                <a:tc>
                  <a:txBody>
                    <a:bodyPr/>
                    <a:lstStyle/>
                    <a:p>
                      <a:r>
                        <a:rPr lang="sv-SE" sz="2000" b="1" i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Ordinal</a:t>
                      </a:r>
                      <a:endParaRPr lang="sv-SE" sz="2000" b="1" i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1920" marR="121920" marT="34290" marB="3429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X</a:t>
                      </a:r>
                      <a:endParaRPr lang="sv-SE" sz="20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1920" marR="121920" marT="34290" marB="3429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sv-SE" sz="20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1920" marR="121920" marT="34290" marB="3429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2704">
                <a:tc>
                  <a:txBody>
                    <a:bodyPr/>
                    <a:lstStyle/>
                    <a:p>
                      <a:r>
                        <a:rPr lang="sv-SE" sz="2000" b="1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Intervall</a:t>
                      </a:r>
                      <a:endParaRPr lang="sv-SE" sz="2000" b="1" i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1920" marR="121920" marT="34290" marB="3429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X</a:t>
                      </a:r>
                      <a:endParaRPr lang="sv-SE" sz="20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1920" marR="121920" marT="34290" marB="3429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X</a:t>
                      </a:r>
                      <a:endParaRPr lang="sv-SE" sz="20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1920" marR="121920" marT="34290" marB="3429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sv-SE" sz="20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Kvantitativ</a:t>
                      </a:r>
                      <a:endParaRPr lang="sv-SE" sz="2000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1920" marR="121920" marT="34290" marB="3429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sv-SE" sz="2000" b="1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Kvot</a:t>
                      </a:r>
                      <a:endParaRPr lang="sv-SE" sz="2000" b="1" i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1920" marR="121920" marT="34290" marB="3429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X</a:t>
                      </a:r>
                      <a:endParaRPr lang="sv-SE" sz="20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1920" marR="121920" marT="34290" marB="3429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X</a:t>
                      </a:r>
                      <a:endParaRPr lang="sv-SE" sz="20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1920" marR="121920" marT="34290" marB="3429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Modeller, forts.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indent="-355600"/>
            <a:r>
              <a:rPr lang="sv-SE" dirty="0" smtClean="0"/>
              <a:t>En modell är en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förenklad </a:t>
            </a:r>
            <a:r>
              <a:rPr lang="sv-SE" dirty="0" smtClean="0"/>
              <a:t>beskrivning av något verkligt</a:t>
            </a:r>
          </a:p>
          <a:p>
            <a:pPr marL="755650" lvl="1" indent="-355600"/>
            <a:r>
              <a:rPr lang="sv-SE" dirty="0" smtClean="0"/>
              <a:t>Vi tar bara med sådant som är väsentligt</a:t>
            </a:r>
          </a:p>
          <a:p>
            <a:pPr marL="755650" lvl="1" indent="-355600"/>
            <a:r>
              <a:rPr lang="sv-SE" dirty="0" smtClean="0"/>
              <a:t>Testa hållbarhet i ett material så spelar kanske inte färgen någon roll </a:t>
            </a:r>
          </a:p>
          <a:p>
            <a:pPr marL="355600" indent="-355600">
              <a:spcBef>
                <a:spcPts val="1200"/>
              </a:spcBef>
            </a:pPr>
            <a:r>
              <a:rPr lang="sv-SE" dirty="0" smtClean="0"/>
              <a:t>Vi kan ersätta de relevanta aspekterna av verkligheten med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symboler</a:t>
            </a:r>
          </a:p>
          <a:p>
            <a:pPr marL="755650" lvl="1" indent="-355600"/>
            <a:r>
              <a:rPr lang="sv-SE" dirty="0" smtClean="0"/>
              <a:t>Vi gör det till ”matematik”</a:t>
            </a:r>
          </a:p>
          <a:p>
            <a:pPr marL="755650" lvl="1" indent="-355600"/>
            <a:r>
              <a:rPr lang="sv-SE" dirty="0" smtClean="0"/>
              <a:t>Ex.  </a:t>
            </a:r>
            <a:r>
              <a:rPr lang="sv-SE" i="1" dirty="0" smtClean="0"/>
              <a:t>s</a:t>
            </a:r>
            <a:r>
              <a:rPr lang="sv-SE" dirty="0" smtClean="0"/>
              <a:t> = </a:t>
            </a:r>
            <a:r>
              <a:rPr lang="sv-SE" i="1" dirty="0" err="1" smtClean="0"/>
              <a:t>v</a:t>
            </a:r>
            <a:r>
              <a:rPr lang="sv-SE" dirty="0" err="1" smtClean="0"/>
              <a:t>·</a:t>
            </a:r>
            <a:r>
              <a:rPr lang="sv-SE" i="1" dirty="0" err="1" smtClean="0"/>
              <a:t>t</a:t>
            </a:r>
            <a:endParaRPr lang="sv-SE" i="1" dirty="0" smtClean="0"/>
          </a:p>
          <a:p>
            <a:pPr marL="755650" lvl="1" indent="-355600"/>
            <a:r>
              <a:rPr lang="sv-SE" dirty="0" smtClean="0"/>
              <a:t>Sträcka, hastighet och tid är variablerna; </a:t>
            </a:r>
            <a:r>
              <a:rPr lang="sv-SE" i="1" dirty="0" smtClean="0"/>
              <a:t>s</a:t>
            </a:r>
            <a:r>
              <a:rPr lang="sv-SE" dirty="0" smtClean="0"/>
              <a:t>, </a:t>
            </a:r>
            <a:r>
              <a:rPr lang="sv-SE" i="1" dirty="0" smtClean="0"/>
              <a:t>v</a:t>
            </a:r>
            <a:r>
              <a:rPr lang="sv-SE" dirty="0" smtClean="0"/>
              <a:t> och </a:t>
            </a:r>
            <a:r>
              <a:rPr lang="sv-SE" i="1" dirty="0" smtClean="0"/>
              <a:t>t</a:t>
            </a:r>
            <a:r>
              <a:rPr lang="sv-SE" dirty="0" smtClean="0"/>
              <a:t> är symboler som representerar variablerna</a:t>
            </a:r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A9B84-7009-44F9-BB43-ACD03CB1D5BA}" type="datetime1">
              <a:rPr lang="sv-SE" smtClean="0"/>
              <a:pPr/>
              <a:t>2013-01-24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Michael Carlson, Statistiska institutionen</a:t>
            </a:r>
            <a:endParaRPr lang="sv-S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Stokastiska modeller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768"/>
              </a:spcBef>
              <a:buNone/>
            </a:pPr>
            <a:r>
              <a:rPr lang="sv-SE" dirty="0" smtClean="0"/>
              <a:t>I en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deterministisk modell </a:t>
            </a:r>
            <a:r>
              <a:rPr lang="sv-SE" dirty="0" smtClean="0"/>
              <a:t>finns inget utrymme för undantag, allt är exakt beskrivet i modellen.</a:t>
            </a:r>
          </a:p>
          <a:p>
            <a:pPr marL="0" lvl="0" indent="0">
              <a:spcBef>
                <a:spcPts val="1200"/>
              </a:spcBef>
              <a:buNone/>
            </a:pPr>
            <a:r>
              <a:rPr lang="sv-SE" dirty="0" smtClean="0">
                <a:solidFill>
                  <a:schemeClr val="tx2"/>
                </a:solidFill>
              </a:rPr>
              <a:t>Ex. Boyles gaslag:	</a:t>
            </a:r>
            <a:r>
              <a:rPr lang="sv-SE" dirty="0" err="1" smtClean="0">
                <a:solidFill>
                  <a:schemeClr val="tx2"/>
                </a:solidFill>
              </a:rPr>
              <a:t>Tryck·Volym</a:t>
            </a:r>
            <a:r>
              <a:rPr lang="sv-SE" dirty="0" smtClean="0">
                <a:solidFill>
                  <a:schemeClr val="tx2"/>
                </a:solidFill>
              </a:rPr>
              <a:t> = konstant</a:t>
            </a:r>
          </a:p>
          <a:p>
            <a:pPr marL="0" lvl="0" indent="0">
              <a:spcBef>
                <a:spcPts val="768"/>
              </a:spcBef>
              <a:buNone/>
            </a:pPr>
            <a:endParaRPr lang="sv-SE" sz="1000" dirty="0" smtClean="0"/>
          </a:p>
          <a:p>
            <a:pPr marL="0" lvl="0" indent="0">
              <a:spcBef>
                <a:spcPts val="768"/>
              </a:spcBef>
              <a:buNone/>
            </a:pPr>
            <a:r>
              <a:rPr lang="sv-SE" dirty="0" smtClean="0"/>
              <a:t>Det som kännetecknar en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stokastisk modell</a:t>
            </a:r>
            <a:r>
              <a:rPr lang="sv-SE" dirty="0" smtClean="0"/>
              <a:t> är att den innehåller en </a:t>
            </a:r>
            <a:r>
              <a:rPr lang="sv-SE" b="1" i="1" dirty="0" smtClean="0">
                <a:solidFill>
                  <a:schemeClr val="tx2"/>
                </a:solidFill>
              </a:rPr>
              <a:t>slumpkomponent</a:t>
            </a:r>
            <a:r>
              <a:rPr lang="sv-SE" dirty="0" smtClean="0"/>
              <a:t>. Vi vet inte exakt vad det kommer att bli men vi kan uttala oss om hur troligt det är.</a:t>
            </a:r>
          </a:p>
          <a:p>
            <a:pPr marL="0" lvl="0" indent="0">
              <a:spcBef>
                <a:spcPts val="1200"/>
              </a:spcBef>
              <a:buNone/>
            </a:pPr>
            <a:r>
              <a:rPr lang="sv-SE" dirty="0" smtClean="0">
                <a:solidFill>
                  <a:schemeClr val="tx2"/>
                </a:solidFill>
              </a:rPr>
              <a:t>Ex. Antal åsnesparkar:	</a:t>
            </a:r>
            <a:r>
              <a:rPr lang="sv-SE" i="1" dirty="0" smtClean="0">
                <a:solidFill>
                  <a:schemeClr val="tx2"/>
                </a:solidFill>
              </a:rPr>
              <a:t>X</a:t>
            </a:r>
            <a:r>
              <a:rPr lang="sv-SE" dirty="0" smtClean="0">
                <a:solidFill>
                  <a:schemeClr val="tx2"/>
                </a:solidFill>
              </a:rPr>
              <a:t> och </a:t>
            </a:r>
            <a:r>
              <a:rPr lang="sv-SE" i="1" dirty="0" smtClean="0">
                <a:solidFill>
                  <a:schemeClr val="tx2"/>
                </a:solidFill>
              </a:rPr>
              <a:t>P</a:t>
            </a:r>
            <a:r>
              <a:rPr lang="sv-SE" dirty="0" smtClean="0">
                <a:solidFill>
                  <a:schemeClr val="tx2"/>
                </a:solidFill>
              </a:rPr>
              <a:t>(</a:t>
            </a:r>
            <a:r>
              <a:rPr lang="sv-SE" i="1" dirty="0" smtClean="0">
                <a:solidFill>
                  <a:schemeClr val="tx2"/>
                </a:solidFill>
              </a:rPr>
              <a:t>X</a:t>
            </a:r>
            <a:r>
              <a:rPr lang="sv-SE" dirty="0" smtClean="0">
                <a:solidFill>
                  <a:schemeClr val="tx2"/>
                </a:solidFill>
              </a:rPr>
              <a:t> = </a:t>
            </a:r>
            <a:r>
              <a:rPr lang="sv-SE" i="1" dirty="0" smtClean="0">
                <a:solidFill>
                  <a:schemeClr val="tx2"/>
                </a:solidFill>
              </a:rPr>
              <a:t>x</a:t>
            </a:r>
            <a:r>
              <a:rPr lang="sv-SE" dirty="0" smtClean="0">
                <a:solidFill>
                  <a:schemeClr val="tx2"/>
                </a:solidFill>
              </a:rPr>
              <a:t>) = </a:t>
            </a:r>
            <a:r>
              <a:rPr lang="el-GR" dirty="0" smtClean="0">
                <a:solidFill>
                  <a:schemeClr val="tx2"/>
                </a:solidFill>
              </a:rPr>
              <a:t>λ</a:t>
            </a:r>
            <a:r>
              <a:rPr lang="sv-SE" i="1" baseline="30000" dirty="0" err="1" smtClean="0">
                <a:solidFill>
                  <a:schemeClr val="tx2"/>
                </a:solidFill>
              </a:rPr>
              <a:t>x</a:t>
            </a:r>
            <a:r>
              <a:rPr lang="sv-SE" i="1" dirty="0" err="1" smtClean="0">
                <a:solidFill>
                  <a:schemeClr val="tx2"/>
                </a:solidFill>
              </a:rPr>
              <a:t>e</a:t>
            </a:r>
            <a:r>
              <a:rPr lang="sv-SE" baseline="30000" dirty="0" err="1" smtClean="0">
                <a:solidFill>
                  <a:schemeClr val="tx2"/>
                </a:solidFill>
              </a:rPr>
              <a:t>-</a:t>
            </a:r>
            <a:r>
              <a:rPr lang="el-GR" baseline="30000" dirty="0" smtClean="0">
                <a:solidFill>
                  <a:schemeClr val="tx2"/>
                </a:solidFill>
              </a:rPr>
              <a:t>λ</a:t>
            </a:r>
            <a:r>
              <a:rPr lang="sv-SE" dirty="0" smtClean="0">
                <a:solidFill>
                  <a:schemeClr val="tx2"/>
                </a:solidFill>
              </a:rPr>
              <a:t>/</a:t>
            </a:r>
            <a:r>
              <a:rPr lang="sv-SE" i="1" dirty="0" smtClean="0">
                <a:solidFill>
                  <a:schemeClr val="tx2"/>
                </a:solidFill>
              </a:rPr>
              <a:t>x</a:t>
            </a:r>
            <a:r>
              <a:rPr lang="sv-SE" dirty="0" smtClean="0">
                <a:solidFill>
                  <a:schemeClr val="tx2"/>
                </a:solidFill>
              </a:rPr>
              <a:t>! 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A9B84-7009-44F9-BB43-ACD03CB1D5BA}" type="datetime1">
              <a:rPr lang="sv-SE" smtClean="0"/>
              <a:pPr/>
              <a:t>2013-01-24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Michael Carlson, Statistiska institutionen</a:t>
            </a:r>
            <a:endParaRPr lang="sv-SE" dirty="0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/>
        </p:nvGraphicFramePr>
        <p:xfrm>
          <a:off x="4502150" y="3213100"/>
          <a:ext cx="139700" cy="431800"/>
        </p:xfrm>
        <a:graphic>
          <a:graphicData uri="http://schemas.openxmlformats.org/presentationml/2006/ole">
            <p:oleObj spid="_x0000_s1026" name="Ekvation" r:id="rId3" imgW="139680" imgH="431640" progId="Equation.3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Utfallsrum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En uppräkning, listning eller beskrivning av </a:t>
            </a:r>
            <a:r>
              <a:rPr lang="sv-SE" b="1" i="1" dirty="0" smtClean="0">
                <a:solidFill>
                  <a:schemeClr val="tx2"/>
                </a:solidFill>
              </a:rPr>
              <a:t>alla</a:t>
            </a:r>
            <a:r>
              <a:rPr lang="sv-SE" dirty="0" smtClean="0"/>
              <a:t> tänkbara </a:t>
            </a:r>
            <a:r>
              <a:rPr lang="sv-SE" b="1" i="1" dirty="0" smtClean="0">
                <a:solidFill>
                  <a:schemeClr val="tx2"/>
                </a:solidFill>
              </a:rPr>
              <a:t>utfall</a:t>
            </a:r>
            <a:r>
              <a:rPr lang="sv-SE" dirty="0" smtClean="0"/>
              <a:t> av ett försök. Ett utfallsrum kan vara</a:t>
            </a:r>
          </a:p>
          <a:p>
            <a:pPr marL="355600" indent="-355600"/>
            <a:r>
              <a:rPr lang="sv-SE" dirty="0" smtClean="0"/>
              <a:t>ändligt eller oändligt</a:t>
            </a:r>
          </a:p>
          <a:p>
            <a:pPr marL="355600" indent="-355600"/>
            <a:r>
              <a:rPr lang="sv-SE" dirty="0" smtClean="0"/>
              <a:t>diskret eller kontinuerligt</a:t>
            </a:r>
          </a:p>
          <a:p>
            <a:pPr marL="355600" indent="-355600"/>
            <a:r>
              <a:rPr lang="sv-SE" dirty="0" smtClean="0"/>
              <a:t>kvantitativt eller kvalitativt</a:t>
            </a:r>
          </a:p>
          <a:p>
            <a:pPr marL="355600" indent="-355600">
              <a:spcBef>
                <a:spcPts val="1200"/>
              </a:spcBef>
              <a:buNone/>
            </a:pPr>
            <a:r>
              <a:rPr lang="sv-SE" dirty="0" smtClean="0"/>
              <a:t>Betecknas ofta med symbolen </a:t>
            </a:r>
            <a:r>
              <a:rPr lang="el-GR" dirty="0" smtClean="0"/>
              <a:t>Ω</a:t>
            </a:r>
            <a:endParaRPr lang="sv-SE" dirty="0" smtClean="0"/>
          </a:p>
          <a:p>
            <a:pPr marL="355600" indent="-355600">
              <a:spcBef>
                <a:spcPts val="1200"/>
              </a:spcBef>
              <a:buNone/>
            </a:pPr>
            <a:r>
              <a:rPr lang="sv-SE" dirty="0" smtClean="0"/>
              <a:t>Ex.</a:t>
            </a:r>
          </a:p>
          <a:p>
            <a:pPr marL="755650" lvl="1" indent="-355600"/>
            <a:r>
              <a:rPr lang="sv-SE" dirty="0" smtClean="0"/>
              <a:t>diskret mängd: {Krona, Klave}, {1,2,3}, {1,2,3,…}</a:t>
            </a:r>
          </a:p>
          <a:p>
            <a:pPr marL="755650" lvl="1" indent="-355600"/>
            <a:r>
              <a:rPr lang="sv-SE" dirty="0" smtClean="0"/>
              <a:t>kontinuerligt intervall (0,100), [0,100], (-∞, ∞)</a:t>
            </a:r>
          </a:p>
          <a:p>
            <a:pPr marL="355600" indent="-355600">
              <a:buNone/>
            </a:pPr>
            <a:endParaRPr lang="sv-SE" dirty="0" smtClean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A9B84-7009-44F9-BB43-ACD03CB1D5BA}" type="datetime1">
              <a:rPr lang="sv-SE" smtClean="0"/>
              <a:pPr/>
              <a:t>2013-01-24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Michael Carlson, Statistiska institutionen</a:t>
            </a:r>
            <a:endParaRPr lang="sv-S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5600" lvl="1" indent="-355600">
              <a:spcBef>
                <a:spcPts val="1200"/>
              </a:spcBef>
              <a:buFont typeface="Arial" pitchFamily="34" charset="0"/>
              <a:buChar char="•"/>
            </a:pPr>
            <a:r>
              <a:rPr lang="sv-SE" dirty="0" smtClean="0"/>
              <a:t>Låt försöket vara ”kast med </a:t>
            </a:r>
            <a:r>
              <a:rPr lang="sv-SE" u="sng" dirty="0" smtClean="0"/>
              <a:t>två</a:t>
            </a:r>
            <a:r>
              <a:rPr lang="sv-SE" dirty="0" smtClean="0"/>
              <a:t> tärningar” såsom i Exempel 3.4</a:t>
            </a:r>
          </a:p>
          <a:p>
            <a:pPr marL="355600" lvl="1" indent="-355600">
              <a:spcBef>
                <a:spcPts val="2400"/>
              </a:spcBef>
              <a:buFont typeface="Arial" pitchFamily="34" charset="0"/>
              <a:buChar char="•"/>
            </a:pPr>
            <a:r>
              <a:rPr lang="sv-SE" dirty="0" smtClean="0"/>
              <a:t>Definiera (</a:t>
            </a:r>
            <a:r>
              <a:rPr lang="sv-SE" i="1" dirty="0" smtClean="0"/>
              <a:t>X</a:t>
            </a:r>
            <a:r>
              <a:rPr lang="sv-SE" baseline="-25000" dirty="0" smtClean="0"/>
              <a:t>1</a:t>
            </a:r>
            <a:r>
              <a:rPr lang="sv-SE" dirty="0" smtClean="0"/>
              <a:t>,</a:t>
            </a:r>
            <a:r>
              <a:rPr lang="sv-SE" i="1" dirty="0" smtClean="0"/>
              <a:t>X</a:t>
            </a:r>
            <a:r>
              <a:rPr lang="sv-SE" baseline="-25000" dirty="0" smtClean="0"/>
              <a:t>2</a:t>
            </a:r>
            <a:r>
              <a:rPr lang="sv-SE" dirty="0" smtClean="0"/>
              <a:t>) = ”prickar på tärning 1 resp. tärning 2”</a:t>
            </a:r>
          </a:p>
          <a:p>
            <a:pPr marL="355600" lvl="1" indent="-355600">
              <a:spcBef>
                <a:spcPts val="1200"/>
              </a:spcBef>
              <a:buFont typeface="Arial" pitchFamily="34" charset="0"/>
              <a:buChar char="•"/>
            </a:pPr>
            <a:r>
              <a:rPr lang="sv-SE" dirty="0" smtClean="0"/>
              <a:t>Beskriv utfallsrummet för (</a:t>
            </a:r>
            <a:r>
              <a:rPr lang="sv-SE" i="1" dirty="0" smtClean="0"/>
              <a:t>X</a:t>
            </a:r>
            <a:r>
              <a:rPr lang="sv-SE" baseline="-25000" dirty="0" smtClean="0"/>
              <a:t>1</a:t>
            </a:r>
            <a:r>
              <a:rPr lang="sv-SE" dirty="0" smtClean="0"/>
              <a:t>,</a:t>
            </a:r>
            <a:r>
              <a:rPr lang="sv-SE" i="1" dirty="0" smtClean="0"/>
              <a:t>X</a:t>
            </a:r>
            <a:r>
              <a:rPr lang="sv-SE" baseline="-25000" dirty="0" smtClean="0"/>
              <a:t>2</a:t>
            </a:r>
            <a:r>
              <a:rPr lang="sv-SE" dirty="0" smtClean="0"/>
              <a:t>)</a:t>
            </a:r>
          </a:p>
          <a:p>
            <a:pPr marL="355600" lvl="1" indent="-355600">
              <a:spcBef>
                <a:spcPts val="1200"/>
              </a:spcBef>
              <a:buFont typeface="Arial" pitchFamily="34" charset="0"/>
              <a:buChar char="•"/>
            </a:pPr>
            <a:r>
              <a:rPr lang="sv-SE" dirty="0" smtClean="0"/>
              <a:t>Är varje utfall lika sannolik?</a:t>
            </a:r>
          </a:p>
          <a:p>
            <a:pPr marL="355600" lvl="1" indent="-355600">
              <a:spcBef>
                <a:spcPts val="2400"/>
              </a:spcBef>
              <a:buFont typeface="Arial" pitchFamily="34" charset="0"/>
              <a:buChar char="•"/>
            </a:pPr>
            <a:r>
              <a:rPr lang="sv-SE" dirty="0" smtClean="0"/>
              <a:t>Definiera </a:t>
            </a:r>
            <a:r>
              <a:rPr lang="sv-SE" i="1" dirty="0" smtClean="0"/>
              <a:t>Y</a:t>
            </a:r>
            <a:r>
              <a:rPr lang="sv-SE" dirty="0" smtClean="0"/>
              <a:t> = ”summan av tärningarna”</a:t>
            </a:r>
          </a:p>
          <a:p>
            <a:pPr marL="355600" lvl="1" indent="-355600">
              <a:spcBef>
                <a:spcPts val="1200"/>
              </a:spcBef>
              <a:buFont typeface="Arial" pitchFamily="34" charset="0"/>
              <a:buChar char="•"/>
            </a:pPr>
            <a:r>
              <a:rPr lang="sv-SE" dirty="0" smtClean="0"/>
              <a:t>Beskriv </a:t>
            </a:r>
            <a:r>
              <a:rPr lang="el-GR" dirty="0" smtClean="0"/>
              <a:t>Ω</a:t>
            </a:r>
            <a:r>
              <a:rPr lang="sv-SE" i="1" baseline="-25000" dirty="0" smtClean="0"/>
              <a:t>Y</a:t>
            </a:r>
            <a:r>
              <a:rPr lang="sv-SE" dirty="0" smtClean="0"/>
              <a:t> = utfallsrummet för </a:t>
            </a:r>
            <a:r>
              <a:rPr lang="sv-SE" i="1" dirty="0" smtClean="0"/>
              <a:t>Y</a:t>
            </a:r>
          </a:p>
          <a:p>
            <a:pPr marL="355600" lvl="1" indent="-355600">
              <a:spcBef>
                <a:spcPts val="1200"/>
              </a:spcBef>
              <a:buFont typeface="Arial" pitchFamily="34" charset="0"/>
              <a:buChar char="•"/>
            </a:pPr>
            <a:r>
              <a:rPr lang="sv-SE" dirty="0" smtClean="0"/>
              <a:t>Är varje utfall lika sannolik?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A9B84-7009-44F9-BB43-ACD03CB1D5BA}" type="datetime1">
              <a:rPr lang="sv-SE" smtClean="0"/>
              <a:pPr/>
              <a:t>2013-01-24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Michael Carlson, Statistiska institutionen</a:t>
            </a:r>
            <a:endParaRPr lang="sv-S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Sannolikhet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När vi har ett utfallsrum (vi vet vad som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kan</a:t>
            </a:r>
            <a:r>
              <a:rPr lang="sv-SE" dirty="0" smtClean="0"/>
              <a:t> inträffa) så behöver vi också veta, för varje utfall, hur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troligt</a:t>
            </a:r>
            <a:r>
              <a:rPr lang="sv-SE" dirty="0" smtClean="0"/>
              <a:t> det är att ett utfall inträffar.</a:t>
            </a:r>
          </a:p>
          <a:p>
            <a:pPr marL="0" indent="0">
              <a:buNone/>
            </a:pPr>
            <a:endParaRPr lang="sv-SE" dirty="0" smtClean="0"/>
          </a:p>
          <a:p>
            <a:pPr marL="355600" indent="-355600"/>
            <a:r>
              <a:rPr lang="sv-SE" dirty="0" smtClean="0"/>
              <a:t>Låt </a:t>
            </a:r>
            <a:r>
              <a:rPr lang="sv-SE" i="1" dirty="0" smtClean="0"/>
              <a:t>e</a:t>
            </a:r>
            <a:r>
              <a:rPr lang="sv-SE" dirty="0" smtClean="0"/>
              <a:t> beteckna ett utfall.</a:t>
            </a:r>
          </a:p>
          <a:p>
            <a:pPr marL="355600" indent="-355600">
              <a:spcBef>
                <a:spcPts val="1200"/>
              </a:spcBef>
            </a:pPr>
            <a:r>
              <a:rPr lang="sv-SE" dirty="0" smtClean="0"/>
              <a:t>Vi vet att e finns i </a:t>
            </a:r>
            <a:r>
              <a:rPr lang="el-GR" dirty="0" smtClean="0"/>
              <a:t>Ω</a:t>
            </a:r>
            <a:r>
              <a:rPr lang="sv-SE" dirty="0" smtClean="0"/>
              <a:t> och vi skriver </a:t>
            </a:r>
            <a:r>
              <a:rPr lang="sv-SE" i="1" dirty="0" smtClean="0"/>
              <a:t>e</a:t>
            </a:r>
            <a:r>
              <a:rPr lang="sv-SE" dirty="0" smtClean="0"/>
              <a:t> </a:t>
            </a:r>
            <a:r>
              <a:rPr lang="el-GR" dirty="0" smtClean="0"/>
              <a:t>∈</a:t>
            </a:r>
            <a:r>
              <a:rPr lang="sv-SE" dirty="0" smtClean="0"/>
              <a:t> </a:t>
            </a:r>
            <a:r>
              <a:rPr lang="el-GR" dirty="0" smtClean="0"/>
              <a:t>Ω</a:t>
            </a:r>
            <a:endParaRPr lang="sv-SE" dirty="0" smtClean="0"/>
          </a:p>
          <a:p>
            <a:pPr marL="355600" indent="-355600">
              <a:spcBef>
                <a:spcPts val="1200"/>
              </a:spcBef>
            </a:pPr>
            <a:r>
              <a:rPr lang="sv-SE" dirty="0" smtClean="0"/>
              <a:t>Vi låter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e</a:t>
            </a:r>
            <a:r>
              <a:rPr lang="sv-SE" dirty="0" smtClean="0"/>
              <a:t>) beteckna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sannolikheten</a:t>
            </a:r>
            <a:r>
              <a:rPr lang="sv-SE" dirty="0" smtClean="0"/>
              <a:t> att utfallet blev </a:t>
            </a:r>
            <a:r>
              <a:rPr lang="sv-SE" i="1" dirty="0" smtClean="0"/>
              <a:t>e</a:t>
            </a:r>
            <a:endParaRPr lang="sv-SE" dirty="0" smtClean="0"/>
          </a:p>
          <a:p>
            <a:pPr marL="355600" indent="-355600">
              <a:spcBef>
                <a:spcPts val="1200"/>
              </a:spcBef>
            </a:pPr>
            <a:r>
              <a:rPr lang="sv-SE" dirty="0" smtClean="0"/>
              <a:t>Sannolikheten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e</a:t>
            </a:r>
            <a:r>
              <a:rPr lang="sv-SE" dirty="0" smtClean="0"/>
              <a:t>) är ett tal</a:t>
            </a:r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A9B84-7009-44F9-BB43-ACD03CB1D5BA}" type="datetime1">
              <a:rPr lang="sv-SE" smtClean="0"/>
              <a:pPr/>
              <a:t>2013-01-24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Michael Carlson, Statistiska institutionen</a:t>
            </a:r>
            <a:endParaRPr lang="sv-S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Sannolikhet och händelse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indent="-355600"/>
            <a:r>
              <a:rPr lang="sv-SE" dirty="0" smtClean="0"/>
              <a:t>Låt </a:t>
            </a:r>
            <a:r>
              <a:rPr lang="sv-SE" i="1" dirty="0" smtClean="0"/>
              <a:t>A</a:t>
            </a:r>
            <a:r>
              <a:rPr lang="sv-SE" dirty="0" smtClean="0"/>
              <a:t> beteckna en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händelse</a:t>
            </a:r>
            <a:r>
              <a:rPr lang="sv-SE" dirty="0" smtClean="0"/>
              <a:t>.</a:t>
            </a:r>
          </a:p>
          <a:p>
            <a:pPr marL="355600" indent="-355600"/>
            <a:r>
              <a:rPr lang="sv-SE" i="1" dirty="0" smtClean="0"/>
              <a:t>A</a:t>
            </a:r>
            <a:r>
              <a:rPr lang="sv-SE" dirty="0" smtClean="0"/>
              <a:t> är en (valfri)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delmängd</a:t>
            </a:r>
            <a:r>
              <a:rPr lang="sv-SE" dirty="0" smtClean="0"/>
              <a:t> av </a:t>
            </a:r>
            <a:r>
              <a:rPr lang="el-GR" dirty="0" smtClean="0"/>
              <a:t>Ω</a:t>
            </a:r>
            <a:r>
              <a:rPr lang="sv-SE" dirty="0" smtClean="0"/>
              <a:t> och vi skriver A ⊆ </a:t>
            </a:r>
            <a:r>
              <a:rPr lang="el-GR" dirty="0" smtClean="0"/>
              <a:t>Ω</a:t>
            </a:r>
            <a:r>
              <a:rPr lang="sv-SE" dirty="0" smtClean="0"/>
              <a:t>.</a:t>
            </a:r>
          </a:p>
          <a:p>
            <a:pPr marL="355600" indent="-355600"/>
            <a:r>
              <a:rPr lang="sv-SE" dirty="0" smtClean="0"/>
              <a:t>Ex. </a:t>
            </a:r>
            <a:r>
              <a:rPr lang="sv-SE" i="1" dirty="0" smtClean="0"/>
              <a:t>A</a:t>
            </a:r>
            <a:r>
              <a:rPr lang="sv-SE" dirty="0" smtClean="0"/>
              <a:t> = {1,2} ⊆ {1,2,3,4,5,6} = </a:t>
            </a:r>
            <a:r>
              <a:rPr lang="el-GR" dirty="0" smtClean="0"/>
              <a:t>Ω</a:t>
            </a:r>
            <a:endParaRPr lang="sv-SE" dirty="0" smtClean="0"/>
          </a:p>
          <a:p>
            <a:pPr marL="355600" indent="-355600"/>
            <a:r>
              <a:rPr lang="sv-SE" dirty="0" smtClean="0"/>
              <a:t>Sannolikheten för </a:t>
            </a:r>
            <a:r>
              <a:rPr lang="sv-SE" i="1" dirty="0" smtClean="0"/>
              <a:t>A</a:t>
            </a:r>
            <a:r>
              <a:rPr lang="sv-SE" dirty="0" smtClean="0"/>
              <a:t> skrivs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)</a:t>
            </a:r>
          </a:p>
          <a:p>
            <a:pPr marL="355600" indent="-355600"/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En (så gott som) fullständig </a:t>
            </a:r>
            <a:r>
              <a:rPr lang="sv-SE" b="1" i="1" dirty="0" smtClean="0">
                <a:solidFill>
                  <a:schemeClr val="tx2"/>
                </a:solidFill>
              </a:rPr>
              <a:t>stokastisk modell</a:t>
            </a:r>
            <a:r>
              <a:rPr lang="sv-SE" dirty="0" smtClean="0"/>
              <a:t> kan nu sammanfattas enligt (se N Kap 3, sid 12):</a:t>
            </a:r>
          </a:p>
          <a:p>
            <a:pPr marL="355600" indent="-355600">
              <a:buNone/>
            </a:pPr>
            <a:endParaRPr lang="sv-SE" sz="1000" dirty="0" smtClean="0"/>
          </a:p>
          <a:p>
            <a:pPr marL="900113" indent="-544513">
              <a:buFont typeface="+mj-lt"/>
              <a:buAutoNum type="arabicPeriod"/>
            </a:pPr>
            <a:r>
              <a:rPr lang="sv-SE" dirty="0" smtClean="0"/>
              <a:t>Utfallsrummet </a:t>
            </a:r>
            <a:r>
              <a:rPr lang="el-GR" dirty="0" smtClean="0"/>
              <a:t>Ω</a:t>
            </a:r>
            <a:r>
              <a:rPr lang="sv-SE" dirty="0" smtClean="0"/>
              <a:t> är definierat</a:t>
            </a:r>
          </a:p>
          <a:p>
            <a:pPr marL="900113" indent="-544513">
              <a:buFont typeface="+mj-lt"/>
              <a:buAutoNum type="arabicPeriod"/>
            </a:pPr>
            <a:r>
              <a:rPr lang="sv-SE" dirty="0" smtClean="0"/>
              <a:t>För varje </a:t>
            </a:r>
            <a:r>
              <a:rPr lang="sv-SE" i="1" dirty="0" smtClean="0"/>
              <a:t>A</a:t>
            </a:r>
            <a:r>
              <a:rPr lang="sv-SE" dirty="0" smtClean="0"/>
              <a:t> ⊆ </a:t>
            </a:r>
            <a:r>
              <a:rPr lang="el-GR" dirty="0" smtClean="0"/>
              <a:t>Ω</a:t>
            </a:r>
            <a:r>
              <a:rPr lang="sv-SE" dirty="0" smtClean="0"/>
              <a:t> kan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) anges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A9B84-7009-44F9-BB43-ACD03CB1D5BA}" type="datetime1">
              <a:rPr lang="sv-SE" smtClean="0"/>
              <a:pPr/>
              <a:t>2013-01-24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Michael Carlson, Statistiska institutionen</a:t>
            </a:r>
            <a:endParaRPr lang="sv-S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Vad är en teori?		N Kap 2 forts.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97600" y="1310400"/>
            <a:ext cx="7950008" cy="21906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dirty="0" smtClean="0"/>
              <a:t>Betyder något mer än bara ett antagande eller hypotes.</a:t>
            </a:r>
          </a:p>
          <a:p>
            <a:pPr marL="0" indent="0">
              <a:buNone/>
            </a:pPr>
            <a:endParaRPr lang="sv-SE" sz="700" dirty="0" smtClean="0"/>
          </a:p>
          <a:p>
            <a:pPr marL="0" indent="0">
              <a:buNone/>
            </a:pPr>
            <a:r>
              <a:rPr lang="sv-SE" dirty="0" smtClean="0"/>
              <a:t>Vardagligt: ”Månen är gjord av ost” är ett påstående och inte en teori.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Michael Carlson, Statistiska institutionen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0A73-446A-4658-9112-DD5537332637}" type="datetime1">
              <a:rPr lang="sv-SE" smtClean="0"/>
              <a:pPr/>
              <a:t>2013-01-24</a:t>
            </a:fld>
            <a:endParaRPr lang="sv-SE"/>
          </a:p>
        </p:txBody>
      </p:sp>
      <p:sp>
        <p:nvSpPr>
          <p:cNvPr id="6" name="Platshållare för innehåll 2"/>
          <p:cNvSpPr txBox="1">
            <a:spLocks/>
          </p:cNvSpPr>
          <p:nvPr/>
        </p:nvSpPr>
        <p:spPr>
          <a:xfrm>
            <a:off x="596703" y="3356992"/>
            <a:ext cx="7935738" cy="13681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000" b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En </a:t>
            </a:r>
            <a:r>
              <a:rPr kumimoji="0" lang="sv-SE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teori</a:t>
            </a:r>
            <a:r>
              <a:rPr kumimoji="0" lang="sv-SE" sz="2000" b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är ett logiskt sammanhängande system av satser (påståenden) som beskriver </a:t>
            </a:r>
            <a:r>
              <a:rPr kumimoji="0" lang="sv-SE" sz="2000" b="1" i="1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relationer</a:t>
            </a:r>
            <a:r>
              <a:rPr kumimoji="0" lang="sv-SE" sz="2000" b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mellan</a:t>
            </a:r>
            <a:r>
              <a:rPr kumimoji="0" lang="sv-SE" sz="2000" b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sv-SE" sz="2000" b="1" i="1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väldefinierade objekt</a:t>
            </a:r>
            <a:r>
              <a:rPr kumimoji="0" lang="sv-SE" sz="2000" b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el. begrepp samt </a:t>
            </a:r>
            <a:r>
              <a:rPr kumimoji="0" lang="sv-SE" sz="2000" b="1" i="1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tolkningar</a:t>
            </a:r>
            <a:r>
              <a:rPr kumimoji="0" lang="sv-SE" sz="2000" b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av dessa relationer och objekt</a:t>
            </a:r>
            <a:endParaRPr kumimoji="0" lang="sv-SE" sz="2000" b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Lite mängdlära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indent="-355600"/>
            <a:r>
              <a:rPr lang="sv-SE" dirty="0" smtClean="0"/>
              <a:t>Låt gemener </a:t>
            </a:r>
            <a:r>
              <a:rPr lang="sv-SE" i="1" dirty="0" smtClean="0"/>
              <a:t>e</a:t>
            </a:r>
            <a:r>
              <a:rPr lang="sv-SE" baseline="-25000" dirty="0" smtClean="0"/>
              <a:t>1</a:t>
            </a:r>
            <a:r>
              <a:rPr lang="sv-SE" dirty="0" smtClean="0"/>
              <a:t>, </a:t>
            </a:r>
            <a:r>
              <a:rPr lang="sv-SE" i="1" dirty="0" smtClean="0"/>
              <a:t>e</a:t>
            </a:r>
            <a:r>
              <a:rPr lang="sv-SE" baseline="-25000" dirty="0" smtClean="0"/>
              <a:t>2</a:t>
            </a:r>
            <a:r>
              <a:rPr lang="sv-SE" dirty="0" smtClean="0"/>
              <a:t>, osv. beteckna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element</a:t>
            </a:r>
          </a:p>
          <a:p>
            <a:pPr marL="355600" indent="-355600">
              <a:spcBef>
                <a:spcPts val="1200"/>
              </a:spcBef>
            </a:pPr>
            <a:r>
              <a:rPr lang="sv-SE" dirty="0" smtClean="0"/>
              <a:t>Låt versaler </a:t>
            </a:r>
            <a:r>
              <a:rPr lang="sv-SE" i="1" dirty="0" smtClean="0"/>
              <a:t>A, B, </a:t>
            </a:r>
            <a:r>
              <a:rPr lang="el-GR" dirty="0" smtClean="0"/>
              <a:t>Ω</a:t>
            </a:r>
            <a:r>
              <a:rPr lang="sv-SE" dirty="0" smtClean="0"/>
              <a:t> beteckna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mängder</a:t>
            </a:r>
            <a:r>
              <a:rPr lang="sv-SE" dirty="0" smtClean="0"/>
              <a:t> av element</a:t>
            </a:r>
          </a:p>
          <a:p>
            <a:pPr marL="755650" lvl="1" indent="-355600"/>
            <a:r>
              <a:rPr lang="sv-SE" dirty="0" smtClean="0"/>
              <a:t>Klamrar brukar användas {</a:t>
            </a:r>
            <a:r>
              <a:rPr lang="sv-SE" dirty="0" smtClean="0">
                <a:solidFill>
                  <a:schemeClr val="accent2">
                    <a:lumMod val="50000"/>
                  </a:schemeClr>
                </a:solidFill>
              </a:rPr>
              <a:t>·</a:t>
            </a:r>
            <a:r>
              <a:rPr lang="sv-SE" dirty="0" smtClean="0"/>
              <a:t>}</a:t>
            </a:r>
          </a:p>
          <a:p>
            <a:pPr marL="755650" lvl="1" indent="-355600"/>
            <a:r>
              <a:rPr lang="sv-SE" dirty="0" smtClean="0"/>
              <a:t>Ex.	</a:t>
            </a:r>
            <a:r>
              <a:rPr lang="sv-SE" i="1" dirty="0" smtClean="0"/>
              <a:t>A</a:t>
            </a:r>
            <a:r>
              <a:rPr lang="sv-SE" dirty="0" smtClean="0"/>
              <a:t> = {1,2}, </a:t>
            </a:r>
            <a:r>
              <a:rPr lang="sv-SE" i="1" dirty="0" smtClean="0"/>
              <a:t>B</a:t>
            </a:r>
            <a:r>
              <a:rPr lang="sv-SE" dirty="0" smtClean="0"/>
              <a:t> = {4}</a:t>
            </a:r>
          </a:p>
          <a:p>
            <a:pPr marL="355600" indent="-355600">
              <a:spcBef>
                <a:spcPts val="1200"/>
              </a:spcBef>
            </a:pPr>
            <a:r>
              <a:rPr lang="sv-SE" dirty="0" smtClean="0"/>
              <a:t>Om </a:t>
            </a:r>
            <a:r>
              <a:rPr lang="sv-SE" i="1" dirty="0" err="1" smtClean="0"/>
              <a:t>e</a:t>
            </a:r>
            <a:r>
              <a:rPr lang="sv-SE" i="1" baseline="-25000" dirty="0" err="1" smtClean="0"/>
              <a:t>i</a:t>
            </a:r>
            <a:r>
              <a:rPr lang="sv-SE" dirty="0" smtClean="0"/>
              <a:t>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tillhör</a:t>
            </a:r>
            <a:r>
              <a:rPr lang="sv-SE" dirty="0" smtClean="0"/>
              <a:t> </a:t>
            </a:r>
            <a:r>
              <a:rPr lang="sv-SE" i="1" dirty="0" smtClean="0"/>
              <a:t>A</a:t>
            </a:r>
            <a:r>
              <a:rPr lang="sv-SE" dirty="0" smtClean="0"/>
              <a:t>, dvs. ligger i </a:t>
            </a:r>
            <a:r>
              <a:rPr lang="sv-SE" i="1" dirty="0" smtClean="0"/>
              <a:t>A</a:t>
            </a:r>
            <a:r>
              <a:rPr lang="sv-SE" dirty="0" smtClean="0"/>
              <a:t>, skriver vi </a:t>
            </a:r>
            <a:r>
              <a:rPr lang="sv-SE" i="1" dirty="0" err="1" smtClean="0"/>
              <a:t>e</a:t>
            </a:r>
            <a:r>
              <a:rPr lang="sv-SE" i="1" baseline="-25000" dirty="0" err="1" smtClean="0"/>
              <a:t>i</a:t>
            </a:r>
            <a:r>
              <a:rPr lang="sv-SE" dirty="0" smtClean="0"/>
              <a:t> </a:t>
            </a:r>
            <a:r>
              <a:rPr lang="el-GR" dirty="0" smtClean="0"/>
              <a:t>∈</a:t>
            </a:r>
            <a:r>
              <a:rPr lang="sv-SE" dirty="0" smtClean="0"/>
              <a:t> </a:t>
            </a:r>
            <a:r>
              <a:rPr lang="sv-SE" i="1" dirty="0" smtClean="0"/>
              <a:t>A</a:t>
            </a:r>
          </a:p>
          <a:p>
            <a:pPr marL="755650" lvl="1" indent="-355600"/>
            <a:r>
              <a:rPr lang="sv-SE" dirty="0" smtClean="0"/>
              <a:t>Ex.	1 </a:t>
            </a:r>
            <a:r>
              <a:rPr lang="el-GR" dirty="0" smtClean="0"/>
              <a:t>∈</a:t>
            </a:r>
            <a:r>
              <a:rPr lang="sv-SE" dirty="0" smtClean="0"/>
              <a:t> {1,2}</a:t>
            </a:r>
          </a:p>
          <a:p>
            <a:pPr marL="355600" indent="-355600">
              <a:spcBef>
                <a:spcPts val="1200"/>
              </a:spcBef>
            </a:pPr>
            <a:r>
              <a:rPr lang="sv-SE" dirty="0" smtClean="0"/>
              <a:t>Om A är en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delmängd</a:t>
            </a:r>
            <a:r>
              <a:rPr lang="sv-SE" dirty="0" smtClean="0"/>
              <a:t> av </a:t>
            </a:r>
            <a:r>
              <a:rPr lang="sv-SE" i="1" dirty="0" smtClean="0"/>
              <a:t>B</a:t>
            </a:r>
            <a:r>
              <a:rPr lang="sv-SE" dirty="0" smtClean="0"/>
              <a:t> skriver vi </a:t>
            </a:r>
            <a:r>
              <a:rPr lang="sv-SE" i="1" dirty="0" smtClean="0"/>
              <a:t>A</a:t>
            </a:r>
            <a:r>
              <a:rPr lang="sv-SE" dirty="0" smtClean="0"/>
              <a:t> ⊆ </a:t>
            </a:r>
            <a:r>
              <a:rPr lang="sv-SE" i="1" dirty="0" smtClean="0"/>
              <a:t>B</a:t>
            </a:r>
          </a:p>
          <a:p>
            <a:pPr marL="755650" lvl="1" indent="-355600"/>
            <a:r>
              <a:rPr lang="sv-SE" dirty="0" smtClean="0"/>
              <a:t>Strikt delmängd betecknas ⊂</a:t>
            </a:r>
          </a:p>
          <a:p>
            <a:pPr marL="755650" lvl="1" indent="-355600"/>
            <a:r>
              <a:rPr lang="sv-SE" dirty="0" smtClean="0"/>
              <a:t>Delmängd betecknas ⊆</a:t>
            </a:r>
          </a:p>
          <a:p>
            <a:pPr marL="755650" lvl="1" indent="-355600"/>
            <a:r>
              <a:rPr lang="sv-SE" dirty="0" smtClean="0"/>
              <a:t>Ex.	</a:t>
            </a:r>
            <a:r>
              <a:rPr lang="sv-SE" i="1" dirty="0" smtClean="0"/>
              <a:t>A</a:t>
            </a:r>
            <a:r>
              <a:rPr lang="sv-SE" dirty="0" smtClean="0"/>
              <a:t> = {1,2} ⊂ </a:t>
            </a:r>
            <a:r>
              <a:rPr lang="el-GR" dirty="0" smtClean="0"/>
              <a:t>Ω</a:t>
            </a:r>
            <a:r>
              <a:rPr lang="sv-SE" dirty="0" smtClean="0"/>
              <a:t> = {1,2,3,4,5,6}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A9B84-7009-44F9-BB43-ACD03CB1D5BA}" type="datetime1">
              <a:rPr lang="sv-SE" smtClean="0"/>
              <a:pPr/>
              <a:t>2013-01-24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Michael Carlson, Statistiska institutionen</a:t>
            </a:r>
            <a:endParaRPr lang="sv-S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Lite mängdlära, forts.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Antag att </a:t>
            </a:r>
            <a:r>
              <a:rPr lang="el-GR" dirty="0" smtClean="0"/>
              <a:t>Ω</a:t>
            </a:r>
            <a:r>
              <a:rPr lang="sv-SE" dirty="0" smtClean="0"/>
              <a:t> = {1,2,3,4,5,6} och att </a:t>
            </a:r>
            <a:r>
              <a:rPr lang="sv-SE" i="1" dirty="0" smtClean="0"/>
              <a:t>A</a:t>
            </a:r>
            <a:r>
              <a:rPr lang="sv-SE" dirty="0" smtClean="0"/>
              <a:t> = {1,2}, </a:t>
            </a:r>
            <a:r>
              <a:rPr lang="sv-SE" i="1" dirty="0" smtClean="0"/>
              <a:t>B</a:t>
            </a:r>
            <a:r>
              <a:rPr lang="sv-SE" dirty="0" smtClean="0"/>
              <a:t> = {2,3,4} och </a:t>
            </a:r>
            <a:r>
              <a:rPr lang="sv-SE" i="1" dirty="0" smtClean="0"/>
              <a:t>C</a:t>
            </a:r>
            <a:r>
              <a:rPr lang="sv-SE" dirty="0" smtClean="0"/>
              <a:t> = {3}</a:t>
            </a:r>
          </a:p>
          <a:p>
            <a:pPr marL="0" indent="0">
              <a:buNone/>
            </a:pPr>
            <a:endParaRPr lang="sv-SE" sz="1200" dirty="0" smtClean="0"/>
          </a:p>
          <a:p>
            <a:pPr marL="355600" indent="-355600"/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Komplementet</a:t>
            </a:r>
            <a:r>
              <a:rPr lang="sv-SE" dirty="0" smtClean="0"/>
              <a:t> till en mängd är allt som </a:t>
            </a:r>
            <a:r>
              <a:rPr lang="sv-SE" u="sng" dirty="0" smtClean="0"/>
              <a:t>inte</a:t>
            </a:r>
            <a:r>
              <a:rPr lang="sv-SE" dirty="0" smtClean="0"/>
              <a:t> ingår i mängden och betecknas med </a:t>
            </a:r>
            <a:r>
              <a:rPr lang="sv-SE" i="1" dirty="0" smtClean="0"/>
              <a:t>Ā</a:t>
            </a:r>
            <a:r>
              <a:rPr lang="sv-SE" dirty="0" smtClean="0"/>
              <a:t> eller </a:t>
            </a:r>
            <a:r>
              <a:rPr lang="sv-SE" i="1" dirty="0" smtClean="0"/>
              <a:t>A</a:t>
            </a:r>
            <a:r>
              <a:rPr lang="sv-SE" dirty="0" smtClean="0"/>
              <a:t>’ </a:t>
            </a:r>
          </a:p>
          <a:p>
            <a:pPr marL="755650" lvl="1" indent="-355600"/>
            <a:r>
              <a:rPr lang="sv-SE" dirty="0" smtClean="0"/>
              <a:t>Ex.	 </a:t>
            </a:r>
            <a:r>
              <a:rPr lang="sv-SE" i="1" dirty="0" smtClean="0"/>
              <a:t>Ā</a:t>
            </a:r>
            <a:r>
              <a:rPr lang="sv-SE" dirty="0" smtClean="0"/>
              <a:t> = {3,4,5,6}</a:t>
            </a:r>
          </a:p>
          <a:p>
            <a:pPr marL="355600" indent="-355600">
              <a:spcBef>
                <a:spcPts val="1200"/>
              </a:spcBef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Unionen</a:t>
            </a:r>
            <a:r>
              <a:rPr lang="sv-SE" dirty="0" smtClean="0"/>
              <a:t> av mängder betecknas med </a:t>
            </a:r>
            <a:r>
              <a:rPr lang="sv-SE" dirty="0" smtClean="0">
                <a:latin typeface="Cambria Math"/>
                <a:ea typeface="Cambria Math"/>
              </a:rPr>
              <a:t>∪</a:t>
            </a:r>
            <a:endParaRPr lang="sv-SE" dirty="0" smtClean="0"/>
          </a:p>
          <a:p>
            <a:pPr marL="755650" lvl="1" indent="-355600"/>
            <a:r>
              <a:rPr lang="sv-SE" dirty="0" smtClean="0"/>
              <a:t>Ex.	</a:t>
            </a:r>
            <a:r>
              <a:rPr lang="sv-SE" i="1" dirty="0" smtClean="0"/>
              <a:t>A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∪</a:t>
            </a:r>
            <a:r>
              <a:rPr lang="sv-SE" dirty="0" smtClean="0"/>
              <a:t> </a:t>
            </a:r>
            <a:r>
              <a:rPr lang="sv-SE" i="1" dirty="0" smtClean="0"/>
              <a:t>B</a:t>
            </a:r>
            <a:r>
              <a:rPr lang="sv-SE" dirty="0" smtClean="0"/>
              <a:t> = {1,2,3,4}</a:t>
            </a:r>
          </a:p>
          <a:p>
            <a:pPr marL="355600" indent="-355600">
              <a:spcBef>
                <a:spcPts val="1200"/>
              </a:spcBef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Snittet</a:t>
            </a:r>
            <a:r>
              <a:rPr lang="sv-SE" dirty="0" smtClean="0"/>
              <a:t> av mängder betecknas med </a:t>
            </a:r>
            <a:r>
              <a:rPr lang="sv-SE" dirty="0" smtClean="0">
                <a:latin typeface="Cambria Math"/>
                <a:ea typeface="Cambria Math"/>
              </a:rPr>
              <a:t>∩</a:t>
            </a:r>
            <a:endParaRPr lang="sv-SE" dirty="0" smtClean="0"/>
          </a:p>
          <a:p>
            <a:pPr marL="755650" lvl="1" indent="-355600"/>
            <a:r>
              <a:rPr lang="sv-SE" dirty="0" smtClean="0"/>
              <a:t>Ex.	 </a:t>
            </a:r>
            <a:r>
              <a:rPr lang="sv-SE" i="1" dirty="0" smtClean="0"/>
              <a:t>A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∩</a:t>
            </a:r>
            <a:r>
              <a:rPr lang="sv-SE" dirty="0" smtClean="0"/>
              <a:t> </a:t>
            </a:r>
            <a:r>
              <a:rPr lang="sv-SE" i="1" dirty="0" smtClean="0"/>
              <a:t>B</a:t>
            </a:r>
            <a:r>
              <a:rPr lang="sv-SE" dirty="0" smtClean="0"/>
              <a:t> = {2}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A9B84-7009-44F9-BB43-ACD03CB1D5BA}" type="datetime1">
              <a:rPr lang="sv-SE" smtClean="0"/>
              <a:pPr/>
              <a:t>2013-01-24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Lite mängdlära, forts.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indent="-355600"/>
            <a:r>
              <a:rPr lang="sv-SE" b="1" i="1" baseline="30000" dirty="0" smtClean="0">
                <a:solidFill>
                  <a:schemeClr val="tx2"/>
                </a:solidFill>
              </a:rPr>
              <a:t>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Tomma mängden</a:t>
            </a:r>
            <a:r>
              <a:rPr lang="sv-SE" dirty="0" smtClean="0"/>
              <a:t> är delmängden till </a:t>
            </a:r>
            <a:r>
              <a:rPr lang="el-GR" dirty="0" smtClean="0"/>
              <a:t>Ω</a:t>
            </a:r>
            <a:r>
              <a:rPr lang="sv-SE" dirty="0" smtClean="0"/>
              <a:t> som inte innehåller några element alls. Betecknas med </a:t>
            </a:r>
            <a:r>
              <a:rPr lang="sv-SE" dirty="0" smtClean="0">
                <a:latin typeface="Cambria Math"/>
                <a:ea typeface="Cambria Math"/>
              </a:rPr>
              <a:t>∅.</a:t>
            </a:r>
          </a:p>
          <a:p>
            <a:pPr marL="355600" indent="-355600">
              <a:buNone/>
            </a:pPr>
            <a:endParaRPr lang="sv-SE" sz="1200" dirty="0" smtClean="0"/>
          </a:p>
          <a:p>
            <a:pPr marL="355600" indent="-355600"/>
            <a:r>
              <a:rPr lang="sv-SE" dirty="0" smtClean="0"/>
              <a:t>Två mängder är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disjunkta</a:t>
            </a:r>
            <a:r>
              <a:rPr lang="sv-SE" dirty="0" smtClean="0"/>
              <a:t> (oförenliga) om snittet är tomt</a:t>
            </a:r>
          </a:p>
          <a:p>
            <a:pPr marL="755650" lvl="1" indent="-355600"/>
            <a:r>
              <a:rPr lang="sv-SE" dirty="0" smtClean="0"/>
              <a:t>Ex.	 A = {1,2} och C = {3}</a:t>
            </a:r>
          </a:p>
          <a:p>
            <a:pPr marL="755650" lvl="1" indent="-355600">
              <a:buNone/>
            </a:pPr>
            <a:r>
              <a:rPr lang="sv-SE" dirty="0" smtClean="0"/>
              <a:t>			 A </a:t>
            </a:r>
            <a:r>
              <a:rPr lang="sv-SE" dirty="0" smtClean="0">
                <a:latin typeface="Cambria Math"/>
                <a:ea typeface="Cambria Math"/>
              </a:rPr>
              <a:t>∩</a:t>
            </a:r>
            <a:r>
              <a:rPr lang="sv-SE" dirty="0" smtClean="0"/>
              <a:t> B = </a:t>
            </a:r>
            <a:r>
              <a:rPr lang="sv-SE" dirty="0" smtClean="0">
                <a:latin typeface="Cambria Math"/>
                <a:ea typeface="Cambria Math"/>
              </a:rPr>
              <a:t>∅</a:t>
            </a:r>
          </a:p>
          <a:p>
            <a:pPr marL="755650" lvl="1" indent="-355600">
              <a:buNone/>
            </a:pPr>
            <a:endParaRPr lang="sv-SE" sz="1200" dirty="0" smtClean="0">
              <a:latin typeface="Cambria Math"/>
              <a:ea typeface="Cambria Math"/>
            </a:endParaRPr>
          </a:p>
          <a:p>
            <a:pPr marL="355600" indent="-355600"/>
            <a:r>
              <a:rPr lang="sv-SE" dirty="0" smtClean="0"/>
              <a:t>Vad är komplementet till </a:t>
            </a:r>
            <a:r>
              <a:rPr lang="el-GR" dirty="0" smtClean="0"/>
              <a:t>Ω </a:t>
            </a:r>
            <a:r>
              <a:rPr lang="sv-SE" dirty="0" smtClean="0"/>
              <a:t>?</a:t>
            </a:r>
            <a:endParaRPr lang="sv-SE" dirty="0" smtClean="0">
              <a:latin typeface="Cambria Math"/>
              <a:ea typeface="Cambria Math"/>
            </a:endParaRPr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A9B84-7009-44F9-BB43-ACD03CB1D5BA}" type="datetime1">
              <a:rPr lang="sv-SE" smtClean="0"/>
              <a:pPr/>
              <a:t>2013-01-24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Vad är en sannolikhet?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97600" y="1310400"/>
            <a:ext cx="7948800" cy="4638880"/>
          </a:xfrm>
        </p:spPr>
        <p:txBody>
          <a:bodyPr>
            <a:normAutofit/>
          </a:bodyPr>
          <a:lstStyle/>
          <a:p>
            <a:r>
              <a:rPr lang="sv-SE" dirty="0" smtClean="0"/>
              <a:t>Sannolikheten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e</a:t>
            </a:r>
            <a:r>
              <a:rPr lang="sv-SE" dirty="0" smtClean="0"/>
              <a:t>) är ett tal</a:t>
            </a:r>
          </a:p>
          <a:p>
            <a:r>
              <a:rPr lang="sv-SE" dirty="0" smtClean="0"/>
              <a:t>Det ska i någon intuitiv mening säga hur troligt något är</a:t>
            </a:r>
          </a:p>
          <a:p>
            <a:r>
              <a:rPr lang="sv-SE" dirty="0" smtClean="0"/>
              <a:t>Intuitivt:</a:t>
            </a:r>
          </a:p>
          <a:p>
            <a:pPr lvl="1"/>
            <a:r>
              <a:rPr lang="sv-SE" dirty="0" smtClean="0"/>
              <a:t>Om sannolikheten är noll kan det väl inte inträffa?</a:t>
            </a:r>
          </a:p>
          <a:p>
            <a:pPr lvl="1"/>
            <a:r>
              <a:rPr lang="sv-SE" dirty="0" smtClean="0"/>
              <a:t>Om sannolikheten är 100 % måste det väl inträffa?</a:t>
            </a:r>
          </a:p>
          <a:p>
            <a:endParaRPr lang="sv-SE" dirty="0" smtClean="0"/>
          </a:p>
          <a:p>
            <a:r>
              <a:rPr lang="sv-SE" dirty="0" smtClean="0"/>
              <a:t>Vad en sannolikhet </a:t>
            </a:r>
            <a:r>
              <a:rPr lang="sv-SE" i="1" dirty="0" smtClean="0"/>
              <a:t>egentligen</a:t>
            </a:r>
            <a:r>
              <a:rPr lang="sv-SE" dirty="0" smtClean="0"/>
              <a:t> är kan förklaras på lite olika sätt:</a:t>
            </a:r>
          </a:p>
          <a:p>
            <a:pPr lvl="1"/>
            <a:r>
              <a:rPr lang="sv-SE" dirty="0" err="1" smtClean="0"/>
              <a:t>Frekventistiskt</a:t>
            </a:r>
            <a:endParaRPr lang="sv-SE" dirty="0" smtClean="0"/>
          </a:p>
          <a:p>
            <a:pPr lvl="1"/>
            <a:r>
              <a:rPr lang="sv-SE" dirty="0" smtClean="0"/>
              <a:t>Klassiskt</a:t>
            </a:r>
          </a:p>
          <a:p>
            <a:pPr lvl="1"/>
            <a:r>
              <a:rPr lang="sv-SE" dirty="0" smtClean="0"/>
              <a:t>Subjektiv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A9B84-7009-44F9-BB43-ACD03CB1D5BA}" type="datetime1">
              <a:rPr lang="sv-SE" smtClean="0"/>
              <a:pPr/>
              <a:t>2013-01-24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Frekventistisk</a:t>
            </a:r>
            <a:r>
              <a:rPr lang="sv-SE" dirty="0" smtClean="0"/>
              <a:t> tolkning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En intuitiv tolkning av begreppet sannolikhet är </a:t>
            </a:r>
            <a:r>
              <a:rPr lang="sv-SE" b="1" i="1" dirty="0" smtClean="0">
                <a:solidFill>
                  <a:schemeClr val="accent4">
                    <a:lumMod val="75000"/>
                  </a:schemeClr>
                </a:solidFill>
              </a:rPr>
              <a:t>hur ofta </a:t>
            </a:r>
            <a:r>
              <a:rPr lang="sv-SE" dirty="0" smtClean="0"/>
              <a:t>vi tror att det ska inträffa (N 3.5.2):</a:t>
            </a:r>
          </a:p>
          <a:p>
            <a:pPr marL="0" indent="0">
              <a:buNone/>
            </a:pPr>
            <a:endParaRPr lang="sv-SE" sz="1200" dirty="0" smtClean="0"/>
          </a:p>
          <a:p>
            <a:pPr lvl="1"/>
            <a:r>
              <a:rPr lang="sv-SE" dirty="0" smtClean="0"/>
              <a:t>Vi utför experimentet upprepade gånger och räknar antalet gånger utfallet blev </a:t>
            </a:r>
            <a:r>
              <a:rPr lang="sv-SE" i="1" dirty="0" smtClean="0"/>
              <a:t>A</a:t>
            </a:r>
            <a:r>
              <a:rPr lang="sv-SE" dirty="0" smtClean="0"/>
              <a:t>.</a:t>
            </a:r>
          </a:p>
          <a:p>
            <a:pPr lvl="1">
              <a:spcBef>
                <a:spcPts val="1200"/>
              </a:spcBef>
            </a:pPr>
            <a:r>
              <a:rPr lang="sv-SE" dirty="0" smtClean="0"/>
              <a:t>Efter </a:t>
            </a:r>
            <a:r>
              <a:rPr lang="sv-SE" i="1" dirty="0" smtClean="0"/>
              <a:t>n</a:t>
            </a:r>
            <a:r>
              <a:rPr lang="sv-SE" dirty="0" smtClean="0"/>
              <a:t> gånger noterar vi </a:t>
            </a:r>
            <a:r>
              <a:rPr lang="sv-SE" i="1" dirty="0" err="1" smtClean="0"/>
              <a:t>n</a:t>
            </a:r>
            <a:r>
              <a:rPr lang="sv-SE" i="1" baseline="-25000" dirty="0" err="1" smtClean="0"/>
              <a:t>A</a:t>
            </a:r>
            <a:r>
              <a:rPr lang="sv-SE" dirty="0" smtClean="0"/>
              <a:t> lyckade utfall.</a:t>
            </a:r>
          </a:p>
          <a:p>
            <a:pPr lvl="1">
              <a:spcBef>
                <a:spcPts val="1200"/>
              </a:spcBef>
            </a:pPr>
            <a:r>
              <a:rPr lang="sv-SE" dirty="0" smtClean="0"/>
              <a:t>Kvoten </a:t>
            </a:r>
            <a:r>
              <a:rPr lang="sv-SE" i="1" dirty="0" err="1" smtClean="0"/>
              <a:t>n</a:t>
            </a:r>
            <a:r>
              <a:rPr lang="sv-SE" i="1" baseline="-25000" dirty="0" err="1" smtClean="0"/>
              <a:t>A</a:t>
            </a:r>
            <a:r>
              <a:rPr lang="sv-SE" i="1" baseline="-25000" dirty="0" smtClean="0"/>
              <a:t> </a:t>
            </a:r>
            <a:r>
              <a:rPr lang="sv-SE" dirty="0" smtClean="0"/>
              <a:t>/</a:t>
            </a:r>
            <a:r>
              <a:rPr lang="sv-SE" i="1" dirty="0" smtClean="0"/>
              <a:t>n</a:t>
            </a:r>
            <a:r>
              <a:rPr lang="sv-SE" dirty="0" smtClean="0"/>
              <a:t> är den relativa frekvensen för utfall </a:t>
            </a:r>
            <a:r>
              <a:rPr lang="sv-SE" i="1" dirty="0" smtClean="0"/>
              <a:t>A</a:t>
            </a:r>
            <a:r>
              <a:rPr lang="sv-SE" dirty="0" smtClean="0"/>
              <a:t>.</a:t>
            </a:r>
          </a:p>
          <a:p>
            <a:pPr lvl="1">
              <a:spcBef>
                <a:spcPts val="1200"/>
              </a:spcBef>
            </a:pPr>
            <a:r>
              <a:rPr lang="sv-SE" dirty="0" smtClean="0"/>
              <a:t>Kvoten tenderar att stabiliseras när </a:t>
            </a:r>
            <a:r>
              <a:rPr lang="sv-SE" i="1" dirty="0" smtClean="0"/>
              <a:t>n</a:t>
            </a:r>
            <a:r>
              <a:rPr lang="sv-SE" dirty="0" smtClean="0"/>
              <a:t> ökar</a:t>
            </a:r>
          </a:p>
          <a:p>
            <a:pPr marL="0" lvl="1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i="1" dirty="0" smtClean="0"/>
              <a:t>	</a:t>
            </a:r>
            <a:r>
              <a:rPr lang="sv-SE" i="1" dirty="0" err="1" smtClean="0"/>
              <a:t>n</a:t>
            </a:r>
            <a:r>
              <a:rPr lang="sv-SE" i="1" baseline="-25000" dirty="0" err="1" smtClean="0"/>
              <a:t>A</a:t>
            </a:r>
            <a:r>
              <a:rPr lang="sv-SE" i="1" baseline="-25000" dirty="0" smtClean="0"/>
              <a:t> </a:t>
            </a:r>
            <a:r>
              <a:rPr lang="sv-SE" dirty="0" smtClean="0"/>
              <a:t>/</a:t>
            </a:r>
            <a:r>
              <a:rPr lang="sv-SE" i="1" dirty="0" smtClean="0"/>
              <a:t>n</a:t>
            </a:r>
            <a:r>
              <a:rPr lang="sv-SE" dirty="0" smtClean="0"/>
              <a:t> </a:t>
            </a:r>
            <a:r>
              <a:rPr lang="sv-SE" dirty="0" smtClean="0">
                <a:latin typeface="Cambria Math" pitchFamily="18" charset="0"/>
                <a:ea typeface="Cambria Math" pitchFamily="18" charset="0"/>
              </a:rPr>
              <a:t>→</a:t>
            </a:r>
            <a:r>
              <a:rPr lang="sv-SE" dirty="0" smtClean="0"/>
              <a:t>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)  då  </a:t>
            </a:r>
            <a:r>
              <a:rPr lang="sv-SE" i="1" dirty="0" smtClean="0"/>
              <a:t>n</a:t>
            </a:r>
            <a:r>
              <a:rPr lang="sv-SE" dirty="0" smtClean="0"/>
              <a:t> </a:t>
            </a:r>
            <a:r>
              <a:rPr lang="sv-SE" dirty="0" smtClean="0">
                <a:latin typeface="Cambria Math" pitchFamily="18" charset="0"/>
                <a:ea typeface="Cambria Math" pitchFamily="18" charset="0"/>
              </a:rPr>
              <a:t>→</a:t>
            </a:r>
            <a:r>
              <a:rPr lang="sv-SE" dirty="0" smtClean="0"/>
              <a:t> </a:t>
            </a:r>
            <a:r>
              <a:rPr lang="sv-SE" dirty="0" smtClean="0">
                <a:latin typeface="Cambria Math" pitchFamily="18" charset="0"/>
                <a:ea typeface="Cambria Math" pitchFamily="18" charset="0"/>
              </a:rPr>
              <a:t>∞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A9B84-7009-44F9-BB43-ACD03CB1D5BA}" type="datetime1">
              <a:rPr lang="sv-SE" smtClean="0"/>
              <a:pPr/>
              <a:t>2013-01-24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Klassisk tolkning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97600" y="1310400"/>
            <a:ext cx="7948800" cy="4710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Man kan också utgå ifrån (när så är möjligt) en jämförelse av ”storleken” av delmängden </a:t>
            </a:r>
            <a:r>
              <a:rPr lang="sv-SE" i="1" dirty="0" smtClean="0"/>
              <a:t>A</a:t>
            </a:r>
            <a:r>
              <a:rPr lang="sv-SE" dirty="0" smtClean="0"/>
              <a:t> relativt ”storleken” av </a:t>
            </a:r>
            <a:r>
              <a:rPr lang="el-GR" dirty="0" smtClean="0"/>
              <a:t>Ω</a:t>
            </a:r>
            <a:r>
              <a:rPr lang="sv-SE" dirty="0" smtClean="0"/>
              <a:t>.</a:t>
            </a:r>
          </a:p>
          <a:p>
            <a:pPr>
              <a:buNone/>
            </a:pPr>
            <a:endParaRPr lang="sv-SE" sz="1200" dirty="0" smtClean="0"/>
          </a:p>
          <a:p>
            <a:pPr lvl="1">
              <a:spcBef>
                <a:spcPts val="1200"/>
              </a:spcBef>
            </a:pPr>
            <a:r>
              <a:rPr lang="sv-SE" dirty="0" smtClean="0"/>
              <a:t>Antag att man kan definiera </a:t>
            </a:r>
            <a:r>
              <a:rPr lang="el-GR" dirty="0" smtClean="0"/>
              <a:t>Ω</a:t>
            </a:r>
            <a:r>
              <a:rPr lang="sv-SE" dirty="0" smtClean="0"/>
              <a:t> som en mängd av elementarhändelser, alla lika troliga.</a:t>
            </a:r>
          </a:p>
          <a:p>
            <a:pPr lvl="1">
              <a:spcBef>
                <a:spcPts val="1200"/>
              </a:spcBef>
            </a:pPr>
            <a:r>
              <a:rPr lang="sv-SE" dirty="0" smtClean="0"/>
              <a:t>Räkna antal element som tillhör </a:t>
            </a:r>
            <a:r>
              <a:rPr lang="sv-SE" i="1" dirty="0" smtClean="0"/>
              <a:t>A</a:t>
            </a:r>
            <a:r>
              <a:rPr lang="sv-SE" dirty="0" smtClean="0"/>
              <a:t>.</a:t>
            </a:r>
          </a:p>
          <a:p>
            <a:pPr lvl="1">
              <a:spcBef>
                <a:spcPts val="1200"/>
              </a:spcBef>
            </a:pPr>
            <a:r>
              <a:rPr lang="sv-SE" dirty="0" smtClean="0"/>
              <a:t>Jämför med antal element totalt. </a:t>
            </a:r>
          </a:p>
          <a:p>
            <a:pPr marL="0" lvl="1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	antal(</a:t>
            </a:r>
            <a:r>
              <a:rPr lang="sv-SE" i="1" dirty="0" smtClean="0"/>
              <a:t>A</a:t>
            </a:r>
            <a:r>
              <a:rPr lang="sv-SE" dirty="0" smtClean="0"/>
              <a:t>) / antal(</a:t>
            </a:r>
            <a:r>
              <a:rPr lang="el-GR" dirty="0" smtClean="0"/>
              <a:t>Ω</a:t>
            </a:r>
            <a:r>
              <a:rPr lang="sv-SE" dirty="0" smtClean="0"/>
              <a:t>) 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)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b="1" i="1" dirty="0" smtClean="0">
                <a:solidFill>
                  <a:schemeClr val="accent2">
                    <a:lumMod val="50000"/>
                  </a:schemeClr>
                </a:solidFill>
              </a:rPr>
              <a:t>Jämför med Ex 3.7 sid 13 i N</a:t>
            </a:r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A9B84-7009-44F9-BB43-ACD03CB1D5BA}" type="datetime1">
              <a:rPr lang="sv-SE" smtClean="0"/>
              <a:pPr/>
              <a:t>2013-01-24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Michael Carlson, Statistiska institutionen</a:t>
            </a:r>
            <a:endParaRPr lang="sv-S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Subjektiv sannolikhet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97600" y="1310400"/>
            <a:ext cx="7948800" cy="4710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Sannolikhet kan också tolkas som grad av (personlig) tilltro.</a:t>
            </a:r>
          </a:p>
          <a:p>
            <a:pPr marL="0" indent="0">
              <a:buNone/>
            </a:pPr>
            <a:r>
              <a:rPr lang="sv-SE" dirty="0" smtClean="0"/>
              <a:t>Särskilt när de </a:t>
            </a:r>
            <a:r>
              <a:rPr lang="sv-SE" dirty="0" err="1" smtClean="0"/>
              <a:t>frekventistiska</a:t>
            </a:r>
            <a:r>
              <a:rPr lang="sv-SE" dirty="0" smtClean="0"/>
              <a:t> eller klassiska principerna inte fungerar.</a:t>
            </a:r>
          </a:p>
          <a:p>
            <a:pPr marL="0" indent="0">
              <a:buNone/>
            </a:pPr>
            <a:r>
              <a:rPr lang="sv-SE" dirty="0" smtClean="0"/>
              <a:t>Kallas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subjektiva sannolikheter</a:t>
            </a:r>
            <a:r>
              <a:rPr lang="sv-SE" dirty="0" smtClean="0"/>
              <a:t>.</a:t>
            </a:r>
          </a:p>
          <a:p>
            <a:pPr>
              <a:buNone/>
            </a:pPr>
            <a:endParaRPr lang="sv-SE" sz="1200" dirty="0" smtClean="0"/>
          </a:p>
          <a:p>
            <a:pPr lvl="1"/>
            <a:r>
              <a:rPr lang="sv-SE" dirty="0" smtClean="0"/>
              <a:t>Sannolikheten bestäms av hur mycket du är villig att satsa och den vinst du kan kamma hem</a:t>
            </a:r>
            <a:endParaRPr lang="sv-SE" sz="1200" dirty="0" smtClean="0"/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	</a:t>
            </a:r>
            <a:r>
              <a:rPr lang="sv-SE" i="1" dirty="0" smtClean="0"/>
              <a:t>insats</a:t>
            </a:r>
            <a:r>
              <a:rPr lang="sv-SE" dirty="0" smtClean="0"/>
              <a:t>/</a:t>
            </a:r>
            <a:r>
              <a:rPr lang="sv-SE" i="1" dirty="0" smtClean="0"/>
              <a:t>total vinst </a:t>
            </a:r>
            <a:r>
              <a:rPr lang="sv-SE" dirty="0" smtClean="0"/>
              <a:t>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)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b="1" i="1" dirty="0" smtClean="0">
                <a:solidFill>
                  <a:schemeClr val="accent2">
                    <a:lumMod val="50000"/>
                  </a:schemeClr>
                </a:solidFill>
              </a:rPr>
              <a:t>Övning 3.13 sid 18 i 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A9B84-7009-44F9-BB43-ACD03CB1D5BA}" type="datetime1">
              <a:rPr lang="sv-SE" smtClean="0"/>
              <a:pPr/>
              <a:t>2013-01-24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En axiomatisk teori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sv-SE" u="sng" dirty="0" err="1" smtClean="0"/>
              <a:t>Kolmogorovs</a:t>
            </a:r>
            <a:r>
              <a:rPr lang="sv-SE" u="sng" dirty="0" smtClean="0"/>
              <a:t> axiom</a:t>
            </a:r>
            <a:r>
              <a:rPr lang="sv-SE" dirty="0" smtClean="0"/>
              <a:t>: En sannolikhet är en funktion </a:t>
            </a:r>
            <a:r>
              <a:rPr lang="sv-SE" i="1" dirty="0" smtClean="0"/>
              <a:t>P</a:t>
            </a:r>
            <a:r>
              <a:rPr lang="sv-SE" dirty="0" smtClean="0"/>
              <a:t> som tilldelar varje möjlig händelse </a:t>
            </a:r>
            <a:r>
              <a:rPr lang="sv-SE" i="1" dirty="0" smtClean="0"/>
              <a:t>A</a:t>
            </a:r>
            <a:r>
              <a:rPr lang="sv-SE" dirty="0" smtClean="0"/>
              <a:t> i ett utfallsrum </a:t>
            </a:r>
            <a:r>
              <a:rPr lang="el-GR" dirty="0" smtClean="0"/>
              <a:t>Ω</a:t>
            </a:r>
            <a:r>
              <a:rPr lang="sv-SE" dirty="0" smtClean="0"/>
              <a:t>, ett tal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) så att följande villkor är uppfyllda:</a:t>
            </a:r>
          </a:p>
          <a:p>
            <a:pPr>
              <a:spcBef>
                <a:spcPts val="1800"/>
              </a:spcBef>
            </a:pP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) ≥ </a:t>
            </a:r>
            <a:r>
              <a:rPr lang="sv-SE" dirty="0" smtClean="0"/>
              <a:t>0	</a:t>
            </a:r>
            <a:r>
              <a:rPr lang="sv-SE" dirty="0" smtClean="0">
                <a:solidFill>
                  <a:schemeClr val="accent4">
                    <a:lumMod val="75000"/>
                  </a:schemeClr>
                </a:solidFill>
              </a:rPr>
              <a:t>(sannolikheter är </a:t>
            </a:r>
            <a:r>
              <a:rPr lang="sv-SE" u="sng" dirty="0" smtClean="0">
                <a:solidFill>
                  <a:schemeClr val="accent4">
                    <a:lumMod val="75000"/>
                  </a:schemeClr>
                </a:solidFill>
              </a:rPr>
              <a:t>aldri</a:t>
            </a:r>
            <a:r>
              <a:rPr lang="sv-SE" dirty="0" smtClean="0">
                <a:solidFill>
                  <a:schemeClr val="accent4">
                    <a:lumMod val="75000"/>
                  </a:schemeClr>
                </a:solidFill>
              </a:rPr>
              <a:t>g</a:t>
            </a:r>
            <a:r>
              <a:rPr lang="sv-SE" u="sng" dirty="0" smtClean="0">
                <a:solidFill>
                  <a:schemeClr val="accent4">
                    <a:lumMod val="75000"/>
                  </a:schemeClr>
                </a:solidFill>
              </a:rPr>
              <a:t> ne</a:t>
            </a:r>
            <a:r>
              <a:rPr lang="sv-SE" dirty="0" smtClean="0">
                <a:solidFill>
                  <a:schemeClr val="accent4">
                    <a:lumMod val="75000"/>
                  </a:schemeClr>
                </a:solidFill>
              </a:rPr>
              <a:t>g</a:t>
            </a:r>
            <a:r>
              <a:rPr lang="sv-SE" u="sng" dirty="0" smtClean="0">
                <a:solidFill>
                  <a:schemeClr val="accent4">
                    <a:lumMod val="75000"/>
                  </a:schemeClr>
                </a:solidFill>
              </a:rPr>
              <a:t>ativa</a:t>
            </a:r>
            <a:r>
              <a:rPr lang="sv-SE" dirty="0" smtClean="0">
                <a:solidFill>
                  <a:schemeClr val="accent4">
                    <a:lumMod val="75000"/>
                  </a:schemeClr>
                </a:solidFill>
              </a:rPr>
              <a:t>)</a:t>
            </a:r>
            <a:endParaRPr lang="sv-SE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spcBef>
                <a:spcPts val="1200"/>
              </a:spcBef>
            </a:pP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el-GR" dirty="0" smtClean="0"/>
              <a:t>Ω</a:t>
            </a:r>
            <a:r>
              <a:rPr lang="sv-SE" dirty="0" smtClean="0"/>
              <a:t>) = 1</a:t>
            </a:r>
          </a:p>
          <a:p>
            <a:pPr>
              <a:spcBef>
                <a:spcPts val="1200"/>
              </a:spcBef>
            </a:pPr>
            <a:r>
              <a:rPr lang="pt-BR" dirty="0" smtClean="0"/>
              <a:t>Om </a:t>
            </a:r>
            <a:r>
              <a:rPr lang="pt-BR" i="1" dirty="0" smtClean="0"/>
              <a:t>A</a:t>
            </a:r>
            <a:r>
              <a:rPr lang="pt-BR" baseline="-25000" dirty="0" smtClean="0"/>
              <a:t>1</a:t>
            </a:r>
            <a:r>
              <a:rPr lang="pt-BR" dirty="0" smtClean="0"/>
              <a:t>, </a:t>
            </a:r>
            <a:r>
              <a:rPr lang="pt-BR" i="1" dirty="0" smtClean="0"/>
              <a:t>A</a:t>
            </a:r>
            <a:r>
              <a:rPr lang="pt-BR" baseline="-25000" dirty="0" smtClean="0"/>
              <a:t>2</a:t>
            </a:r>
            <a:r>
              <a:rPr lang="pt-BR" dirty="0" smtClean="0"/>
              <a:t>, ... , </a:t>
            </a:r>
            <a:r>
              <a:rPr lang="pt-BR" i="1" dirty="0" smtClean="0"/>
              <a:t>A</a:t>
            </a:r>
            <a:r>
              <a:rPr lang="pt-BR" baseline="-25000" dirty="0" smtClean="0"/>
              <a:t>k</a:t>
            </a:r>
            <a:r>
              <a:rPr lang="pt-BR" dirty="0" smtClean="0"/>
              <a:t>, är parvis </a:t>
            </a:r>
            <a:r>
              <a:rPr lang="pt-BR" b="1" i="1" dirty="0" smtClean="0">
                <a:solidFill>
                  <a:schemeClr val="accent5">
                    <a:lumMod val="50000"/>
                  </a:schemeClr>
                </a:solidFill>
              </a:rPr>
              <a:t>disjunkta</a:t>
            </a:r>
            <a:r>
              <a:rPr lang="pt-BR" dirty="0" smtClean="0"/>
              <a:t> händelser i </a:t>
            </a:r>
            <a:r>
              <a:rPr lang="el-GR" dirty="0" smtClean="0"/>
              <a:t>Ω</a:t>
            </a:r>
            <a:r>
              <a:rPr lang="pt-BR" dirty="0" smtClean="0"/>
              <a:t>, då är</a:t>
            </a:r>
          </a:p>
          <a:p>
            <a:pPr>
              <a:spcBef>
                <a:spcPts val="600"/>
              </a:spcBef>
              <a:buNone/>
            </a:pPr>
            <a:r>
              <a:rPr lang="pt-BR" dirty="0" smtClean="0"/>
              <a:t>	    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baseline="-25000" dirty="0" smtClean="0"/>
              <a:t>1</a:t>
            </a:r>
            <a:r>
              <a:rPr lang="sv-SE" dirty="0" smtClean="0"/>
              <a:t> ∪ </a:t>
            </a:r>
            <a:r>
              <a:rPr lang="sv-SE" i="1" dirty="0" smtClean="0"/>
              <a:t>A</a:t>
            </a:r>
            <a:r>
              <a:rPr lang="sv-SE" baseline="-25000" dirty="0" smtClean="0"/>
              <a:t>2</a:t>
            </a:r>
            <a:r>
              <a:rPr lang="sv-SE" dirty="0" smtClean="0"/>
              <a:t> ∪ . . . ∪ </a:t>
            </a:r>
            <a:r>
              <a:rPr lang="sv-SE" i="1" dirty="0" smtClean="0"/>
              <a:t>A</a:t>
            </a:r>
            <a:r>
              <a:rPr lang="sv-SE" baseline="-25000" dirty="0" smtClean="0"/>
              <a:t>k</a:t>
            </a:r>
            <a:r>
              <a:rPr lang="sv-SE" dirty="0" smtClean="0"/>
              <a:t>)  = 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baseline="-25000" dirty="0" smtClean="0"/>
              <a:t>1</a:t>
            </a:r>
            <a:r>
              <a:rPr lang="sv-SE" dirty="0" smtClean="0"/>
              <a:t>) +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baseline="-25000" dirty="0" smtClean="0"/>
              <a:t>2</a:t>
            </a:r>
            <a:r>
              <a:rPr lang="sv-SE" dirty="0" smtClean="0"/>
              <a:t>) + . . . +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baseline="-25000" dirty="0" smtClean="0"/>
              <a:t>k</a:t>
            </a:r>
            <a:r>
              <a:rPr lang="sv-SE" dirty="0" smtClean="0"/>
              <a:t>)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A9B84-7009-44F9-BB43-ACD03CB1D5BA}" type="datetime1">
              <a:rPr lang="sv-SE" smtClean="0"/>
              <a:pPr/>
              <a:t>2013-01-24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En axiomatisk teori, forts.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Utifrån axiomen kan följande härledas, dvs. bevisas vara sanna:</a:t>
            </a:r>
          </a:p>
          <a:p>
            <a:pPr marL="355600" indent="-355600">
              <a:spcBef>
                <a:spcPts val="1800"/>
              </a:spcBef>
            </a:pP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Ā</a:t>
            </a:r>
            <a:r>
              <a:rPr lang="sv-SE" dirty="0" smtClean="0"/>
              <a:t>) = 1 - </a:t>
            </a:r>
            <a:r>
              <a:rPr lang="sv-SE" i="1" dirty="0" smtClean="0"/>
              <a:t>P</a:t>
            </a:r>
            <a:r>
              <a:rPr lang="sv-SE" dirty="0" smtClean="0"/>
              <a:t>(A)</a:t>
            </a:r>
          </a:p>
          <a:p>
            <a:pPr marL="355600" indent="-355600">
              <a:spcBef>
                <a:spcPts val="1200"/>
              </a:spcBef>
            </a:pP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dirty="0" smtClean="0">
                <a:latin typeface="Cambria Math"/>
                <a:ea typeface="Cambria Math"/>
              </a:rPr>
              <a:t>∅</a:t>
            </a:r>
            <a:r>
              <a:rPr lang="sv-SE" dirty="0" smtClean="0"/>
              <a:t>) = 0</a:t>
            </a:r>
          </a:p>
          <a:p>
            <a:pPr marL="355600" indent="-355600">
              <a:spcBef>
                <a:spcPts val="1200"/>
              </a:spcBef>
            </a:pPr>
            <a:r>
              <a:rPr lang="sv-SE" dirty="0" smtClean="0"/>
              <a:t>Om </a:t>
            </a:r>
            <a:r>
              <a:rPr lang="sv-SE" i="1" dirty="0" smtClean="0"/>
              <a:t>A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⊂</a:t>
            </a:r>
            <a:r>
              <a:rPr lang="sv-SE" dirty="0" smtClean="0"/>
              <a:t> </a:t>
            </a:r>
            <a:r>
              <a:rPr lang="sv-SE" i="1" dirty="0" smtClean="0"/>
              <a:t>B</a:t>
            </a:r>
            <a:r>
              <a:rPr lang="sv-SE" dirty="0" smtClean="0"/>
              <a:t> så gäller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) ≤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B</a:t>
            </a:r>
            <a:r>
              <a:rPr lang="sv-SE" dirty="0" smtClean="0"/>
              <a:t>)</a:t>
            </a:r>
          </a:p>
          <a:p>
            <a:pPr marL="355600" indent="-355600">
              <a:spcBef>
                <a:spcPts val="1200"/>
              </a:spcBef>
            </a:pP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) ≤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el-GR" dirty="0" smtClean="0"/>
              <a:t>Ω</a:t>
            </a:r>
            <a:r>
              <a:rPr lang="sv-SE" dirty="0" smtClean="0"/>
              <a:t>) = 1</a:t>
            </a:r>
            <a:endParaRPr lang="sv-SE" dirty="0" smtClean="0"/>
          </a:p>
          <a:p>
            <a:pPr marL="355600" indent="-355600">
              <a:spcBef>
                <a:spcPts val="1200"/>
              </a:spcBef>
            </a:pP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∪</a:t>
            </a:r>
            <a:r>
              <a:rPr lang="sv-SE" dirty="0" smtClean="0"/>
              <a:t> </a:t>
            </a:r>
            <a:r>
              <a:rPr lang="sv-SE" i="1" dirty="0" smtClean="0"/>
              <a:t>B</a:t>
            </a:r>
            <a:r>
              <a:rPr lang="sv-SE" dirty="0" smtClean="0"/>
              <a:t>) 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) +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B</a:t>
            </a:r>
            <a:r>
              <a:rPr lang="sv-SE" dirty="0" smtClean="0"/>
              <a:t>) –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∩</a:t>
            </a:r>
            <a:r>
              <a:rPr lang="sv-SE" dirty="0" smtClean="0"/>
              <a:t> </a:t>
            </a:r>
            <a:r>
              <a:rPr lang="sv-SE" i="1" dirty="0" smtClean="0"/>
              <a:t>B</a:t>
            </a:r>
            <a:r>
              <a:rPr lang="sv-SE" dirty="0" smtClean="0"/>
              <a:t>)</a:t>
            </a:r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A9B84-7009-44F9-BB43-ACD03CB1D5BA}" type="datetime1">
              <a:rPr lang="sv-SE" smtClean="0"/>
              <a:pPr/>
              <a:t>2013-01-24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 dirty="0"/>
          </a:p>
        </p:txBody>
      </p:sp>
      <p:sp>
        <p:nvSpPr>
          <p:cNvPr id="6" name="Rektangel 5"/>
          <p:cNvSpPr/>
          <p:nvPr/>
        </p:nvSpPr>
        <p:spPr>
          <a:xfrm>
            <a:off x="4315381" y="3859078"/>
            <a:ext cx="37850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000" dirty="0" smtClean="0">
                <a:solidFill>
                  <a:schemeClr val="accent4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sv-SE" sz="2000" dirty="0" smtClean="0">
                <a:solidFill>
                  <a:schemeClr val="accent4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sannolikheter är </a:t>
            </a:r>
            <a:r>
              <a:rPr lang="sv-SE" sz="2000" u="sng" dirty="0" smtClean="0">
                <a:solidFill>
                  <a:schemeClr val="accent4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aldri</a:t>
            </a:r>
            <a:r>
              <a:rPr lang="sv-SE" sz="2000" dirty="0" smtClean="0">
                <a:solidFill>
                  <a:schemeClr val="accent4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</a:t>
            </a:r>
            <a:r>
              <a:rPr lang="sv-SE" sz="2000" u="sng" dirty="0" smtClean="0">
                <a:solidFill>
                  <a:schemeClr val="accent4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sv-SE" sz="2000" u="sng" dirty="0" smtClean="0">
                <a:solidFill>
                  <a:schemeClr val="accent4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&gt;1</a:t>
            </a:r>
            <a:r>
              <a:rPr lang="sv-SE" sz="2000" dirty="0" smtClean="0">
                <a:solidFill>
                  <a:schemeClr val="accent4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endParaRPr lang="sv-SE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En axiomatisk teori, forts.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97600" y="1310400"/>
            <a:ext cx="7948800" cy="4710888"/>
          </a:xfrm>
        </p:spPr>
        <p:txBody>
          <a:bodyPr>
            <a:normAutofit/>
          </a:bodyPr>
          <a:lstStyle/>
          <a:p>
            <a:pPr marL="355600" indent="-355600"/>
            <a:r>
              <a:rPr lang="sv-SE" dirty="0" smtClean="0"/>
              <a:t>Samtliga tre synsätt (</a:t>
            </a:r>
            <a:r>
              <a:rPr lang="sv-SE" dirty="0" err="1" smtClean="0"/>
              <a:t>frekventistisk</a:t>
            </a:r>
            <a:r>
              <a:rPr lang="sv-SE" dirty="0" smtClean="0"/>
              <a:t>, klassisk, subjektiv) på vad en sannolikhet egentligen är, är förenliga med </a:t>
            </a:r>
            <a:r>
              <a:rPr lang="sv-SE" dirty="0" err="1" smtClean="0"/>
              <a:t>Kolmogorovs</a:t>
            </a:r>
            <a:r>
              <a:rPr lang="sv-SE" dirty="0" smtClean="0"/>
              <a:t> axiom.</a:t>
            </a:r>
          </a:p>
          <a:p>
            <a:pPr marL="355600" indent="-355600">
              <a:spcBef>
                <a:spcPts val="2400"/>
              </a:spcBef>
            </a:pPr>
            <a:r>
              <a:rPr lang="sv-SE" dirty="0" smtClean="0"/>
              <a:t>Kom ihåg att vi har en formell definition på vad en sannolikhet är också.</a:t>
            </a:r>
          </a:p>
          <a:p>
            <a:pPr marL="755650" lvl="1" indent="-355600"/>
            <a:endParaRPr lang="sv-SE" dirty="0" smtClean="0"/>
          </a:p>
          <a:p>
            <a:pPr marL="755650" lvl="1" indent="-355600"/>
            <a:r>
              <a:rPr lang="sv-SE" dirty="0" smtClean="0"/>
              <a:t>Sannolikheten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·</a:t>
            </a:r>
            <a:r>
              <a:rPr lang="sv-SE" dirty="0" smtClean="0"/>
              <a:t>) är ett tal</a:t>
            </a:r>
          </a:p>
          <a:p>
            <a:pPr marL="755650" lvl="1" indent="-355600"/>
            <a:r>
              <a:rPr lang="sv-SE" dirty="0" smtClean="0"/>
              <a:t>Utfallsrummet </a:t>
            </a:r>
            <a:r>
              <a:rPr lang="el-GR" dirty="0" smtClean="0"/>
              <a:t>Ω</a:t>
            </a:r>
            <a:r>
              <a:rPr lang="sv-SE" dirty="0" smtClean="0"/>
              <a:t> är väldefinierat</a:t>
            </a:r>
          </a:p>
          <a:p>
            <a:pPr marL="755650" lvl="1" indent="-355600"/>
            <a:r>
              <a:rPr lang="sv-SE" dirty="0" smtClean="0"/>
              <a:t>För varje </a:t>
            </a:r>
            <a:r>
              <a:rPr lang="sv-SE" i="1" dirty="0" smtClean="0"/>
              <a:t>A</a:t>
            </a:r>
            <a:r>
              <a:rPr lang="sv-SE" dirty="0" smtClean="0"/>
              <a:t> ⊆ </a:t>
            </a:r>
            <a:r>
              <a:rPr lang="el-GR" dirty="0" smtClean="0"/>
              <a:t>Ω</a:t>
            </a:r>
            <a:r>
              <a:rPr lang="sv-SE" dirty="0" smtClean="0"/>
              <a:t> kan P(</a:t>
            </a:r>
            <a:r>
              <a:rPr lang="sv-SE" i="1" dirty="0" smtClean="0"/>
              <a:t>A</a:t>
            </a:r>
            <a:r>
              <a:rPr lang="sv-SE" dirty="0" smtClean="0"/>
              <a:t>) anges</a:t>
            </a:r>
          </a:p>
          <a:p>
            <a:pPr marL="755650" lvl="1" indent="-355600"/>
            <a:r>
              <a:rPr lang="sv-SE" dirty="0" err="1" smtClean="0"/>
              <a:t>Kolmogorovs</a:t>
            </a:r>
            <a:r>
              <a:rPr lang="sv-SE" dirty="0" smtClean="0"/>
              <a:t> axiom definierar resten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A9B84-7009-44F9-BB43-ACD03CB1D5BA}" type="datetime1">
              <a:rPr lang="sv-SE" smtClean="0"/>
              <a:pPr/>
              <a:t>2013-01-24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Michael Carlson, Statistiska institutionen</a:t>
            </a:r>
            <a:endParaRPr lang="sv-S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Teorier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97600" y="1310400"/>
            <a:ext cx="7948800" cy="4782896"/>
          </a:xfrm>
        </p:spPr>
        <p:txBody>
          <a:bodyPr>
            <a:normAutofit/>
          </a:bodyPr>
          <a:lstStyle/>
          <a:p>
            <a:pPr marL="355600" indent="-355600"/>
            <a:r>
              <a:rPr lang="sv-SE" u="sng" dirty="0" smtClean="0"/>
              <a:t>Formella vetenskaper</a:t>
            </a:r>
          </a:p>
          <a:p>
            <a:pPr marL="755650" lvl="1" indent="-355600"/>
            <a:r>
              <a:rPr lang="sv-SE" dirty="0" smtClean="0"/>
              <a:t>Axiom dvs. elementära grundantaganden som antas vara sanna</a:t>
            </a:r>
          </a:p>
          <a:p>
            <a:pPr marL="755650" lvl="1" indent="-355600"/>
            <a:r>
              <a:rPr lang="sv-SE" dirty="0" smtClean="0"/>
              <a:t>Logiska härledningar ur sanna påståenden till nya sanningar</a:t>
            </a:r>
          </a:p>
          <a:p>
            <a:pPr marL="755650" lvl="1" indent="-355600"/>
            <a:r>
              <a:rPr lang="sv-SE" dirty="0" smtClean="0"/>
              <a:t>Rationalism, koherens</a:t>
            </a:r>
          </a:p>
          <a:p>
            <a:pPr marL="0" lvl="1" indent="0">
              <a:buNone/>
            </a:pPr>
            <a:endParaRPr lang="sv-SE" sz="1200" dirty="0" smtClean="0"/>
          </a:p>
          <a:p>
            <a:pPr marL="355600" indent="-355600"/>
            <a:r>
              <a:rPr lang="sv-SE" u="sng" dirty="0" smtClean="0"/>
              <a:t>Empiriska vetenskaper</a:t>
            </a:r>
          </a:p>
          <a:p>
            <a:pPr marL="755650" lvl="1" indent="-355600"/>
            <a:r>
              <a:rPr lang="sv-SE" dirty="0" smtClean="0"/>
              <a:t>Vedertagna sanningar, påståenden</a:t>
            </a:r>
          </a:p>
          <a:p>
            <a:pPr marL="755650" lvl="1" indent="-355600"/>
            <a:r>
              <a:rPr lang="sv-SE" dirty="0" smtClean="0"/>
              <a:t>Logiska härledningar ur sanna påståenden till nya sanningar och prediktioner</a:t>
            </a:r>
          </a:p>
          <a:p>
            <a:pPr marL="755650" lvl="1" indent="-355600"/>
            <a:r>
              <a:rPr lang="sv-SE" dirty="0" smtClean="0"/>
              <a:t>Måste verifieras empiriskt</a:t>
            </a:r>
          </a:p>
          <a:p>
            <a:pPr marL="755650" lvl="1" indent="-355600"/>
            <a:r>
              <a:rPr lang="sv-SE" dirty="0" smtClean="0"/>
              <a:t>Empirism, korrespondens, koherens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A9B84-7009-44F9-BB43-ACD03CB1D5BA}" type="datetime1">
              <a:rPr lang="sv-SE" smtClean="0"/>
              <a:pPr/>
              <a:t>2013-01-24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Michael Carlson, Statistiska institutionen</a:t>
            </a:r>
            <a:endParaRPr lang="sv-S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Har vi en teori nu?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Objekt</a:t>
            </a:r>
          </a:p>
          <a:p>
            <a:pPr lvl="1"/>
            <a:r>
              <a:rPr lang="sv-SE" dirty="0" smtClean="0"/>
              <a:t>enstaka och grupper av elementarhändelser såsom händelser och hela utfallsrummet </a:t>
            </a:r>
            <a:r>
              <a:rPr lang="el-GR" dirty="0" smtClean="0"/>
              <a:t>Ω</a:t>
            </a:r>
            <a:endParaRPr lang="sv-SE" dirty="0" smtClean="0"/>
          </a:p>
          <a:p>
            <a:pPr lvl="1"/>
            <a:r>
              <a:rPr lang="sv-SE" dirty="0" smtClean="0"/>
              <a:t>sannolikheter; en funktion av händelser;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)</a:t>
            </a:r>
          </a:p>
          <a:p>
            <a:pPr>
              <a:spcBef>
                <a:spcPts val="1200"/>
              </a:spcBef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Relationer</a:t>
            </a:r>
          </a:p>
          <a:p>
            <a:pPr lvl="1"/>
            <a:r>
              <a:rPr lang="sv-SE" dirty="0" smtClean="0"/>
              <a:t>hur händelserna förhåller sig till varandra via t.ex. mängdläran </a:t>
            </a:r>
          </a:p>
          <a:p>
            <a:pPr lvl="1"/>
            <a:r>
              <a:rPr lang="sv-SE" dirty="0" smtClean="0"/>
              <a:t>Hur sannolikheterna förhåller sig till händelserna genom funktionen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) och till varandra</a:t>
            </a:r>
          </a:p>
          <a:p>
            <a:pPr>
              <a:spcBef>
                <a:spcPts val="1200"/>
              </a:spcBef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Tolkningar</a:t>
            </a:r>
          </a:p>
          <a:p>
            <a:pPr lvl="1"/>
            <a:r>
              <a:rPr lang="sv-SE" dirty="0" err="1" smtClean="0"/>
              <a:t>frekventistiska</a:t>
            </a:r>
            <a:r>
              <a:rPr lang="sv-SE" dirty="0" smtClean="0"/>
              <a:t>, klassiska, subjektiva tolkningar</a:t>
            </a:r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A9B84-7009-44F9-BB43-ACD03CB1D5BA}" type="datetime1">
              <a:rPr lang="sv-SE" smtClean="0"/>
              <a:pPr/>
              <a:t>2013-01-24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Michael Carlson, Statistiska institutionen</a:t>
            </a:r>
            <a:endParaRPr lang="sv-S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Vad är bra teorier?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indent="-355600">
              <a:buNone/>
            </a:pPr>
            <a:r>
              <a:rPr lang="sv-SE" dirty="0" smtClean="0"/>
              <a:t>En bra (empirisk) teori ska </a:t>
            </a:r>
          </a:p>
          <a:p>
            <a:pPr marL="355600" indent="-355600"/>
            <a:r>
              <a:rPr lang="sv-SE" dirty="0" smtClean="0"/>
              <a:t>Vara så </a:t>
            </a:r>
            <a:r>
              <a:rPr lang="sv-SE" b="1" i="1" dirty="0" smtClean="0">
                <a:solidFill>
                  <a:schemeClr val="tx2"/>
                </a:solidFill>
              </a:rPr>
              <a:t>generell</a:t>
            </a:r>
            <a:r>
              <a:rPr lang="sv-SE" dirty="0" smtClean="0"/>
              <a:t> som möjligt</a:t>
            </a:r>
          </a:p>
          <a:p>
            <a:pPr marL="355600" indent="-355600"/>
            <a:r>
              <a:rPr lang="sv-SE" b="1" i="1" dirty="0" smtClean="0">
                <a:solidFill>
                  <a:schemeClr val="tx2"/>
                </a:solidFill>
              </a:rPr>
              <a:t>Förklara</a:t>
            </a:r>
            <a:r>
              <a:rPr lang="sv-SE" dirty="0" smtClean="0"/>
              <a:t> så mycket som möjligt </a:t>
            </a:r>
          </a:p>
          <a:p>
            <a:pPr marL="355600" indent="-355600"/>
            <a:r>
              <a:rPr lang="sv-SE" dirty="0" smtClean="0"/>
              <a:t>Möjliggöra </a:t>
            </a:r>
            <a:r>
              <a:rPr lang="sv-SE" b="1" i="1" dirty="0" smtClean="0">
                <a:solidFill>
                  <a:schemeClr val="tx2"/>
                </a:solidFill>
              </a:rPr>
              <a:t>förutsägelser</a:t>
            </a:r>
          </a:p>
          <a:p>
            <a:pPr marL="355600" indent="-355600"/>
            <a:r>
              <a:rPr lang="sv-SE" dirty="0" smtClean="0"/>
              <a:t>Ange </a:t>
            </a:r>
            <a:r>
              <a:rPr lang="sv-SE" b="1" i="1" dirty="0" smtClean="0">
                <a:solidFill>
                  <a:schemeClr val="tx2"/>
                </a:solidFill>
              </a:rPr>
              <a:t>riktlinjer</a:t>
            </a:r>
            <a:r>
              <a:rPr lang="sv-SE" dirty="0" smtClean="0"/>
              <a:t>, handling</a:t>
            </a:r>
          </a:p>
          <a:p>
            <a:pPr marL="355600" indent="-355600">
              <a:buNone/>
            </a:pPr>
            <a:endParaRPr lang="sv-SE" sz="1050" dirty="0" smtClean="0"/>
          </a:p>
          <a:p>
            <a:pPr marL="355600" indent="-355600">
              <a:buNone/>
            </a:pPr>
            <a:r>
              <a:rPr lang="sv-SE" dirty="0" smtClean="0"/>
              <a:t>Men ska även vara</a:t>
            </a:r>
          </a:p>
          <a:p>
            <a:pPr marL="355600" indent="-355600"/>
            <a:r>
              <a:rPr lang="sv-SE" b="1" i="1" dirty="0" smtClean="0">
                <a:solidFill>
                  <a:schemeClr val="tx2"/>
                </a:solidFill>
              </a:rPr>
              <a:t>Enkel</a:t>
            </a:r>
            <a:r>
              <a:rPr lang="sv-SE" dirty="0" smtClean="0"/>
              <a:t> och </a:t>
            </a:r>
            <a:r>
              <a:rPr lang="sv-SE" b="1" i="1" dirty="0" smtClean="0">
                <a:solidFill>
                  <a:schemeClr val="tx2"/>
                </a:solidFill>
              </a:rPr>
              <a:t>tydlig</a:t>
            </a:r>
            <a:r>
              <a:rPr lang="sv-SE" dirty="0" smtClean="0">
                <a:solidFill>
                  <a:schemeClr val="tx2"/>
                </a:solidFill>
              </a:rPr>
              <a:t> att använda och förstå</a:t>
            </a:r>
            <a:endParaRPr lang="sv-SE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355600" indent="-355600"/>
            <a:r>
              <a:rPr lang="sv-SE" b="1" i="1" dirty="0" smtClean="0">
                <a:solidFill>
                  <a:schemeClr val="tx2"/>
                </a:solidFill>
              </a:rPr>
              <a:t>Objektiv</a:t>
            </a:r>
            <a:endParaRPr lang="sv-SE" dirty="0" smtClean="0">
              <a:solidFill>
                <a:schemeClr val="tx2"/>
              </a:solidFill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A9B84-7009-44F9-BB43-ACD03CB1D5BA}" type="datetime1">
              <a:rPr lang="sv-SE" smtClean="0"/>
              <a:pPr/>
              <a:t>2013-01-24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Michael Carlson, Statistiska institutionen</a:t>
            </a:r>
            <a:endParaRPr lang="sv-SE" dirty="0"/>
          </a:p>
        </p:txBody>
      </p:sp>
      <p:sp>
        <p:nvSpPr>
          <p:cNvPr id="8" name="Platshållare för innehåll 2"/>
          <p:cNvSpPr txBox="1">
            <a:spLocks/>
          </p:cNvSpPr>
          <p:nvPr/>
        </p:nvSpPr>
        <p:spPr>
          <a:xfrm>
            <a:off x="4788024" y="3645024"/>
            <a:ext cx="2304256" cy="432048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Occam’s</a:t>
            </a:r>
            <a:r>
              <a:rPr kumimoji="0" lang="sv-SE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sv-SE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razor</a:t>
            </a:r>
            <a:endParaRPr kumimoji="0" lang="sv-SE" sz="2000" b="1" i="1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Platshållare för innehåll 2"/>
          <p:cNvSpPr txBox="1">
            <a:spLocks/>
          </p:cNvSpPr>
          <p:nvPr/>
        </p:nvSpPr>
        <p:spPr>
          <a:xfrm>
            <a:off x="5724128" y="836712"/>
            <a:ext cx="3168352" cy="16561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En teori brukar inte alltid betraktas som sann eller falsk, ofta bedöms den efter sin användbarhet (pragmatism)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2"/>
                </a:solidFill>
              </a:rPr>
              <a:t>Vetenskapens utveckling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indent="-355600"/>
            <a:r>
              <a:rPr lang="sv-SE" b="1" dirty="0" err="1" smtClean="0">
                <a:solidFill>
                  <a:schemeClr val="accent5">
                    <a:lumMod val="50000"/>
                  </a:schemeClr>
                </a:solidFill>
              </a:rPr>
              <a:t>Kumulativitet</a:t>
            </a:r>
            <a:endParaRPr lang="sv-SE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755650" lvl="1" indent="-355600"/>
            <a:r>
              <a:rPr lang="sv-SE" dirty="0" smtClean="0"/>
              <a:t>Att alla nya forskningsresultat (dvs. sanningar) läggs till den etablerade teorin</a:t>
            </a:r>
          </a:p>
          <a:p>
            <a:pPr marL="755650" lvl="1" indent="-355600"/>
            <a:r>
              <a:rPr lang="sv-SE" dirty="0" smtClean="0"/>
              <a:t>Står ej i konflikt med det etablerade (koherens)</a:t>
            </a:r>
          </a:p>
          <a:p>
            <a:pPr marL="755650" lvl="1" indent="-355600"/>
            <a:r>
              <a:rPr lang="sv-SE" dirty="0" smtClean="0"/>
              <a:t>Ny pusselbit som passar in</a:t>
            </a:r>
          </a:p>
          <a:p>
            <a:pPr marL="0" lvl="1" indent="0">
              <a:buNone/>
            </a:pPr>
            <a:endParaRPr lang="sv-SE" sz="1200" dirty="0" smtClean="0"/>
          </a:p>
          <a:p>
            <a:pPr marL="355600" indent="-355600"/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Paradigmskiften</a:t>
            </a:r>
          </a:p>
          <a:p>
            <a:pPr marL="755650" lvl="1" indent="-355600"/>
            <a:r>
              <a:rPr lang="sv-SE" dirty="0" smtClean="0"/>
              <a:t>Nya fakta som står i konflikt med etablerade sanningar (bristande koherens)</a:t>
            </a:r>
          </a:p>
          <a:p>
            <a:pPr marL="755650" lvl="1" indent="-355600"/>
            <a:r>
              <a:rPr lang="sv-SE" dirty="0" smtClean="0"/>
              <a:t>Gamla påståenden ger ”falska” resultat el. felaktiga prediktioner</a:t>
            </a:r>
          </a:p>
          <a:p>
            <a:pPr marL="755650" lvl="1" indent="-355600"/>
            <a:r>
              <a:rPr lang="sv-SE" dirty="0" smtClean="0"/>
              <a:t>Krävs en helt ny teori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A9B84-7009-44F9-BB43-ACD03CB1D5BA}" type="datetime1">
              <a:rPr lang="sv-SE" smtClean="0"/>
              <a:pPr/>
              <a:t>2013-01-24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Michael Carlson, Statistiska institutionen</a:t>
            </a:r>
            <a:endParaRPr lang="sv-S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Orsak och verkan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Annat ord: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kausalitet</a:t>
            </a:r>
          </a:p>
          <a:p>
            <a:pPr marL="0" indent="0">
              <a:buNone/>
            </a:pPr>
            <a:r>
              <a:rPr lang="sv-SE" dirty="0" smtClean="0"/>
              <a:t>Något av det viktigaste för varje vetenskap. Varför?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Orsakssamband ger oss möjlighet att förklara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varför</a:t>
            </a:r>
            <a:r>
              <a:rPr lang="sv-SE" dirty="0" smtClean="0"/>
              <a:t> något inträffar och möjlighet att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styra</a:t>
            </a:r>
            <a:r>
              <a:rPr lang="sv-SE" dirty="0" smtClean="0"/>
              <a:t> åt ett gynnsamt håll.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Objektivitetskrav: en orsak till en händelse är ett nödvändigt krav för att det ska hända.</a:t>
            </a:r>
          </a:p>
          <a:p>
            <a:pPr marL="0" indent="0">
              <a:buNone/>
            </a:pPr>
            <a:r>
              <a:rPr lang="sv-SE" b="1" i="1" dirty="0" smtClean="0">
                <a:solidFill>
                  <a:schemeClr val="accent2">
                    <a:lumMod val="50000"/>
                  </a:schemeClr>
                </a:solidFill>
              </a:rPr>
              <a:t>Problem?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A9B84-7009-44F9-BB43-ACD03CB1D5BA}" type="datetime1">
              <a:rPr lang="sv-SE" smtClean="0"/>
              <a:pPr/>
              <a:t>2013-01-24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Michael Carlson, Statistiska institutionen</a:t>
            </a:r>
            <a:endParaRPr lang="sv-S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Orsak och verkan, forts.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indent="-355600">
              <a:buNone/>
            </a:pPr>
            <a:r>
              <a:rPr lang="sv-SE" dirty="0" smtClean="0"/>
              <a:t>Krav på verkliga orsaker:</a:t>
            </a:r>
          </a:p>
          <a:p>
            <a:pPr marL="355600" indent="-355600">
              <a:buNone/>
            </a:pPr>
            <a:r>
              <a:rPr lang="sv-SE" b="1" dirty="0" err="1" smtClean="0"/>
              <a:t>Assymetri</a:t>
            </a:r>
            <a:endParaRPr lang="sv-SE" b="1" dirty="0" smtClean="0"/>
          </a:p>
          <a:p>
            <a:pPr marL="755650" lvl="1" indent="-355600"/>
            <a:r>
              <a:rPr lang="sv-SE" dirty="0" smtClean="0"/>
              <a:t>Om A orsakar B kan inte samtidigt B orsaka A </a:t>
            </a:r>
            <a:r>
              <a:rPr lang="sv-SE" b="1" i="1" dirty="0" smtClean="0">
                <a:solidFill>
                  <a:schemeClr val="accent2">
                    <a:lumMod val="50000"/>
                  </a:schemeClr>
                </a:solidFill>
              </a:rPr>
              <a:t>(återkopplande system?)</a:t>
            </a:r>
          </a:p>
          <a:p>
            <a:pPr marL="355600" indent="-355600">
              <a:spcBef>
                <a:spcPts val="1200"/>
              </a:spcBef>
              <a:buNone/>
            </a:pPr>
            <a:r>
              <a:rPr lang="sv-SE" b="1" dirty="0" smtClean="0"/>
              <a:t>Kontrollerbarhet</a:t>
            </a:r>
          </a:p>
          <a:p>
            <a:pPr marL="755650" lvl="1" indent="-355600"/>
            <a:r>
              <a:rPr lang="sv-SE" dirty="0" smtClean="0"/>
              <a:t>Man ska kunna ändra förutsättningarna och verifiera men även styra </a:t>
            </a:r>
            <a:r>
              <a:rPr lang="sv-SE" b="1" i="1" dirty="0" smtClean="0">
                <a:solidFill>
                  <a:schemeClr val="accent2">
                    <a:lumMod val="50000"/>
                  </a:schemeClr>
                </a:solidFill>
              </a:rPr>
              <a:t>(kan t.ex. kön vara en orsak?)</a:t>
            </a:r>
          </a:p>
          <a:p>
            <a:pPr marL="355600" indent="-355600">
              <a:spcBef>
                <a:spcPts val="1200"/>
              </a:spcBef>
              <a:buNone/>
            </a:pPr>
            <a:r>
              <a:rPr lang="sv-SE" b="1" dirty="0" smtClean="0"/>
              <a:t>Tidsfördröjning</a:t>
            </a:r>
          </a:p>
          <a:p>
            <a:pPr marL="755650" lvl="1" indent="-355600"/>
            <a:r>
              <a:rPr lang="sv-SE" dirty="0" smtClean="0"/>
              <a:t>Det som sker idag kan inte påverka det som hände igår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A9B84-7009-44F9-BB43-ACD03CB1D5BA}" type="datetime1">
              <a:rPr lang="sv-SE" smtClean="0"/>
              <a:pPr/>
              <a:t>2013-01-24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Michael Carlson, Statistiska institutionen</a:t>
            </a:r>
            <a:endParaRPr lang="sv-S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Vetenskapens värderingar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indent="-355600">
              <a:buNone/>
            </a:pPr>
            <a:r>
              <a:rPr lang="sv-SE" dirty="0" smtClean="0"/>
              <a:t>Hur ska vi förhålla oss till våra metoder och våra resultat?</a:t>
            </a:r>
          </a:p>
          <a:p>
            <a:pPr marL="355600" indent="-355600">
              <a:spcBef>
                <a:spcPts val="1200"/>
              </a:spcBef>
            </a:pP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Objektivitet</a:t>
            </a:r>
          </a:p>
          <a:p>
            <a:pPr marL="755650" lvl="1" indent="-355600"/>
            <a:r>
              <a:rPr lang="sv-SE" dirty="0" smtClean="0"/>
              <a:t>Vi ska få samma resultat alldeles oavsett vilka vi röstar på, vem som har finansierat forskningen osv.</a:t>
            </a:r>
          </a:p>
          <a:p>
            <a:pPr marL="355600" indent="-355600">
              <a:spcBef>
                <a:spcPts val="1200"/>
              </a:spcBef>
            </a:pP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Transparens</a:t>
            </a:r>
          </a:p>
          <a:p>
            <a:pPr marL="755650" lvl="1" indent="-355600"/>
            <a:r>
              <a:rPr lang="sv-SE" dirty="0" smtClean="0"/>
              <a:t>Tydlighet i vad som gjorts, definitioner och antaganden</a:t>
            </a:r>
          </a:p>
          <a:p>
            <a:pPr marL="355600" indent="-355600">
              <a:spcBef>
                <a:spcPts val="1200"/>
              </a:spcBef>
            </a:pP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Etik</a:t>
            </a:r>
          </a:p>
          <a:p>
            <a:pPr marL="755650" lvl="1" indent="-355600"/>
            <a:r>
              <a:rPr lang="sv-SE" dirty="0" smtClean="0"/>
              <a:t>Vi ska inte våldföra oss på sanningen</a:t>
            </a:r>
          </a:p>
          <a:p>
            <a:pPr marL="755650" lvl="1" indent="-355600"/>
            <a:r>
              <a:rPr lang="sv-SE" dirty="0" smtClean="0"/>
              <a:t>Vi ska inte heller störa omgivningen (mätningar)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A9B84-7009-44F9-BB43-ACD03CB1D5BA}" type="datetime1">
              <a:rPr lang="sv-SE" smtClean="0"/>
              <a:pPr/>
              <a:t>2013-01-24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Michael Carlson, Statistiska institutionen</a:t>
            </a:r>
            <a:endParaRPr lang="sv-S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Modeller, N Kap 3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I en generell mening är en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modell </a:t>
            </a:r>
            <a:r>
              <a:rPr lang="sv-SE" dirty="0" smtClean="0"/>
              <a:t>något som på något sätt används för att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representera något annat</a:t>
            </a:r>
            <a:r>
              <a:rPr lang="sv-SE" dirty="0" smtClean="0"/>
              <a:t>.</a:t>
            </a:r>
          </a:p>
          <a:p>
            <a:pPr marL="0" indent="0">
              <a:buNone/>
            </a:pPr>
            <a:endParaRPr lang="sv-SE" dirty="0" smtClean="0"/>
          </a:p>
          <a:p>
            <a:pPr marL="355600" indent="-355600"/>
            <a:r>
              <a:rPr lang="sv-SE" b="1" dirty="0" smtClean="0">
                <a:solidFill>
                  <a:schemeClr val="tx2"/>
                </a:solidFill>
              </a:rPr>
              <a:t>Fysiska objekt som modeller</a:t>
            </a:r>
          </a:p>
          <a:p>
            <a:pPr marL="755650" lvl="1" indent="-355600"/>
            <a:r>
              <a:rPr lang="sv-SE" dirty="0" smtClean="0"/>
              <a:t>modelljärnväg, arkitektmodell</a:t>
            </a:r>
          </a:p>
          <a:p>
            <a:pPr marL="355600" indent="-355600"/>
            <a:r>
              <a:rPr lang="sv-SE" b="1" dirty="0" smtClean="0">
                <a:solidFill>
                  <a:schemeClr val="tx2"/>
                </a:solidFill>
              </a:rPr>
              <a:t>Konceptuella modeller</a:t>
            </a:r>
          </a:p>
          <a:p>
            <a:pPr marL="755650" lvl="1" indent="-355600"/>
            <a:r>
              <a:rPr lang="sv-SE" dirty="0" smtClean="0"/>
              <a:t>finns bara i att sinnet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Konceptuella modeller används för att hjälpa oss förstå ämnet och den verklighet (?) de representerar.</a:t>
            </a:r>
            <a:endParaRPr lang="sv-SE" i="1" dirty="0" smtClean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A9B84-7009-44F9-BB43-ACD03CB1D5BA}" type="datetime1">
              <a:rPr lang="sv-SE" smtClean="0"/>
              <a:pPr/>
              <a:t>2013-01-24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Michael Carlson, Statistiska institutionen</a:t>
            </a:r>
            <a:endParaRPr lang="sv-S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mall_forskning">
  <a:themeElements>
    <a:clrScheme name="SU">
      <a:dk1>
        <a:srgbClr val="002F5F"/>
      </a:dk1>
      <a:lt1>
        <a:srgbClr val="FFFFFF"/>
      </a:lt1>
      <a:dk2>
        <a:srgbClr val="002F5F"/>
      </a:dk2>
      <a:lt2>
        <a:srgbClr val="808080"/>
      </a:lt2>
      <a:accent1>
        <a:srgbClr val="A3A86B"/>
      </a:accent1>
      <a:accent2>
        <a:srgbClr val="ACDEE6"/>
      </a:accent2>
      <a:accent3>
        <a:srgbClr val="9BB2CE"/>
      </a:accent3>
      <a:accent4>
        <a:srgbClr val="D95E00"/>
      </a:accent4>
      <a:accent5>
        <a:srgbClr val="DADCC3"/>
      </a:accent5>
      <a:accent6>
        <a:srgbClr val="FF9B4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U Forskning Kronor">
  <a:themeElements>
    <a:clrScheme name="SU">
      <a:dk1>
        <a:srgbClr val="002F5F"/>
      </a:dk1>
      <a:lt1>
        <a:srgbClr val="FFFFFF"/>
      </a:lt1>
      <a:dk2>
        <a:srgbClr val="002F5F"/>
      </a:dk2>
      <a:lt2>
        <a:srgbClr val="808080"/>
      </a:lt2>
      <a:accent1>
        <a:srgbClr val="A3A86B"/>
      </a:accent1>
      <a:accent2>
        <a:srgbClr val="ACDEE6"/>
      </a:accent2>
      <a:accent3>
        <a:srgbClr val="9BB2CE"/>
      </a:accent3>
      <a:accent4>
        <a:srgbClr val="D95E00"/>
      </a:accent4>
      <a:accent5>
        <a:srgbClr val="DADCC3"/>
      </a:accent5>
      <a:accent6>
        <a:srgbClr val="FF9B4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U Forskning Olivkvist">
  <a:themeElements>
    <a:clrScheme name="SU">
      <a:dk1>
        <a:srgbClr val="002F5F"/>
      </a:dk1>
      <a:lt1>
        <a:srgbClr val="FFFFFF"/>
      </a:lt1>
      <a:dk2>
        <a:srgbClr val="002F5F"/>
      </a:dk2>
      <a:lt2>
        <a:srgbClr val="808080"/>
      </a:lt2>
      <a:accent1>
        <a:srgbClr val="A3A86B"/>
      </a:accent1>
      <a:accent2>
        <a:srgbClr val="ACDEE6"/>
      </a:accent2>
      <a:accent3>
        <a:srgbClr val="9BB2CE"/>
      </a:accent3>
      <a:accent4>
        <a:srgbClr val="D95E00"/>
      </a:accent4>
      <a:accent5>
        <a:srgbClr val="DADCC3"/>
      </a:accent5>
      <a:accent6>
        <a:srgbClr val="FF9B4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powerpoint-mall_forskning</Template>
  <TotalTime>275</TotalTime>
  <Words>1761</Words>
  <Application>Microsoft Office PowerPoint</Application>
  <PresentationFormat>Bildspel på skärmen (4:3)</PresentationFormat>
  <Paragraphs>332</Paragraphs>
  <Slides>30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3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30</vt:i4>
      </vt:variant>
    </vt:vector>
  </HeadingPairs>
  <TitlesOfParts>
    <vt:vector size="34" baseType="lpstr">
      <vt:lpstr>powerpoint-mall_forskning</vt:lpstr>
      <vt:lpstr>SU Forskning Kronor</vt:lpstr>
      <vt:lpstr>SU Forskning Olivkvist</vt:lpstr>
      <vt:lpstr>Ekvation</vt:lpstr>
      <vt:lpstr>Statistikens grunder 1 (dagtid)</vt:lpstr>
      <vt:lpstr>Vad är en teori?  N Kap 2 forts.</vt:lpstr>
      <vt:lpstr>Teorier</vt:lpstr>
      <vt:lpstr>Vad är bra teorier?</vt:lpstr>
      <vt:lpstr>Vetenskapens utveckling</vt:lpstr>
      <vt:lpstr>Orsak och verkan</vt:lpstr>
      <vt:lpstr>Orsak och verkan, forts.</vt:lpstr>
      <vt:lpstr>Vetenskapens värderingar</vt:lpstr>
      <vt:lpstr>Modeller, N Kap 3</vt:lpstr>
      <vt:lpstr>Några viktiga begrepp</vt:lpstr>
      <vt:lpstr>Variabler</vt:lpstr>
      <vt:lpstr>Skalor</vt:lpstr>
      <vt:lpstr>Variabeltyp och skaltyp</vt:lpstr>
      <vt:lpstr>Modeller, forts.</vt:lpstr>
      <vt:lpstr>Stokastiska modeller</vt:lpstr>
      <vt:lpstr>Utfallsrum</vt:lpstr>
      <vt:lpstr>Övning</vt:lpstr>
      <vt:lpstr>Sannolikhet</vt:lpstr>
      <vt:lpstr>Sannolikhet och händelse</vt:lpstr>
      <vt:lpstr>Lite mängdlära</vt:lpstr>
      <vt:lpstr>Lite mängdlära, forts.</vt:lpstr>
      <vt:lpstr>Lite mängdlära, forts.</vt:lpstr>
      <vt:lpstr>Vad är en sannolikhet?</vt:lpstr>
      <vt:lpstr>Frekventistisk tolkning</vt:lpstr>
      <vt:lpstr>Klassisk tolkning</vt:lpstr>
      <vt:lpstr>Subjektiv sannolikhet</vt:lpstr>
      <vt:lpstr>En axiomatisk teori</vt:lpstr>
      <vt:lpstr>En axiomatisk teori, forts.</vt:lpstr>
      <vt:lpstr>En axiomatisk teori, forts.</vt:lpstr>
      <vt:lpstr>Har vi en teori nu?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Statistikens grunder</dc:title>
  <dc:creator>Michael Carlson</dc:creator>
  <cp:lastModifiedBy>Michael Carlson</cp:lastModifiedBy>
  <cp:revision>31</cp:revision>
  <dcterms:created xsi:type="dcterms:W3CDTF">2013-01-23T13:23:26Z</dcterms:created>
  <dcterms:modified xsi:type="dcterms:W3CDTF">2013-01-24T07:35:38Z</dcterms:modified>
</cp:coreProperties>
</file>