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9" r:id="rId4"/>
    <p:sldId id="353" r:id="rId5"/>
    <p:sldId id="263" r:id="rId6"/>
    <p:sldId id="265" r:id="rId7"/>
    <p:sldId id="257" r:id="rId8"/>
    <p:sldId id="267" r:id="rId9"/>
    <p:sldId id="279" r:id="rId10"/>
    <p:sldId id="266" r:id="rId11"/>
    <p:sldId id="273" r:id="rId12"/>
    <p:sldId id="259" r:id="rId13"/>
    <p:sldId id="260" r:id="rId14"/>
    <p:sldId id="261" r:id="rId15"/>
    <p:sldId id="262" r:id="rId16"/>
    <p:sldId id="354" r:id="rId17"/>
    <p:sldId id="355" r:id="rId18"/>
    <p:sldId id="356" r:id="rId19"/>
    <p:sldId id="357" r:id="rId20"/>
    <p:sldId id="268" r:id="rId21"/>
    <p:sldId id="274" r:id="rId22"/>
    <p:sldId id="363" r:id="rId23"/>
    <p:sldId id="270" r:id="rId24"/>
    <p:sldId id="272" r:id="rId25"/>
    <p:sldId id="271" r:id="rId26"/>
    <p:sldId id="276" r:id="rId27"/>
    <p:sldId id="277" r:id="rId28"/>
    <p:sldId id="278" r:id="rId29"/>
    <p:sldId id="280" r:id="rId30"/>
    <p:sldId id="281" r:id="rId31"/>
    <p:sldId id="282" r:id="rId32"/>
    <p:sldId id="283" r:id="rId33"/>
    <p:sldId id="284" r:id="rId34"/>
    <p:sldId id="285" r:id="rId35"/>
    <p:sldId id="286" r:id="rId36"/>
    <p:sldId id="287" r:id="rId37"/>
    <p:sldId id="258" r:id="rId38"/>
    <p:sldId id="358" r:id="rId39"/>
    <p:sldId id="359" r:id="rId40"/>
    <p:sldId id="360" r:id="rId41"/>
    <p:sldId id="361" r:id="rId42"/>
  </p:sldIdLst>
  <p:sldSz cx="9144000" cy="6858000" type="screen4x3"/>
  <p:notesSz cx="6669088" cy="98679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 y="-36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7"/>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0"/>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40"/>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2"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1"/>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F159CA3-78C6-4ADE-93E8-6CDE021215E5}" type="datetimeFigureOut">
              <a:rPr lang="sv-SE" smtClean="0"/>
              <a:pPr/>
              <a:t>2013-01-21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4ADBB2D-0858-4D4C-B664-FFAC1F8537F1}"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59CA3-78C6-4ADE-93E8-6CDE021215E5}" type="datetimeFigureOut">
              <a:rPr lang="sv-SE" smtClean="0"/>
              <a:pPr/>
              <a:t>2013-01-21</a:t>
            </a:fld>
            <a:endParaRPr lang="sv-SE"/>
          </a:p>
        </p:txBody>
      </p:sp>
      <p:sp>
        <p:nvSpPr>
          <p:cNvPr id="5" name="Platshållare för sidfot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DBB2D-0858-4D4C-B664-FFAC1F8537F1}"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ondo.su.se/portal" TargetMode="External"/><Relationship Id="rId2" Type="http://schemas.openxmlformats.org/officeDocument/2006/relationships/hyperlink" Target="http://www.statistics.su.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tistics.su.se/utbildning/studentinformation/kurshemsidor/statistikens-grunder-dagtid-15-hp/"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b="1" dirty="0" smtClean="0">
                <a:solidFill>
                  <a:schemeClr val="tx2"/>
                </a:solidFill>
              </a:rPr>
              <a:t>Statistikens grunder, dagtid</a:t>
            </a:r>
            <a:endParaRPr lang="sv-SE" b="1" dirty="0">
              <a:solidFill>
                <a:schemeClr val="tx2"/>
              </a:solidFill>
            </a:endParaRPr>
          </a:p>
        </p:txBody>
      </p:sp>
      <p:sp>
        <p:nvSpPr>
          <p:cNvPr id="3" name="Underrubrik 2"/>
          <p:cNvSpPr>
            <a:spLocks noGrp="1"/>
          </p:cNvSpPr>
          <p:nvPr>
            <p:ph type="subTitle" idx="1"/>
          </p:nvPr>
        </p:nvSpPr>
        <p:spPr>
          <a:xfrm>
            <a:off x="1371600" y="3886200"/>
            <a:ext cx="6400800" cy="1054968"/>
          </a:xfrm>
        </p:spPr>
        <p:txBody>
          <a:bodyPr/>
          <a:lstStyle/>
          <a:p>
            <a:r>
              <a:rPr lang="sv-SE" b="1" dirty="0" smtClean="0">
                <a:solidFill>
                  <a:schemeClr val="tx2"/>
                </a:solidFill>
              </a:rPr>
              <a:t>VT 2013</a:t>
            </a:r>
          </a:p>
        </p:txBody>
      </p:sp>
      <p:sp>
        <p:nvSpPr>
          <p:cNvPr id="4" name="Platshållare för innehåll 2"/>
          <p:cNvSpPr txBox="1">
            <a:spLocks/>
          </p:cNvSpPr>
          <p:nvPr/>
        </p:nvSpPr>
        <p:spPr>
          <a:xfrm rot="1879184">
            <a:off x="7190048" y="627695"/>
            <a:ext cx="1397288"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F1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5" name="Bildobjekt 4" descr="logo-org-svensk_stor_300dpi.tif"/>
          <p:cNvPicPr>
            <a:picLocks noChangeAspect="1"/>
          </p:cNvPicPr>
          <p:nvPr/>
        </p:nvPicPr>
        <p:blipFill>
          <a:blip r:embed="rId2" cstate="print"/>
          <a:stretch>
            <a:fillRect/>
          </a:stretch>
        </p:blipFill>
        <p:spPr>
          <a:xfrm>
            <a:off x="539552" y="5157192"/>
            <a:ext cx="1548400" cy="1291498"/>
          </a:xfrm>
          <a:prstGeom prst="rect">
            <a:avLst/>
          </a:prstGeom>
        </p:spPr>
      </p:pic>
      <p:sp>
        <p:nvSpPr>
          <p:cNvPr id="6" name="Underrubrik 2"/>
          <p:cNvSpPr txBox="1">
            <a:spLocks/>
          </p:cNvSpPr>
          <p:nvPr/>
        </p:nvSpPr>
        <p:spPr>
          <a:xfrm>
            <a:off x="5436096" y="5733256"/>
            <a:ext cx="3480048" cy="864096"/>
          </a:xfrm>
          <a:prstGeom prst="rect">
            <a:avLst/>
          </a:prstGeom>
        </p:spPr>
        <p:txBody>
          <a:bodyPr vert="horz" lIns="91440" tIns="45720" rIns="91440" bIns="45720" rtlCol="0">
            <a:no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2000" i="0" u="none" strike="noStrike" kern="1200" cap="none" spc="0" normalizeH="0" baseline="0" noProof="0" dirty="0" smtClean="0">
                <a:ln>
                  <a:noFill/>
                </a:ln>
                <a:solidFill>
                  <a:schemeClr val="tx2"/>
                </a:solidFill>
                <a:effectLst/>
                <a:uLnTx/>
                <a:uFillTx/>
                <a:latin typeface="+mn-lt"/>
                <a:ea typeface="+mn-ea"/>
                <a:cs typeface="+mn-cs"/>
              </a:rPr>
              <a:t>Statistiska institutionen</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lang="sv-SE" sz="2000" dirty="0" smtClean="0">
                <a:solidFill>
                  <a:schemeClr val="tx2"/>
                </a:solidFill>
              </a:rPr>
              <a:t>Michael Carlson</a:t>
            </a:r>
            <a:endParaRPr kumimoji="0" lang="sv-SE" sz="200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Matematik som behövs</a:t>
            </a:r>
          </a:p>
        </p:txBody>
      </p:sp>
      <p:sp>
        <p:nvSpPr>
          <p:cNvPr id="3" name="Platshållare för innehåll 2"/>
          <p:cNvSpPr>
            <a:spLocks noGrp="1"/>
          </p:cNvSpPr>
          <p:nvPr>
            <p:ph idx="1"/>
          </p:nvPr>
        </p:nvSpPr>
        <p:spPr>
          <a:xfrm>
            <a:off x="457200" y="1600201"/>
            <a:ext cx="8229600" cy="5141168"/>
          </a:xfrm>
        </p:spPr>
        <p:txBody>
          <a:bodyPr>
            <a:normAutofit fontScale="92500" lnSpcReduction="20000"/>
          </a:bodyPr>
          <a:lstStyle/>
          <a:p>
            <a:r>
              <a:rPr lang="sv-SE" dirty="0" smtClean="0"/>
              <a:t>Elementär algebra</a:t>
            </a:r>
          </a:p>
          <a:p>
            <a:r>
              <a:rPr lang="sv-SE" dirty="0" smtClean="0"/>
              <a:t>Vad är en funktion? </a:t>
            </a:r>
          </a:p>
          <a:p>
            <a:r>
              <a:rPr lang="sv-SE" dirty="0" smtClean="0"/>
              <a:t>Använda summatecken</a:t>
            </a:r>
          </a:p>
          <a:p>
            <a:r>
              <a:rPr lang="sv-SE" dirty="0" smtClean="0"/>
              <a:t>Elementär mängdlära</a:t>
            </a:r>
          </a:p>
          <a:p>
            <a:r>
              <a:rPr lang="sv-SE" dirty="0" smtClean="0"/>
              <a:t>Elementär </a:t>
            </a:r>
            <a:r>
              <a:rPr lang="sv-SE" dirty="0" smtClean="0"/>
              <a:t>kombinatorik</a:t>
            </a:r>
          </a:p>
          <a:p>
            <a:r>
              <a:rPr lang="sv-SE" dirty="0" smtClean="0"/>
              <a:t>Förstå </a:t>
            </a:r>
            <a:r>
              <a:rPr lang="sv-SE" dirty="0" smtClean="0"/>
              <a:t>vad en formel </a:t>
            </a:r>
            <a:r>
              <a:rPr lang="sv-SE" dirty="0" smtClean="0"/>
              <a:t>säger, kunna </a:t>
            </a:r>
            <a:r>
              <a:rPr lang="sv-SE" dirty="0" smtClean="0"/>
              <a:t>uttrycka sig med hjälp av formler</a:t>
            </a:r>
          </a:p>
          <a:p>
            <a:r>
              <a:rPr lang="sv-SE" dirty="0" smtClean="0"/>
              <a:t>Använda lite sunt förnuft, t.ex. bedöma om en lösning verkar rimligt eller ej</a:t>
            </a:r>
          </a:p>
          <a:p>
            <a:r>
              <a:rPr lang="sv-SE" i="1" dirty="0" smtClean="0">
                <a:solidFill>
                  <a:schemeClr val="tx2"/>
                </a:solidFill>
              </a:rPr>
              <a:t>Lästips: ”Mot bättre vetande i matematik”, Dunkels et al.</a:t>
            </a:r>
            <a:endParaRPr lang="sv-SE" i="1" dirty="0">
              <a:solidFill>
                <a:schemeClr val="tx2"/>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Sannolikheter och slumpförsök</a:t>
            </a:r>
          </a:p>
        </p:txBody>
      </p:sp>
      <p:sp>
        <p:nvSpPr>
          <p:cNvPr id="3" name="Platshållare för innehåll 2"/>
          <p:cNvSpPr>
            <a:spLocks noGrp="1"/>
          </p:cNvSpPr>
          <p:nvPr>
            <p:ph idx="1"/>
          </p:nvPr>
        </p:nvSpPr>
        <p:spPr/>
        <p:txBody>
          <a:bodyPr>
            <a:normAutofit/>
          </a:bodyPr>
          <a:lstStyle/>
          <a:p>
            <a:pPr>
              <a:spcBef>
                <a:spcPts val="1800"/>
              </a:spcBef>
            </a:pPr>
            <a:r>
              <a:rPr lang="sv-SE" dirty="0" smtClean="0"/>
              <a:t>Vi kommer att tala om sannolikheter i samband med </a:t>
            </a:r>
            <a:r>
              <a:rPr lang="sv-SE" b="1" i="1" dirty="0" smtClean="0">
                <a:solidFill>
                  <a:schemeClr val="tx2"/>
                </a:solidFill>
              </a:rPr>
              <a:t>slumpförsök</a:t>
            </a:r>
            <a:r>
              <a:rPr lang="sv-SE" dirty="0" smtClean="0"/>
              <a:t>.</a:t>
            </a:r>
            <a:endParaRPr lang="sv-SE" dirty="0" smtClean="0"/>
          </a:p>
          <a:p>
            <a:pPr>
              <a:spcBef>
                <a:spcPts val="1800"/>
              </a:spcBef>
            </a:pPr>
            <a:r>
              <a:rPr lang="sv-SE" dirty="0" smtClean="0"/>
              <a:t>Ett slumpförsök är ett försök, som kan </a:t>
            </a:r>
            <a:r>
              <a:rPr lang="sv-SE" b="1" i="1" dirty="0" smtClean="0">
                <a:solidFill>
                  <a:schemeClr val="tx2"/>
                </a:solidFill>
              </a:rPr>
              <a:t>upprepas</a:t>
            </a:r>
            <a:r>
              <a:rPr lang="sv-SE" dirty="0" smtClean="0"/>
              <a:t> under likartade förhållanden, och där resultatet vid varje enskild upprepning </a:t>
            </a:r>
            <a:r>
              <a:rPr lang="sv-SE" u="sng" dirty="0" smtClean="0"/>
              <a:t>inte</a:t>
            </a:r>
            <a:r>
              <a:rPr lang="sv-SE" dirty="0" smtClean="0"/>
              <a:t> kan förutsägas med </a:t>
            </a:r>
            <a:r>
              <a:rPr lang="sv-SE" dirty="0" smtClean="0"/>
              <a:t>säkerhet.</a:t>
            </a:r>
            <a:endParaRPr lang="sv-SE" dirty="0" smtClean="0"/>
          </a:p>
          <a:p>
            <a:pPr>
              <a:spcBef>
                <a:spcPts val="1800"/>
              </a:spcBef>
            </a:pPr>
            <a:r>
              <a:rPr lang="sv-SE" dirty="0" smtClean="0"/>
              <a:t>”Försök” i vid mening (aktivitet, process, förlopp)</a:t>
            </a:r>
          </a:p>
        </p:txBody>
      </p:sp>
      <p:sp>
        <p:nvSpPr>
          <p:cNvPr id="5"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Sannolikheter, forts.</a:t>
            </a:r>
          </a:p>
        </p:txBody>
      </p:sp>
      <p:sp>
        <p:nvSpPr>
          <p:cNvPr id="3" name="Platshållare för innehåll 2"/>
          <p:cNvSpPr>
            <a:spLocks noGrp="1"/>
          </p:cNvSpPr>
          <p:nvPr>
            <p:ph idx="1"/>
          </p:nvPr>
        </p:nvSpPr>
        <p:spPr>
          <a:xfrm>
            <a:off x="457200" y="1600201"/>
            <a:ext cx="8229600" cy="4925144"/>
          </a:xfrm>
        </p:spPr>
        <p:txBody>
          <a:bodyPr>
            <a:normAutofit fontScale="92500" lnSpcReduction="10000"/>
          </a:bodyPr>
          <a:lstStyle/>
          <a:p>
            <a:pPr>
              <a:buNone/>
            </a:pPr>
            <a:r>
              <a:rPr lang="sv-SE" dirty="0" smtClean="0"/>
              <a:t>Exempel på slumpförsök:</a:t>
            </a:r>
          </a:p>
          <a:p>
            <a:r>
              <a:rPr lang="sv-SE" dirty="0" smtClean="0"/>
              <a:t>Tärningskast (1, 2, 3, 4, 5 eller 6)</a:t>
            </a:r>
          </a:p>
          <a:p>
            <a:r>
              <a:rPr lang="sv-SE" dirty="0" smtClean="0"/>
              <a:t>Lottdragning (vinst eller förlust)</a:t>
            </a:r>
          </a:p>
          <a:p>
            <a:r>
              <a:rPr lang="sv-SE" dirty="0" smtClean="0"/>
              <a:t>Befruktning av äggcell (pojke eller flicka)</a:t>
            </a:r>
          </a:p>
          <a:p>
            <a:r>
              <a:rPr lang="sv-SE" dirty="0" smtClean="0"/>
              <a:t>Radioaktivt sönderfall (antal partiklar under ett visst tidsintervall)</a:t>
            </a:r>
          </a:p>
          <a:p>
            <a:r>
              <a:rPr lang="sv-SE" dirty="0" smtClean="0"/>
              <a:t>Industriell tillverkning av en enhet (fungerar eller trasig)</a:t>
            </a:r>
          </a:p>
          <a:p>
            <a:r>
              <a:rPr lang="sv-SE" dirty="0" smtClean="0"/>
              <a:t>Slumpmässigt urval från en population (vilka blir utvalda)</a:t>
            </a:r>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Stokastisk variabel</a:t>
            </a:r>
          </a:p>
        </p:txBody>
      </p:sp>
      <p:sp>
        <p:nvSpPr>
          <p:cNvPr id="3" name="Platshållare för innehåll 2"/>
          <p:cNvSpPr>
            <a:spLocks noGrp="1"/>
          </p:cNvSpPr>
          <p:nvPr>
            <p:ph idx="1"/>
          </p:nvPr>
        </p:nvSpPr>
        <p:spPr>
          <a:xfrm>
            <a:off x="457200" y="1600200"/>
            <a:ext cx="8229600" cy="5069160"/>
          </a:xfrm>
        </p:spPr>
        <p:txBody>
          <a:bodyPr>
            <a:normAutofit/>
          </a:bodyPr>
          <a:lstStyle/>
          <a:p>
            <a:r>
              <a:rPr lang="sv-SE" dirty="0" smtClean="0"/>
              <a:t>En stokastisk variabel är en </a:t>
            </a:r>
            <a:r>
              <a:rPr lang="sv-SE" b="1" i="1" dirty="0" smtClean="0">
                <a:solidFill>
                  <a:schemeClr val="tx2"/>
                </a:solidFill>
              </a:rPr>
              <a:t>kvantitativ</a:t>
            </a:r>
            <a:r>
              <a:rPr lang="sv-SE" dirty="0" smtClean="0"/>
              <a:t> </a:t>
            </a:r>
            <a:r>
              <a:rPr lang="sv-SE" dirty="0" smtClean="0"/>
              <a:t>variabel (tal, siffror) vars </a:t>
            </a:r>
            <a:r>
              <a:rPr lang="sv-SE" dirty="0" smtClean="0"/>
              <a:t>värde bestäms av ett </a:t>
            </a:r>
            <a:r>
              <a:rPr lang="sv-SE" dirty="0" smtClean="0"/>
              <a:t>slumpförsök.</a:t>
            </a:r>
            <a:endParaRPr lang="sv-SE" dirty="0" smtClean="0"/>
          </a:p>
          <a:p>
            <a:r>
              <a:rPr lang="sv-SE" dirty="0" smtClean="0"/>
              <a:t>Annat namn: slumpvariabel</a:t>
            </a:r>
          </a:p>
          <a:p>
            <a:r>
              <a:rPr lang="sv-SE" dirty="0" smtClean="0"/>
              <a:t>Utfallet av slumpförsöket bestämmer vilket värde </a:t>
            </a:r>
            <a:r>
              <a:rPr lang="sv-SE" dirty="0" smtClean="0"/>
              <a:t>(tal) den </a:t>
            </a:r>
            <a:r>
              <a:rPr lang="sv-SE" dirty="0" smtClean="0"/>
              <a:t>stokastiska variabeln ska </a:t>
            </a:r>
            <a:r>
              <a:rPr lang="sv-SE" dirty="0" smtClean="0"/>
              <a:t>anta.</a:t>
            </a:r>
            <a:endParaRPr lang="sv-SE" dirty="0" smtClean="0"/>
          </a:p>
          <a:p>
            <a:r>
              <a:rPr lang="sv-SE" dirty="0" smtClean="0"/>
              <a:t>Vi </a:t>
            </a:r>
            <a:r>
              <a:rPr lang="sv-SE" dirty="0" smtClean="0"/>
              <a:t>kan i förväg </a:t>
            </a:r>
            <a:r>
              <a:rPr lang="sv-SE" dirty="0" smtClean="0"/>
              <a:t>ange vad som möjliga </a:t>
            </a:r>
            <a:r>
              <a:rPr lang="sv-SE" dirty="0" smtClean="0"/>
              <a:t>värden och sannolikheterna för </a:t>
            </a:r>
            <a:r>
              <a:rPr lang="sv-SE" dirty="0" smtClean="0"/>
              <a:t>dessa.</a:t>
            </a:r>
            <a:endParaRPr lang="sv-SE" dirty="0" smtClean="0"/>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Stokastisk variabel, forts.</a:t>
            </a:r>
          </a:p>
        </p:txBody>
      </p:sp>
      <p:sp>
        <p:nvSpPr>
          <p:cNvPr id="3" name="Platshållare för innehåll 2"/>
          <p:cNvSpPr>
            <a:spLocks noGrp="1"/>
          </p:cNvSpPr>
          <p:nvPr>
            <p:ph idx="1"/>
          </p:nvPr>
        </p:nvSpPr>
        <p:spPr>
          <a:xfrm>
            <a:off x="457200" y="1600201"/>
            <a:ext cx="8229600" cy="4925144"/>
          </a:xfrm>
        </p:spPr>
        <p:txBody>
          <a:bodyPr>
            <a:normAutofit fontScale="55000" lnSpcReduction="20000"/>
          </a:bodyPr>
          <a:lstStyle/>
          <a:p>
            <a:pPr>
              <a:buNone/>
            </a:pPr>
            <a:endParaRPr lang="sv-SE" dirty="0" smtClean="0"/>
          </a:p>
          <a:p>
            <a:pPr>
              <a:buNone/>
            </a:pPr>
            <a:r>
              <a:rPr lang="sv-SE" sz="5800" dirty="0"/>
              <a:t>Exempel på stokastiska variabler:</a:t>
            </a:r>
          </a:p>
          <a:p>
            <a:pPr>
              <a:spcBef>
                <a:spcPts val="1800"/>
              </a:spcBef>
            </a:pPr>
            <a:r>
              <a:rPr lang="sv-SE" sz="4300" dirty="0" smtClean="0"/>
              <a:t>Antal </a:t>
            </a:r>
            <a:r>
              <a:rPr lang="sv-SE" sz="4300" dirty="0"/>
              <a:t>prickar vid ett kast med en tärning</a:t>
            </a:r>
          </a:p>
          <a:p>
            <a:r>
              <a:rPr lang="sv-SE" sz="4300" dirty="0" smtClean="0"/>
              <a:t>Summan </a:t>
            </a:r>
            <a:r>
              <a:rPr lang="sv-SE" sz="4300" dirty="0"/>
              <a:t>av antal prickar vid två tärningskast</a:t>
            </a:r>
          </a:p>
          <a:p>
            <a:r>
              <a:rPr lang="sv-SE" sz="4300" dirty="0" smtClean="0"/>
              <a:t>Antal </a:t>
            </a:r>
            <a:r>
              <a:rPr lang="sv-SE" sz="4300" dirty="0"/>
              <a:t>kast tills man för första gången får en sexa</a:t>
            </a:r>
          </a:p>
          <a:p>
            <a:r>
              <a:rPr lang="sv-SE" sz="4300" dirty="0" smtClean="0"/>
              <a:t>Antal </a:t>
            </a:r>
            <a:r>
              <a:rPr lang="sv-SE" sz="4300" dirty="0"/>
              <a:t>flickor i en slumpmässigt </a:t>
            </a:r>
            <a:r>
              <a:rPr lang="sv-SE" sz="4300" dirty="0" smtClean="0"/>
              <a:t>vald trebarnsfamilj</a:t>
            </a:r>
            <a:endParaRPr lang="sv-SE" sz="4300" dirty="0"/>
          </a:p>
          <a:p>
            <a:r>
              <a:rPr lang="sv-SE" sz="4300" dirty="0" smtClean="0"/>
              <a:t>Längden hos ett slumpmässigt valt nyfött barn</a:t>
            </a:r>
          </a:p>
          <a:p>
            <a:r>
              <a:rPr lang="sv-SE" sz="4300" dirty="0" smtClean="0"/>
              <a:t>Livslängden </a:t>
            </a:r>
            <a:r>
              <a:rPr lang="sv-SE" sz="4300" dirty="0"/>
              <a:t>hos en slumpmässigt </a:t>
            </a:r>
            <a:r>
              <a:rPr lang="sv-SE" sz="4300" dirty="0" smtClean="0"/>
              <a:t>vald glödlampa</a:t>
            </a:r>
            <a:endParaRPr lang="sv-SE" sz="4300" dirty="0"/>
          </a:p>
          <a:p>
            <a:r>
              <a:rPr lang="sv-SE" sz="4300" dirty="0" smtClean="0"/>
              <a:t>Årsinkomsten </a:t>
            </a:r>
            <a:r>
              <a:rPr lang="sv-SE" sz="4300" dirty="0"/>
              <a:t>i ett slumpmässigt valt </a:t>
            </a:r>
            <a:r>
              <a:rPr lang="sv-SE" sz="4300" dirty="0" smtClean="0"/>
              <a:t>hushåll</a:t>
            </a:r>
            <a:endParaRPr lang="sv-SE" sz="4300" dirty="0" smtClean="0"/>
          </a:p>
          <a:p>
            <a:pPr>
              <a:buNone/>
            </a:pPr>
            <a:endParaRPr lang="sv-SE" sz="4300" dirty="0"/>
          </a:p>
          <a:p>
            <a:pPr marL="0" indent="0">
              <a:spcBef>
                <a:spcPts val="1800"/>
              </a:spcBef>
              <a:buNone/>
            </a:pPr>
            <a:r>
              <a:rPr lang="sv-SE" sz="5800" dirty="0"/>
              <a:t>Vilka är de möjliga värdena för dessa </a:t>
            </a:r>
            <a:r>
              <a:rPr lang="sv-SE" sz="5800" dirty="0" smtClean="0"/>
              <a:t>stokastiska variabler</a:t>
            </a:r>
            <a:r>
              <a:rPr lang="sv-SE" sz="5800" dirty="0"/>
              <a:t>?</a:t>
            </a:r>
          </a:p>
        </p:txBody>
      </p:sp>
      <p:sp>
        <p:nvSpPr>
          <p:cNvPr id="4" name="Platshållare för innehåll 2"/>
          <p:cNvSpPr txBox="1">
            <a:spLocks/>
          </p:cNvSpPr>
          <p:nvPr/>
        </p:nvSpPr>
        <p:spPr>
          <a:xfrm>
            <a:off x="7884368" y="1916832"/>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Stokastisk variabel, forts.</a:t>
            </a:r>
          </a:p>
        </p:txBody>
      </p:sp>
      <p:sp>
        <p:nvSpPr>
          <p:cNvPr id="3" name="Platshållare för innehåll 2"/>
          <p:cNvSpPr>
            <a:spLocks noGrp="1"/>
          </p:cNvSpPr>
          <p:nvPr>
            <p:ph idx="1"/>
          </p:nvPr>
        </p:nvSpPr>
        <p:spPr>
          <a:xfrm>
            <a:off x="457200" y="1600201"/>
            <a:ext cx="8229600" cy="4925144"/>
          </a:xfrm>
        </p:spPr>
        <p:txBody>
          <a:bodyPr>
            <a:normAutofit/>
          </a:bodyPr>
          <a:lstStyle/>
          <a:p>
            <a:r>
              <a:rPr lang="sv-SE" dirty="0" smtClean="0"/>
              <a:t>En </a:t>
            </a:r>
            <a:r>
              <a:rPr lang="sv-SE" b="1" i="1" dirty="0" smtClean="0">
                <a:solidFill>
                  <a:schemeClr val="tx2"/>
                </a:solidFill>
              </a:rPr>
              <a:t>diskret</a:t>
            </a:r>
            <a:r>
              <a:rPr lang="sv-SE" dirty="0" smtClean="0"/>
              <a:t> </a:t>
            </a:r>
            <a:r>
              <a:rPr lang="sv-SE" dirty="0" smtClean="0"/>
              <a:t>stokastisk variabel kan anta ett ändligt antal möjliga värden eller oändligt men </a:t>
            </a:r>
            <a:r>
              <a:rPr lang="sv-SE" dirty="0" err="1" smtClean="0"/>
              <a:t>uppräkneligt</a:t>
            </a:r>
            <a:r>
              <a:rPr lang="sv-SE" dirty="0" smtClean="0"/>
              <a:t> </a:t>
            </a:r>
            <a:r>
              <a:rPr lang="sv-SE" dirty="0" smtClean="0"/>
              <a:t>antal värden (”listbara</a:t>
            </a:r>
            <a:r>
              <a:rPr lang="sv-SE" dirty="0" smtClean="0"/>
              <a:t>”).</a:t>
            </a:r>
          </a:p>
          <a:p>
            <a:endParaRPr lang="sv-SE" sz="1800" dirty="0" smtClean="0"/>
          </a:p>
          <a:p>
            <a:r>
              <a:rPr lang="sv-SE" dirty="0" smtClean="0"/>
              <a:t>En </a:t>
            </a:r>
            <a:r>
              <a:rPr lang="sv-SE" b="1" i="1" dirty="0" smtClean="0">
                <a:solidFill>
                  <a:schemeClr val="tx2"/>
                </a:solidFill>
              </a:rPr>
              <a:t>kontinuerlig</a:t>
            </a:r>
            <a:r>
              <a:rPr lang="sv-SE" dirty="0" smtClean="0"/>
              <a:t> </a:t>
            </a:r>
            <a:r>
              <a:rPr lang="sv-SE" dirty="0" smtClean="0"/>
              <a:t>stokastisk variabel kan anta alla värden inom ett intervall på den reella talaxeln (intervallet kan ha ändlig eller oändlig utsträckning</a:t>
            </a:r>
            <a:r>
              <a:rPr lang="sv-SE" dirty="0" smtClean="0"/>
              <a:t>).</a:t>
            </a:r>
            <a:endParaRPr lang="sv-SE" dirty="0"/>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Sannolikhetsfördelningar</a:t>
            </a:r>
          </a:p>
        </p:txBody>
      </p:sp>
      <p:sp>
        <p:nvSpPr>
          <p:cNvPr id="3" name="Platshållare för innehåll 2"/>
          <p:cNvSpPr>
            <a:spLocks noGrp="1"/>
          </p:cNvSpPr>
          <p:nvPr>
            <p:ph idx="1"/>
          </p:nvPr>
        </p:nvSpPr>
        <p:spPr>
          <a:xfrm>
            <a:off x="457200" y="1600201"/>
            <a:ext cx="8229600" cy="4925144"/>
          </a:xfrm>
        </p:spPr>
        <p:txBody>
          <a:bodyPr>
            <a:normAutofit/>
          </a:bodyPr>
          <a:lstStyle/>
          <a:p>
            <a:pPr marL="0" indent="0">
              <a:buNone/>
            </a:pPr>
            <a:r>
              <a:rPr lang="sv-SE" dirty="0" smtClean="0"/>
              <a:t>Utifrån ganska standardmässiga slumpförsök </a:t>
            </a:r>
            <a:r>
              <a:rPr lang="sv-SE" dirty="0" smtClean="0"/>
              <a:t>och experiment kan </a:t>
            </a:r>
            <a:r>
              <a:rPr lang="sv-SE" dirty="0" smtClean="0"/>
              <a:t>vi definiera de </a:t>
            </a:r>
            <a:r>
              <a:rPr lang="sv-SE" dirty="0" smtClean="0"/>
              <a:t>möjliga utfallen </a:t>
            </a:r>
            <a:r>
              <a:rPr lang="sv-SE" dirty="0" smtClean="0"/>
              <a:t>och dessas </a:t>
            </a:r>
            <a:r>
              <a:rPr lang="sv-SE" dirty="0" smtClean="0"/>
              <a:t>sannolikheter.</a:t>
            </a:r>
            <a:endParaRPr lang="sv-SE" sz="1400" dirty="0" smtClean="0"/>
          </a:p>
          <a:p>
            <a:pPr marL="0" indent="0">
              <a:buNone/>
            </a:pPr>
            <a:r>
              <a:rPr lang="sv-SE" dirty="0" smtClean="0">
                <a:latin typeface="Cambria Math"/>
                <a:ea typeface="Cambria Math"/>
              </a:rPr>
              <a:t>⟹</a:t>
            </a:r>
            <a:r>
              <a:rPr lang="sv-SE" dirty="0" smtClean="0"/>
              <a:t> dvs</a:t>
            </a:r>
            <a:r>
              <a:rPr lang="sv-SE" dirty="0" smtClean="0"/>
              <a:t>. stokastiska variabler</a:t>
            </a:r>
          </a:p>
          <a:p>
            <a:pPr marL="0" indent="0">
              <a:buNone/>
            </a:pPr>
            <a:endParaRPr lang="sv-SE" sz="1400" dirty="0" smtClean="0"/>
          </a:p>
          <a:p>
            <a:pPr marL="0" indent="0">
              <a:buNone/>
            </a:pPr>
            <a:r>
              <a:rPr lang="sv-SE" dirty="0" smtClean="0"/>
              <a:t>En funktion där man för ett givet utfall </a:t>
            </a:r>
            <a:r>
              <a:rPr lang="sv-SE" i="1" dirty="0" smtClean="0"/>
              <a:t>x</a:t>
            </a:r>
            <a:r>
              <a:rPr lang="sv-SE" dirty="0" smtClean="0"/>
              <a:t> kan man beräkna sannolikheten att just det ska inträffa </a:t>
            </a:r>
            <a:r>
              <a:rPr lang="sv-SE" dirty="0" err="1" smtClean="0"/>
              <a:t>mha</a:t>
            </a:r>
            <a:r>
              <a:rPr lang="sv-SE" dirty="0" smtClean="0"/>
              <a:t> sannolikhetsfördelningen:</a:t>
            </a:r>
          </a:p>
          <a:p>
            <a:pPr marL="0" indent="0">
              <a:buNone/>
            </a:pPr>
            <a:r>
              <a:rPr lang="sv-SE" dirty="0" smtClean="0"/>
              <a:t>	</a:t>
            </a:r>
            <a:r>
              <a:rPr lang="sv-SE" b="1" i="1" dirty="0" smtClean="0">
                <a:solidFill>
                  <a:schemeClr val="tx2"/>
                </a:solidFill>
              </a:rPr>
              <a:t>f</a:t>
            </a:r>
            <a:r>
              <a:rPr lang="sv-SE" b="1" dirty="0" smtClean="0">
                <a:solidFill>
                  <a:schemeClr val="tx2"/>
                </a:solidFill>
              </a:rPr>
              <a:t>(</a:t>
            </a:r>
            <a:r>
              <a:rPr lang="sv-SE" b="1" i="1" dirty="0" smtClean="0">
                <a:solidFill>
                  <a:schemeClr val="tx2"/>
                </a:solidFill>
              </a:rPr>
              <a:t>x</a:t>
            </a:r>
            <a:r>
              <a:rPr lang="sv-SE" b="1" dirty="0" smtClean="0">
                <a:solidFill>
                  <a:schemeClr val="tx2"/>
                </a:solidFill>
              </a:rPr>
              <a:t>)  =  </a:t>
            </a:r>
            <a:r>
              <a:rPr lang="sv-SE" b="1" i="1" dirty="0" smtClean="0">
                <a:solidFill>
                  <a:schemeClr val="tx2"/>
                </a:solidFill>
              </a:rPr>
              <a:t>P</a:t>
            </a:r>
            <a:r>
              <a:rPr lang="sv-SE" b="1" dirty="0" smtClean="0">
                <a:solidFill>
                  <a:schemeClr val="tx2"/>
                </a:solidFill>
              </a:rPr>
              <a:t>(</a:t>
            </a:r>
            <a:r>
              <a:rPr lang="sv-SE" b="1" i="1" dirty="0" smtClean="0">
                <a:solidFill>
                  <a:schemeClr val="tx2"/>
                </a:solidFill>
              </a:rPr>
              <a:t>X</a:t>
            </a:r>
            <a:r>
              <a:rPr lang="sv-SE" b="1" dirty="0" smtClean="0">
                <a:solidFill>
                  <a:schemeClr val="tx2"/>
                </a:solidFill>
              </a:rPr>
              <a:t> = </a:t>
            </a:r>
            <a:r>
              <a:rPr lang="sv-SE" b="1" i="1" dirty="0" smtClean="0">
                <a:solidFill>
                  <a:schemeClr val="tx2"/>
                </a:solidFill>
              </a:rPr>
              <a:t>x</a:t>
            </a:r>
            <a:r>
              <a:rPr lang="sv-SE" b="1" dirty="0" smtClean="0">
                <a:solidFill>
                  <a:schemeClr val="tx2"/>
                </a:solidFill>
              </a:rPr>
              <a:t>)  =  sannolikheten</a:t>
            </a:r>
            <a:endParaRPr lang="sv-SE" b="1" dirty="0">
              <a:solidFill>
                <a:schemeClr val="tx2"/>
              </a:solidFill>
            </a:endParaRPr>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Statistisk inferens</a:t>
            </a:r>
          </a:p>
        </p:txBody>
      </p:sp>
      <p:sp>
        <p:nvSpPr>
          <p:cNvPr id="3" name="Platshållare för innehåll 2"/>
          <p:cNvSpPr>
            <a:spLocks noGrp="1"/>
          </p:cNvSpPr>
          <p:nvPr>
            <p:ph idx="1"/>
          </p:nvPr>
        </p:nvSpPr>
        <p:spPr>
          <a:xfrm>
            <a:off x="457200" y="1600201"/>
            <a:ext cx="8229600" cy="4925144"/>
          </a:xfrm>
        </p:spPr>
        <p:txBody>
          <a:bodyPr>
            <a:normAutofit/>
          </a:bodyPr>
          <a:lstStyle/>
          <a:p>
            <a:pPr marL="0" indent="0" algn="ctr">
              <a:buNone/>
            </a:pPr>
            <a:r>
              <a:rPr lang="sv-SE" b="1" i="1" dirty="0" smtClean="0">
                <a:solidFill>
                  <a:schemeClr val="accent2">
                    <a:lumMod val="75000"/>
                  </a:schemeClr>
                </a:solidFill>
              </a:rPr>
              <a:t>Inferens = slutledning</a:t>
            </a:r>
            <a:r>
              <a:rPr lang="sv-SE" dirty="0" smtClean="0"/>
              <a:t>, att dra en slutsats</a:t>
            </a:r>
          </a:p>
          <a:p>
            <a:pPr marL="0" indent="0">
              <a:buNone/>
            </a:pPr>
            <a:endParaRPr lang="sv-SE" sz="1400" dirty="0" smtClean="0"/>
          </a:p>
          <a:p>
            <a:pPr marL="361950" indent="-361950"/>
            <a:r>
              <a:rPr lang="sv-SE" dirty="0" smtClean="0"/>
              <a:t>En slutledning är en </a:t>
            </a:r>
            <a:r>
              <a:rPr lang="sv-SE" dirty="0" smtClean="0"/>
              <a:t>process </a:t>
            </a:r>
            <a:r>
              <a:rPr lang="sv-SE" dirty="0" smtClean="0"/>
              <a:t>vid vilken man från ett antal premisser och i kraft av en </a:t>
            </a:r>
            <a:r>
              <a:rPr lang="sv-SE" dirty="0" smtClean="0"/>
              <a:t>slutledningsregel </a:t>
            </a:r>
            <a:r>
              <a:rPr lang="sv-SE" dirty="0" smtClean="0"/>
              <a:t>framställer en </a:t>
            </a:r>
            <a:r>
              <a:rPr lang="sv-SE" dirty="0" smtClean="0"/>
              <a:t>slutsats.</a:t>
            </a:r>
            <a:endParaRPr lang="sv-SE" dirty="0" smtClean="0"/>
          </a:p>
          <a:p>
            <a:pPr marL="361950" indent="-361950"/>
            <a:endParaRPr lang="sv-SE" sz="1400" dirty="0" smtClean="0"/>
          </a:p>
          <a:p>
            <a:pPr marL="361950" indent="-361950"/>
            <a:r>
              <a:rPr lang="sv-SE" b="1" i="1" dirty="0" smtClean="0">
                <a:solidFill>
                  <a:schemeClr val="tx2"/>
                </a:solidFill>
              </a:rPr>
              <a:t>Statistisk inferens</a:t>
            </a:r>
            <a:r>
              <a:rPr lang="sv-SE" dirty="0" smtClean="0"/>
              <a:t> handlar om </a:t>
            </a:r>
            <a:r>
              <a:rPr lang="sv-SE" dirty="0" smtClean="0"/>
              <a:t>slutledning om </a:t>
            </a:r>
            <a:r>
              <a:rPr lang="sv-SE" dirty="0" smtClean="0"/>
              <a:t>det generella </a:t>
            </a:r>
            <a:r>
              <a:rPr lang="sv-SE" dirty="0" err="1" smtClean="0"/>
              <a:t>mha</a:t>
            </a:r>
            <a:r>
              <a:rPr lang="sv-SE" dirty="0" smtClean="0"/>
              <a:t> </a:t>
            </a:r>
            <a:r>
              <a:rPr lang="sv-SE" dirty="0" smtClean="0"/>
              <a:t>av en ändlig uppsättning </a:t>
            </a:r>
            <a:r>
              <a:rPr lang="sv-SE" dirty="0" smtClean="0"/>
              <a:t>observationer, </a:t>
            </a:r>
            <a:r>
              <a:rPr lang="sv-SE" dirty="0" smtClean="0"/>
              <a:t>dvs. ett </a:t>
            </a:r>
            <a:r>
              <a:rPr lang="sv-SE" b="1" i="1" dirty="0" smtClean="0">
                <a:solidFill>
                  <a:schemeClr val="tx2"/>
                </a:solidFill>
              </a:rPr>
              <a:t>stickprov</a:t>
            </a:r>
            <a:r>
              <a:rPr lang="sv-SE" dirty="0" smtClean="0"/>
              <a:t>, samt ange </a:t>
            </a:r>
            <a:r>
              <a:rPr lang="sv-SE" b="1" i="1" dirty="0" smtClean="0">
                <a:solidFill>
                  <a:schemeClr val="tx2"/>
                </a:solidFill>
              </a:rPr>
              <a:t>osäkerheten</a:t>
            </a:r>
            <a:r>
              <a:rPr lang="sv-SE" dirty="0" smtClean="0"/>
              <a:t> kring slutsatsen.</a:t>
            </a:r>
            <a:endParaRPr lang="sv-SE" dirty="0"/>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Statistisk inferens, forts.</a:t>
            </a:r>
          </a:p>
        </p:txBody>
      </p:sp>
      <p:sp>
        <p:nvSpPr>
          <p:cNvPr id="3" name="Platshållare för innehåll 2"/>
          <p:cNvSpPr>
            <a:spLocks noGrp="1"/>
          </p:cNvSpPr>
          <p:nvPr>
            <p:ph idx="1"/>
          </p:nvPr>
        </p:nvSpPr>
        <p:spPr>
          <a:xfrm>
            <a:off x="457200" y="1600201"/>
            <a:ext cx="8229600" cy="4925144"/>
          </a:xfrm>
        </p:spPr>
        <p:txBody>
          <a:bodyPr>
            <a:normAutofit/>
          </a:bodyPr>
          <a:lstStyle/>
          <a:p>
            <a:pPr marL="361950" indent="-361950"/>
            <a:r>
              <a:rPr lang="sv-SE" dirty="0" err="1" smtClean="0"/>
              <a:t>Inferensteori</a:t>
            </a:r>
            <a:r>
              <a:rPr lang="sv-SE" dirty="0" smtClean="0"/>
              <a:t> baseras på sannolikhetsteorin.</a:t>
            </a:r>
            <a:endParaRPr lang="sv-SE" dirty="0" smtClean="0"/>
          </a:p>
          <a:p>
            <a:pPr marL="361950" indent="-361950"/>
            <a:r>
              <a:rPr lang="sv-SE" dirty="0" smtClean="0"/>
              <a:t>Kvantifiering av </a:t>
            </a:r>
            <a:r>
              <a:rPr lang="sv-SE" b="1" i="1" dirty="0" smtClean="0">
                <a:solidFill>
                  <a:schemeClr val="tx2"/>
                </a:solidFill>
              </a:rPr>
              <a:t>osäkerheten</a:t>
            </a:r>
            <a:r>
              <a:rPr lang="sv-SE" dirty="0" smtClean="0"/>
              <a:t> i slutsatserna, dvs. ge ett mått på hur säkert/osäkert ett resultat är.</a:t>
            </a:r>
          </a:p>
          <a:p>
            <a:pPr marL="361950" indent="-361950"/>
            <a:r>
              <a:rPr lang="sv-SE" dirty="0" smtClean="0"/>
              <a:t>Ett underlag för prediktioner och beslut.</a:t>
            </a:r>
            <a:endParaRPr lang="sv-SE" dirty="0" smtClean="0"/>
          </a:p>
          <a:p>
            <a:pPr marL="0" indent="0">
              <a:buNone/>
            </a:pPr>
            <a:endParaRPr lang="sv-SE" sz="700" dirty="0" smtClean="0"/>
          </a:p>
          <a:p>
            <a:pPr marL="0" indent="0">
              <a:buNone/>
            </a:pPr>
            <a:r>
              <a:rPr lang="sv-SE" sz="2800" i="1" dirty="0" smtClean="0">
                <a:solidFill>
                  <a:schemeClr val="tx2"/>
                </a:solidFill>
              </a:rPr>
              <a:t>Ex</a:t>
            </a:r>
            <a:r>
              <a:rPr lang="sv-SE" sz="2800" i="1" dirty="0" smtClean="0">
                <a:solidFill>
                  <a:schemeClr val="tx2"/>
                </a:solidFill>
              </a:rPr>
              <a:t>.:</a:t>
            </a:r>
          </a:p>
          <a:p>
            <a:pPr marL="361950" indent="-361950"/>
            <a:r>
              <a:rPr lang="sv-SE" sz="2800" i="1" dirty="0" smtClean="0">
                <a:solidFill>
                  <a:schemeClr val="tx2"/>
                </a:solidFill>
              </a:rPr>
              <a:t>Vad är den genomsnittliga inkomsten i Stockholm?</a:t>
            </a:r>
          </a:p>
          <a:p>
            <a:pPr marL="361950" indent="-361950"/>
            <a:r>
              <a:rPr lang="sv-SE" sz="2800" i="1" dirty="0" smtClean="0">
                <a:solidFill>
                  <a:schemeClr val="tx2"/>
                </a:solidFill>
              </a:rPr>
              <a:t>Är det säkert att Centern har gått ned?</a:t>
            </a:r>
          </a:p>
          <a:p>
            <a:pPr marL="361950" indent="-361950"/>
            <a:r>
              <a:rPr lang="sv-SE" sz="2800" i="1" dirty="0" smtClean="0">
                <a:solidFill>
                  <a:schemeClr val="tx2"/>
                </a:solidFill>
              </a:rPr>
              <a:t>Ska jag köpa aktie A eller B? Eller en portfölj?</a:t>
            </a:r>
            <a:endParaRPr lang="sv-SE" sz="2800" i="1" dirty="0" smtClean="0">
              <a:solidFill>
                <a:schemeClr val="tx2"/>
              </a:solidFill>
            </a:endParaRPr>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Statistisk inferens, forts.</a:t>
            </a:r>
          </a:p>
        </p:txBody>
      </p:sp>
      <p:sp>
        <p:nvSpPr>
          <p:cNvPr id="3" name="Platshållare för innehåll 2"/>
          <p:cNvSpPr>
            <a:spLocks noGrp="1"/>
          </p:cNvSpPr>
          <p:nvPr>
            <p:ph idx="1"/>
          </p:nvPr>
        </p:nvSpPr>
        <p:spPr>
          <a:xfrm>
            <a:off x="457200" y="1600201"/>
            <a:ext cx="8229600" cy="4925144"/>
          </a:xfrm>
        </p:spPr>
        <p:txBody>
          <a:bodyPr>
            <a:normAutofit/>
          </a:bodyPr>
          <a:lstStyle/>
          <a:p>
            <a:pPr marL="358775" indent="-358775"/>
            <a:r>
              <a:rPr lang="sv-SE" dirty="0" smtClean="0"/>
              <a:t>Punktskattning </a:t>
            </a:r>
            <a:endParaRPr lang="sv-SE" dirty="0" smtClean="0"/>
          </a:p>
          <a:p>
            <a:pPr marL="758825" lvl="1" indent="-358775"/>
            <a:r>
              <a:rPr lang="sv-SE" i="1" dirty="0" smtClean="0">
                <a:solidFill>
                  <a:schemeClr val="tx2"/>
                </a:solidFill>
              </a:rPr>
              <a:t>skatta </a:t>
            </a:r>
            <a:r>
              <a:rPr lang="sv-SE" i="1" dirty="0" smtClean="0">
                <a:solidFill>
                  <a:schemeClr val="tx2"/>
                </a:solidFill>
              </a:rPr>
              <a:t>genomsnittlig </a:t>
            </a:r>
            <a:r>
              <a:rPr lang="sv-SE" i="1" dirty="0" smtClean="0">
                <a:solidFill>
                  <a:schemeClr val="tx2"/>
                </a:solidFill>
              </a:rPr>
              <a:t>inkomst för män och kvinnor</a:t>
            </a:r>
            <a:endParaRPr lang="sv-SE" i="1" dirty="0" smtClean="0">
              <a:solidFill>
                <a:schemeClr val="tx2"/>
              </a:solidFill>
            </a:endParaRPr>
          </a:p>
          <a:p>
            <a:pPr marL="358775" indent="-358775"/>
            <a:r>
              <a:rPr lang="sv-SE" dirty="0" smtClean="0"/>
              <a:t>Intervallskattning </a:t>
            </a:r>
            <a:endParaRPr lang="sv-SE" dirty="0" smtClean="0"/>
          </a:p>
          <a:p>
            <a:pPr marL="758825" lvl="1" indent="-358775"/>
            <a:r>
              <a:rPr lang="sv-SE" i="1" dirty="0" smtClean="0">
                <a:solidFill>
                  <a:schemeClr val="tx2"/>
                </a:solidFill>
              </a:rPr>
              <a:t>ge </a:t>
            </a:r>
            <a:r>
              <a:rPr lang="sv-SE" i="1" dirty="0" smtClean="0">
                <a:solidFill>
                  <a:schemeClr val="tx2"/>
                </a:solidFill>
              </a:rPr>
              <a:t>ett osäkerhetsintervall för </a:t>
            </a:r>
            <a:r>
              <a:rPr lang="sv-SE" i="1" dirty="0" smtClean="0">
                <a:solidFill>
                  <a:schemeClr val="tx2"/>
                </a:solidFill>
              </a:rPr>
              <a:t>skillnaden i inkomst</a:t>
            </a:r>
            <a:endParaRPr lang="sv-SE" i="1" dirty="0" smtClean="0">
              <a:solidFill>
                <a:schemeClr val="tx2"/>
              </a:solidFill>
            </a:endParaRPr>
          </a:p>
          <a:p>
            <a:pPr marL="358775" indent="-358775"/>
            <a:r>
              <a:rPr lang="sv-SE" dirty="0" smtClean="0"/>
              <a:t>Hypotesprövning</a:t>
            </a:r>
          </a:p>
          <a:p>
            <a:pPr marL="758825" lvl="1" indent="-358775"/>
            <a:r>
              <a:rPr lang="sv-SE" i="1" dirty="0" smtClean="0">
                <a:solidFill>
                  <a:schemeClr val="tx2"/>
                </a:solidFill>
              </a:rPr>
              <a:t>pröva </a:t>
            </a:r>
            <a:r>
              <a:rPr lang="sv-SE" i="1" dirty="0" smtClean="0">
                <a:solidFill>
                  <a:schemeClr val="tx2"/>
                </a:solidFill>
              </a:rPr>
              <a:t>om det är statistiskt säkerställt att män har högre inkomst än </a:t>
            </a:r>
            <a:r>
              <a:rPr lang="sv-SE" i="1" dirty="0" smtClean="0">
                <a:solidFill>
                  <a:schemeClr val="tx2"/>
                </a:solidFill>
              </a:rPr>
              <a:t>kvinnor</a:t>
            </a:r>
          </a:p>
          <a:p>
            <a:pPr marL="758825" lvl="1" indent="-358775"/>
            <a:r>
              <a:rPr lang="sv-SE" i="1" dirty="0" smtClean="0">
                <a:solidFill>
                  <a:schemeClr val="tx2"/>
                </a:solidFill>
              </a:rPr>
              <a:t>pröva om val av bilmärke är oberoende av ålder</a:t>
            </a:r>
            <a:endParaRPr lang="sv-SE" i="1" dirty="0" smtClean="0">
              <a:solidFill>
                <a:schemeClr val="tx2"/>
              </a:solidFill>
            </a:endParaRPr>
          </a:p>
          <a:p>
            <a:pPr marL="0" indent="0">
              <a:buNone/>
            </a:pPr>
            <a:endParaRPr lang="sv-SE" dirty="0"/>
          </a:p>
        </p:txBody>
      </p:sp>
      <p:sp>
        <p:nvSpPr>
          <p:cNvPr id="4" name="Platshållare för innehåll 2"/>
          <p:cNvSpPr txBox="1">
            <a:spLocks/>
          </p:cNvSpPr>
          <p:nvPr/>
        </p:nvSpPr>
        <p:spPr>
          <a:xfrm>
            <a:off x="7884368" y="604146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Webbsajt och kursinfo</a:t>
            </a:r>
            <a:endParaRPr lang="sv-SE" b="1" dirty="0" smtClean="0">
              <a:solidFill>
                <a:schemeClr val="tx2"/>
              </a:solidFill>
            </a:endParaRPr>
          </a:p>
        </p:txBody>
      </p:sp>
      <p:sp>
        <p:nvSpPr>
          <p:cNvPr id="3" name="Platshållare för innehåll 2"/>
          <p:cNvSpPr>
            <a:spLocks noGrp="1"/>
          </p:cNvSpPr>
          <p:nvPr>
            <p:ph idx="1"/>
          </p:nvPr>
        </p:nvSpPr>
        <p:spPr>
          <a:xfrm>
            <a:off x="457200" y="1600201"/>
            <a:ext cx="8229600" cy="5141168"/>
          </a:xfrm>
        </p:spPr>
        <p:txBody>
          <a:bodyPr>
            <a:normAutofit/>
          </a:bodyPr>
          <a:lstStyle/>
          <a:p>
            <a:pPr marL="0" indent="0">
              <a:buNone/>
            </a:pPr>
            <a:r>
              <a:rPr lang="sv-SE" dirty="0" smtClean="0">
                <a:hlinkClick r:id="rId2"/>
              </a:rPr>
              <a:t>http://www.statistics.su.se</a:t>
            </a:r>
            <a:r>
              <a:rPr lang="sv-SE" dirty="0" smtClean="0"/>
              <a:t> </a:t>
            </a:r>
          </a:p>
          <a:p>
            <a:pPr marL="0" indent="0">
              <a:buNone/>
            </a:pPr>
            <a:endParaRPr lang="sv-SE" sz="1400" dirty="0"/>
          </a:p>
          <a:p>
            <a:pPr marL="0" indent="0">
              <a:buNone/>
            </a:pPr>
            <a:r>
              <a:rPr lang="sv-SE" sz="2400" dirty="0" smtClean="0">
                <a:sym typeface="Symbol"/>
              </a:rPr>
              <a:t>  Student    </a:t>
            </a:r>
            <a:r>
              <a:rPr lang="sv-SE" sz="2400" dirty="0" smtClean="0">
                <a:sym typeface="Symbol"/>
              </a:rPr>
              <a:t>Kurshemsidor   </a:t>
            </a:r>
            <a:r>
              <a:rPr lang="sv-SE" sz="2400" dirty="0" smtClean="0">
                <a:sym typeface="Symbol"/>
              </a:rPr>
              <a:t>Statistikens grunder, </a:t>
            </a:r>
            <a:r>
              <a:rPr lang="sv-SE" sz="2400" dirty="0" smtClean="0">
                <a:sym typeface="Symbol"/>
              </a:rPr>
              <a:t>dagtid</a:t>
            </a:r>
          </a:p>
          <a:p>
            <a:pPr marL="0" indent="0">
              <a:buNone/>
            </a:pPr>
            <a:endParaRPr lang="sv-SE" sz="1400" dirty="0" smtClean="0">
              <a:sym typeface="Symbol"/>
            </a:endParaRPr>
          </a:p>
          <a:p>
            <a:pPr marL="0" indent="0">
              <a:buNone/>
            </a:pPr>
            <a:r>
              <a:rPr lang="sv-SE" b="1" i="1" dirty="0" smtClean="0">
                <a:solidFill>
                  <a:schemeClr val="tx2"/>
                </a:solidFill>
                <a:sym typeface="Symbol"/>
              </a:rPr>
              <a:t>Läs kursbeskrivningen!</a:t>
            </a:r>
            <a:endParaRPr lang="sv-SE" b="1" i="1" dirty="0" smtClean="0">
              <a:solidFill>
                <a:schemeClr val="tx2"/>
              </a:solidFill>
              <a:sym typeface="Symbol"/>
            </a:endParaRPr>
          </a:p>
          <a:p>
            <a:pPr marL="0" indent="0">
              <a:buNone/>
            </a:pPr>
            <a:endParaRPr lang="sv-SE" sz="1400" dirty="0" smtClean="0">
              <a:sym typeface="Symbol"/>
            </a:endParaRPr>
          </a:p>
          <a:p>
            <a:pPr marL="0" indent="0">
              <a:buNone/>
            </a:pPr>
            <a:endParaRPr lang="sv-SE" sz="1400" dirty="0">
              <a:sym typeface="Symbol"/>
            </a:endParaRPr>
          </a:p>
          <a:p>
            <a:pPr marL="0" indent="0">
              <a:buNone/>
            </a:pPr>
            <a:r>
              <a:rPr lang="sv-SE" dirty="0" smtClean="0">
                <a:sym typeface="Symbol"/>
              </a:rPr>
              <a:t>MONDO:</a:t>
            </a:r>
          </a:p>
          <a:p>
            <a:pPr marL="0" indent="0">
              <a:buNone/>
            </a:pPr>
            <a:r>
              <a:rPr lang="sv-SE" dirty="0" smtClean="0">
                <a:sym typeface="Symbol"/>
                <a:hlinkClick r:id="rId3"/>
              </a:rPr>
              <a:t>https://mondo.su.se/portal</a:t>
            </a:r>
            <a:r>
              <a:rPr lang="sv-SE" dirty="0" smtClean="0">
                <a:sym typeface="Symbol"/>
              </a:rPr>
              <a:t> </a:t>
            </a:r>
          </a:p>
          <a:p>
            <a:pPr marL="0" indent="0">
              <a:buNone/>
            </a:pPr>
            <a:endParaRPr lang="sv-SE" sz="1400" dirty="0" smtClean="0">
              <a:sym typeface="Symbol"/>
            </a:endParaRPr>
          </a:p>
          <a:p>
            <a:pPr marL="0" indent="0">
              <a:buNone/>
            </a:pPr>
            <a:r>
              <a:rPr lang="sv-SE" sz="2400" dirty="0" smtClean="0">
                <a:sym typeface="Symbol"/>
              </a:rPr>
              <a:t> </a:t>
            </a:r>
            <a:r>
              <a:rPr lang="sv-SE" sz="2400" dirty="0" smtClean="0">
                <a:sym typeface="Symbol"/>
              </a:rPr>
              <a:t>Logga </a:t>
            </a:r>
            <a:r>
              <a:rPr lang="sv-SE" sz="2400" dirty="0" smtClean="0">
                <a:sym typeface="Symbol"/>
              </a:rPr>
              <a:t>in, välj </a:t>
            </a:r>
            <a:r>
              <a:rPr lang="sv-SE" sz="2400" dirty="0" smtClean="0">
                <a:sym typeface="Symbol"/>
              </a:rPr>
              <a:t>kursen/fliken </a:t>
            </a:r>
            <a:r>
              <a:rPr lang="sv-SE" sz="2400" dirty="0" smtClean="0">
                <a:sym typeface="Symbol"/>
              </a:rPr>
              <a:t>”Statistikens grunder, dag”</a:t>
            </a:r>
            <a:endParaRPr lang="sv-SE" sz="2400" dirty="0">
              <a:sym typeface="Symbo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Inledning till Statistik, N </a:t>
            </a:r>
            <a:r>
              <a:rPr lang="sv-SE" b="1" dirty="0" smtClean="0">
                <a:solidFill>
                  <a:schemeClr val="tx2"/>
                </a:solidFill>
              </a:rPr>
              <a:t>Kap 1</a:t>
            </a:r>
            <a:endParaRPr lang="sv-SE" b="1" dirty="0" smtClean="0">
              <a:solidFill>
                <a:schemeClr val="tx2"/>
              </a:solidFill>
            </a:endParaRPr>
          </a:p>
        </p:txBody>
      </p:sp>
      <p:sp>
        <p:nvSpPr>
          <p:cNvPr id="3" name="Platshållare för innehåll 2"/>
          <p:cNvSpPr>
            <a:spLocks noGrp="1"/>
          </p:cNvSpPr>
          <p:nvPr>
            <p:ph idx="1"/>
          </p:nvPr>
        </p:nvSpPr>
        <p:spPr>
          <a:xfrm>
            <a:off x="457200" y="1600201"/>
            <a:ext cx="8229600" cy="4925144"/>
          </a:xfrm>
        </p:spPr>
        <p:txBody>
          <a:bodyPr>
            <a:normAutofit fontScale="92500" lnSpcReduction="20000"/>
          </a:bodyPr>
          <a:lstStyle/>
          <a:p>
            <a:pPr marL="0" indent="0">
              <a:buNone/>
            </a:pPr>
            <a:r>
              <a:rPr lang="sv-SE" dirty="0" smtClean="0"/>
              <a:t>Att lära sig något från observationer</a:t>
            </a:r>
          </a:p>
          <a:p>
            <a:r>
              <a:rPr lang="sv-SE" dirty="0"/>
              <a:t>Sammanfatta erfarenheter</a:t>
            </a:r>
          </a:p>
          <a:p>
            <a:r>
              <a:rPr lang="sv-SE" dirty="0" smtClean="0"/>
              <a:t>Dra slutsatser (inferens)</a:t>
            </a:r>
            <a:endParaRPr lang="sv-SE" dirty="0"/>
          </a:p>
          <a:p>
            <a:r>
              <a:rPr lang="sv-SE" dirty="0" smtClean="0"/>
              <a:t>Göra förutsägelser (prediktion)</a:t>
            </a:r>
          </a:p>
          <a:p>
            <a:r>
              <a:rPr lang="sv-SE" dirty="0" smtClean="0"/>
              <a:t>Fatta beslut</a:t>
            </a:r>
          </a:p>
          <a:p>
            <a:pPr>
              <a:buNone/>
            </a:pPr>
            <a:endParaRPr lang="sv-SE" dirty="0" smtClean="0"/>
          </a:p>
          <a:p>
            <a:pPr>
              <a:buNone/>
            </a:pPr>
            <a:r>
              <a:rPr lang="sv-SE" dirty="0" smtClean="0"/>
              <a:t>Typiskt </a:t>
            </a:r>
            <a:r>
              <a:rPr lang="sv-SE" b="1" dirty="0" smtClean="0">
                <a:solidFill>
                  <a:schemeClr val="tx2"/>
                </a:solidFill>
              </a:rPr>
              <a:t>ofullständig information</a:t>
            </a:r>
          </a:p>
          <a:p>
            <a:pPr lvl="1"/>
            <a:r>
              <a:rPr lang="sv-SE" dirty="0" smtClean="0"/>
              <a:t>vi kan inte fråga alla</a:t>
            </a:r>
          </a:p>
          <a:p>
            <a:pPr lvl="1"/>
            <a:r>
              <a:rPr lang="sv-SE" dirty="0"/>
              <a:t>v</a:t>
            </a:r>
            <a:r>
              <a:rPr lang="sv-SE" dirty="0" smtClean="0"/>
              <a:t>i har inte tid att pröva varje kombination</a:t>
            </a:r>
            <a:endParaRPr lang="sv-SE" dirty="0"/>
          </a:p>
          <a:p>
            <a:pPr>
              <a:buNone/>
            </a:pPr>
            <a:endParaRPr lang="sv-SE" sz="1700" dirty="0" smtClean="0"/>
          </a:p>
          <a:p>
            <a:pPr>
              <a:buNone/>
            </a:pPr>
            <a:r>
              <a:rPr lang="sv-SE" dirty="0" smtClean="0">
                <a:latin typeface="Cambria Math"/>
                <a:ea typeface="Cambria Math"/>
              </a:rPr>
              <a:t>			⟹</a:t>
            </a:r>
            <a:r>
              <a:rPr lang="sv-SE" dirty="0" smtClean="0"/>
              <a:t> </a:t>
            </a:r>
            <a:r>
              <a:rPr lang="sv-SE" dirty="0" smtClean="0"/>
              <a:t>Statistiska </a:t>
            </a:r>
            <a:r>
              <a:rPr lang="sv-SE" dirty="0" smtClean="0"/>
              <a:t>metoder!</a:t>
            </a:r>
            <a:endParaRPr lang="sv-SE"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anim calcmode="lin" valueType="num">
                                      <p:cBhvr additive="base">
                                        <p:cTn id="2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Ofullständig information</a:t>
            </a:r>
          </a:p>
        </p:txBody>
      </p:sp>
      <p:grpSp>
        <p:nvGrpSpPr>
          <p:cNvPr id="15" name="Grupp 14"/>
          <p:cNvGrpSpPr/>
          <p:nvPr/>
        </p:nvGrpSpPr>
        <p:grpSpPr>
          <a:xfrm>
            <a:off x="2217834" y="1988840"/>
            <a:ext cx="4802438" cy="2304256"/>
            <a:chOff x="1929802" y="1700808"/>
            <a:chExt cx="4802438" cy="2304256"/>
          </a:xfrm>
        </p:grpSpPr>
        <p:sp>
          <p:nvSpPr>
            <p:cNvPr id="16" name="Text Box 22"/>
            <p:cNvSpPr txBox="1">
              <a:spLocks noChangeArrowheads="1"/>
            </p:cNvSpPr>
            <p:nvPr/>
          </p:nvSpPr>
          <p:spPr bwMode="auto">
            <a:xfrm>
              <a:off x="2030860" y="1982538"/>
              <a:ext cx="1801070" cy="830997"/>
            </a:xfrm>
            <a:prstGeom prst="rect">
              <a:avLst/>
            </a:prstGeom>
            <a:noFill/>
            <a:ln w="12700" algn="ctr">
              <a:noFill/>
              <a:miter lim="800000"/>
              <a:headEnd/>
              <a:tailEnd/>
            </a:ln>
          </p:spPr>
          <p:txBody>
            <a:bodyPr wrap="none">
              <a:spAutoFit/>
            </a:bodyPr>
            <a:lstStyle/>
            <a:p>
              <a:pPr algn="ctr"/>
              <a:r>
                <a:rPr lang="sv-SE" sz="2400" dirty="0"/>
                <a:t>Population </a:t>
              </a:r>
              <a:r>
                <a:rPr lang="sv-SE" sz="2400" i="1" dirty="0"/>
                <a:t>U</a:t>
              </a:r>
            </a:p>
            <a:p>
              <a:pPr algn="ctr"/>
              <a:r>
                <a:rPr lang="sv-SE" sz="2400" dirty="0" err="1"/>
                <a:t>stlk</a:t>
              </a:r>
              <a:r>
                <a:rPr lang="sv-SE" sz="2400" dirty="0"/>
                <a:t> = </a:t>
              </a:r>
              <a:r>
                <a:rPr lang="sv-SE" sz="2400" i="1" dirty="0"/>
                <a:t>N</a:t>
              </a:r>
            </a:p>
          </p:txBody>
        </p:sp>
        <p:sp>
          <p:nvSpPr>
            <p:cNvPr id="17" name="Text Box 23"/>
            <p:cNvSpPr txBox="1">
              <a:spLocks noChangeArrowheads="1"/>
            </p:cNvSpPr>
            <p:nvPr/>
          </p:nvSpPr>
          <p:spPr bwMode="auto">
            <a:xfrm>
              <a:off x="5079936" y="3077637"/>
              <a:ext cx="1521699" cy="830997"/>
            </a:xfrm>
            <a:prstGeom prst="rect">
              <a:avLst/>
            </a:prstGeom>
            <a:noFill/>
            <a:ln w="12700" algn="ctr">
              <a:noFill/>
              <a:miter lim="800000"/>
              <a:headEnd/>
              <a:tailEnd/>
            </a:ln>
          </p:spPr>
          <p:txBody>
            <a:bodyPr wrap="none">
              <a:spAutoFit/>
            </a:bodyPr>
            <a:lstStyle/>
            <a:p>
              <a:pPr algn="ctr"/>
              <a:r>
                <a:rPr lang="sv-SE" sz="2400" dirty="0"/>
                <a:t>Stickprov </a:t>
              </a:r>
              <a:r>
                <a:rPr lang="sv-SE" sz="2400" i="1" dirty="0"/>
                <a:t>s</a:t>
              </a:r>
            </a:p>
            <a:p>
              <a:pPr algn="ctr"/>
              <a:r>
                <a:rPr lang="sv-SE" sz="2400" dirty="0" err="1"/>
                <a:t>stlk</a:t>
              </a:r>
              <a:r>
                <a:rPr lang="sv-SE" sz="2400" dirty="0"/>
                <a:t> = </a:t>
              </a:r>
              <a:r>
                <a:rPr lang="sv-SE" sz="2400" i="1" dirty="0"/>
                <a:t>n</a:t>
              </a:r>
            </a:p>
          </p:txBody>
        </p:sp>
        <p:sp>
          <p:nvSpPr>
            <p:cNvPr id="18" name="AutoShape 25"/>
            <p:cNvSpPr>
              <a:spLocks noChangeArrowheads="1"/>
            </p:cNvSpPr>
            <p:nvPr/>
          </p:nvSpPr>
          <p:spPr bwMode="auto">
            <a:xfrm rot="2142114">
              <a:off x="3980051" y="2630852"/>
              <a:ext cx="955861" cy="733663"/>
            </a:xfrm>
            <a:prstGeom prst="rightArrow">
              <a:avLst>
                <a:gd name="adj1" fmla="val 50000"/>
                <a:gd name="adj2" fmla="val 62363"/>
              </a:avLst>
            </a:prstGeom>
            <a:solidFill>
              <a:srgbClr val="C0C0C0"/>
            </a:solidFill>
            <a:ln w="12700" algn="ctr">
              <a:solidFill>
                <a:schemeClr val="tx1"/>
              </a:solidFill>
              <a:miter lim="800000"/>
              <a:headEnd/>
              <a:tailEnd/>
            </a:ln>
          </p:spPr>
          <p:txBody>
            <a:bodyPr wrap="square" anchor="ctr">
              <a:spAutoFit/>
            </a:bodyPr>
            <a:lstStyle/>
            <a:p>
              <a:endParaRPr lang="sv-SE"/>
            </a:p>
          </p:txBody>
        </p:sp>
        <p:sp>
          <p:nvSpPr>
            <p:cNvPr id="19" name="Text Box 27"/>
            <p:cNvSpPr txBox="1">
              <a:spLocks noChangeArrowheads="1"/>
            </p:cNvSpPr>
            <p:nvPr/>
          </p:nvSpPr>
          <p:spPr bwMode="auto">
            <a:xfrm>
              <a:off x="4575880" y="1700808"/>
              <a:ext cx="2156360" cy="830997"/>
            </a:xfrm>
            <a:prstGeom prst="rect">
              <a:avLst/>
            </a:prstGeom>
            <a:noFill/>
            <a:ln w="12700" algn="ctr">
              <a:noFill/>
              <a:miter lim="800000"/>
              <a:headEnd/>
              <a:tailEnd/>
            </a:ln>
          </p:spPr>
          <p:txBody>
            <a:bodyPr wrap="none">
              <a:spAutoFit/>
            </a:bodyPr>
            <a:lstStyle/>
            <a:p>
              <a:r>
                <a:rPr lang="sv-SE" sz="2400" dirty="0" smtClean="0"/>
                <a:t>Urval, stickprov</a:t>
              </a:r>
            </a:p>
            <a:p>
              <a:r>
                <a:rPr lang="sv-SE" sz="2400" dirty="0" smtClean="0"/>
                <a:t>(urvalsdesign </a:t>
              </a:r>
              <a:r>
                <a:rPr lang="sv-SE" sz="2400" i="1" dirty="0" smtClean="0"/>
                <a:t>d</a:t>
              </a:r>
              <a:r>
                <a:rPr lang="sv-SE" sz="2400" dirty="0" smtClean="0"/>
                <a:t>)</a:t>
              </a:r>
              <a:endParaRPr lang="sv-SE" sz="2400" dirty="0">
                <a:latin typeface="Symbol" pitchFamily="18" charset="2"/>
              </a:endParaRPr>
            </a:p>
          </p:txBody>
        </p:sp>
        <p:sp>
          <p:nvSpPr>
            <p:cNvPr id="20" name="Ellips 19"/>
            <p:cNvSpPr/>
            <p:nvPr/>
          </p:nvSpPr>
          <p:spPr>
            <a:xfrm>
              <a:off x="1929802" y="1727991"/>
              <a:ext cx="2016224"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Ellips 20"/>
            <p:cNvSpPr/>
            <p:nvPr/>
          </p:nvSpPr>
          <p:spPr>
            <a:xfrm>
              <a:off x="4935920" y="2924944"/>
              <a:ext cx="1728192" cy="10801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32" name="Grupp 31"/>
          <p:cNvGrpSpPr/>
          <p:nvPr/>
        </p:nvGrpSpPr>
        <p:grpSpPr>
          <a:xfrm>
            <a:off x="1331640" y="3412273"/>
            <a:ext cx="6120680" cy="2657216"/>
            <a:chOff x="1331640" y="3412273"/>
            <a:chExt cx="6120680" cy="2657216"/>
          </a:xfrm>
        </p:grpSpPr>
        <p:sp>
          <p:nvSpPr>
            <p:cNvPr id="30" name="Frihandsfigur 29"/>
            <p:cNvSpPr/>
            <p:nvPr/>
          </p:nvSpPr>
          <p:spPr>
            <a:xfrm>
              <a:off x="2737624" y="3412273"/>
              <a:ext cx="2469996" cy="1366025"/>
            </a:xfrm>
            <a:custGeom>
              <a:avLst/>
              <a:gdLst>
                <a:gd name="connsiteX0" fmla="*/ 228600 w 2469996"/>
                <a:gd name="connsiteY0" fmla="*/ 0 h 1366025"/>
                <a:gd name="connsiteX1" fmla="*/ 373566 w 2469996"/>
                <a:gd name="connsiteY1" fmla="*/ 1237786 h 1366025"/>
                <a:gd name="connsiteX2" fmla="*/ 2469996 w 2469996"/>
                <a:gd name="connsiteY2" fmla="*/ 769434 h 1366025"/>
              </a:gdLst>
              <a:ahLst/>
              <a:cxnLst>
                <a:cxn ang="0">
                  <a:pos x="connsiteX0" y="connsiteY0"/>
                </a:cxn>
                <a:cxn ang="0">
                  <a:pos x="connsiteX1" y="connsiteY1"/>
                </a:cxn>
                <a:cxn ang="0">
                  <a:pos x="connsiteX2" y="connsiteY2"/>
                </a:cxn>
              </a:cxnLst>
              <a:rect l="l" t="t" r="r" b="b"/>
              <a:pathLst>
                <a:path w="2469996" h="1366025">
                  <a:moveTo>
                    <a:pt x="228600" y="0"/>
                  </a:moveTo>
                  <a:cubicBezTo>
                    <a:pt x="114300" y="554773"/>
                    <a:pt x="0" y="1109547"/>
                    <a:pt x="373566" y="1237786"/>
                  </a:cubicBezTo>
                  <a:cubicBezTo>
                    <a:pt x="747132" y="1366025"/>
                    <a:pt x="1608564" y="1067729"/>
                    <a:pt x="2469996" y="769434"/>
                  </a:cubicBezTo>
                </a:path>
              </a:pathLst>
            </a:custGeom>
            <a:ln w="28575">
              <a:solidFill>
                <a:schemeClr val="tx2"/>
              </a:solidFill>
              <a:head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1" name="Text Box 27"/>
            <p:cNvSpPr txBox="1">
              <a:spLocks noChangeArrowheads="1"/>
            </p:cNvSpPr>
            <p:nvPr/>
          </p:nvSpPr>
          <p:spPr bwMode="auto">
            <a:xfrm>
              <a:off x="1331640" y="4869160"/>
              <a:ext cx="6120680" cy="1200329"/>
            </a:xfrm>
            <a:prstGeom prst="rect">
              <a:avLst/>
            </a:prstGeom>
            <a:noFill/>
            <a:ln w="12700" algn="ctr">
              <a:noFill/>
              <a:miter lim="800000"/>
              <a:headEnd/>
              <a:tailEnd/>
            </a:ln>
          </p:spPr>
          <p:txBody>
            <a:bodyPr wrap="square">
              <a:spAutoFit/>
            </a:bodyPr>
            <a:lstStyle/>
            <a:p>
              <a:r>
                <a:rPr lang="sv-SE" sz="2400" b="1" dirty="0" smtClean="0">
                  <a:solidFill>
                    <a:schemeClr val="tx2"/>
                  </a:solidFill>
                </a:rPr>
                <a:t>Inferens:</a:t>
              </a:r>
              <a:r>
                <a:rPr lang="sv-SE" sz="2400" dirty="0" smtClean="0"/>
                <a:t> säga något generellt gällande för hela populationen med ledning av informationen i stickprovet</a:t>
              </a:r>
              <a:endParaRPr lang="sv-SE" sz="2400" dirty="0">
                <a:latin typeface="Symbol" pitchFamily="18" charset="2"/>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Ofullständig information</a:t>
            </a:r>
          </a:p>
        </p:txBody>
      </p:sp>
      <p:grpSp>
        <p:nvGrpSpPr>
          <p:cNvPr id="3" name="Grupp 14"/>
          <p:cNvGrpSpPr/>
          <p:nvPr/>
        </p:nvGrpSpPr>
        <p:grpSpPr>
          <a:xfrm>
            <a:off x="2217834" y="1988840"/>
            <a:ext cx="4802438" cy="2304256"/>
            <a:chOff x="1929802" y="1700808"/>
            <a:chExt cx="4802438" cy="2304256"/>
          </a:xfrm>
        </p:grpSpPr>
        <p:sp>
          <p:nvSpPr>
            <p:cNvPr id="16" name="Text Box 22"/>
            <p:cNvSpPr txBox="1">
              <a:spLocks noChangeArrowheads="1"/>
            </p:cNvSpPr>
            <p:nvPr/>
          </p:nvSpPr>
          <p:spPr bwMode="auto">
            <a:xfrm>
              <a:off x="2232325" y="1982538"/>
              <a:ext cx="1398139" cy="830997"/>
            </a:xfrm>
            <a:prstGeom prst="rect">
              <a:avLst/>
            </a:prstGeom>
            <a:noFill/>
            <a:ln w="12700" algn="ctr">
              <a:noFill/>
              <a:miter lim="800000"/>
              <a:headEnd/>
              <a:tailEnd/>
            </a:ln>
          </p:spPr>
          <p:txBody>
            <a:bodyPr wrap="none">
              <a:spAutoFit/>
            </a:bodyPr>
            <a:lstStyle/>
            <a:p>
              <a:pPr algn="ctr"/>
              <a:r>
                <a:rPr lang="sv-SE" sz="2400" dirty="0" smtClean="0"/>
                <a:t>Modell </a:t>
              </a:r>
              <a:r>
                <a:rPr lang="sv-SE" sz="2400" i="1" dirty="0" smtClean="0"/>
                <a:t>M</a:t>
              </a:r>
            </a:p>
            <a:p>
              <a:pPr algn="ctr"/>
              <a:r>
                <a:rPr lang="sv-SE" sz="2400" dirty="0" err="1" smtClean="0"/>
                <a:t>stlk</a:t>
              </a:r>
              <a:r>
                <a:rPr lang="sv-SE" sz="2400" dirty="0" smtClean="0"/>
                <a:t> </a:t>
              </a:r>
              <a:r>
                <a:rPr lang="sv-SE" sz="2400" dirty="0" smtClean="0">
                  <a:latin typeface="Cambria Math"/>
                  <a:ea typeface="Cambria Math"/>
                </a:rPr>
                <a:t>→ ∞</a:t>
              </a:r>
              <a:endParaRPr lang="sv-SE" sz="2400" dirty="0">
                <a:latin typeface="Cambria Math" pitchFamily="18" charset="0"/>
                <a:ea typeface="Cambria Math" pitchFamily="18" charset="0"/>
              </a:endParaRPr>
            </a:p>
          </p:txBody>
        </p:sp>
        <p:sp>
          <p:nvSpPr>
            <p:cNvPr id="17" name="Text Box 23"/>
            <p:cNvSpPr txBox="1">
              <a:spLocks noChangeArrowheads="1"/>
            </p:cNvSpPr>
            <p:nvPr/>
          </p:nvSpPr>
          <p:spPr bwMode="auto">
            <a:xfrm>
              <a:off x="5079936" y="3077637"/>
              <a:ext cx="1521699" cy="830997"/>
            </a:xfrm>
            <a:prstGeom prst="rect">
              <a:avLst/>
            </a:prstGeom>
            <a:noFill/>
            <a:ln w="12700" algn="ctr">
              <a:noFill/>
              <a:miter lim="800000"/>
              <a:headEnd/>
              <a:tailEnd/>
            </a:ln>
          </p:spPr>
          <p:txBody>
            <a:bodyPr wrap="none">
              <a:spAutoFit/>
            </a:bodyPr>
            <a:lstStyle/>
            <a:p>
              <a:pPr algn="ctr"/>
              <a:r>
                <a:rPr lang="sv-SE" sz="2400" dirty="0"/>
                <a:t>Stickprov </a:t>
              </a:r>
              <a:r>
                <a:rPr lang="sv-SE" sz="2400" i="1" dirty="0"/>
                <a:t>s</a:t>
              </a:r>
            </a:p>
            <a:p>
              <a:pPr algn="ctr"/>
              <a:r>
                <a:rPr lang="sv-SE" sz="2400" dirty="0" err="1"/>
                <a:t>stlk</a:t>
              </a:r>
              <a:r>
                <a:rPr lang="sv-SE" sz="2400" dirty="0"/>
                <a:t> = </a:t>
              </a:r>
              <a:r>
                <a:rPr lang="sv-SE" sz="2400" i="1" dirty="0"/>
                <a:t>n</a:t>
              </a:r>
            </a:p>
          </p:txBody>
        </p:sp>
        <p:sp>
          <p:nvSpPr>
            <p:cNvPr id="18" name="AutoShape 25"/>
            <p:cNvSpPr>
              <a:spLocks noChangeArrowheads="1"/>
            </p:cNvSpPr>
            <p:nvPr/>
          </p:nvSpPr>
          <p:spPr bwMode="auto">
            <a:xfrm rot="2142114">
              <a:off x="3980051" y="2630852"/>
              <a:ext cx="955861" cy="733663"/>
            </a:xfrm>
            <a:prstGeom prst="rightArrow">
              <a:avLst>
                <a:gd name="adj1" fmla="val 50000"/>
                <a:gd name="adj2" fmla="val 62363"/>
              </a:avLst>
            </a:prstGeom>
            <a:solidFill>
              <a:srgbClr val="C0C0C0"/>
            </a:solidFill>
            <a:ln w="12700" algn="ctr">
              <a:solidFill>
                <a:schemeClr val="tx1"/>
              </a:solidFill>
              <a:miter lim="800000"/>
              <a:headEnd/>
              <a:tailEnd/>
            </a:ln>
          </p:spPr>
          <p:txBody>
            <a:bodyPr wrap="square" anchor="ctr">
              <a:spAutoFit/>
            </a:bodyPr>
            <a:lstStyle/>
            <a:p>
              <a:endParaRPr lang="sv-SE"/>
            </a:p>
          </p:txBody>
        </p:sp>
        <p:sp>
          <p:nvSpPr>
            <p:cNvPr id="19" name="Text Box 27"/>
            <p:cNvSpPr txBox="1">
              <a:spLocks noChangeArrowheads="1"/>
            </p:cNvSpPr>
            <p:nvPr/>
          </p:nvSpPr>
          <p:spPr bwMode="auto">
            <a:xfrm>
              <a:off x="4245213" y="1700808"/>
              <a:ext cx="2487027" cy="830997"/>
            </a:xfrm>
            <a:prstGeom prst="rect">
              <a:avLst/>
            </a:prstGeom>
            <a:noFill/>
            <a:ln w="12700" algn="ctr">
              <a:noFill/>
              <a:miter lim="800000"/>
              <a:headEnd/>
              <a:tailEnd/>
            </a:ln>
          </p:spPr>
          <p:txBody>
            <a:bodyPr wrap="none">
              <a:spAutoFit/>
            </a:bodyPr>
            <a:lstStyle/>
            <a:p>
              <a:pPr algn="ctr"/>
              <a:r>
                <a:rPr lang="sv-SE" sz="2400" dirty="0" smtClean="0"/>
                <a:t>Urval, stickprov</a:t>
              </a:r>
            </a:p>
            <a:p>
              <a:pPr algn="ctr"/>
              <a:r>
                <a:rPr lang="sv-SE" sz="2400" dirty="0" smtClean="0"/>
                <a:t>(</a:t>
              </a:r>
              <a:r>
                <a:rPr lang="sv-SE" sz="2400" dirty="0" err="1" smtClean="0"/>
                <a:t>iid</a:t>
              </a:r>
              <a:r>
                <a:rPr lang="sv-SE" sz="2400" dirty="0" smtClean="0"/>
                <a:t> observationer)</a:t>
              </a:r>
              <a:endParaRPr lang="sv-SE" sz="2400" dirty="0">
                <a:latin typeface="Symbol" pitchFamily="18" charset="2"/>
              </a:endParaRPr>
            </a:p>
          </p:txBody>
        </p:sp>
        <p:sp>
          <p:nvSpPr>
            <p:cNvPr id="20" name="Ellips 19"/>
            <p:cNvSpPr/>
            <p:nvPr/>
          </p:nvSpPr>
          <p:spPr>
            <a:xfrm>
              <a:off x="1929802" y="1727991"/>
              <a:ext cx="2016224" cy="1224136"/>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Ellips 20"/>
            <p:cNvSpPr/>
            <p:nvPr/>
          </p:nvSpPr>
          <p:spPr>
            <a:xfrm>
              <a:off x="4935920" y="2924944"/>
              <a:ext cx="1728192" cy="10801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2" name="Grupp 11"/>
          <p:cNvGrpSpPr/>
          <p:nvPr/>
        </p:nvGrpSpPr>
        <p:grpSpPr>
          <a:xfrm>
            <a:off x="1331640" y="3412273"/>
            <a:ext cx="6624736" cy="3026547"/>
            <a:chOff x="1331640" y="3412273"/>
            <a:chExt cx="6624736" cy="3026547"/>
          </a:xfrm>
        </p:grpSpPr>
        <p:sp>
          <p:nvSpPr>
            <p:cNvPr id="30" name="Frihandsfigur 29"/>
            <p:cNvSpPr/>
            <p:nvPr/>
          </p:nvSpPr>
          <p:spPr>
            <a:xfrm>
              <a:off x="2737624" y="3412273"/>
              <a:ext cx="2469996" cy="1366025"/>
            </a:xfrm>
            <a:custGeom>
              <a:avLst/>
              <a:gdLst>
                <a:gd name="connsiteX0" fmla="*/ 228600 w 2469996"/>
                <a:gd name="connsiteY0" fmla="*/ 0 h 1366025"/>
                <a:gd name="connsiteX1" fmla="*/ 373566 w 2469996"/>
                <a:gd name="connsiteY1" fmla="*/ 1237786 h 1366025"/>
                <a:gd name="connsiteX2" fmla="*/ 2469996 w 2469996"/>
                <a:gd name="connsiteY2" fmla="*/ 769434 h 1366025"/>
              </a:gdLst>
              <a:ahLst/>
              <a:cxnLst>
                <a:cxn ang="0">
                  <a:pos x="connsiteX0" y="connsiteY0"/>
                </a:cxn>
                <a:cxn ang="0">
                  <a:pos x="connsiteX1" y="connsiteY1"/>
                </a:cxn>
                <a:cxn ang="0">
                  <a:pos x="connsiteX2" y="connsiteY2"/>
                </a:cxn>
              </a:cxnLst>
              <a:rect l="l" t="t" r="r" b="b"/>
              <a:pathLst>
                <a:path w="2469996" h="1366025">
                  <a:moveTo>
                    <a:pt x="228600" y="0"/>
                  </a:moveTo>
                  <a:cubicBezTo>
                    <a:pt x="114300" y="554773"/>
                    <a:pt x="0" y="1109547"/>
                    <a:pt x="373566" y="1237786"/>
                  </a:cubicBezTo>
                  <a:cubicBezTo>
                    <a:pt x="747132" y="1366025"/>
                    <a:pt x="1608564" y="1067729"/>
                    <a:pt x="2469996" y="769434"/>
                  </a:cubicBezTo>
                </a:path>
              </a:pathLst>
            </a:custGeom>
            <a:ln w="28575">
              <a:solidFill>
                <a:schemeClr val="tx2"/>
              </a:solidFill>
              <a:head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1" name="Text Box 27"/>
            <p:cNvSpPr txBox="1">
              <a:spLocks noChangeArrowheads="1"/>
            </p:cNvSpPr>
            <p:nvPr/>
          </p:nvSpPr>
          <p:spPr bwMode="auto">
            <a:xfrm>
              <a:off x="1331640" y="4869160"/>
              <a:ext cx="6624736" cy="1569660"/>
            </a:xfrm>
            <a:prstGeom prst="rect">
              <a:avLst/>
            </a:prstGeom>
            <a:noFill/>
            <a:ln w="12700" algn="ctr">
              <a:noFill/>
              <a:miter lim="800000"/>
              <a:headEnd/>
              <a:tailEnd/>
            </a:ln>
          </p:spPr>
          <p:txBody>
            <a:bodyPr wrap="square">
              <a:spAutoFit/>
            </a:bodyPr>
            <a:lstStyle/>
            <a:p>
              <a:r>
                <a:rPr lang="sv-SE" sz="2400" b="1" dirty="0" smtClean="0">
                  <a:solidFill>
                    <a:schemeClr val="tx2"/>
                  </a:solidFill>
                </a:rPr>
                <a:t>Inferens:</a:t>
              </a:r>
              <a:r>
                <a:rPr lang="sv-SE" sz="2400" dirty="0" smtClean="0"/>
                <a:t> säga något generellt gällande </a:t>
              </a:r>
              <a:r>
                <a:rPr lang="sv-SE" sz="2400" dirty="0" smtClean="0"/>
                <a:t>om en universell egenskap, datagenererande process eller ”superpopulation” </a:t>
              </a:r>
              <a:r>
                <a:rPr lang="sv-SE" sz="2400" dirty="0" smtClean="0"/>
                <a:t>med ledning av informationen i stickprovet</a:t>
              </a:r>
              <a:endParaRPr lang="sv-SE" sz="2400" dirty="0">
                <a:latin typeface="Symbol" pitchFamily="18" charset="2"/>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Varför </a:t>
            </a:r>
            <a:r>
              <a:rPr lang="sv-SE" b="1" dirty="0" smtClean="0">
                <a:solidFill>
                  <a:schemeClr val="tx2"/>
                </a:solidFill>
              </a:rPr>
              <a:t>observerar vi?</a:t>
            </a:r>
          </a:p>
        </p:txBody>
      </p:sp>
      <p:sp>
        <p:nvSpPr>
          <p:cNvPr id="3" name="Platshållare för innehåll 2"/>
          <p:cNvSpPr>
            <a:spLocks noGrp="1"/>
          </p:cNvSpPr>
          <p:nvPr>
            <p:ph idx="1"/>
          </p:nvPr>
        </p:nvSpPr>
        <p:spPr>
          <a:xfrm>
            <a:off x="457200" y="1600201"/>
            <a:ext cx="8229600" cy="4925144"/>
          </a:xfrm>
        </p:spPr>
        <p:txBody>
          <a:bodyPr>
            <a:normAutofit lnSpcReduction="10000"/>
          </a:bodyPr>
          <a:lstStyle/>
          <a:p>
            <a:pPr marL="0" indent="0">
              <a:buNone/>
            </a:pPr>
            <a:r>
              <a:rPr lang="sv-SE" dirty="0" smtClean="0"/>
              <a:t>Typ av studier:</a:t>
            </a:r>
          </a:p>
          <a:p>
            <a:r>
              <a:rPr lang="sv-SE" dirty="0" smtClean="0"/>
              <a:t>Deskriptiva, beskrivande  </a:t>
            </a:r>
            <a:r>
              <a:rPr lang="sv-SE" i="1" dirty="0" smtClean="0">
                <a:solidFill>
                  <a:schemeClr val="tx2"/>
                </a:solidFill>
              </a:rPr>
              <a:t>(”så här ser det ut”)</a:t>
            </a:r>
          </a:p>
          <a:p>
            <a:r>
              <a:rPr lang="sv-SE" dirty="0" smtClean="0"/>
              <a:t>Förklarande, kausalitet  </a:t>
            </a:r>
            <a:r>
              <a:rPr lang="sv-SE" i="1" dirty="0" smtClean="0">
                <a:solidFill>
                  <a:schemeClr val="tx2"/>
                </a:solidFill>
              </a:rPr>
              <a:t>(”för att”)</a:t>
            </a:r>
          </a:p>
          <a:p>
            <a:r>
              <a:rPr lang="sv-SE" dirty="0" smtClean="0"/>
              <a:t>Normativa , </a:t>
            </a:r>
            <a:r>
              <a:rPr lang="sv-SE" dirty="0" err="1" smtClean="0"/>
              <a:t>preskriptiva</a:t>
            </a:r>
            <a:r>
              <a:rPr lang="sv-SE" dirty="0" smtClean="0"/>
              <a:t>  </a:t>
            </a:r>
            <a:r>
              <a:rPr lang="sv-SE" i="1" dirty="0" smtClean="0">
                <a:solidFill>
                  <a:schemeClr val="tx2"/>
                </a:solidFill>
              </a:rPr>
              <a:t>(”gör så här”)</a:t>
            </a:r>
          </a:p>
          <a:p>
            <a:endParaRPr lang="sv-SE" sz="1400" dirty="0" smtClean="0"/>
          </a:p>
          <a:p>
            <a:r>
              <a:rPr lang="sv-SE" dirty="0" smtClean="0"/>
              <a:t>Explorativa syften, </a:t>
            </a:r>
            <a:r>
              <a:rPr lang="sv-SE" dirty="0" smtClean="0"/>
              <a:t>sökande efter (ny) kunskap</a:t>
            </a:r>
            <a:endParaRPr lang="sv-SE" dirty="0" smtClean="0"/>
          </a:p>
          <a:p>
            <a:r>
              <a:rPr lang="sv-SE" dirty="0" err="1" smtClean="0"/>
              <a:t>Konfirmativa</a:t>
            </a:r>
            <a:r>
              <a:rPr lang="sv-SE" dirty="0" smtClean="0"/>
              <a:t> syften, </a:t>
            </a:r>
            <a:r>
              <a:rPr lang="sv-SE" dirty="0" smtClean="0"/>
              <a:t>bekräftande av kunskap</a:t>
            </a:r>
            <a:endParaRPr lang="sv-SE" dirty="0" smtClean="0"/>
          </a:p>
          <a:p>
            <a:endParaRPr lang="sv-SE" sz="1700" i="1" dirty="0" smtClean="0">
              <a:solidFill>
                <a:schemeClr val="accent5">
                  <a:lumMod val="75000"/>
                </a:schemeClr>
              </a:solidFill>
            </a:endParaRPr>
          </a:p>
          <a:p>
            <a:pPr marL="0" indent="0">
              <a:buNone/>
            </a:pPr>
            <a:r>
              <a:rPr lang="sv-SE" i="1" dirty="0" smtClean="0">
                <a:solidFill>
                  <a:schemeClr val="tx2"/>
                </a:solidFill>
              </a:rPr>
              <a:t>Oavsett så är syftet att öka vår kunskap om vår omgivning.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 calcmode="lin" valueType="num">
                                      <p:cBhvr additive="base">
                                        <p:cTn id="1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En idé</a:t>
            </a:r>
          </a:p>
        </p:txBody>
      </p:sp>
      <p:sp>
        <p:nvSpPr>
          <p:cNvPr id="3" name="Platshållare för innehåll 2"/>
          <p:cNvSpPr>
            <a:spLocks noGrp="1"/>
          </p:cNvSpPr>
          <p:nvPr>
            <p:ph idx="1"/>
          </p:nvPr>
        </p:nvSpPr>
        <p:spPr>
          <a:xfrm>
            <a:off x="457200" y="1600201"/>
            <a:ext cx="8229600" cy="4925144"/>
          </a:xfrm>
          <a:ln>
            <a:noFill/>
          </a:ln>
        </p:spPr>
        <p:txBody>
          <a:bodyPr>
            <a:normAutofit/>
          </a:bodyPr>
          <a:lstStyle/>
          <a:p>
            <a:pPr marL="0" indent="0">
              <a:buNone/>
            </a:pPr>
            <a:r>
              <a:rPr lang="sv-SE" dirty="0" smtClean="0"/>
              <a:t>Ta en titt i dagstidningen eller på Text-TV.</a:t>
            </a:r>
          </a:p>
          <a:p>
            <a:pPr marL="0" indent="0">
              <a:buNone/>
            </a:pPr>
            <a:endParaRPr lang="sv-SE" sz="1500" b="1" i="1" dirty="0">
              <a:solidFill>
                <a:schemeClr val="accent5">
                  <a:lumMod val="75000"/>
                </a:schemeClr>
              </a:solidFill>
            </a:endParaRPr>
          </a:p>
          <a:p>
            <a:pPr marL="358775" indent="-358775"/>
            <a:r>
              <a:rPr lang="sv-SE" b="1" i="1" dirty="0" smtClean="0">
                <a:solidFill>
                  <a:schemeClr val="tx2"/>
                </a:solidFill>
              </a:rPr>
              <a:t>Hur många nyheter verkar bygga på en statistisk undersökning?</a:t>
            </a:r>
          </a:p>
          <a:p>
            <a:pPr marL="0" indent="0">
              <a:buNone/>
            </a:pPr>
            <a:endParaRPr lang="sv-SE" sz="1500" dirty="0" smtClean="0">
              <a:solidFill>
                <a:schemeClr val="tx2"/>
              </a:solidFill>
            </a:endParaRPr>
          </a:p>
          <a:p>
            <a:pPr marL="358775" indent="-358775"/>
            <a:r>
              <a:rPr lang="sv-SE" b="1" i="1" dirty="0" smtClean="0">
                <a:solidFill>
                  <a:schemeClr val="tx2"/>
                </a:solidFill>
              </a:rPr>
              <a:t>Är nyheten/undersökningen beskrivande, förklarande, eller normativ (</a:t>
            </a:r>
            <a:r>
              <a:rPr lang="sv-SE" b="1" i="1" dirty="0" err="1" smtClean="0">
                <a:solidFill>
                  <a:schemeClr val="tx2"/>
                </a:solidFill>
              </a:rPr>
              <a:t>preskriptiv</a:t>
            </a:r>
            <a:r>
              <a:rPr lang="sv-SE" b="1" i="1" dirty="0" smtClean="0">
                <a:solidFill>
                  <a:schemeClr val="tx2"/>
                </a:solidFill>
              </a:rPr>
              <a:t>)?</a:t>
            </a:r>
          </a:p>
          <a:p>
            <a:pPr marL="0" indent="0">
              <a:buNone/>
            </a:pPr>
            <a:endParaRPr lang="sv-SE" sz="1500" dirty="0"/>
          </a:p>
          <a:p>
            <a:pPr marL="0" indent="0">
              <a:buNone/>
            </a:pPr>
            <a:r>
              <a:rPr lang="sv-SE" dirty="0" smtClean="0"/>
              <a:t>Tänk brett: opinionsundersökning, medicinska experiment, registerdata …</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Inledning, forts.</a:t>
            </a:r>
          </a:p>
        </p:txBody>
      </p:sp>
      <p:sp>
        <p:nvSpPr>
          <p:cNvPr id="3" name="Platshållare för innehåll 2"/>
          <p:cNvSpPr>
            <a:spLocks noGrp="1"/>
          </p:cNvSpPr>
          <p:nvPr>
            <p:ph idx="1"/>
          </p:nvPr>
        </p:nvSpPr>
        <p:spPr>
          <a:xfrm>
            <a:off x="457200" y="1600201"/>
            <a:ext cx="8229600" cy="4925144"/>
          </a:xfrm>
        </p:spPr>
        <p:txBody>
          <a:bodyPr>
            <a:normAutofit/>
          </a:bodyPr>
          <a:lstStyle/>
          <a:p>
            <a:pPr marL="0" indent="0">
              <a:buNone/>
            </a:pPr>
            <a:r>
              <a:rPr lang="sv-SE" b="1" i="1" dirty="0" smtClean="0">
                <a:solidFill>
                  <a:schemeClr val="tx2"/>
                </a:solidFill>
              </a:rPr>
              <a:t>Statistiska undersökningar</a:t>
            </a:r>
            <a:r>
              <a:rPr lang="sv-SE" dirty="0" smtClean="0"/>
              <a:t>, dvs. insamling av data, observationer som studerar och analyserar för att (förhoppningsvis) ge oss de svar som vi söker.</a:t>
            </a:r>
          </a:p>
          <a:p>
            <a:pPr marL="0" indent="0">
              <a:buNone/>
            </a:pPr>
            <a:endParaRPr lang="sv-SE" sz="1200" dirty="0"/>
          </a:p>
          <a:p>
            <a:pPr marL="0" indent="0">
              <a:buNone/>
            </a:pPr>
            <a:r>
              <a:rPr lang="sv-SE" i="1" dirty="0" smtClean="0">
                <a:solidFill>
                  <a:schemeClr val="tx2"/>
                </a:solidFill>
              </a:rPr>
              <a:t>Ordet </a:t>
            </a:r>
            <a:r>
              <a:rPr lang="sv-SE" b="1" i="1" dirty="0" smtClean="0">
                <a:solidFill>
                  <a:schemeClr val="tx2"/>
                </a:solidFill>
              </a:rPr>
              <a:t>statistik</a:t>
            </a:r>
            <a:r>
              <a:rPr lang="sv-SE" i="1" dirty="0" smtClean="0">
                <a:solidFill>
                  <a:schemeClr val="tx2"/>
                </a:solidFill>
              </a:rPr>
              <a:t> kan avse själva metoderna men kanske oftare används det som benämning på samlingen av observationer eller snarare sammanfattningar av data med beskrivande mått och grafiska presentationer.</a:t>
            </a:r>
            <a:endParaRPr lang="sv-SE" i="1" dirty="0">
              <a:solidFill>
                <a:schemeClr val="tx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Lite vetenskapsteori</a:t>
            </a:r>
          </a:p>
        </p:txBody>
      </p:sp>
      <p:sp>
        <p:nvSpPr>
          <p:cNvPr id="3" name="Platshållare för innehåll 2"/>
          <p:cNvSpPr>
            <a:spLocks noGrp="1"/>
          </p:cNvSpPr>
          <p:nvPr>
            <p:ph idx="1"/>
          </p:nvPr>
        </p:nvSpPr>
        <p:spPr>
          <a:xfrm>
            <a:off x="457200" y="1600201"/>
            <a:ext cx="8229600" cy="4925144"/>
          </a:xfrm>
        </p:spPr>
        <p:txBody>
          <a:bodyPr>
            <a:normAutofit lnSpcReduction="10000"/>
          </a:bodyPr>
          <a:lstStyle/>
          <a:p>
            <a:pPr marL="0" indent="0">
              <a:buNone/>
            </a:pPr>
            <a:r>
              <a:rPr lang="sv-SE" dirty="0" err="1" smtClean="0"/>
              <a:t>Thurén</a:t>
            </a:r>
            <a:r>
              <a:rPr lang="sv-SE" dirty="0" smtClean="0"/>
              <a:t> Kap 2:</a:t>
            </a:r>
          </a:p>
          <a:p>
            <a:pPr marL="0" indent="0">
              <a:buNone/>
            </a:pPr>
            <a:endParaRPr lang="sv-SE" sz="1200" dirty="0" smtClean="0"/>
          </a:p>
          <a:p>
            <a:r>
              <a:rPr lang="sv-SE" dirty="0" smtClean="0"/>
              <a:t>Vetenskapen söker sanningen</a:t>
            </a:r>
          </a:p>
          <a:p>
            <a:r>
              <a:rPr lang="sv-SE" dirty="0" smtClean="0"/>
              <a:t>Vetenskapen går ständigt framåt</a:t>
            </a:r>
          </a:p>
          <a:p>
            <a:endParaRPr lang="sv-SE" dirty="0" smtClean="0"/>
          </a:p>
          <a:p>
            <a:r>
              <a:rPr lang="sv-SE" dirty="0" smtClean="0"/>
              <a:t>Dogmatism</a:t>
            </a:r>
          </a:p>
          <a:p>
            <a:pPr lvl="1"/>
            <a:r>
              <a:rPr lang="sv-SE" dirty="0" smtClean="0"/>
              <a:t>”Detta är den (absoluta sanningen)”</a:t>
            </a:r>
          </a:p>
          <a:p>
            <a:r>
              <a:rPr lang="sv-SE" dirty="0" smtClean="0"/>
              <a:t>Relativism</a:t>
            </a:r>
          </a:p>
          <a:p>
            <a:pPr lvl="1"/>
            <a:r>
              <a:rPr lang="sv-SE" dirty="0" smtClean="0"/>
              <a:t>”Sanningen förändras (på flera sätt) hela tiden, allstå finns ingen absolut sanning”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 calcmode="lin" valueType="num">
                                      <p:cBhvr additive="base">
                                        <p:cTn id="2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Lite vetenskapsteori</a:t>
            </a:r>
          </a:p>
        </p:txBody>
      </p:sp>
      <p:sp>
        <p:nvSpPr>
          <p:cNvPr id="3" name="Platshållare för innehåll 2"/>
          <p:cNvSpPr>
            <a:spLocks noGrp="1"/>
          </p:cNvSpPr>
          <p:nvPr>
            <p:ph idx="1"/>
          </p:nvPr>
        </p:nvSpPr>
        <p:spPr>
          <a:xfrm>
            <a:off x="457200" y="1600200"/>
            <a:ext cx="8507288" cy="5069160"/>
          </a:xfrm>
        </p:spPr>
        <p:txBody>
          <a:bodyPr>
            <a:normAutofit fontScale="92500"/>
          </a:bodyPr>
          <a:lstStyle/>
          <a:p>
            <a:pPr marL="0" indent="0">
              <a:buNone/>
            </a:pPr>
            <a:r>
              <a:rPr lang="sv-SE" sz="3500" dirty="0" err="1" smtClean="0"/>
              <a:t>Thurén</a:t>
            </a:r>
            <a:r>
              <a:rPr lang="sv-SE" sz="3500" dirty="0" smtClean="0"/>
              <a:t> Kap 3: Definitioner</a:t>
            </a:r>
          </a:p>
          <a:p>
            <a:pPr marL="0" indent="0">
              <a:buNone/>
            </a:pPr>
            <a:endParaRPr lang="sv-SE" sz="1200" dirty="0" smtClean="0"/>
          </a:p>
          <a:p>
            <a:r>
              <a:rPr lang="sv-SE" sz="3500" dirty="0" smtClean="0"/>
              <a:t>Klargör </a:t>
            </a:r>
            <a:r>
              <a:rPr lang="sv-SE" sz="3500" b="1" i="1" dirty="0" smtClean="0">
                <a:solidFill>
                  <a:schemeClr val="tx2"/>
                </a:solidFill>
              </a:rPr>
              <a:t>alltid</a:t>
            </a:r>
            <a:r>
              <a:rPr lang="sv-SE" sz="3500" dirty="0" smtClean="0"/>
              <a:t> hur ni har definierat begreppen och vilka antaganden (premisser) som ligger bakom påståendena</a:t>
            </a:r>
          </a:p>
          <a:p>
            <a:r>
              <a:rPr lang="sv-SE" sz="3500" dirty="0" smtClean="0"/>
              <a:t>Annars kan inte din omgivning ta ställning till validiteten och reliabiliteten i dina påståenden</a:t>
            </a:r>
          </a:p>
          <a:p>
            <a:endParaRPr lang="sv-SE" sz="1500" dirty="0" smtClean="0"/>
          </a:p>
          <a:p>
            <a:pPr marL="355600">
              <a:buNone/>
            </a:pPr>
            <a:r>
              <a:rPr lang="sv-SE" sz="3500" b="1" dirty="0" smtClean="0">
                <a:solidFill>
                  <a:schemeClr val="accent2">
                    <a:lumMod val="75000"/>
                  </a:schemeClr>
                </a:solidFill>
              </a:rPr>
              <a:t>Ex. </a:t>
            </a:r>
            <a:r>
              <a:rPr lang="sv-SE" sz="3500" b="1" dirty="0" smtClean="0">
                <a:solidFill>
                  <a:schemeClr val="accent2">
                    <a:lumMod val="75000"/>
                  </a:schemeClr>
                </a:solidFill>
              </a:rPr>
              <a:t>Definiera Arbetslöshet; Brott</a:t>
            </a:r>
          </a:p>
          <a:p>
            <a:pPr marL="355600">
              <a:buNone/>
            </a:pPr>
            <a:r>
              <a:rPr lang="sv-SE" sz="3500" b="1" dirty="0" smtClean="0">
                <a:solidFill>
                  <a:schemeClr val="accent2">
                    <a:lumMod val="75000"/>
                  </a:schemeClr>
                </a:solidFill>
              </a:rPr>
              <a:t>Ex. Förklara varför du använder normalfördelning </a:t>
            </a:r>
            <a:endParaRPr lang="sv-SE" sz="3500" b="1" dirty="0" smtClean="0">
              <a:solidFill>
                <a:schemeClr val="accent2">
                  <a:lumMod val="7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Lite </a:t>
            </a:r>
            <a:r>
              <a:rPr lang="sv-SE" b="1" dirty="0" smtClean="0">
                <a:solidFill>
                  <a:schemeClr val="tx2"/>
                </a:solidFill>
              </a:rPr>
              <a:t>vetenskapsteori, forts.</a:t>
            </a:r>
            <a:endParaRPr lang="sv-SE" b="1" dirty="0" smtClean="0">
              <a:solidFill>
                <a:schemeClr val="tx2"/>
              </a:solidFill>
            </a:endParaRPr>
          </a:p>
        </p:txBody>
      </p:sp>
      <p:sp>
        <p:nvSpPr>
          <p:cNvPr id="3" name="Platshållare för innehåll 2"/>
          <p:cNvSpPr>
            <a:spLocks noGrp="1"/>
          </p:cNvSpPr>
          <p:nvPr>
            <p:ph idx="1"/>
          </p:nvPr>
        </p:nvSpPr>
        <p:spPr>
          <a:xfrm>
            <a:off x="457200" y="1600200"/>
            <a:ext cx="8229600" cy="5069160"/>
          </a:xfrm>
        </p:spPr>
        <p:txBody>
          <a:bodyPr>
            <a:normAutofit fontScale="85000" lnSpcReduction="20000"/>
          </a:bodyPr>
          <a:lstStyle/>
          <a:p>
            <a:pPr marL="0" indent="0">
              <a:buNone/>
            </a:pPr>
            <a:r>
              <a:rPr lang="sv-SE" dirty="0" err="1" smtClean="0"/>
              <a:t>Thurén</a:t>
            </a:r>
            <a:r>
              <a:rPr lang="sv-SE" dirty="0" smtClean="0"/>
              <a:t> Kap 4: Iakttagelse och logik</a:t>
            </a:r>
          </a:p>
          <a:p>
            <a:pPr marL="0" indent="0">
              <a:buNone/>
            </a:pPr>
            <a:endParaRPr lang="sv-SE" sz="1200" dirty="0" smtClean="0"/>
          </a:p>
          <a:p>
            <a:r>
              <a:rPr lang="sv-SE" dirty="0" smtClean="0"/>
              <a:t>Empirisk kunskap</a:t>
            </a:r>
          </a:p>
          <a:p>
            <a:pPr lvl="1"/>
            <a:r>
              <a:rPr lang="sv-SE" dirty="0" smtClean="0"/>
              <a:t>dvs. det vi ser, hör, smakar, …</a:t>
            </a:r>
          </a:p>
          <a:p>
            <a:pPr lvl="1"/>
            <a:r>
              <a:rPr lang="sv-SE" dirty="0" smtClean="0"/>
              <a:t>vi drar slutsatser om det allmänna genom det vi ser</a:t>
            </a:r>
          </a:p>
          <a:p>
            <a:pPr lvl="1"/>
            <a:r>
              <a:rPr lang="sv-SE" dirty="0" smtClean="0"/>
              <a:t>per definition är detta ofullständig information</a:t>
            </a:r>
          </a:p>
          <a:p>
            <a:pPr lvl="1"/>
            <a:r>
              <a:rPr lang="sv-SE" dirty="0" smtClean="0"/>
              <a:t>slutsatsen är mer eller mindre trolig eller sannolik</a:t>
            </a:r>
          </a:p>
          <a:p>
            <a:pPr lvl="1"/>
            <a:endParaRPr lang="sv-SE" sz="1300" dirty="0" smtClean="0"/>
          </a:p>
          <a:p>
            <a:r>
              <a:rPr lang="sv-SE" dirty="0" smtClean="0"/>
              <a:t>Logik</a:t>
            </a:r>
          </a:p>
          <a:p>
            <a:pPr lvl="1"/>
            <a:r>
              <a:rPr lang="sv-SE" dirty="0" smtClean="0"/>
              <a:t>utgår ifrån premisser och lagar som styr hur vi härleder slutsatser</a:t>
            </a:r>
          </a:p>
          <a:p>
            <a:pPr lvl="1"/>
            <a:r>
              <a:rPr lang="sv-SE" dirty="0" smtClean="0"/>
              <a:t>slutsatsen är alltid sann eller falsk</a:t>
            </a:r>
          </a:p>
          <a:p>
            <a:pPr lvl="1"/>
            <a:r>
              <a:rPr lang="sv-SE" dirty="0" smtClean="0"/>
              <a:t>premisserna kan vara mer eller mindre verklighetsförankrade</a:t>
            </a:r>
            <a:endParaRPr lang="sv-SE"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Vetenskap, </a:t>
            </a:r>
            <a:r>
              <a:rPr lang="sv-SE" b="1" dirty="0" smtClean="0">
                <a:solidFill>
                  <a:schemeClr val="tx2"/>
                </a:solidFill>
              </a:rPr>
              <a:t>N </a:t>
            </a:r>
            <a:r>
              <a:rPr lang="sv-SE" b="1" dirty="0" smtClean="0">
                <a:solidFill>
                  <a:schemeClr val="tx2"/>
                </a:solidFill>
              </a:rPr>
              <a:t>Kap 2</a:t>
            </a:r>
            <a:endParaRPr lang="sv-SE" b="1" dirty="0" smtClean="0">
              <a:solidFill>
                <a:schemeClr val="tx2"/>
              </a:solidFill>
            </a:endParaRPr>
          </a:p>
        </p:txBody>
      </p:sp>
      <p:sp>
        <p:nvSpPr>
          <p:cNvPr id="3" name="Platshållare för innehåll 2"/>
          <p:cNvSpPr>
            <a:spLocks noGrp="1"/>
          </p:cNvSpPr>
          <p:nvPr>
            <p:ph idx="1"/>
          </p:nvPr>
        </p:nvSpPr>
        <p:spPr>
          <a:xfrm>
            <a:off x="457200" y="1600201"/>
            <a:ext cx="8229600" cy="4925144"/>
          </a:xfrm>
        </p:spPr>
        <p:txBody>
          <a:bodyPr>
            <a:normAutofit fontScale="92500"/>
          </a:bodyPr>
          <a:lstStyle/>
          <a:p>
            <a:pPr marL="0" indent="0">
              <a:buNone/>
            </a:pPr>
            <a:r>
              <a:rPr lang="sv-SE" dirty="0" smtClean="0"/>
              <a:t>Ett litet försök att bringa lite ordning bland begreppen.</a:t>
            </a:r>
          </a:p>
          <a:p>
            <a:pPr marL="0" indent="0">
              <a:buNone/>
            </a:pPr>
            <a:endParaRPr lang="sv-SE" sz="1700" dirty="0" smtClean="0"/>
          </a:p>
          <a:p>
            <a:pPr marL="0" indent="0">
              <a:buNone/>
            </a:pPr>
            <a:r>
              <a:rPr lang="sv-SE" dirty="0" smtClean="0"/>
              <a:t>Kunskapstyper:</a:t>
            </a:r>
          </a:p>
          <a:p>
            <a:pPr marL="355600" indent="-355600"/>
            <a:r>
              <a:rPr lang="sv-SE" dirty="0" err="1" smtClean="0"/>
              <a:t>Propositionell</a:t>
            </a:r>
            <a:r>
              <a:rPr lang="sv-SE" dirty="0" smtClean="0"/>
              <a:t> kunskap</a:t>
            </a:r>
          </a:p>
          <a:p>
            <a:pPr marL="755650" lvl="1" indent="-355600"/>
            <a:r>
              <a:rPr lang="sv-SE" sz="2600" dirty="0" smtClean="0"/>
              <a:t>Vilket år föddes Astrid Lindgren?</a:t>
            </a:r>
          </a:p>
          <a:p>
            <a:pPr marL="355600" indent="-355600"/>
            <a:r>
              <a:rPr lang="sv-SE" dirty="0" smtClean="0"/>
              <a:t>Icke </a:t>
            </a:r>
            <a:r>
              <a:rPr lang="sv-SE" dirty="0" err="1" smtClean="0"/>
              <a:t>propositionell</a:t>
            </a:r>
            <a:r>
              <a:rPr lang="sv-SE" dirty="0" smtClean="0"/>
              <a:t> kunskap</a:t>
            </a:r>
          </a:p>
          <a:p>
            <a:pPr marL="755650" lvl="1" indent="-355600"/>
            <a:r>
              <a:rPr lang="sv-SE" sz="2600" dirty="0" smtClean="0"/>
              <a:t>Färdigheter (simning)</a:t>
            </a:r>
          </a:p>
          <a:p>
            <a:pPr marL="0" indent="0">
              <a:buNone/>
            </a:pPr>
            <a:endParaRPr lang="sv-SE" sz="1700" dirty="0" smtClean="0"/>
          </a:p>
          <a:p>
            <a:pPr marL="0" indent="0">
              <a:buNone/>
            </a:pPr>
            <a:r>
              <a:rPr lang="sv-SE" dirty="0" smtClean="0"/>
              <a:t>Den här kursen</a:t>
            </a:r>
            <a:r>
              <a:rPr lang="sv-SE" dirty="0" smtClean="0"/>
              <a:t>: </a:t>
            </a:r>
            <a:r>
              <a:rPr lang="sv-SE" i="1" dirty="0" smtClean="0"/>
              <a:t>Kunskap </a:t>
            </a:r>
            <a:r>
              <a:rPr lang="sv-SE" i="1" dirty="0" smtClean="0"/>
              <a:t>= </a:t>
            </a:r>
            <a:r>
              <a:rPr lang="sv-SE" i="1" dirty="0" err="1" smtClean="0"/>
              <a:t>Propositionell</a:t>
            </a:r>
            <a:r>
              <a:rPr lang="sv-SE" i="1" dirty="0" smtClean="0"/>
              <a:t> kunskap</a:t>
            </a:r>
          </a:p>
        </p:txBody>
      </p:sp>
      <p:sp>
        <p:nvSpPr>
          <p:cNvPr id="4" name="Rektangel 3"/>
          <p:cNvSpPr/>
          <p:nvPr/>
        </p:nvSpPr>
        <p:spPr>
          <a:xfrm>
            <a:off x="5652120" y="2780928"/>
            <a:ext cx="3096344" cy="1200329"/>
          </a:xfrm>
          <a:prstGeom prst="rect">
            <a:avLst/>
          </a:prstGeom>
          <a:ln>
            <a:solidFill>
              <a:srgbClr val="C00000"/>
            </a:solidFill>
          </a:ln>
        </p:spPr>
        <p:txBody>
          <a:bodyPr wrap="square">
            <a:spAutoFit/>
          </a:bodyPr>
          <a:lstStyle/>
          <a:p>
            <a:r>
              <a:rPr lang="sv-SE" b="1" i="1" dirty="0" smtClean="0">
                <a:solidFill>
                  <a:srgbClr val="C00000"/>
                </a:solidFill>
              </a:rPr>
              <a:t>Proposition = Påstående</a:t>
            </a:r>
          </a:p>
          <a:p>
            <a:r>
              <a:rPr lang="sv-SE" b="1" i="1" dirty="0" smtClean="0">
                <a:solidFill>
                  <a:srgbClr val="C00000"/>
                </a:solidFill>
              </a:rPr>
              <a:t>Ett begrepp inom logiken. Ett påstående kan vara sant eller falskt.</a:t>
            </a:r>
            <a:endParaRPr lang="sv-SE" i="1" dirty="0">
              <a:solidFill>
                <a:srgbClr val="C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Kurslitteratur</a:t>
            </a:r>
          </a:p>
        </p:txBody>
      </p:sp>
      <p:sp>
        <p:nvSpPr>
          <p:cNvPr id="3" name="Platshållare för innehåll 2"/>
          <p:cNvSpPr>
            <a:spLocks noGrp="1"/>
          </p:cNvSpPr>
          <p:nvPr>
            <p:ph idx="1"/>
          </p:nvPr>
        </p:nvSpPr>
        <p:spPr>
          <a:xfrm>
            <a:off x="457200" y="1600201"/>
            <a:ext cx="8229600" cy="5141168"/>
          </a:xfrm>
        </p:spPr>
        <p:txBody>
          <a:bodyPr>
            <a:normAutofit/>
          </a:bodyPr>
          <a:lstStyle/>
          <a:p>
            <a:r>
              <a:rPr lang="sv-SE" dirty="0"/>
              <a:t>Nyquist, H</a:t>
            </a:r>
            <a:r>
              <a:rPr lang="sv-SE" dirty="0" smtClean="0"/>
              <a:t>., ”</a:t>
            </a:r>
            <a:r>
              <a:rPr lang="sv-SE" i="1" dirty="0" smtClean="0"/>
              <a:t>Statistikens </a:t>
            </a:r>
            <a:r>
              <a:rPr lang="sv-SE" i="1" dirty="0"/>
              <a:t>grunder, </a:t>
            </a:r>
            <a:r>
              <a:rPr lang="sv-SE" i="1" dirty="0" smtClean="0"/>
              <a:t>kompendium”</a:t>
            </a:r>
          </a:p>
          <a:p>
            <a:pPr lvl="1"/>
            <a:r>
              <a:rPr lang="sv-SE" b="1" i="1" dirty="0" smtClean="0">
                <a:solidFill>
                  <a:schemeClr val="tx2"/>
                </a:solidFill>
              </a:rPr>
              <a:t>finns </a:t>
            </a:r>
            <a:r>
              <a:rPr lang="sv-SE" b="1" i="1" dirty="0">
                <a:solidFill>
                  <a:schemeClr val="tx2"/>
                </a:solidFill>
              </a:rPr>
              <a:t>att </a:t>
            </a:r>
            <a:r>
              <a:rPr lang="sv-SE" b="1" i="1" dirty="0" smtClean="0">
                <a:solidFill>
                  <a:schemeClr val="tx2"/>
                </a:solidFill>
              </a:rPr>
              <a:t>ladda ner på </a:t>
            </a:r>
            <a:r>
              <a:rPr lang="sv-SE" b="1" i="1" dirty="0" smtClean="0">
                <a:solidFill>
                  <a:schemeClr val="tx2"/>
                </a:solidFill>
                <a:hlinkClick r:id="rId2"/>
              </a:rPr>
              <a:t>kurshemsidan</a:t>
            </a:r>
            <a:endParaRPr lang="sv-SE" b="1" i="1" dirty="0" smtClean="0">
              <a:solidFill>
                <a:schemeClr val="tx2"/>
              </a:solidFill>
            </a:endParaRPr>
          </a:p>
          <a:p>
            <a:pPr lvl="1"/>
            <a:endParaRPr lang="sv-SE" sz="1400" dirty="0"/>
          </a:p>
          <a:p>
            <a:r>
              <a:rPr lang="sv-SE" dirty="0" err="1"/>
              <a:t>Thurén</a:t>
            </a:r>
            <a:r>
              <a:rPr lang="sv-SE" dirty="0"/>
              <a:t>, T. (2007</a:t>
            </a:r>
            <a:r>
              <a:rPr lang="sv-SE" dirty="0" smtClean="0"/>
              <a:t>), </a:t>
            </a:r>
            <a:r>
              <a:rPr lang="sv-SE" dirty="0"/>
              <a:t>”</a:t>
            </a:r>
            <a:r>
              <a:rPr lang="sv-SE" i="1" dirty="0"/>
              <a:t>Vetenskapsteori för nybörjare</a:t>
            </a:r>
            <a:r>
              <a:rPr lang="sv-SE" dirty="0"/>
              <a:t>”, 2:a upplagan, Liber, </a:t>
            </a:r>
            <a:r>
              <a:rPr lang="sv-SE" dirty="0" smtClean="0"/>
              <a:t>Stockholm</a:t>
            </a:r>
          </a:p>
          <a:p>
            <a:pPr marL="0" indent="0">
              <a:buNone/>
            </a:pPr>
            <a:endParaRPr lang="sv-SE" sz="1400" dirty="0" smtClean="0"/>
          </a:p>
          <a:p>
            <a:pPr marL="361950" indent="-361950"/>
            <a:r>
              <a:rPr lang="sv-SE" dirty="0" smtClean="0"/>
              <a:t>Övrigt kursmaterial såsom övningstentor, instruktioner till datorövningarna m.m. läggs löpande ut på </a:t>
            </a:r>
            <a:r>
              <a:rPr lang="sv-SE" b="1" dirty="0" err="1" smtClean="0">
                <a:solidFill>
                  <a:schemeClr val="tx2"/>
                </a:solidFill>
              </a:rPr>
              <a:t>Mondo</a:t>
            </a:r>
            <a:endParaRPr lang="sv-SE" dirty="0" smtClean="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Sanningsteori</a:t>
            </a:r>
          </a:p>
        </p:txBody>
      </p:sp>
      <p:sp>
        <p:nvSpPr>
          <p:cNvPr id="3" name="Platshållare för innehåll 2"/>
          <p:cNvSpPr>
            <a:spLocks noGrp="1"/>
          </p:cNvSpPr>
          <p:nvPr>
            <p:ph idx="1"/>
          </p:nvPr>
        </p:nvSpPr>
        <p:spPr>
          <a:xfrm>
            <a:off x="457200" y="1600201"/>
            <a:ext cx="8229600" cy="4925144"/>
          </a:xfrm>
        </p:spPr>
        <p:txBody>
          <a:bodyPr>
            <a:normAutofit lnSpcReduction="10000"/>
          </a:bodyPr>
          <a:lstStyle/>
          <a:p>
            <a:pPr marL="0" indent="0">
              <a:buNone/>
            </a:pPr>
            <a:r>
              <a:rPr lang="sv-SE" dirty="0" smtClean="0"/>
              <a:t>Vad är sanning?</a:t>
            </a:r>
          </a:p>
          <a:p>
            <a:pPr marL="0" indent="0">
              <a:buNone/>
            </a:pPr>
            <a:endParaRPr lang="sv-SE" sz="1200" dirty="0" smtClean="0"/>
          </a:p>
          <a:p>
            <a:pPr marL="355600" indent="-355600"/>
            <a:r>
              <a:rPr lang="sv-SE" dirty="0" smtClean="0"/>
              <a:t>Korrespondensteori</a:t>
            </a:r>
          </a:p>
          <a:p>
            <a:pPr marL="755650" lvl="1" indent="-355600"/>
            <a:r>
              <a:rPr lang="sv-SE" sz="2600" dirty="0" smtClean="0"/>
              <a:t>Sant om det finns en motsvarande verklighet eller fakta</a:t>
            </a:r>
          </a:p>
          <a:p>
            <a:pPr marL="355600" indent="-355600"/>
            <a:r>
              <a:rPr lang="sv-SE" dirty="0" smtClean="0"/>
              <a:t>Koherensteori</a:t>
            </a:r>
          </a:p>
          <a:p>
            <a:pPr marL="755650" lvl="1" indent="-355600"/>
            <a:r>
              <a:rPr lang="sv-SE" sz="2600" dirty="0" smtClean="0"/>
              <a:t>Sant om det ”hänger ihop” med andra etablerade sanningar, ska inte leda till paradoxer</a:t>
            </a:r>
          </a:p>
          <a:p>
            <a:pPr marL="755650" lvl="1" indent="-355600"/>
            <a:r>
              <a:rPr lang="sv-SE" sz="2600" dirty="0" smtClean="0"/>
              <a:t>Ska höra till det system som är ”bäst” </a:t>
            </a:r>
          </a:p>
          <a:p>
            <a:pPr marL="355600" indent="-355600"/>
            <a:r>
              <a:rPr lang="sv-SE" dirty="0" smtClean="0"/>
              <a:t>Pragmatism</a:t>
            </a:r>
          </a:p>
          <a:p>
            <a:pPr marL="755650" lvl="1" indent="-355600"/>
            <a:r>
              <a:rPr lang="sv-SE" sz="2600" dirty="0" smtClean="0"/>
              <a:t>Satsens sanning ligger i dess brukbarhet</a:t>
            </a:r>
            <a:endParaRPr lang="sv-SE"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Sanning och kunskap</a:t>
            </a:r>
          </a:p>
        </p:txBody>
      </p:sp>
      <p:sp>
        <p:nvSpPr>
          <p:cNvPr id="3" name="Platshållare för innehåll 2"/>
          <p:cNvSpPr>
            <a:spLocks noGrp="1"/>
          </p:cNvSpPr>
          <p:nvPr>
            <p:ph idx="1"/>
          </p:nvPr>
        </p:nvSpPr>
        <p:spPr>
          <a:xfrm>
            <a:off x="457200" y="1600201"/>
            <a:ext cx="8229600" cy="604663"/>
          </a:xfrm>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sv-SE" dirty="0" smtClean="0"/>
              <a:t>Ett påstående måste vara </a:t>
            </a:r>
            <a:r>
              <a:rPr lang="sv-SE" b="1" i="1" dirty="0" smtClean="0">
                <a:solidFill>
                  <a:schemeClr val="tx2"/>
                </a:solidFill>
              </a:rPr>
              <a:t>sant</a:t>
            </a:r>
            <a:r>
              <a:rPr lang="sv-SE" dirty="0" smtClean="0"/>
              <a:t> för att vara </a:t>
            </a:r>
            <a:r>
              <a:rPr lang="sv-SE" b="1" i="1" dirty="0" smtClean="0">
                <a:solidFill>
                  <a:schemeClr val="tx2"/>
                </a:solidFill>
              </a:rPr>
              <a:t>kunskap</a:t>
            </a:r>
            <a:r>
              <a:rPr lang="sv-SE" dirty="0" smtClean="0"/>
              <a:t>.</a:t>
            </a:r>
          </a:p>
        </p:txBody>
      </p:sp>
      <p:sp>
        <p:nvSpPr>
          <p:cNvPr id="4" name="Platshållare för innehåll 2"/>
          <p:cNvSpPr txBox="1">
            <a:spLocks/>
          </p:cNvSpPr>
          <p:nvPr/>
        </p:nvSpPr>
        <p:spPr>
          <a:xfrm>
            <a:off x="460475" y="2734326"/>
            <a:ext cx="8229600" cy="355699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Låter som en självklarhet?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sv-SE" sz="120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Motiveringen är att vi kan välja våra handlingar och nå de mål vi satt upp endast om vi väljer utifrån det vi vet är sant.</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Sanning</a:t>
            </a:r>
          </a:p>
        </p:txBody>
      </p:sp>
      <p:sp>
        <p:nvSpPr>
          <p:cNvPr id="3" name="Platshållare för innehåll 2"/>
          <p:cNvSpPr>
            <a:spLocks noGrp="1"/>
          </p:cNvSpPr>
          <p:nvPr>
            <p:ph idx="1"/>
          </p:nvPr>
        </p:nvSpPr>
        <p:spPr>
          <a:xfrm>
            <a:off x="457200" y="4390510"/>
            <a:ext cx="8229600" cy="2206842"/>
          </a:xfrm>
        </p:spPr>
        <p:txBody>
          <a:bodyPr>
            <a:normAutofit/>
          </a:bodyPr>
          <a:lstStyle/>
          <a:p>
            <a:pPr marL="514350" indent="-514350">
              <a:buFont typeface="+mj-lt"/>
              <a:buAutoNum type="arabicPeriod"/>
            </a:pPr>
            <a:r>
              <a:rPr lang="sv-SE" dirty="0" smtClean="0"/>
              <a:t>Påstående som verkar vara sant</a:t>
            </a:r>
          </a:p>
          <a:p>
            <a:pPr marL="514350" indent="-514350">
              <a:buFont typeface="+mj-lt"/>
              <a:buAutoNum type="arabicPeriod"/>
            </a:pPr>
            <a:r>
              <a:rPr lang="sv-SE" dirty="0" smtClean="0"/>
              <a:t>Nya observationer, nya fakta</a:t>
            </a:r>
          </a:p>
          <a:p>
            <a:pPr marL="514350" indent="-514350">
              <a:buFont typeface="+mj-lt"/>
              <a:buAutoNum type="arabicPeriod"/>
            </a:pPr>
            <a:r>
              <a:rPr lang="sv-SE" dirty="0" smtClean="0"/>
              <a:t>Reviderat påstående</a:t>
            </a:r>
          </a:p>
        </p:txBody>
      </p:sp>
      <p:sp>
        <p:nvSpPr>
          <p:cNvPr id="4" name="Rektangel 3"/>
          <p:cNvSpPr/>
          <p:nvPr/>
        </p:nvSpPr>
        <p:spPr>
          <a:xfrm>
            <a:off x="2075723" y="1970838"/>
            <a:ext cx="2280253" cy="1458162"/>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p:cNvSpPr/>
          <p:nvPr/>
        </p:nvSpPr>
        <p:spPr>
          <a:xfrm>
            <a:off x="4355976" y="1970838"/>
            <a:ext cx="2328259" cy="1458162"/>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Ellips 5"/>
          <p:cNvSpPr/>
          <p:nvPr/>
        </p:nvSpPr>
        <p:spPr>
          <a:xfrm>
            <a:off x="2651788" y="2294874"/>
            <a:ext cx="2400267" cy="918102"/>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innehåll 2"/>
          <p:cNvSpPr txBox="1">
            <a:spLocks/>
          </p:cNvSpPr>
          <p:nvPr/>
        </p:nvSpPr>
        <p:spPr>
          <a:xfrm>
            <a:off x="731573" y="1539006"/>
            <a:ext cx="3456384" cy="594066"/>
          </a:xfrm>
          <a:prstGeom prst="rect">
            <a:avLst/>
          </a:prstGeom>
        </p:spPr>
        <p:txBody>
          <a:bodyPr vert="horz" lIns="91440" tIns="45720" rIns="91440" bIns="45720" rtlCol="0">
            <a:normAutofit/>
          </a:bodyPr>
          <a:lstStyle/>
          <a:p>
            <a:pPr algn="ctr">
              <a:spcBef>
                <a:spcPct val="20000"/>
              </a:spcBef>
              <a:defRPr/>
            </a:pPr>
            <a:r>
              <a:rPr lang="sv-SE" sz="2400" b="1" i="1" dirty="0" smtClean="0">
                <a:solidFill>
                  <a:schemeClr val="tx2"/>
                </a:solidFill>
              </a:rPr>
              <a:t>Sanna påståenden</a:t>
            </a:r>
          </a:p>
        </p:txBody>
      </p:sp>
      <p:sp>
        <p:nvSpPr>
          <p:cNvPr id="8" name="Platshållare för innehåll 2"/>
          <p:cNvSpPr txBox="1">
            <a:spLocks/>
          </p:cNvSpPr>
          <p:nvPr/>
        </p:nvSpPr>
        <p:spPr>
          <a:xfrm>
            <a:off x="4764021" y="1539006"/>
            <a:ext cx="3744416" cy="59406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sv-SE" sz="2400" b="1" i="1" dirty="0" smtClean="0">
                <a:solidFill>
                  <a:srgbClr val="C00000"/>
                </a:solidFill>
              </a:rPr>
              <a:t>Falska</a:t>
            </a:r>
            <a:r>
              <a:rPr kumimoji="0" lang="sv-SE" sz="2400" b="1" i="1" u="none" strike="noStrike" kern="1200" cap="none" spc="0" normalizeH="0" noProof="0" dirty="0" smtClean="0">
                <a:ln>
                  <a:noFill/>
                </a:ln>
                <a:solidFill>
                  <a:srgbClr val="C00000"/>
                </a:solidFill>
                <a:effectLst/>
                <a:uLnTx/>
                <a:uFillTx/>
                <a:latin typeface="+mn-lt"/>
                <a:ea typeface="+mn-ea"/>
                <a:cs typeface="+mn-cs"/>
              </a:rPr>
              <a:t> påståenden</a:t>
            </a:r>
            <a:endParaRPr kumimoji="0" lang="sv-SE" sz="2400" b="1" i="1" u="none" strike="noStrike" kern="1200" cap="none" spc="0" normalizeH="0" baseline="0" noProof="0" dirty="0" smtClean="0">
              <a:ln>
                <a:noFill/>
              </a:ln>
              <a:solidFill>
                <a:srgbClr val="C00000"/>
              </a:solidFill>
              <a:effectLst/>
              <a:uLnTx/>
              <a:uFillTx/>
              <a:latin typeface="+mn-lt"/>
              <a:ea typeface="+mn-ea"/>
              <a:cs typeface="+mn-cs"/>
            </a:endParaRPr>
          </a:p>
        </p:txBody>
      </p:sp>
      <p:sp>
        <p:nvSpPr>
          <p:cNvPr id="9" name="Platshållare för innehåll 2"/>
          <p:cNvSpPr txBox="1">
            <a:spLocks/>
          </p:cNvSpPr>
          <p:nvPr/>
        </p:nvSpPr>
        <p:spPr>
          <a:xfrm>
            <a:off x="4499992" y="3645024"/>
            <a:ext cx="3456384" cy="59406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2400" b="1" i="1" u="none" strike="noStrike" kern="1200" cap="none" spc="0" normalizeH="0" baseline="0" noProof="0" dirty="0" smtClean="0">
                <a:ln>
                  <a:noFill/>
                </a:ln>
                <a:solidFill>
                  <a:schemeClr val="accent2">
                    <a:lumMod val="50000"/>
                  </a:schemeClr>
                </a:solidFill>
                <a:effectLst/>
                <a:uLnTx/>
                <a:uFillTx/>
                <a:latin typeface="+mn-lt"/>
                <a:ea typeface="+mn-ea"/>
                <a:cs typeface="+mn-cs"/>
              </a:rPr>
              <a:t>Det vi tror är sant</a:t>
            </a:r>
          </a:p>
        </p:txBody>
      </p:sp>
      <p:cxnSp>
        <p:nvCxnSpPr>
          <p:cNvPr id="11" name="Rak 10"/>
          <p:cNvCxnSpPr>
            <a:stCxn id="6" idx="5"/>
          </p:cNvCxnSpPr>
          <p:nvPr/>
        </p:nvCxnSpPr>
        <p:spPr>
          <a:xfrm>
            <a:off x="4700544" y="3078523"/>
            <a:ext cx="375512" cy="782525"/>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Platshållare för innehåll 2"/>
          <p:cNvSpPr txBox="1">
            <a:spLocks/>
          </p:cNvSpPr>
          <p:nvPr/>
        </p:nvSpPr>
        <p:spPr>
          <a:xfrm>
            <a:off x="1187624" y="3573016"/>
            <a:ext cx="2016224" cy="594066"/>
          </a:xfrm>
          <a:prstGeom prst="rect">
            <a:avLst/>
          </a:prstGeom>
        </p:spPr>
        <p:txBody>
          <a:bodyPr vert="horz" lIns="91440" tIns="45720" rIns="91440" bIns="45720" rtlCol="0">
            <a:normAutofit fontScale="85000" lnSpcReduction="2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2400" b="1" i="1" u="none" strike="noStrike" kern="1200" cap="none" spc="0" normalizeH="0" baseline="0" noProof="0" dirty="0" smtClean="0">
                <a:ln>
                  <a:noFill/>
                </a:ln>
                <a:effectLst/>
                <a:uLnTx/>
                <a:uFillTx/>
                <a:latin typeface="+mn-lt"/>
                <a:ea typeface="+mn-ea"/>
                <a:cs typeface="+mn-cs"/>
              </a:rPr>
              <a:t>Vem bestämmer vad som är sant?</a:t>
            </a:r>
            <a:endParaRPr kumimoji="0" lang="sv-SE" sz="2400" b="1" i="1" u="none" strike="noStrike" kern="1200" cap="none" spc="0" normalizeH="0" baseline="0" noProof="0" dirty="0" smtClean="0">
              <a:ln>
                <a:noFill/>
              </a:ln>
              <a:effectLst/>
              <a:uLnTx/>
              <a:uFillTx/>
              <a:latin typeface="+mn-lt"/>
              <a:ea typeface="+mn-ea"/>
              <a:cs typeface="+mn-cs"/>
            </a:endParaRPr>
          </a:p>
        </p:txBody>
      </p:sp>
      <p:cxnSp>
        <p:nvCxnSpPr>
          <p:cNvPr id="13" name="Rak 12"/>
          <p:cNvCxnSpPr>
            <a:endCxn id="12" idx="3"/>
          </p:cNvCxnSpPr>
          <p:nvPr/>
        </p:nvCxnSpPr>
        <p:spPr>
          <a:xfrm flipH="1">
            <a:off x="3203848" y="3429000"/>
            <a:ext cx="1152128" cy="441049"/>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Epistemologi</a:t>
            </a:r>
          </a:p>
        </p:txBody>
      </p:sp>
      <p:sp>
        <p:nvSpPr>
          <p:cNvPr id="3" name="Platshållare för innehåll 2"/>
          <p:cNvSpPr>
            <a:spLocks noGrp="1"/>
          </p:cNvSpPr>
          <p:nvPr>
            <p:ph idx="1"/>
          </p:nvPr>
        </p:nvSpPr>
        <p:spPr>
          <a:xfrm>
            <a:off x="457200" y="1600201"/>
            <a:ext cx="8229600" cy="4925144"/>
          </a:xfrm>
        </p:spPr>
        <p:txBody>
          <a:bodyPr>
            <a:normAutofit/>
          </a:bodyPr>
          <a:lstStyle/>
          <a:p>
            <a:pPr marL="0" indent="0">
              <a:buNone/>
            </a:pPr>
            <a:r>
              <a:rPr lang="sv-SE" dirty="0" smtClean="0"/>
              <a:t>Läran om vad man kan veta och hur man når kunskap</a:t>
            </a:r>
          </a:p>
          <a:p>
            <a:pPr marL="0" indent="0">
              <a:buNone/>
            </a:pPr>
            <a:endParaRPr lang="sv-SE" sz="1200" dirty="0" smtClean="0"/>
          </a:p>
          <a:p>
            <a:pPr marL="355600" indent="-355600"/>
            <a:r>
              <a:rPr lang="sv-SE" dirty="0" smtClean="0"/>
              <a:t>Rationalism</a:t>
            </a:r>
          </a:p>
          <a:p>
            <a:pPr marL="755650" lvl="1" indent="-355600"/>
            <a:r>
              <a:rPr lang="sv-SE" sz="2600" dirty="0" smtClean="0"/>
              <a:t>Ren tankeverksamhet</a:t>
            </a:r>
          </a:p>
          <a:p>
            <a:pPr marL="355600" indent="-355600"/>
            <a:r>
              <a:rPr lang="sv-SE" dirty="0" smtClean="0"/>
              <a:t>Empirism</a:t>
            </a:r>
          </a:p>
          <a:p>
            <a:pPr marL="755650" lvl="1" indent="-355600"/>
            <a:r>
              <a:rPr lang="sv-SE" sz="2600" dirty="0" smtClean="0"/>
              <a:t>Genom observationer och erfarenheter</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Vetenskap</a:t>
            </a:r>
          </a:p>
        </p:txBody>
      </p:sp>
      <p:sp>
        <p:nvSpPr>
          <p:cNvPr id="3" name="Platshållare för innehåll 2"/>
          <p:cNvSpPr>
            <a:spLocks noGrp="1"/>
          </p:cNvSpPr>
          <p:nvPr>
            <p:ph idx="1"/>
          </p:nvPr>
        </p:nvSpPr>
        <p:spPr>
          <a:xfrm>
            <a:off x="457200" y="1600201"/>
            <a:ext cx="8229600" cy="4925144"/>
          </a:xfrm>
        </p:spPr>
        <p:txBody>
          <a:bodyPr>
            <a:normAutofit fontScale="92500" lnSpcReduction="20000"/>
          </a:bodyPr>
          <a:lstStyle/>
          <a:p>
            <a:pPr marL="0" indent="0">
              <a:buNone/>
            </a:pPr>
            <a:r>
              <a:rPr lang="sv-SE" dirty="0" smtClean="0"/>
              <a:t>Ordet vetenskap kan avse:</a:t>
            </a:r>
          </a:p>
          <a:p>
            <a:pPr marL="358775" indent="-358775"/>
            <a:r>
              <a:rPr lang="sv-SE" b="1" i="1" dirty="0" smtClean="0">
                <a:solidFill>
                  <a:schemeClr val="tx2"/>
                </a:solidFill>
              </a:rPr>
              <a:t>Processen</a:t>
            </a:r>
            <a:r>
              <a:rPr lang="sv-SE" dirty="0" smtClean="0"/>
              <a:t>, dvs. hur får vi kunskap</a:t>
            </a:r>
          </a:p>
          <a:p>
            <a:pPr marL="358775" indent="-358775"/>
            <a:r>
              <a:rPr lang="sv-SE" b="1" i="1" dirty="0" smtClean="0">
                <a:solidFill>
                  <a:schemeClr val="tx2"/>
                </a:solidFill>
              </a:rPr>
              <a:t>Resultatet</a:t>
            </a:r>
            <a:r>
              <a:rPr lang="sv-SE" dirty="0" smtClean="0"/>
              <a:t> av processen, den kunskap vi erhållit</a:t>
            </a:r>
          </a:p>
          <a:p>
            <a:pPr marL="0" indent="0">
              <a:buNone/>
            </a:pPr>
            <a:endParaRPr lang="sv-SE" sz="1500" dirty="0" smtClean="0"/>
          </a:p>
          <a:p>
            <a:pPr marL="0" indent="0">
              <a:buNone/>
            </a:pPr>
            <a:r>
              <a:rPr lang="sv-SE" dirty="0" smtClean="0"/>
              <a:t>Vetenskaper kan delas in i:</a:t>
            </a:r>
          </a:p>
          <a:p>
            <a:pPr marL="355600" indent="-355600"/>
            <a:r>
              <a:rPr lang="sv-SE" b="1" i="1" dirty="0" smtClean="0">
                <a:solidFill>
                  <a:schemeClr val="tx2"/>
                </a:solidFill>
              </a:rPr>
              <a:t>Generaliserande, </a:t>
            </a:r>
            <a:r>
              <a:rPr lang="sv-SE" b="1" i="1" dirty="0" err="1" smtClean="0">
                <a:solidFill>
                  <a:schemeClr val="tx2"/>
                </a:solidFill>
              </a:rPr>
              <a:t>nomotetiska</a:t>
            </a:r>
            <a:endParaRPr lang="sv-SE" b="1" i="1" dirty="0" smtClean="0">
              <a:solidFill>
                <a:schemeClr val="tx2"/>
              </a:solidFill>
            </a:endParaRPr>
          </a:p>
          <a:p>
            <a:pPr marL="755650" lvl="1" indent="-355600"/>
            <a:r>
              <a:rPr lang="sv-SE" sz="2600" dirty="0" smtClean="0"/>
              <a:t>Fysik, matematik, kemi, ekonomi, beteendevetenskaper (ofta)</a:t>
            </a:r>
          </a:p>
          <a:p>
            <a:pPr marL="755650" lvl="1" indent="-355600"/>
            <a:r>
              <a:rPr lang="sv-SE" sz="2600" dirty="0" smtClean="0"/>
              <a:t>Inte bara naturvetenskaperna!</a:t>
            </a:r>
          </a:p>
          <a:p>
            <a:pPr marL="355600" indent="-355600"/>
            <a:r>
              <a:rPr lang="sv-SE" b="1" i="1" dirty="0" err="1" smtClean="0">
                <a:solidFill>
                  <a:schemeClr val="tx2"/>
                </a:solidFill>
              </a:rPr>
              <a:t>Partikulariserande</a:t>
            </a:r>
            <a:r>
              <a:rPr lang="sv-SE" b="1" i="1" dirty="0" smtClean="0">
                <a:solidFill>
                  <a:schemeClr val="tx2"/>
                </a:solidFill>
              </a:rPr>
              <a:t>, </a:t>
            </a:r>
            <a:r>
              <a:rPr lang="sv-SE" b="1" i="1" dirty="0" err="1" smtClean="0">
                <a:solidFill>
                  <a:schemeClr val="tx2"/>
                </a:solidFill>
              </a:rPr>
              <a:t>idiokratiska</a:t>
            </a:r>
            <a:endParaRPr lang="sv-SE" b="1" i="1" dirty="0" smtClean="0">
              <a:solidFill>
                <a:schemeClr val="tx2"/>
              </a:solidFill>
            </a:endParaRPr>
          </a:p>
          <a:p>
            <a:pPr marL="755650" lvl="1" indent="-355600"/>
            <a:r>
              <a:rPr lang="sv-SE" sz="2600" dirty="0" smtClean="0"/>
              <a:t>Enskilda händelser</a:t>
            </a:r>
          </a:p>
          <a:p>
            <a:pPr marL="755650" lvl="1" indent="-355600"/>
            <a:r>
              <a:rPr lang="sv-SE" sz="2600" dirty="0" smtClean="0"/>
              <a:t>Historia, konsterna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Vetenskap, forts.</a:t>
            </a:r>
          </a:p>
        </p:txBody>
      </p:sp>
      <p:sp>
        <p:nvSpPr>
          <p:cNvPr id="3" name="Platshållare för innehåll 2"/>
          <p:cNvSpPr>
            <a:spLocks noGrp="1"/>
          </p:cNvSpPr>
          <p:nvPr>
            <p:ph idx="1"/>
          </p:nvPr>
        </p:nvSpPr>
        <p:spPr>
          <a:xfrm>
            <a:off x="457200" y="1600201"/>
            <a:ext cx="8229600" cy="4925144"/>
          </a:xfrm>
        </p:spPr>
        <p:txBody>
          <a:bodyPr>
            <a:normAutofit fontScale="92500" lnSpcReduction="20000"/>
          </a:bodyPr>
          <a:lstStyle/>
          <a:p>
            <a:pPr marL="0" indent="0">
              <a:buNone/>
            </a:pPr>
            <a:r>
              <a:rPr lang="sv-SE" dirty="0" smtClean="0"/>
              <a:t>Även efter vilken typ av objekt som studeras:</a:t>
            </a:r>
          </a:p>
          <a:p>
            <a:pPr marL="0" indent="0">
              <a:buNone/>
            </a:pPr>
            <a:endParaRPr lang="sv-SE" sz="1200" dirty="0" smtClean="0"/>
          </a:p>
          <a:p>
            <a:pPr marL="355600" indent="-355600"/>
            <a:r>
              <a:rPr lang="sv-SE" dirty="0" smtClean="0"/>
              <a:t>Formella</a:t>
            </a:r>
          </a:p>
          <a:p>
            <a:pPr marL="755650" lvl="1" indent="-355600"/>
            <a:r>
              <a:rPr lang="sv-SE" sz="2600" dirty="0" smtClean="0"/>
              <a:t>Studerar </a:t>
            </a:r>
            <a:r>
              <a:rPr lang="sv-SE" sz="2600" b="1" i="1" dirty="0" smtClean="0">
                <a:solidFill>
                  <a:schemeClr val="tx2"/>
                </a:solidFill>
              </a:rPr>
              <a:t>konstruerade</a:t>
            </a:r>
            <a:r>
              <a:rPr lang="sv-SE" sz="2600" dirty="0" smtClean="0"/>
              <a:t> objekt</a:t>
            </a:r>
          </a:p>
          <a:p>
            <a:pPr marL="755650" lvl="1" indent="-355600"/>
            <a:r>
              <a:rPr lang="sv-SE" sz="2600" dirty="0" smtClean="0"/>
              <a:t>Logik, matematik, (fysik)</a:t>
            </a:r>
          </a:p>
          <a:p>
            <a:pPr marL="355600" indent="-355600"/>
            <a:r>
              <a:rPr lang="sv-SE" dirty="0" smtClean="0"/>
              <a:t>Empiriska</a:t>
            </a:r>
          </a:p>
          <a:p>
            <a:pPr marL="755650" lvl="1" indent="-355600"/>
            <a:r>
              <a:rPr lang="sv-SE" sz="2600" dirty="0" smtClean="0"/>
              <a:t>Studerar </a:t>
            </a:r>
            <a:r>
              <a:rPr lang="sv-SE" sz="2600" b="1" i="1" dirty="0" smtClean="0">
                <a:solidFill>
                  <a:schemeClr val="tx2"/>
                </a:solidFill>
              </a:rPr>
              <a:t>verkliga</a:t>
            </a:r>
            <a:r>
              <a:rPr lang="sv-SE" sz="2600" dirty="0" smtClean="0"/>
              <a:t> objekt</a:t>
            </a:r>
          </a:p>
          <a:p>
            <a:pPr marL="755650" lvl="1" indent="-355600"/>
            <a:r>
              <a:rPr lang="sv-SE" sz="2600" dirty="0" smtClean="0"/>
              <a:t>Medicin, ekonomi, historia</a:t>
            </a:r>
          </a:p>
          <a:p>
            <a:pPr marL="0" indent="0">
              <a:buNone/>
            </a:pPr>
            <a:endParaRPr lang="sv-SE" sz="2200" dirty="0" smtClean="0"/>
          </a:p>
          <a:p>
            <a:pPr marL="0" indent="0">
              <a:buNone/>
            </a:pPr>
            <a:r>
              <a:rPr lang="sv-SE" i="1" dirty="0" smtClean="0">
                <a:solidFill>
                  <a:schemeClr val="tx2"/>
                </a:solidFill>
              </a:rPr>
              <a:t>Med objekt avses till vardags ofta ”saker” men även händelser och relationer studeras givetvis inom båda klasserna.</a:t>
            </a:r>
          </a:p>
          <a:p>
            <a:pPr marL="0" indent="0">
              <a:buNone/>
            </a:pPr>
            <a:endParaRPr lang="sv-SE" sz="26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Vetenskap, forts.</a:t>
            </a:r>
          </a:p>
        </p:txBody>
      </p:sp>
      <p:sp>
        <p:nvSpPr>
          <p:cNvPr id="3" name="Platshållare för innehåll 2"/>
          <p:cNvSpPr>
            <a:spLocks noGrp="1"/>
          </p:cNvSpPr>
          <p:nvPr>
            <p:ph idx="1"/>
          </p:nvPr>
        </p:nvSpPr>
        <p:spPr>
          <a:xfrm>
            <a:off x="457200" y="1600201"/>
            <a:ext cx="8229600" cy="4925144"/>
          </a:xfrm>
        </p:spPr>
        <p:txBody>
          <a:bodyPr>
            <a:normAutofit lnSpcReduction="10000"/>
          </a:bodyPr>
          <a:lstStyle/>
          <a:p>
            <a:pPr marL="0" indent="0">
              <a:buNone/>
            </a:pPr>
            <a:r>
              <a:rPr lang="sv-SE" dirty="0" smtClean="0"/>
              <a:t>Var placerar vi ämnet </a:t>
            </a:r>
            <a:r>
              <a:rPr lang="sv-SE" b="1" i="1" dirty="0" smtClean="0">
                <a:solidFill>
                  <a:schemeClr val="tx2"/>
                </a:solidFill>
              </a:rPr>
              <a:t>statistik</a:t>
            </a:r>
            <a:r>
              <a:rPr lang="sv-SE" dirty="0" smtClean="0"/>
              <a:t>?</a:t>
            </a:r>
          </a:p>
          <a:p>
            <a:pPr marL="0" indent="0">
              <a:buNone/>
            </a:pPr>
            <a:endParaRPr lang="sv-SE" sz="1200" dirty="0" smtClean="0"/>
          </a:p>
          <a:p>
            <a:pPr marL="0" indent="0">
              <a:buNone/>
            </a:pPr>
            <a:r>
              <a:rPr lang="sv-SE" dirty="0" smtClean="0"/>
              <a:t>Har sin grund i matematik och logik:</a:t>
            </a:r>
            <a:endParaRPr lang="sv-SE" sz="1200" dirty="0" smtClean="0"/>
          </a:p>
          <a:p>
            <a:pPr marL="355600" indent="-355600"/>
            <a:r>
              <a:rPr lang="sv-SE" u="sng" dirty="0" smtClean="0"/>
              <a:t>Generell</a:t>
            </a:r>
            <a:r>
              <a:rPr lang="sv-SE" dirty="0" smtClean="0"/>
              <a:t> och </a:t>
            </a:r>
            <a:r>
              <a:rPr lang="sv-SE" u="sng" dirty="0" smtClean="0"/>
              <a:t>formell</a:t>
            </a:r>
          </a:p>
          <a:p>
            <a:pPr marL="755650" lvl="1" indent="-355600"/>
            <a:r>
              <a:rPr lang="sv-SE" dirty="0" smtClean="0"/>
              <a:t>dvs. allmängiltig, </a:t>
            </a:r>
            <a:r>
              <a:rPr lang="sv-SE" dirty="0" err="1" smtClean="0"/>
              <a:t>nomotetisk</a:t>
            </a:r>
            <a:endParaRPr lang="sv-SE" dirty="0" smtClean="0"/>
          </a:p>
          <a:p>
            <a:pPr marL="755650" lvl="1" indent="-355600"/>
            <a:r>
              <a:rPr lang="sv-SE" dirty="0" smtClean="0"/>
              <a:t>konstruerade objekt (tal, sannolikheter)</a:t>
            </a:r>
          </a:p>
          <a:p>
            <a:pPr marL="0" indent="0">
              <a:buNone/>
            </a:pPr>
            <a:endParaRPr lang="sv-SE" sz="2200" dirty="0" smtClean="0"/>
          </a:p>
          <a:p>
            <a:pPr marL="0" indent="0">
              <a:buNone/>
            </a:pPr>
            <a:r>
              <a:rPr lang="sv-SE" dirty="0" smtClean="0"/>
              <a:t>Statistiska metoder</a:t>
            </a:r>
            <a:r>
              <a:rPr lang="sv-SE" b="1" i="1" dirty="0" smtClean="0">
                <a:solidFill>
                  <a:schemeClr val="accent5">
                    <a:lumMod val="50000"/>
                  </a:schemeClr>
                </a:solidFill>
              </a:rPr>
              <a:t> </a:t>
            </a:r>
            <a:r>
              <a:rPr lang="sv-SE" dirty="0" smtClean="0"/>
              <a:t>och </a:t>
            </a:r>
            <a:r>
              <a:rPr lang="sv-SE" dirty="0" smtClean="0"/>
              <a:t>dessas </a:t>
            </a:r>
            <a:r>
              <a:rPr lang="sv-SE" b="1" i="1" dirty="0" smtClean="0">
                <a:solidFill>
                  <a:schemeClr val="tx2"/>
                </a:solidFill>
              </a:rPr>
              <a:t>tillämpning</a:t>
            </a:r>
            <a:r>
              <a:rPr lang="sv-SE" dirty="0" smtClean="0"/>
              <a:t>:</a:t>
            </a:r>
          </a:p>
          <a:p>
            <a:pPr marL="355600" indent="-355600"/>
            <a:r>
              <a:rPr lang="sv-SE" dirty="0" smtClean="0"/>
              <a:t>Typiskt inom de </a:t>
            </a:r>
            <a:r>
              <a:rPr lang="sv-SE" u="sng" dirty="0" smtClean="0"/>
              <a:t>generella</a:t>
            </a:r>
            <a:r>
              <a:rPr lang="sv-SE" dirty="0" smtClean="0"/>
              <a:t> och </a:t>
            </a:r>
            <a:r>
              <a:rPr lang="sv-SE" u="sng" dirty="0" smtClean="0"/>
              <a:t>empiriska</a:t>
            </a:r>
            <a:r>
              <a:rPr lang="sv-SE" dirty="0" smtClean="0"/>
              <a:t> vetenskaperna</a:t>
            </a:r>
          </a:p>
          <a:p>
            <a:pPr marL="0" indent="0">
              <a:buNone/>
            </a:pPr>
            <a:endParaRPr lang="sv-SE" sz="26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Sannolikheter</a:t>
            </a:r>
          </a:p>
        </p:txBody>
      </p:sp>
      <p:sp>
        <p:nvSpPr>
          <p:cNvPr id="3" name="Platshållare för innehåll 2"/>
          <p:cNvSpPr>
            <a:spLocks noGrp="1"/>
          </p:cNvSpPr>
          <p:nvPr>
            <p:ph idx="1"/>
          </p:nvPr>
        </p:nvSpPr>
        <p:spPr/>
        <p:txBody>
          <a:bodyPr>
            <a:normAutofit/>
          </a:bodyPr>
          <a:lstStyle/>
          <a:p>
            <a:pPr marL="0" indent="0">
              <a:spcBef>
                <a:spcPts val="1800"/>
              </a:spcBef>
              <a:buNone/>
            </a:pPr>
            <a:r>
              <a:rPr lang="sv-SE" dirty="0" smtClean="0"/>
              <a:t>”Om gud har gjort världen till en fullkomlig mekanism, har han åtminstone givit så mycket till vårt ofullkomliga intellekt att vi, för att kunna förutsäga små delar av den, inte behöver lösa oräkneliga differentialekvationer, utan med hygglig framgång kan använda tärningar.”</a:t>
            </a:r>
          </a:p>
          <a:p>
            <a:pPr marL="0" indent="0" algn="r">
              <a:spcBef>
                <a:spcPts val="1800"/>
              </a:spcBef>
              <a:buNone/>
            </a:pPr>
            <a:r>
              <a:rPr lang="sv-SE" dirty="0" smtClean="0"/>
              <a:t>MAX BORN</a:t>
            </a:r>
          </a:p>
        </p:txBody>
      </p:sp>
      <p:pic>
        <p:nvPicPr>
          <p:cNvPr id="5" name="Picture 2" descr="http://henrikbranden.se/wp-content/uploads/2010/05/t%C3%A4rningar-160-Jonathan-Werner-notify-xchng-727041_87575398.jpg"/>
          <p:cNvPicPr>
            <a:picLocks noChangeAspect="1" noChangeArrowheads="1"/>
          </p:cNvPicPr>
          <p:nvPr/>
        </p:nvPicPr>
        <p:blipFill>
          <a:blip r:embed="rId2" cstate="print"/>
          <a:srcRect/>
          <a:stretch>
            <a:fillRect/>
          </a:stretch>
        </p:blipFill>
        <p:spPr bwMode="auto">
          <a:xfrm>
            <a:off x="4932040" y="5013176"/>
            <a:ext cx="1719965" cy="1512183"/>
          </a:xfrm>
          <a:prstGeom prst="rect">
            <a:avLst/>
          </a:prstGeom>
          <a:noFill/>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Vad är en teori?</a:t>
            </a:r>
          </a:p>
        </p:txBody>
      </p:sp>
      <p:sp>
        <p:nvSpPr>
          <p:cNvPr id="3" name="Platshållare för innehåll 2"/>
          <p:cNvSpPr>
            <a:spLocks noGrp="1"/>
          </p:cNvSpPr>
          <p:nvPr>
            <p:ph idx="1"/>
          </p:nvPr>
        </p:nvSpPr>
        <p:spPr>
          <a:xfrm>
            <a:off x="457200" y="1600201"/>
            <a:ext cx="8229600" cy="1936812"/>
          </a:xfrm>
        </p:spPr>
        <p:txBody>
          <a:bodyPr>
            <a:normAutofit fontScale="92500" lnSpcReduction="20000"/>
          </a:bodyPr>
          <a:lstStyle/>
          <a:p>
            <a:pPr marL="0" indent="0">
              <a:buNone/>
            </a:pPr>
            <a:r>
              <a:rPr lang="sv-SE" dirty="0" smtClean="0"/>
              <a:t>Betyder något mer än bara ett antagande eller hypotes</a:t>
            </a:r>
          </a:p>
          <a:p>
            <a:pPr marL="0" indent="0">
              <a:buNone/>
            </a:pPr>
            <a:endParaRPr lang="sv-SE" sz="1200" dirty="0" smtClean="0"/>
          </a:p>
          <a:p>
            <a:pPr marL="0" indent="0">
              <a:buNone/>
            </a:pPr>
            <a:r>
              <a:rPr lang="sv-SE" i="1" dirty="0" smtClean="0">
                <a:solidFill>
                  <a:schemeClr val="accent2">
                    <a:lumMod val="50000"/>
                  </a:schemeClr>
                </a:solidFill>
              </a:rPr>
              <a:t>Vardagligt: ”Månen är gjord av ost” är ett påstående och inte en teori</a:t>
            </a:r>
          </a:p>
        </p:txBody>
      </p:sp>
      <p:sp>
        <p:nvSpPr>
          <p:cNvPr id="4" name="Platshållare för innehåll 2"/>
          <p:cNvSpPr txBox="1">
            <a:spLocks/>
          </p:cNvSpPr>
          <p:nvPr/>
        </p:nvSpPr>
        <p:spPr>
          <a:xfrm>
            <a:off x="460475" y="3706434"/>
            <a:ext cx="8229600" cy="217083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u="none" strike="noStrike" kern="1200" cap="none" spc="0" normalizeH="0" baseline="0" noProof="0" dirty="0" smtClean="0">
                <a:ln>
                  <a:noFill/>
                </a:ln>
                <a:effectLst/>
                <a:uLnTx/>
                <a:uFillTx/>
                <a:latin typeface="+mn-lt"/>
                <a:ea typeface="+mn-ea"/>
                <a:cs typeface="+mn-cs"/>
              </a:rPr>
              <a:t>En teori är ett logiskt sammanhängande system av satser (påståenden) som beskriver </a:t>
            </a:r>
            <a:r>
              <a:rPr kumimoji="0" lang="sv-SE" sz="3200" b="0" u="sng" strike="noStrike" kern="1200" cap="none" spc="0" normalizeH="0" baseline="0" noProof="0" dirty="0" smtClean="0">
                <a:ln>
                  <a:noFill/>
                </a:ln>
                <a:effectLst/>
                <a:uLnTx/>
                <a:uFillTx/>
                <a:latin typeface="+mn-lt"/>
                <a:ea typeface="+mn-ea"/>
                <a:cs typeface="+mn-cs"/>
              </a:rPr>
              <a:t>relationer</a:t>
            </a:r>
            <a:r>
              <a:rPr kumimoji="0" lang="sv-SE" sz="3200" b="0" u="none" strike="noStrike" kern="1200" cap="none" spc="0" normalizeH="0" baseline="0" noProof="0" dirty="0" smtClean="0">
                <a:ln>
                  <a:noFill/>
                </a:ln>
                <a:effectLst/>
                <a:uLnTx/>
                <a:uFillTx/>
                <a:latin typeface="+mn-lt"/>
                <a:ea typeface="+mn-ea"/>
                <a:cs typeface="+mn-cs"/>
              </a:rPr>
              <a:t> mellan</a:t>
            </a:r>
            <a:r>
              <a:rPr kumimoji="0" lang="sv-SE" sz="3200" b="0" u="none" strike="noStrike" kern="1200" cap="none" spc="0" normalizeH="0" noProof="0" dirty="0" smtClean="0">
                <a:ln>
                  <a:noFill/>
                </a:ln>
                <a:effectLst/>
                <a:uLnTx/>
                <a:uFillTx/>
                <a:latin typeface="+mn-lt"/>
                <a:ea typeface="+mn-ea"/>
                <a:cs typeface="+mn-cs"/>
              </a:rPr>
              <a:t> väldefinierade </a:t>
            </a:r>
            <a:r>
              <a:rPr kumimoji="0" lang="sv-SE" sz="3200" b="0" u="sng" strike="noStrike" kern="1200" cap="none" spc="0" normalizeH="0" noProof="0" dirty="0" smtClean="0">
                <a:ln>
                  <a:noFill/>
                </a:ln>
                <a:effectLst/>
                <a:uLnTx/>
                <a:uFillTx/>
                <a:latin typeface="+mn-lt"/>
                <a:ea typeface="+mn-ea"/>
                <a:cs typeface="+mn-cs"/>
              </a:rPr>
              <a:t>objekt</a:t>
            </a:r>
            <a:r>
              <a:rPr kumimoji="0" lang="sv-SE" sz="3200" b="0" u="none" strike="noStrike" kern="1200" cap="none" spc="0" normalizeH="0" noProof="0" dirty="0" smtClean="0">
                <a:ln>
                  <a:noFill/>
                </a:ln>
                <a:effectLst/>
                <a:uLnTx/>
                <a:uFillTx/>
                <a:latin typeface="+mn-lt"/>
                <a:ea typeface="+mn-ea"/>
                <a:cs typeface="+mn-cs"/>
              </a:rPr>
              <a:t> el. begrepp samt </a:t>
            </a:r>
            <a:r>
              <a:rPr kumimoji="0" lang="sv-SE" sz="3200" b="0" u="sng" strike="noStrike" kern="1200" cap="none" spc="0" normalizeH="0" noProof="0" dirty="0" smtClean="0">
                <a:ln>
                  <a:noFill/>
                </a:ln>
                <a:effectLst/>
                <a:uLnTx/>
                <a:uFillTx/>
                <a:latin typeface="+mn-lt"/>
                <a:ea typeface="+mn-ea"/>
                <a:cs typeface="+mn-cs"/>
              </a:rPr>
              <a:t>tolkningar</a:t>
            </a:r>
            <a:r>
              <a:rPr kumimoji="0" lang="sv-SE" sz="3200" b="0" u="none" strike="noStrike" kern="1200" cap="none" spc="0" normalizeH="0" noProof="0" dirty="0" smtClean="0">
                <a:ln>
                  <a:noFill/>
                </a:ln>
                <a:effectLst/>
                <a:uLnTx/>
                <a:uFillTx/>
                <a:latin typeface="+mn-lt"/>
                <a:ea typeface="+mn-ea"/>
                <a:cs typeface="+mn-cs"/>
              </a:rPr>
              <a:t> av dessa relationer och objekt</a:t>
            </a:r>
            <a:endParaRPr kumimoji="0" lang="sv-SE" sz="3200" b="0" u="none" strike="noStrike" kern="1200" cap="none" spc="0" normalizeH="0" baseline="0" noProof="0" dirty="0" smtClean="0">
              <a:ln>
                <a:noFill/>
              </a:ln>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Teorier</a:t>
            </a:r>
          </a:p>
        </p:txBody>
      </p:sp>
      <p:sp>
        <p:nvSpPr>
          <p:cNvPr id="3" name="Platshållare för innehåll 2"/>
          <p:cNvSpPr>
            <a:spLocks noGrp="1"/>
          </p:cNvSpPr>
          <p:nvPr>
            <p:ph idx="1"/>
          </p:nvPr>
        </p:nvSpPr>
        <p:spPr>
          <a:xfrm>
            <a:off x="457200" y="1322766"/>
            <a:ext cx="8229600" cy="5400600"/>
          </a:xfrm>
        </p:spPr>
        <p:txBody>
          <a:bodyPr>
            <a:normAutofit fontScale="92500" lnSpcReduction="10000"/>
          </a:bodyPr>
          <a:lstStyle/>
          <a:p>
            <a:pPr marL="355600" indent="-355600"/>
            <a:r>
              <a:rPr lang="sv-SE" u="sng" dirty="0" smtClean="0"/>
              <a:t>Formella vetenskaper</a:t>
            </a:r>
          </a:p>
          <a:p>
            <a:pPr marL="755650" lvl="1" indent="-355600"/>
            <a:r>
              <a:rPr lang="sv-SE" dirty="0" smtClean="0"/>
              <a:t>Axiom dvs. elementära </a:t>
            </a:r>
            <a:r>
              <a:rPr lang="sv-SE" dirty="0" smtClean="0"/>
              <a:t>grundantaganden </a:t>
            </a:r>
            <a:r>
              <a:rPr lang="sv-SE" dirty="0" smtClean="0"/>
              <a:t>som antas vara sanna</a:t>
            </a:r>
          </a:p>
          <a:p>
            <a:pPr marL="755650" lvl="1" indent="-355600"/>
            <a:r>
              <a:rPr lang="sv-SE" dirty="0" smtClean="0"/>
              <a:t>Logiska härledningar ur sanna påståenden till nya sanningar</a:t>
            </a:r>
          </a:p>
          <a:p>
            <a:pPr marL="755650" lvl="1" indent="-355600"/>
            <a:r>
              <a:rPr lang="sv-SE" dirty="0" smtClean="0"/>
              <a:t>Rationalism, koherens</a:t>
            </a:r>
          </a:p>
          <a:p>
            <a:pPr marL="0" lvl="1" indent="0">
              <a:buNone/>
            </a:pPr>
            <a:endParaRPr lang="sv-SE" sz="1200" dirty="0" smtClean="0"/>
          </a:p>
          <a:p>
            <a:pPr marL="355600" indent="-355600"/>
            <a:r>
              <a:rPr lang="sv-SE" u="sng" dirty="0" smtClean="0"/>
              <a:t>Empiriska vetenskaper</a:t>
            </a:r>
          </a:p>
          <a:p>
            <a:pPr marL="755650" lvl="1" indent="-355600"/>
            <a:r>
              <a:rPr lang="sv-SE" dirty="0" smtClean="0"/>
              <a:t>Vedertagna sanningar, påståenden</a:t>
            </a:r>
          </a:p>
          <a:p>
            <a:pPr marL="755650" lvl="1" indent="-355600"/>
            <a:r>
              <a:rPr lang="sv-SE" dirty="0" smtClean="0"/>
              <a:t>Logiska härledningar ur sanna påståenden till nya sanningar och prediktioner</a:t>
            </a:r>
          </a:p>
          <a:p>
            <a:pPr marL="755650" lvl="1" indent="-355600"/>
            <a:r>
              <a:rPr lang="sv-SE" dirty="0" smtClean="0"/>
              <a:t>Måste verifieras empiriskt</a:t>
            </a:r>
          </a:p>
          <a:p>
            <a:pPr marL="755650" lvl="1" indent="-355600"/>
            <a:r>
              <a:rPr lang="sv-SE" dirty="0" smtClean="0"/>
              <a:t>Empirism, korrespondens, </a:t>
            </a:r>
            <a:r>
              <a:rPr lang="sv-SE" dirty="0" err="1" smtClean="0"/>
              <a:t>korherens</a:t>
            </a:r>
            <a:endParaRPr lang="sv-SE"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Lärare på kursen</a:t>
            </a:r>
          </a:p>
        </p:txBody>
      </p:sp>
      <p:sp>
        <p:nvSpPr>
          <p:cNvPr id="3" name="Platshållare för innehåll 2"/>
          <p:cNvSpPr>
            <a:spLocks noGrp="1"/>
          </p:cNvSpPr>
          <p:nvPr>
            <p:ph idx="1"/>
          </p:nvPr>
        </p:nvSpPr>
        <p:spPr>
          <a:xfrm>
            <a:off x="457200" y="1600201"/>
            <a:ext cx="8435280" cy="5141168"/>
          </a:xfrm>
        </p:spPr>
        <p:txBody>
          <a:bodyPr>
            <a:normAutofit/>
          </a:bodyPr>
          <a:lstStyle/>
          <a:p>
            <a:pPr marL="0" indent="0">
              <a:buNone/>
            </a:pPr>
            <a:endParaRPr lang="sv-SE" dirty="0" smtClean="0"/>
          </a:p>
          <a:p>
            <a:pPr marL="0" indent="0">
              <a:buNone/>
              <a:tabLst>
                <a:tab pos="3048000" algn="l"/>
              </a:tabLst>
            </a:pPr>
            <a:r>
              <a:rPr lang="sv-SE" dirty="0" smtClean="0"/>
              <a:t>Michael Carlson	Kursansvarig,</a:t>
            </a:r>
          </a:p>
          <a:p>
            <a:pPr marL="0" indent="0">
              <a:spcBef>
                <a:spcPts val="0"/>
              </a:spcBef>
              <a:buNone/>
              <a:tabLst>
                <a:tab pos="3048000" algn="l"/>
              </a:tabLst>
            </a:pPr>
            <a:r>
              <a:rPr lang="sv-SE" dirty="0" smtClean="0"/>
              <a:t>	</a:t>
            </a:r>
            <a:r>
              <a:rPr lang="sv-SE" dirty="0" smtClean="0"/>
              <a:t>Föreläsare </a:t>
            </a:r>
            <a:r>
              <a:rPr lang="sv-SE" dirty="0" smtClean="0"/>
              <a:t>SG1 </a:t>
            </a:r>
            <a:r>
              <a:rPr lang="sv-SE" dirty="0" smtClean="0"/>
              <a:t>(F1-F3) och </a:t>
            </a:r>
            <a:r>
              <a:rPr lang="sv-SE" dirty="0" smtClean="0"/>
              <a:t>SG2</a:t>
            </a:r>
          </a:p>
          <a:p>
            <a:pPr marL="0" indent="0">
              <a:spcBef>
                <a:spcPts val="1200"/>
              </a:spcBef>
              <a:buNone/>
              <a:tabLst>
                <a:tab pos="3048000" algn="l"/>
              </a:tabLst>
            </a:pPr>
            <a:r>
              <a:rPr lang="sv-SE" dirty="0" smtClean="0"/>
              <a:t>Hans Nyquist	Föreläsare </a:t>
            </a:r>
            <a:r>
              <a:rPr lang="sv-SE" dirty="0" smtClean="0"/>
              <a:t>SG1 (F4-12)</a:t>
            </a:r>
            <a:endParaRPr lang="sv-SE" dirty="0" smtClean="0"/>
          </a:p>
          <a:p>
            <a:pPr marL="0" indent="0">
              <a:spcBef>
                <a:spcPts val="1200"/>
              </a:spcBef>
              <a:buNone/>
              <a:tabLst>
                <a:tab pos="3048000" algn="l"/>
              </a:tabLst>
            </a:pPr>
            <a:r>
              <a:rPr lang="sv-SE" dirty="0" smtClean="0"/>
              <a:t>Karl Hellström	Övningslärare Grupp A och C</a:t>
            </a:r>
          </a:p>
          <a:p>
            <a:pPr marL="0" indent="0">
              <a:spcBef>
                <a:spcPts val="1200"/>
              </a:spcBef>
              <a:buNone/>
              <a:tabLst>
                <a:tab pos="3048000" algn="l"/>
              </a:tabLst>
            </a:pPr>
            <a:r>
              <a:rPr lang="sv-SE" dirty="0" smtClean="0"/>
              <a:t>Mikael </a:t>
            </a:r>
            <a:r>
              <a:rPr lang="sv-SE" dirty="0" err="1" smtClean="0"/>
              <a:t>Havasi</a:t>
            </a:r>
            <a:r>
              <a:rPr lang="sv-SE" dirty="0" smtClean="0"/>
              <a:t>	Övningslärare Grupp B och D</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Bra teorier?</a:t>
            </a:r>
          </a:p>
        </p:txBody>
      </p:sp>
      <p:sp>
        <p:nvSpPr>
          <p:cNvPr id="3" name="Platshållare för innehåll 2"/>
          <p:cNvSpPr>
            <a:spLocks noGrp="1"/>
          </p:cNvSpPr>
          <p:nvPr>
            <p:ph idx="1"/>
          </p:nvPr>
        </p:nvSpPr>
        <p:spPr>
          <a:xfrm>
            <a:off x="457200" y="1600200"/>
            <a:ext cx="8229600" cy="3610998"/>
          </a:xfrm>
        </p:spPr>
        <p:txBody>
          <a:bodyPr>
            <a:normAutofit fontScale="85000" lnSpcReduction="20000"/>
          </a:bodyPr>
          <a:lstStyle/>
          <a:p>
            <a:pPr marL="355600" indent="-355600">
              <a:buNone/>
            </a:pPr>
            <a:r>
              <a:rPr lang="sv-SE" dirty="0" smtClean="0"/>
              <a:t>En bra (empirisk) teori ska </a:t>
            </a:r>
          </a:p>
          <a:p>
            <a:pPr marL="355600" indent="-355600"/>
            <a:r>
              <a:rPr lang="sv-SE" dirty="0" smtClean="0"/>
              <a:t>Vara så </a:t>
            </a:r>
            <a:r>
              <a:rPr lang="sv-SE" b="1" i="1" dirty="0" smtClean="0">
                <a:solidFill>
                  <a:schemeClr val="tx2"/>
                </a:solidFill>
              </a:rPr>
              <a:t>generell</a:t>
            </a:r>
            <a:r>
              <a:rPr lang="sv-SE" dirty="0" smtClean="0"/>
              <a:t> som möjligt</a:t>
            </a:r>
          </a:p>
          <a:p>
            <a:pPr marL="355600" indent="-355600"/>
            <a:r>
              <a:rPr lang="sv-SE" b="1" i="1" dirty="0" smtClean="0">
                <a:solidFill>
                  <a:schemeClr val="tx2"/>
                </a:solidFill>
              </a:rPr>
              <a:t>Förklara</a:t>
            </a:r>
            <a:r>
              <a:rPr lang="sv-SE" dirty="0" smtClean="0"/>
              <a:t> så mycket som möjligt </a:t>
            </a:r>
          </a:p>
          <a:p>
            <a:pPr marL="355600" indent="-355600"/>
            <a:r>
              <a:rPr lang="sv-SE" dirty="0" smtClean="0"/>
              <a:t>Möjliggöra </a:t>
            </a:r>
            <a:r>
              <a:rPr lang="sv-SE" b="1" i="1" dirty="0" smtClean="0">
                <a:solidFill>
                  <a:schemeClr val="tx2"/>
                </a:solidFill>
              </a:rPr>
              <a:t>förutsägelser</a:t>
            </a:r>
          </a:p>
          <a:p>
            <a:pPr marL="355600" indent="-355600"/>
            <a:r>
              <a:rPr lang="sv-SE" dirty="0" smtClean="0"/>
              <a:t>Ange </a:t>
            </a:r>
            <a:r>
              <a:rPr lang="sv-SE" b="1" i="1" dirty="0" smtClean="0">
                <a:solidFill>
                  <a:schemeClr val="tx2"/>
                </a:solidFill>
              </a:rPr>
              <a:t>riktlinjer</a:t>
            </a:r>
            <a:r>
              <a:rPr lang="sv-SE" dirty="0" smtClean="0"/>
              <a:t>, handling</a:t>
            </a:r>
          </a:p>
          <a:p>
            <a:pPr marL="355600" indent="-355600">
              <a:buNone/>
            </a:pPr>
            <a:endParaRPr lang="sv-SE" sz="1300" dirty="0" smtClean="0"/>
          </a:p>
          <a:p>
            <a:pPr marL="355600" indent="-355600">
              <a:buNone/>
            </a:pPr>
            <a:r>
              <a:rPr lang="sv-SE" dirty="0" smtClean="0"/>
              <a:t>Men även</a:t>
            </a:r>
          </a:p>
          <a:p>
            <a:pPr marL="355600" indent="-355600"/>
            <a:r>
              <a:rPr lang="sv-SE" b="1" i="1" dirty="0" smtClean="0">
                <a:solidFill>
                  <a:schemeClr val="tx2"/>
                </a:solidFill>
              </a:rPr>
              <a:t>Enkelhet</a:t>
            </a:r>
            <a:r>
              <a:rPr lang="sv-SE" dirty="0" smtClean="0"/>
              <a:t> och </a:t>
            </a:r>
            <a:r>
              <a:rPr lang="sv-SE" b="1" i="1" dirty="0" smtClean="0">
                <a:solidFill>
                  <a:schemeClr val="tx2"/>
                </a:solidFill>
              </a:rPr>
              <a:t>tydlighet</a:t>
            </a:r>
            <a:r>
              <a:rPr lang="sv-SE" b="1" i="1" dirty="0" smtClean="0">
                <a:solidFill>
                  <a:schemeClr val="accent5">
                    <a:lumMod val="50000"/>
                  </a:schemeClr>
                </a:solidFill>
              </a:rPr>
              <a:t> </a:t>
            </a:r>
          </a:p>
          <a:p>
            <a:pPr marL="355600" indent="-355600"/>
            <a:r>
              <a:rPr lang="sv-SE" b="1" i="1" dirty="0" smtClean="0">
                <a:solidFill>
                  <a:schemeClr val="tx2"/>
                </a:solidFill>
              </a:rPr>
              <a:t>Objektivitet</a:t>
            </a:r>
            <a:endParaRPr lang="sv-SE" dirty="0" smtClean="0">
              <a:solidFill>
                <a:schemeClr val="tx2"/>
              </a:solidFill>
            </a:endParaRPr>
          </a:p>
        </p:txBody>
      </p:sp>
      <p:sp>
        <p:nvSpPr>
          <p:cNvPr id="4" name="Platshållare för innehåll 2"/>
          <p:cNvSpPr txBox="1">
            <a:spLocks/>
          </p:cNvSpPr>
          <p:nvPr/>
        </p:nvSpPr>
        <p:spPr>
          <a:xfrm>
            <a:off x="453925" y="5319210"/>
            <a:ext cx="8229600" cy="1242138"/>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2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En teori brukar inte betraktas som sann eller falsk, snarare bedöms efter sin användbarhet (pragmatism)</a:t>
            </a:r>
          </a:p>
        </p:txBody>
      </p:sp>
      <p:sp>
        <p:nvSpPr>
          <p:cNvPr id="5" name="Platshållare för innehåll 2"/>
          <p:cNvSpPr txBox="1">
            <a:spLocks/>
          </p:cNvSpPr>
          <p:nvPr/>
        </p:nvSpPr>
        <p:spPr>
          <a:xfrm>
            <a:off x="5241658" y="4221088"/>
            <a:ext cx="2012249" cy="432048"/>
          </a:xfrm>
          <a:prstGeom prst="rect">
            <a:avLst/>
          </a:prstGeom>
          <a:ln>
            <a:solidFill>
              <a:schemeClr val="accent2">
                <a:lumMod val="50000"/>
              </a:schemeClr>
            </a:solidFill>
          </a:ln>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2400" b="1" i="1" u="none" strike="noStrike" kern="1200" cap="none" spc="0" normalizeH="0" baseline="0" noProof="0" dirty="0" err="1" smtClean="0">
                <a:ln>
                  <a:noFill/>
                </a:ln>
                <a:solidFill>
                  <a:schemeClr val="accent2">
                    <a:lumMod val="50000"/>
                  </a:schemeClr>
                </a:solidFill>
                <a:effectLst/>
                <a:uLnTx/>
                <a:uFillTx/>
                <a:latin typeface="+mn-lt"/>
                <a:ea typeface="+mn-ea"/>
                <a:cs typeface="+mn-cs"/>
              </a:rPr>
              <a:t>Occam’s</a:t>
            </a:r>
            <a:r>
              <a:rPr kumimoji="0" lang="sv-SE" sz="2400" b="1" i="1" u="none" strike="noStrike" kern="1200" cap="none" spc="0" normalizeH="0" baseline="0" noProof="0" dirty="0" smtClean="0">
                <a:ln>
                  <a:noFill/>
                </a:ln>
                <a:solidFill>
                  <a:schemeClr val="accent2">
                    <a:lumMod val="50000"/>
                  </a:schemeClr>
                </a:solidFill>
                <a:effectLst/>
                <a:uLnTx/>
                <a:uFillTx/>
                <a:latin typeface="+mn-lt"/>
                <a:ea typeface="+mn-ea"/>
                <a:cs typeface="+mn-cs"/>
              </a:rPr>
              <a:t> </a:t>
            </a:r>
            <a:r>
              <a:rPr kumimoji="0" lang="sv-SE" sz="2400" b="1" i="1" u="none" strike="noStrike" kern="1200" cap="none" spc="0" normalizeH="0" baseline="0" noProof="0" dirty="0" err="1" smtClean="0">
                <a:ln>
                  <a:noFill/>
                </a:ln>
                <a:solidFill>
                  <a:schemeClr val="accent2">
                    <a:lumMod val="50000"/>
                  </a:schemeClr>
                </a:solidFill>
                <a:effectLst/>
                <a:uLnTx/>
                <a:uFillTx/>
                <a:latin typeface="+mn-lt"/>
                <a:ea typeface="+mn-ea"/>
                <a:cs typeface="+mn-cs"/>
              </a:rPr>
              <a:t>razor</a:t>
            </a:r>
            <a:endParaRPr kumimoji="0" lang="sv-SE" sz="2400" b="1" i="1" u="none" strike="noStrike" kern="1200" cap="none" spc="0" normalizeH="0" baseline="0" noProof="0" dirty="0" smtClean="0">
              <a:ln>
                <a:noFill/>
              </a:ln>
              <a:solidFill>
                <a:schemeClr val="accent2">
                  <a:lumMod val="50000"/>
                </a:schemeClr>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solidFill>
                  <a:schemeClr val="tx2"/>
                </a:solidFill>
              </a:rPr>
              <a:t>Vetenskapens utveckling</a:t>
            </a:r>
          </a:p>
        </p:txBody>
      </p:sp>
      <p:sp>
        <p:nvSpPr>
          <p:cNvPr id="3" name="Platshållare för innehåll 2"/>
          <p:cNvSpPr>
            <a:spLocks noGrp="1"/>
          </p:cNvSpPr>
          <p:nvPr>
            <p:ph idx="1"/>
          </p:nvPr>
        </p:nvSpPr>
        <p:spPr>
          <a:xfrm>
            <a:off x="457200" y="1322766"/>
            <a:ext cx="8229600" cy="5400600"/>
          </a:xfrm>
        </p:spPr>
        <p:txBody>
          <a:bodyPr>
            <a:normAutofit lnSpcReduction="10000"/>
          </a:bodyPr>
          <a:lstStyle/>
          <a:p>
            <a:pPr marL="355600" indent="-355600"/>
            <a:r>
              <a:rPr lang="sv-SE" dirty="0" err="1" smtClean="0"/>
              <a:t>Kumulativitet</a:t>
            </a:r>
            <a:endParaRPr lang="sv-SE" dirty="0" smtClean="0"/>
          </a:p>
          <a:p>
            <a:pPr marL="755650" lvl="1" indent="-355600"/>
            <a:r>
              <a:rPr lang="sv-SE" dirty="0" smtClean="0"/>
              <a:t>Att alla nya forskningsresultat (dvs. sanningar) läggs till den etablerade teorin</a:t>
            </a:r>
          </a:p>
          <a:p>
            <a:pPr marL="755650" lvl="1" indent="-355600"/>
            <a:r>
              <a:rPr lang="sv-SE" dirty="0" smtClean="0"/>
              <a:t>Står ej i konflikt med det etablerade (koherens)</a:t>
            </a:r>
          </a:p>
          <a:p>
            <a:pPr marL="755650" lvl="1" indent="-355600"/>
            <a:r>
              <a:rPr lang="sv-SE" dirty="0" smtClean="0"/>
              <a:t>Ny pusselbit som passar in</a:t>
            </a:r>
          </a:p>
          <a:p>
            <a:pPr marL="0" lvl="1" indent="0">
              <a:buNone/>
            </a:pPr>
            <a:endParaRPr lang="sv-SE" sz="1200" dirty="0" smtClean="0"/>
          </a:p>
          <a:p>
            <a:pPr marL="355600" indent="-355600"/>
            <a:r>
              <a:rPr lang="sv-SE" dirty="0" smtClean="0"/>
              <a:t>Paradigmskiften</a:t>
            </a:r>
          </a:p>
          <a:p>
            <a:pPr marL="755650" lvl="1" indent="-355600"/>
            <a:r>
              <a:rPr lang="sv-SE" dirty="0" smtClean="0"/>
              <a:t>Nya fakta som står i konflikt med etablerade </a:t>
            </a:r>
            <a:r>
              <a:rPr lang="sv-SE" dirty="0" smtClean="0"/>
              <a:t>sanningar (bristande koherens)</a:t>
            </a:r>
            <a:endParaRPr lang="sv-SE" dirty="0" smtClean="0"/>
          </a:p>
          <a:p>
            <a:pPr marL="755650" lvl="1" indent="-355600"/>
            <a:r>
              <a:rPr lang="sv-SE" dirty="0" smtClean="0"/>
              <a:t>Gamla påståenden ger ”falska” resultat el. felaktiga prediktioner</a:t>
            </a:r>
          </a:p>
          <a:p>
            <a:pPr marL="755650" lvl="1" indent="-355600"/>
            <a:r>
              <a:rPr lang="sv-SE" dirty="0" smtClean="0"/>
              <a:t>Krävs en helt ny teori</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Kursens upplägg</a:t>
            </a:r>
          </a:p>
        </p:txBody>
      </p:sp>
      <p:sp>
        <p:nvSpPr>
          <p:cNvPr id="3" name="Platshållare för innehåll 2"/>
          <p:cNvSpPr>
            <a:spLocks noGrp="1"/>
          </p:cNvSpPr>
          <p:nvPr>
            <p:ph idx="1"/>
          </p:nvPr>
        </p:nvSpPr>
        <p:spPr>
          <a:xfrm>
            <a:off x="457200" y="1600201"/>
            <a:ext cx="8229600" cy="5141168"/>
          </a:xfrm>
        </p:spPr>
        <p:txBody>
          <a:bodyPr>
            <a:normAutofit fontScale="92500" lnSpcReduction="10000"/>
          </a:bodyPr>
          <a:lstStyle/>
          <a:p>
            <a:pPr marL="0" indent="0">
              <a:buNone/>
            </a:pPr>
            <a:r>
              <a:rPr lang="sv-SE" dirty="0" smtClean="0"/>
              <a:t>Kursen består av fyra moment i två block:</a:t>
            </a:r>
          </a:p>
          <a:p>
            <a:r>
              <a:rPr lang="sv-SE" dirty="0" smtClean="0"/>
              <a:t>SG1:</a:t>
            </a:r>
          </a:p>
          <a:p>
            <a:pPr lvl="1"/>
            <a:r>
              <a:rPr lang="sv-SE" dirty="0" smtClean="0"/>
              <a:t>Moment 1: tentamen (6 poäng)</a:t>
            </a:r>
          </a:p>
          <a:p>
            <a:pPr lvl="2"/>
            <a:r>
              <a:rPr lang="sv-SE" dirty="0" smtClean="0"/>
              <a:t>Salsskrivning + frivillig uppgift</a:t>
            </a:r>
          </a:p>
          <a:p>
            <a:pPr lvl="1"/>
            <a:r>
              <a:rPr lang="sv-SE" dirty="0" smtClean="0"/>
              <a:t>Moment 2: inlämningsuppgift (1,5 poäng)</a:t>
            </a:r>
          </a:p>
          <a:p>
            <a:pPr lvl="2"/>
            <a:r>
              <a:rPr lang="sv-SE" dirty="0" smtClean="0"/>
              <a:t>Två deluppgifter som redovisas skriftligt och muntligt (endast första)</a:t>
            </a:r>
          </a:p>
          <a:p>
            <a:r>
              <a:rPr lang="sv-SE" dirty="0" smtClean="0"/>
              <a:t>SG2:</a:t>
            </a:r>
          </a:p>
          <a:p>
            <a:pPr lvl="1"/>
            <a:r>
              <a:rPr lang="sv-SE" dirty="0" smtClean="0"/>
              <a:t>Moment 3: tentamen (6 poäng)</a:t>
            </a:r>
          </a:p>
          <a:p>
            <a:pPr lvl="2"/>
            <a:r>
              <a:rPr lang="sv-SE" dirty="0" smtClean="0"/>
              <a:t>Salsskrivning + frivillig uppgift</a:t>
            </a:r>
          </a:p>
          <a:p>
            <a:pPr lvl="1"/>
            <a:r>
              <a:rPr lang="sv-SE" dirty="0" smtClean="0"/>
              <a:t>Moment 4: </a:t>
            </a:r>
            <a:r>
              <a:rPr lang="sv-SE" dirty="0" smtClean="0"/>
              <a:t>inlämningsuppgift </a:t>
            </a:r>
            <a:r>
              <a:rPr lang="sv-SE" dirty="0" smtClean="0"/>
              <a:t>(1,5 poäng)</a:t>
            </a:r>
          </a:p>
          <a:p>
            <a:pPr lvl="2"/>
            <a:r>
              <a:rPr lang="sv-SE" dirty="0" smtClean="0"/>
              <a:t>Två deluppgifter som redovisas skriftligt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Kursens upplägg</a:t>
            </a:r>
          </a:p>
        </p:txBody>
      </p:sp>
      <p:sp>
        <p:nvSpPr>
          <p:cNvPr id="3" name="Platshållare för innehåll 2"/>
          <p:cNvSpPr>
            <a:spLocks noGrp="1"/>
          </p:cNvSpPr>
          <p:nvPr>
            <p:ph idx="1"/>
          </p:nvPr>
        </p:nvSpPr>
        <p:spPr>
          <a:xfrm>
            <a:off x="457200" y="1600201"/>
            <a:ext cx="8229600" cy="5141168"/>
          </a:xfrm>
        </p:spPr>
        <p:txBody>
          <a:bodyPr>
            <a:normAutofit/>
          </a:bodyPr>
          <a:lstStyle/>
          <a:p>
            <a:r>
              <a:rPr lang="sv-SE" dirty="0" smtClean="0"/>
              <a:t>Frivillig inlämningsuppgift</a:t>
            </a:r>
          </a:p>
          <a:p>
            <a:pPr lvl="1"/>
            <a:r>
              <a:rPr lang="sv-SE" dirty="0" smtClean="0"/>
              <a:t>Ger bonuspoäng på Mom. 1 resp. 3</a:t>
            </a:r>
          </a:p>
          <a:p>
            <a:pPr lvl="1"/>
            <a:r>
              <a:rPr lang="sv-SE" dirty="0" smtClean="0"/>
              <a:t>Övningsuppgifter ur kurslitteraturen som lämnas in skriftligt</a:t>
            </a:r>
            <a:r>
              <a:rPr lang="sv-SE" dirty="0"/>
              <a:t>;</a:t>
            </a:r>
            <a:r>
              <a:rPr lang="sv-SE" dirty="0" smtClean="0"/>
              <a:t> sedan rättar ni någon kurskamrats lösning</a:t>
            </a:r>
            <a:endParaRPr lang="sv-SE" b="1" i="1" dirty="0" smtClean="0">
              <a:solidFill>
                <a:schemeClr val="accent5">
                  <a:lumMod val="75000"/>
                </a:schemeClr>
              </a:solidFill>
            </a:endParaRPr>
          </a:p>
          <a:p>
            <a:endParaRPr lang="sv-SE" sz="1400" dirty="0" smtClean="0"/>
          </a:p>
          <a:p>
            <a:r>
              <a:rPr lang="sv-SE" dirty="0" smtClean="0"/>
              <a:t>Betyg:</a:t>
            </a:r>
          </a:p>
          <a:p>
            <a:pPr lvl="1"/>
            <a:r>
              <a:rPr lang="sv-SE" dirty="0" smtClean="0"/>
              <a:t>Moment 1&amp;3: A, B, C, D, E, </a:t>
            </a:r>
            <a:r>
              <a:rPr lang="sv-SE" dirty="0" err="1" smtClean="0"/>
              <a:t>Fx</a:t>
            </a:r>
            <a:r>
              <a:rPr lang="sv-SE" dirty="0" smtClean="0"/>
              <a:t> ,F</a:t>
            </a:r>
          </a:p>
          <a:p>
            <a:pPr lvl="1"/>
            <a:r>
              <a:rPr lang="sv-SE" dirty="0" smtClean="0"/>
              <a:t>Moment 2&amp;4: Godkänd, Underkänd</a:t>
            </a:r>
          </a:p>
          <a:p>
            <a:pPr lvl="1"/>
            <a:r>
              <a:rPr lang="sv-SE" dirty="0" smtClean="0"/>
              <a:t>Slutbetyg på hela kursen enligt Kursbeskrivningen</a:t>
            </a:r>
          </a:p>
          <a:p>
            <a:pPr>
              <a:buNone/>
            </a:pPr>
            <a:endParaRPr lang="sv-SE"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Kursens innehåll</a:t>
            </a:r>
          </a:p>
        </p:txBody>
      </p:sp>
      <p:sp>
        <p:nvSpPr>
          <p:cNvPr id="3" name="Platshållare för innehåll 2"/>
          <p:cNvSpPr>
            <a:spLocks noGrp="1"/>
          </p:cNvSpPr>
          <p:nvPr>
            <p:ph idx="1"/>
          </p:nvPr>
        </p:nvSpPr>
        <p:spPr>
          <a:xfrm>
            <a:off x="457200" y="1600201"/>
            <a:ext cx="8229600" cy="5141168"/>
          </a:xfrm>
        </p:spPr>
        <p:txBody>
          <a:bodyPr>
            <a:normAutofit/>
          </a:bodyPr>
          <a:lstStyle/>
          <a:p>
            <a:pPr marL="0" indent="0">
              <a:buNone/>
            </a:pPr>
            <a:r>
              <a:rPr lang="sv-SE" b="1" dirty="0" smtClean="0">
                <a:solidFill>
                  <a:schemeClr val="tx2"/>
                </a:solidFill>
              </a:rPr>
              <a:t>SG1:</a:t>
            </a:r>
          </a:p>
          <a:p>
            <a:r>
              <a:rPr lang="sv-SE" dirty="0" smtClean="0"/>
              <a:t>Vetenskap, modeller, kunskapsbildning</a:t>
            </a:r>
          </a:p>
          <a:p>
            <a:r>
              <a:rPr lang="sv-SE" dirty="0" smtClean="0"/>
              <a:t>Lite matematik, repetition</a:t>
            </a:r>
          </a:p>
          <a:p>
            <a:r>
              <a:rPr lang="sv-SE" dirty="0" smtClean="0"/>
              <a:t>Sannolikheter</a:t>
            </a:r>
          </a:p>
          <a:p>
            <a:pPr lvl="1"/>
            <a:r>
              <a:rPr lang="sv-SE" dirty="0" smtClean="0"/>
              <a:t>utfallsrum, händelser, </a:t>
            </a:r>
            <a:r>
              <a:rPr lang="sv-SE" dirty="0" smtClean="0"/>
              <a:t>sannolikheten </a:t>
            </a:r>
            <a:r>
              <a:rPr lang="sv-SE" dirty="0" smtClean="0"/>
              <a:t>för en händelse</a:t>
            </a:r>
          </a:p>
          <a:p>
            <a:r>
              <a:rPr lang="sv-SE" dirty="0" smtClean="0"/>
              <a:t>Stokastiska variabler</a:t>
            </a:r>
          </a:p>
          <a:p>
            <a:pPr lvl="1"/>
            <a:r>
              <a:rPr lang="sv-SE" dirty="0" smtClean="0"/>
              <a:t>diskreta och kontinuerliga</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Kursens innehåll</a:t>
            </a:r>
          </a:p>
        </p:txBody>
      </p:sp>
      <p:sp>
        <p:nvSpPr>
          <p:cNvPr id="3" name="Platshållare för innehåll 2"/>
          <p:cNvSpPr>
            <a:spLocks noGrp="1"/>
          </p:cNvSpPr>
          <p:nvPr>
            <p:ph idx="1"/>
          </p:nvPr>
        </p:nvSpPr>
        <p:spPr>
          <a:xfrm>
            <a:off x="457200" y="1600201"/>
            <a:ext cx="8229600" cy="5141168"/>
          </a:xfrm>
        </p:spPr>
        <p:txBody>
          <a:bodyPr>
            <a:normAutofit lnSpcReduction="10000"/>
          </a:bodyPr>
          <a:lstStyle/>
          <a:p>
            <a:pPr marL="0" indent="0">
              <a:buNone/>
            </a:pPr>
            <a:r>
              <a:rPr lang="sv-SE" b="1" dirty="0" smtClean="0">
                <a:solidFill>
                  <a:schemeClr val="tx2"/>
                </a:solidFill>
              </a:rPr>
              <a:t>SG2:</a:t>
            </a:r>
          </a:p>
          <a:p>
            <a:r>
              <a:rPr lang="sv-SE" dirty="0" smtClean="0"/>
              <a:t>Deskription</a:t>
            </a:r>
          </a:p>
          <a:p>
            <a:r>
              <a:rPr lang="sv-SE" dirty="0" smtClean="0"/>
              <a:t>Sampling, centrala gränsvärdessatsen (CGS)</a:t>
            </a:r>
          </a:p>
          <a:p>
            <a:r>
              <a:rPr lang="sv-SE" dirty="0" err="1" smtClean="0"/>
              <a:t>Estimation</a:t>
            </a:r>
            <a:r>
              <a:rPr lang="sv-SE" dirty="0" smtClean="0"/>
              <a:t>, att skatta värden</a:t>
            </a:r>
          </a:p>
          <a:p>
            <a:pPr lvl="1"/>
            <a:r>
              <a:rPr lang="sv-SE" dirty="0" smtClean="0"/>
              <a:t>punkt- och intervallskattning</a:t>
            </a:r>
          </a:p>
          <a:p>
            <a:r>
              <a:rPr lang="sv-SE" dirty="0" smtClean="0"/>
              <a:t>Hypotesprövning</a:t>
            </a:r>
          </a:p>
          <a:p>
            <a:r>
              <a:rPr lang="sv-SE" dirty="0" err="1" smtClean="0"/>
              <a:t>Chi-två</a:t>
            </a:r>
            <a:r>
              <a:rPr lang="sv-SE" dirty="0" smtClean="0"/>
              <a:t> metoden (</a:t>
            </a:r>
            <a:r>
              <a:rPr lang="el-GR" dirty="0" smtClean="0"/>
              <a:t>χ</a:t>
            </a:r>
            <a:r>
              <a:rPr lang="sv-SE" baseline="30000" dirty="0" smtClean="0"/>
              <a:t>2</a:t>
            </a:r>
            <a:r>
              <a:rPr lang="sv-SE" dirty="0" smtClean="0"/>
              <a:t>-metoden)</a:t>
            </a:r>
          </a:p>
          <a:p>
            <a:r>
              <a:rPr lang="sv-SE" dirty="0" smtClean="0"/>
              <a:t>Tidsserier och index</a:t>
            </a:r>
          </a:p>
          <a:p>
            <a:r>
              <a:rPr lang="sv-SE" dirty="0" smtClean="0"/>
              <a:t>Beslutsteori</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solidFill>
                  <a:schemeClr val="tx2"/>
                </a:solidFill>
              </a:rPr>
              <a:t>Vad är det som krävs i tid?</a:t>
            </a:r>
          </a:p>
        </p:txBody>
      </p:sp>
      <p:graphicFrame>
        <p:nvGraphicFramePr>
          <p:cNvPr id="4" name="Tabell 3"/>
          <p:cNvGraphicFramePr>
            <a:graphicFrameLocks noGrp="1"/>
          </p:cNvGraphicFramePr>
          <p:nvPr/>
        </p:nvGraphicFramePr>
        <p:xfrm>
          <a:off x="1451653" y="1592796"/>
          <a:ext cx="5928659" cy="4915036"/>
        </p:xfrm>
        <a:graphic>
          <a:graphicData uri="http://schemas.openxmlformats.org/drawingml/2006/table">
            <a:tbl>
              <a:tblPr firstRow="1" bandRow="1">
                <a:tableStyleId>{5C22544A-7EE6-4342-B048-85BDC9FD1C3A}</a:tableStyleId>
              </a:tblPr>
              <a:tblGrid>
                <a:gridCol w="3120347"/>
                <a:gridCol w="1512168"/>
                <a:gridCol w="1296144"/>
              </a:tblGrid>
              <a:tr h="434340">
                <a:tc>
                  <a:txBody>
                    <a:bodyPr/>
                    <a:lstStyle/>
                    <a:p>
                      <a:r>
                        <a:rPr lang="sv-SE" sz="2800" b="0" kern="1200" dirty="0" smtClean="0">
                          <a:solidFill>
                            <a:schemeClr val="tx1"/>
                          </a:solidFill>
                          <a:latin typeface="+mn-lt"/>
                          <a:ea typeface="+mn-ea"/>
                          <a:cs typeface="+mn-cs"/>
                        </a:rPr>
                        <a:t>Undervisning</a:t>
                      </a:r>
                      <a:endParaRPr lang="sv-SE" sz="2800" b="0" kern="1200" dirty="0" smtClean="0">
                        <a:solidFill>
                          <a:schemeClr val="tx1"/>
                        </a:solidFill>
                        <a:latin typeface="+mn-lt"/>
                        <a:ea typeface="+mn-ea"/>
                        <a:cs typeface="+mn-cs"/>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sv-SE" sz="2800" b="0" kern="1200" dirty="0" smtClean="0">
                        <a:solidFill>
                          <a:schemeClr val="tx1"/>
                        </a:solidFill>
                        <a:latin typeface="+mn-lt"/>
                        <a:ea typeface="+mn-ea"/>
                        <a:cs typeface="+mn-cs"/>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endParaRPr lang="sv-SE" sz="2800" b="0" kern="1200" dirty="0" smtClean="0">
                        <a:solidFill>
                          <a:schemeClr val="tx1"/>
                        </a:solidFill>
                        <a:latin typeface="+mn-lt"/>
                        <a:ea typeface="+mn-ea"/>
                        <a:cs typeface="+mn-cs"/>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4340">
                <a:tc>
                  <a:txBody>
                    <a:bodyPr/>
                    <a:lstStyle/>
                    <a:p>
                      <a:pPr>
                        <a:buFontTx/>
                        <a:buNone/>
                      </a:pPr>
                      <a:r>
                        <a:rPr lang="sv-SE" sz="2800" b="0" i="1" kern="1200" dirty="0" smtClean="0">
                          <a:solidFill>
                            <a:schemeClr val="tx1"/>
                          </a:solidFill>
                          <a:latin typeface="+mn-lt"/>
                          <a:ea typeface="+mn-ea"/>
                          <a:cs typeface="+mn-cs"/>
                        </a:rPr>
                        <a:t>   - föreläsningar</a:t>
                      </a: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sv-SE" sz="2800" b="0" i="1" dirty="0" smtClean="0">
                          <a:solidFill>
                            <a:schemeClr val="tx1"/>
                          </a:solidFill>
                        </a:rPr>
                        <a:t>2</a:t>
                      </a:r>
                      <a:r>
                        <a:rPr lang="sv-SE" sz="2800" b="0" i="1" dirty="0" smtClean="0">
                          <a:solidFill>
                            <a:schemeClr val="tx1"/>
                          </a:solidFill>
                          <a:sym typeface="Symbol"/>
                        </a:rPr>
                        <a:t></a:t>
                      </a:r>
                      <a:r>
                        <a:rPr lang="sv-SE" sz="2800" b="0" i="1" dirty="0" smtClean="0">
                          <a:solidFill>
                            <a:schemeClr val="tx1"/>
                          </a:solidFill>
                        </a:rPr>
                        <a:t>23</a:t>
                      </a:r>
                      <a:endParaRPr lang="sv-SE" sz="2800" b="0" i="1" kern="1200" dirty="0" smtClean="0">
                        <a:solidFill>
                          <a:schemeClr val="tx1"/>
                        </a:solidFill>
                        <a:latin typeface="+mn-lt"/>
                        <a:ea typeface="+mn-ea"/>
                        <a:cs typeface="+mn-cs"/>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endParaRPr lang="sv-SE" sz="2800" b="0" kern="1200" dirty="0" smtClean="0">
                        <a:solidFill>
                          <a:schemeClr val="tx1"/>
                        </a:solidFill>
                        <a:latin typeface="+mn-lt"/>
                        <a:ea typeface="+mn-ea"/>
                        <a:cs typeface="+mn-cs"/>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4340">
                <a:tc>
                  <a:txBody>
                    <a:bodyPr/>
                    <a:lstStyle/>
                    <a:p>
                      <a:pPr>
                        <a:buFontTx/>
                        <a:buNone/>
                      </a:pPr>
                      <a:r>
                        <a:rPr lang="sv-SE" sz="2800" i="1" dirty="0" smtClean="0"/>
                        <a:t>   -</a:t>
                      </a:r>
                      <a:r>
                        <a:rPr lang="sv-SE" sz="2800" i="1" baseline="0" dirty="0" smtClean="0"/>
                        <a:t> </a:t>
                      </a:r>
                      <a:r>
                        <a:rPr lang="sv-SE" sz="2800" i="1" dirty="0" smtClean="0"/>
                        <a:t>räkneövningar</a:t>
                      </a:r>
                      <a:endParaRPr lang="sv-SE" sz="28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sv-SE" sz="2800" i="1" dirty="0" smtClean="0"/>
                        <a:t>2</a:t>
                      </a:r>
                      <a:r>
                        <a:rPr lang="sv-SE" sz="2800" i="1" dirty="0" smtClean="0">
                          <a:sym typeface="Symbol"/>
                        </a:rPr>
                        <a:t>17</a:t>
                      </a:r>
                      <a:endParaRPr lang="sv-SE" sz="28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pPr>
                        <a:buFontTx/>
                        <a:buNone/>
                      </a:pPr>
                      <a:r>
                        <a:rPr lang="sv-SE" sz="2800" i="1" dirty="0" smtClean="0">
                          <a:sym typeface="Symbol"/>
                        </a:rPr>
                        <a:t>   - datorlabbar</a:t>
                      </a:r>
                      <a:endParaRPr lang="sv-SE" sz="28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sv-SE" sz="2800" i="1" dirty="0" smtClean="0"/>
                        <a:t>2</a:t>
                      </a:r>
                      <a:r>
                        <a:rPr lang="sv-SE" sz="2800" i="1" dirty="0" smtClean="0">
                          <a:sym typeface="Symbol"/>
                        </a:rPr>
                        <a:t>6</a:t>
                      </a:r>
                      <a:endParaRPr lang="sv-SE" sz="28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dirty="0" smtClean="0">
                          <a:sym typeface="Symbol"/>
                        </a:rPr>
                        <a:t>92 h</a:t>
                      </a:r>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15044">
                <a:tc>
                  <a:txBody>
                    <a:bodyPr/>
                    <a:lstStyle/>
                    <a:p>
                      <a:pPr>
                        <a:buFontTx/>
                        <a:buNone/>
                      </a:pPr>
                      <a:endParaRPr lang="sv-SE" sz="10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1000" i="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endParaRPr lang="sv-SE" sz="10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800" dirty="0" smtClean="0">
                          <a:sym typeface="Symbol"/>
                        </a:rPr>
                        <a:t>Läsning egen tid</a:t>
                      </a:r>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kern="1200" dirty="0" smtClean="0">
                          <a:solidFill>
                            <a:schemeClr val="tx1"/>
                          </a:solidFill>
                          <a:latin typeface="+mn-lt"/>
                          <a:ea typeface="+mn-ea"/>
                          <a:cs typeface="+mn-cs"/>
                        </a:rPr>
                        <a:t>100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800" dirty="0" err="1" smtClean="0">
                          <a:sym typeface="Symbol"/>
                        </a:rPr>
                        <a:t>Övningar/inluppar</a:t>
                      </a:r>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kern="1200" dirty="0" smtClean="0">
                          <a:solidFill>
                            <a:schemeClr val="tx1"/>
                          </a:solidFill>
                          <a:latin typeface="+mn-lt"/>
                          <a:ea typeface="+mn-ea"/>
                          <a:cs typeface="+mn-cs"/>
                        </a:rPr>
                        <a:t>100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800" kern="1200" dirty="0" smtClean="0">
                          <a:solidFill>
                            <a:schemeClr val="tx1"/>
                          </a:solidFill>
                          <a:latin typeface="+mn-lt"/>
                          <a:ea typeface="+mn-ea"/>
                          <a:cs typeface="+mn-cs"/>
                        </a:rPr>
                        <a:t>Restid</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8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kern="1200" dirty="0" smtClean="0">
                          <a:solidFill>
                            <a:schemeClr val="tx1"/>
                          </a:solidFill>
                          <a:latin typeface="+mn-lt"/>
                          <a:ea typeface="+mn-ea"/>
                          <a:cs typeface="+mn-cs"/>
                        </a:rPr>
                        <a:t>ca 70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36356">
                <a:tc>
                  <a:txBody>
                    <a:bodyPr/>
                    <a:lstStyle/>
                    <a:p>
                      <a:endParaRPr lang="sv-SE" sz="10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10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endParaRPr lang="sv-SE" sz="1000"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800" b="1" kern="1200" dirty="0" smtClean="0">
                          <a:solidFill>
                            <a:schemeClr val="tx1"/>
                          </a:solidFill>
                          <a:latin typeface="+mn-lt"/>
                          <a:ea typeface="+mn-ea"/>
                          <a:cs typeface="+mn-cs"/>
                        </a:rPr>
                        <a:t>Totalt</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800" b="1" kern="1200" dirty="0" smtClean="0">
                        <a:solidFill>
                          <a:schemeClr val="tx1"/>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b="1" kern="1200" dirty="0" smtClean="0">
                          <a:solidFill>
                            <a:schemeClr val="tx1"/>
                          </a:solidFill>
                          <a:latin typeface="+mn-lt"/>
                          <a:ea typeface="+mn-ea"/>
                          <a:cs typeface="+mn-cs"/>
                        </a:rPr>
                        <a:t>362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800" b="1" kern="1200" dirty="0" smtClean="0">
                          <a:solidFill>
                            <a:schemeClr val="tx2"/>
                          </a:solidFill>
                          <a:latin typeface="+mn-lt"/>
                          <a:ea typeface="+mn-ea"/>
                          <a:cs typeface="+mn-cs"/>
                        </a:rPr>
                        <a:t>Nio veckor heltid</a:t>
                      </a:r>
                      <a:endParaRPr lang="sv-SE" sz="2800" b="1" kern="1200" dirty="0" smtClean="0">
                        <a:solidFill>
                          <a:schemeClr val="tx2"/>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800" b="1" kern="1200" dirty="0" smtClean="0">
                        <a:solidFill>
                          <a:schemeClr val="tx2"/>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800" b="1" kern="1200" dirty="0" smtClean="0">
                          <a:solidFill>
                            <a:schemeClr val="tx2"/>
                          </a:solidFill>
                          <a:latin typeface="+mn-lt"/>
                          <a:ea typeface="+mn-ea"/>
                          <a:cs typeface="+mn-cs"/>
                        </a:rPr>
                        <a:t>360 h</a:t>
                      </a:r>
                      <a:endParaRPr lang="sv-SE" sz="2800" b="1" kern="1200" dirty="0" smtClean="0">
                        <a:solidFill>
                          <a:schemeClr val="tx2"/>
                        </a:solidFill>
                        <a:latin typeface="+mn-lt"/>
                        <a:ea typeface="+mn-ea"/>
                        <a:cs typeface="+mn-cs"/>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1788</TotalTime>
  <Words>1974</Words>
  <Application>Microsoft Office PowerPoint</Application>
  <PresentationFormat>Bildspel på skärmen (4:3)</PresentationFormat>
  <Paragraphs>366</Paragraphs>
  <Slides>41</Slides>
  <Notes>0</Notes>
  <HiddenSlides>0</HiddenSlides>
  <MMClips>0</MMClips>
  <ScaleCrop>false</ScaleCrop>
  <HeadingPairs>
    <vt:vector size="4" baseType="variant">
      <vt:variant>
        <vt:lpstr>Tema</vt:lpstr>
      </vt:variant>
      <vt:variant>
        <vt:i4>1</vt:i4>
      </vt:variant>
      <vt:variant>
        <vt:lpstr>Bildrubriker</vt:lpstr>
      </vt:variant>
      <vt:variant>
        <vt:i4>41</vt:i4>
      </vt:variant>
    </vt:vector>
  </HeadingPairs>
  <TitlesOfParts>
    <vt:vector size="42" baseType="lpstr">
      <vt:lpstr>Office-tema</vt:lpstr>
      <vt:lpstr>Statistikens grunder, dagtid</vt:lpstr>
      <vt:lpstr>Webbsajt och kursinfo</vt:lpstr>
      <vt:lpstr>Kurslitteratur</vt:lpstr>
      <vt:lpstr>Lärare på kursen</vt:lpstr>
      <vt:lpstr>Kursens upplägg</vt:lpstr>
      <vt:lpstr>Kursens upplägg</vt:lpstr>
      <vt:lpstr>Kursens innehåll</vt:lpstr>
      <vt:lpstr>Kursens innehåll</vt:lpstr>
      <vt:lpstr>Vad är det som krävs i tid?</vt:lpstr>
      <vt:lpstr>Matematik som behövs</vt:lpstr>
      <vt:lpstr>Sannolikheter och slumpförsök</vt:lpstr>
      <vt:lpstr>Sannolikheter, forts.</vt:lpstr>
      <vt:lpstr>Stokastisk variabel</vt:lpstr>
      <vt:lpstr>Stokastisk variabel, forts.</vt:lpstr>
      <vt:lpstr>Stokastisk variabel, forts.</vt:lpstr>
      <vt:lpstr>Sannolikhetsfördelningar</vt:lpstr>
      <vt:lpstr>Statistisk inferens</vt:lpstr>
      <vt:lpstr>Statistisk inferens, forts.</vt:lpstr>
      <vt:lpstr>Statistisk inferens, forts.</vt:lpstr>
      <vt:lpstr>Inledning till Statistik, N Kap 1</vt:lpstr>
      <vt:lpstr>Ofullständig information</vt:lpstr>
      <vt:lpstr>Ofullständig information</vt:lpstr>
      <vt:lpstr>Varför observerar vi?</vt:lpstr>
      <vt:lpstr>En idé</vt:lpstr>
      <vt:lpstr>Inledning, forts.</vt:lpstr>
      <vt:lpstr>Lite vetenskapsteori</vt:lpstr>
      <vt:lpstr>Lite vetenskapsteori</vt:lpstr>
      <vt:lpstr>Lite vetenskapsteori, forts.</vt:lpstr>
      <vt:lpstr>Vetenskap, N Kap 2</vt:lpstr>
      <vt:lpstr>Sanningsteori</vt:lpstr>
      <vt:lpstr>Sanning och kunskap</vt:lpstr>
      <vt:lpstr>Sanning</vt:lpstr>
      <vt:lpstr>Epistemologi</vt:lpstr>
      <vt:lpstr>Vetenskap</vt:lpstr>
      <vt:lpstr>Vetenskap, forts.</vt:lpstr>
      <vt:lpstr>Vetenskap, forts.</vt:lpstr>
      <vt:lpstr>Sannolikheter</vt:lpstr>
      <vt:lpstr>Vad är en teori?</vt:lpstr>
      <vt:lpstr>Teorier</vt:lpstr>
      <vt:lpstr>Bra teorier?</vt:lpstr>
      <vt:lpstr>Vetenskapens utveckling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Michael Carlson</dc:creator>
  <cp:lastModifiedBy>Michael Carlson</cp:lastModifiedBy>
  <cp:revision>162</cp:revision>
  <dcterms:created xsi:type="dcterms:W3CDTF">2012-09-02T12:13:54Z</dcterms:created>
  <dcterms:modified xsi:type="dcterms:W3CDTF">2013-01-21T08:21:58Z</dcterms:modified>
</cp:coreProperties>
</file>