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0"/>
  </p:handoutMasterIdLst>
  <p:sldIdLst>
    <p:sldId id="404" r:id="rId2"/>
    <p:sldId id="432" r:id="rId3"/>
    <p:sldId id="518" r:id="rId4"/>
    <p:sldId id="519" r:id="rId5"/>
    <p:sldId id="520" r:id="rId6"/>
    <p:sldId id="521" r:id="rId7"/>
    <p:sldId id="525" r:id="rId8"/>
    <p:sldId id="526" r:id="rId9"/>
    <p:sldId id="522" r:id="rId10"/>
    <p:sldId id="523" r:id="rId11"/>
    <p:sldId id="524" r:id="rId12"/>
    <p:sldId id="528" r:id="rId13"/>
    <p:sldId id="527" r:id="rId14"/>
    <p:sldId id="529" r:id="rId15"/>
    <p:sldId id="530" r:id="rId16"/>
    <p:sldId id="539" r:id="rId17"/>
    <p:sldId id="541" r:id="rId18"/>
    <p:sldId id="540" r:id="rId19"/>
    <p:sldId id="531" r:id="rId20"/>
    <p:sldId id="532" r:id="rId21"/>
    <p:sldId id="542" r:id="rId22"/>
    <p:sldId id="533" r:id="rId23"/>
    <p:sldId id="534" r:id="rId24"/>
    <p:sldId id="543" r:id="rId25"/>
    <p:sldId id="535" r:id="rId26"/>
    <p:sldId id="536" r:id="rId27"/>
    <p:sldId id="537" r:id="rId28"/>
    <p:sldId id="544" r:id="rId29"/>
  </p:sldIdLst>
  <p:sldSz cx="6858000" cy="9144000" type="screen4x3"/>
  <p:notesSz cx="6669088" cy="98679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47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hart>
    <c:plotArea>
      <c:layout/>
      <c:scatterChart>
        <c:scatterStyle val="lineMarker"/>
        <c:ser>
          <c:idx val="1"/>
          <c:order val="0"/>
          <c:spPr>
            <a:ln>
              <a:solidFill>
                <a:srgbClr val="C00000"/>
              </a:solidFill>
            </a:ln>
          </c:spPr>
          <c:marker>
            <c:symbol val="none"/>
          </c:marker>
          <c:xVal>
            <c:numRef>
              <c:f>Blad2!$A$1:$A$103</c:f>
              <c:numCache>
                <c:formatCode>General</c:formatCode>
                <c:ptCount val="103"/>
                <c:pt idx="0">
                  <c:v>-0.2</c:v>
                </c:pt>
                <c:pt idx="1">
                  <c:v>0</c:v>
                </c:pt>
                <c:pt idx="2">
                  <c:v>1.0000000000000007E-2</c:v>
                </c:pt>
                <c:pt idx="3">
                  <c:v>2.0000000000000014E-2</c:v>
                </c:pt>
                <c:pt idx="4">
                  <c:v>3.0000000000000006E-2</c:v>
                </c:pt>
                <c:pt idx="5">
                  <c:v>4.0000000000000029E-2</c:v>
                </c:pt>
                <c:pt idx="6">
                  <c:v>5.000000000000001E-2</c:v>
                </c:pt>
                <c:pt idx="7">
                  <c:v>6.0000000000000039E-2</c:v>
                </c:pt>
                <c:pt idx="8">
                  <c:v>7.0000000000000034E-2</c:v>
                </c:pt>
                <c:pt idx="9">
                  <c:v>8.0000000000000057E-2</c:v>
                </c:pt>
                <c:pt idx="10">
                  <c:v>9.0000000000000038E-2</c:v>
                </c:pt>
                <c:pt idx="11">
                  <c:v>0.1</c:v>
                </c:pt>
                <c:pt idx="12">
                  <c:v>0.11000000000000001</c:v>
                </c:pt>
                <c:pt idx="13">
                  <c:v>0.12000000000000002</c:v>
                </c:pt>
                <c:pt idx="14">
                  <c:v>0.13</c:v>
                </c:pt>
                <c:pt idx="15">
                  <c:v>0.14000000000000001</c:v>
                </c:pt>
                <c:pt idx="16">
                  <c:v>0.15000000000000024</c:v>
                </c:pt>
                <c:pt idx="17">
                  <c:v>0.16000000000000003</c:v>
                </c:pt>
                <c:pt idx="18">
                  <c:v>0.17</c:v>
                </c:pt>
                <c:pt idx="19">
                  <c:v>0.18000000000000024</c:v>
                </c:pt>
                <c:pt idx="20">
                  <c:v>0.19000000000000003</c:v>
                </c:pt>
                <c:pt idx="21">
                  <c:v>0.2</c:v>
                </c:pt>
                <c:pt idx="22">
                  <c:v>0.21000000000000021</c:v>
                </c:pt>
                <c:pt idx="23">
                  <c:v>0.22000000000000003</c:v>
                </c:pt>
                <c:pt idx="24">
                  <c:v>0.23</c:v>
                </c:pt>
                <c:pt idx="25">
                  <c:v>0.24000000000000021</c:v>
                </c:pt>
                <c:pt idx="26">
                  <c:v>0.25</c:v>
                </c:pt>
                <c:pt idx="27">
                  <c:v>0.26</c:v>
                </c:pt>
                <c:pt idx="28">
                  <c:v>0.27</c:v>
                </c:pt>
                <c:pt idx="29">
                  <c:v>0.28000000000000008</c:v>
                </c:pt>
                <c:pt idx="30">
                  <c:v>0.29000000000000031</c:v>
                </c:pt>
                <c:pt idx="31">
                  <c:v>0.30000000000000032</c:v>
                </c:pt>
                <c:pt idx="32">
                  <c:v>0.31000000000000072</c:v>
                </c:pt>
                <c:pt idx="33">
                  <c:v>0.32000000000000084</c:v>
                </c:pt>
                <c:pt idx="34">
                  <c:v>0.33000000000000096</c:v>
                </c:pt>
                <c:pt idx="35">
                  <c:v>0.34000000000000008</c:v>
                </c:pt>
                <c:pt idx="36">
                  <c:v>0.35000000000000031</c:v>
                </c:pt>
                <c:pt idx="37">
                  <c:v>0.36000000000000032</c:v>
                </c:pt>
                <c:pt idx="38">
                  <c:v>0.37000000000000038</c:v>
                </c:pt>
                <c:pt idx="39">
                  <c:v>0.38000000000000084</c:v>
                </c:pt>
                <c:pt idx="40">
                  <c:v>0.39000000000000085</c:v>
                </c:pt>
                <c:pt idx="41">
                  <c:v>0.4</c:v>
                </c:pt>
                <c:pt idx="42">
                  <c:v>0.41000000000000031</c:v>
                </c:pt>
                <c:pt idx="43">
                  <c:v>0.42000000000000032</c:v>
                </c:pt>
                <c:pt idx="44">
                  <c:v>0.43000000000000038</c:v>
                </c:pt>
                <c:pt idx="45">
                  <c:v>0.44000000000000006</c:v>
                </c:pt>
                <c:pt idx="46">
                  <c:v>0.45</c:v>
                </c:pt>
                <c:pt idx="47">
                  <c:v>0.46</c:v>
                </c:pt>
                <c:pt idx="48">
                  <c:v>0.47000000000000008</c:v>
                </c:pt>
                <c:pt idx="49">
                  <c:v>0.48000000000000032</c:v>
                </c:pt>
                <c:pt idx="50">
                  <c:v>0.49000000000000032</c:v>
                </c:pt>
                <c:pt idx="51">
                  <c:v>0.5</c:v>
                </c:pt>
                <c:pt idx="52">
                  <c:v>0.51</c:v>
                </c:pt>
                <c:pt idx="53">
                  <c:v>0.52</c:v>
                </c:pt>
                <c:pt idx="54">
                  <c:v>0.53</c:v>
                </c:pt>
                <c:pt idx="55">
                  <c:v>0.54</c:v>
                </c:pt>
                <c:pt idx="56">
                  <c:v>0.55000000000000004</c:v>
                </c:pt>
                <c:pt idx="57">
                  <c:v>0.56000000000000005</c:v>
                </c:pt>
                <c:pt idx="58">
                  <c:v>0.56999999999999995</c:v>
                </c:pt>
                <c:pt idx="59">
                  <c:v>0.58000000000000018</c:v>
                </c:pt>
                <c:pt idx="60">
                  <c:v>0.59000000000000008</c:v>
                </c:pt>
                <c:pt idx="61">
                  <c:v>0.60000000000000064</c:v>
                </c:pt>
                <c:pt idx="62">
                  <c:v>0.61000000000000065</c:v>
                </c:pt>
                <c:pt idx="63">
                  <c:v>0.62000000000000144</c:v>
                </c:pt>
                <c:pt idx="64">
                  <c:v>0.63000000000000156</c:v>
                </c:pt>
                <c:pt idx="65">
                  <c:v>0.64000000000000168</c:v>
                </c:pt>
                <c:pt idx="66">
                  <c:v>0.6500000000000018</c:v>
                </c:pt>
                <c:pt idx="67">
                  <c:v>0.66000000000000192</c:v>
                </c:pt>
                <c:pt idx="68">
                  <c:v>0.67000000000000193</c:v>
                </c:pt>
                <c:pt idx="69">
                  <c:v>0.68000000000000016</c:v>
                </c:pt>
                <c:pt idx="70">
                  <c:v>0.69000000000000072</c:v>
                </c:pt>
                <c:pt idx="71">
                  <c:v>0.70000000000000062</c:v>
                </c:pt>
                <c:pt idx="72">
                  <c:v>0.71000000000000063</c:v>
                </c:pt>
                <c:pt idx="73">
                  <c:v>0.72000000000000064</c:v>
                </c:pt>
                <c:pt idx="74">
                  <c:v>0.73000000000000065</c:v>
                </c:pt>
                <c:pt idx="75">
                  <c:v>0.74000000000000143</c:v>
                </c:pt>
                <c:pt idx="76">
                  <c:v>0.75000000000000155</c:v>
                </c:pt>
                <c:pt idx="77">
                  <c:v>0.76000000000000156</c:v>
                </c:pt>
                <c:pt idx="78">
                  <c:v>0.77000000000000157</c:v>
                </c:pt>
                <c:pt idx="79">
                  <c:v>0.78</c:v>
                </c:pt>
                <c:pt idx="80">
                  <c:v>0.79</c:v>
                </c:pt>
                <c:pt idx="81">
                  <c:v>0.8</c:v>
                </c:pt>
                <c:pt idx="82">
                  <c:v>0.81</c:v>
                </c:pt>
                <c:pt idx="83">
                  <c:v>0.82000000000000062</c:v>
                </c:pt>
                <c:pt idx="84">
                  <c:v>0.83000000000000063</c:v>
                </c:pt>
                <c:pt idx="85">
                  <c:v>0.84000000000000064</c:v>
                </c:pt>
                <c:pt idx="86">
                  <c:v>0.85000000000000064</c:v>
                </c:pt>
                <c:pt idx="87">
                  <c:v>0.86000000000000065</c:v>
                </c:pt>
                <c:pt idx="88">
                  <c:v>0.87000000000000144</c:v>
                </c:pt>
                <c:pt idx="89">
                  <c:v>0.88000000000000012</c:v>
                </c:pt>
                <c:pt idx="90">
                  <c:v>0.89000000000000012</c:v>
                </c:pt>
                <c:pt idx="91">
                  <c:v>0.9</c:v>
                </c:pt>
                <c:pt idx="92">
                  <c:v>0.91</c:v>
                </c:pt>
                <c:pt idx="93">
                  <c:v>0.92</c:v>
                </c:pt>
                <c:pt idx="94">
                  <c:v>0.93</c:v>
                </c:pt>
                <c:pt idx="95">
                  <c:v>0.94000000000000061</c:v>
                </c:pt>
                <c:pt idx="96">
                  <c:v>0.95000000000000062</c:v>
                </c:pt>
                <c:pt idx="97">
                  <c:v>0.96000000000000063</c:v>
                </c:pt>
                <c:pt idx="98">
                  <c:v>0.97000000000000053</c:v>
                </c:pt>
                <c:pt idx="99">
                  <c:v>0.98</c:v>
                </c:pt>
                <c:pt idx="100">
                  <c:v>0.99</c:v>
                </c:pt>
                <c:pt idx="101">
                  <c:v>1</c:v>
                </c:pt>
                <c:pt idx="102">
                  <c:v>1.2</c:v>
                </c:pt>
              </c:numCache>
            </c:numRef>
          </c:xVal>
          <c:yVal>
            <c:numRef>
              <c:f>Blad2!$B$1:$B$103</c:f>
              <c:numCache>
                <c:formatCode>General</c:formatCode>
                <c:ptCount val="103"/>
                <c:pt idx="0">
                  <c:v>0</c:v>
                </c:pt>
                <c:pt idx="1">
                  <c:v>0</c:v>
                </c:pt>
                <c:pt idx="2">
                  <c:v>5.9400000000000133E-2</c:v>
                </c:pt>
                <c:pt idx="3">
                  <c:v>0.11760000000000004</c:v>
                </c:pt>
                <c:pt idx="4">
                  <c:v>0.17460000000000001</c:v>
                </c:pt>
                <c:pt idx="5">
                  <c:v>0.23039999999999999</c:v>
                </c:pt>
                <c:pt idx="6">
                  <c:v>0.28500000000000031</c:v>
                </c:pt>
                <c:pt idx="7">
                  <c:v>0.33840000000000103</c:v>
                </c:pt>
                <c:pt idx="8">
                  <c:v>0.39060000000000072</c:v>
                </c:pt>
                <c:pt idx="9">
                  <c:v>0.4416000000000001</c:v>
                </c:pt>
                <c:pt idx="10">
                  <c:v>0.49140000000000089</c:v>
                </c:pt>
                <c:pt idx="11">
                  <c:v>0.54000000000000015</c:v>
                </c:pt>
                <c:pt idx="12">
                  <c:v>0.5873999999999997</c:v>
                </c:pt>
                <c:pt idx="13">
                  <c:v>0.63359999999999994</c:v>
                </c:pt>
                <c:pt idx="14">
                  <c:v>0.67860000000000265</c:v>
                </c:pt>
                <c:pt idx="15">
                  <c:v>0.72240000000000004</c:v>
                </c:pt>
                <c:pt idx="16">
                  <c:v>0.76500000000000146</c:v>
                </c:pt>
                <c:pt idx="17">
                  <c:v>0.80639999999999989</c:v>
                </c:pt>
                <c:pt idx="18">
                  <c:v>0.84660000000000168</c:v>
                </c:pt>
                <c:pt idx="19">
                  <c:v>0.88560000000000072</c:v>
                </c:pt>
                <c:pt idx="20">
                  <c:v>0.92340000000000011</c:v>
                </c:pt>
                <c:pt idx="21">
                  <c:v>0.96000000000000063</c:v>
                </c:pt>
                <c:pt idx="22">
                  <c:v>0.99540000000000006</c:v>
                </c:pt>
                <c:pt idx="23">
                  <c:v>1.0295999999999967</c:v>
                </c:pt>
                <c:pt idx="24">
                  <c:v>1.0626000000000002</c:v>
                </c:pt>
                <c:pt idx="25">
                  <c:v>1.0944</c:v>
                </c:pt>
                <c:pt idx="26">
                  <c:v>1.125</c:v>
                </c:pt>
                <c:pt idx="27">
                  <c:v>1.1544000000000001</c:v>
                </c:pt>
                <c:pt idx="28">
                  <c:v>1.1826000000000001</c:v>
                </c:pt>
                <c:pt idx="29">
                  <c:v>1.2095999999999953</c:v>
                </c:pt>
                <c:pt idx="30">
                  <c:v>1.2353999999999956</c:v>
                </c:pt>
                <c:pt idx="31">
                  <c:v>1.2599999999999949</c:v>
                </c:pt>
                <c:pt idx="32">
                  <c:v>1.2833999999999965</c:v>
                </c:pt>
                <c:pt idx="33">
                  <c:v>1.3055999999999965</c:v>
                </c:pt>
                <c:pt idx="34">
                  <c:v>1.3265999999999998</c:v>
                </c:pt>
                <c:pt idx="35">
                  <c:v>1.3463999999999998</c:v>
                </c:pt>
                <c:pt idx="36">
                  <c:v>1.3649999999999998</c:v>
                </c:pt>
                <c:pt idx="37">
                  <c:v>1.3824000000000001</c:v>
                </c:pt>
                <c:pt idx="38">
                  <c:v>1.3985999999999998</c:v>
                </c:pt>
                <c:pt idx="39">
                  <c:v>1.4135999999999949</c:v>
                </c:pt>
                <c:pt idx="40">
                  <c:v>1.4273999999999949</c:v>
                </c:pt>
                <c:pt idx="41">
                  <c:v>1.4400000000000002</c:v>
                </c:pt>
                <c:pt idx="42">
                  <c:v>1.4513999999999962</c:v>
                </c:pt>
                <c:pt idx="43">
                  <c:v>1.4615999999999956</c:v>
                </c:pt>
                <c:pt idx="44">
                  <c:v>1.470599999999997</c:v>
                </c:pt>
                <c:pt idx="45">
                  <c:v>1.4784000000000002</c:v>
                </c:pt>
                <c:pt idx="46">
                  <c:v>1.484999999999997</c:v>
                </c:pt>
                <c:pt idx="47">
                  <c:v>1.4904000000000002</c:v>
                </c:pt>
                <c:pt idx="48">
                  <c:v>1.494599999999997</c:v>
                </c:pt>
                <c:pt idx="49">
                  <c:v>1.497599999999996</c:v>
                </c:pt>
                <c:pt idx="50">
                  <c:v>1.4993999999999967</c:v>
                </c:pt>
                <c:pt idx="51">
                  <c:v>1.5</c:v>
                </c:pt>
                <c:pt idx="52">
                  <c:v>1.4993999999999967</c:v>
                </c:pt>
                <c:pt idx="53">
                  <c:v>1.497599999999996</c:v>
                </c:pt>
                <c:pt idx="54">
                  <c:v>1.494599999999997</c:v>
                </c:pt>
                <c:pt idx="55">
                  <c:v>1.4903999999999971</c:v>
                </c:pt>
                <c:pt idx="56">
                  <c:v>1.4849999999999965</c:v>
                </c:pt>
                <c:pt idx="57">
                  <c:v>1.478399999999997</c:v>
                </c:pt>
                <c:pt idx="58">
                  <c:v>1.470599999999997</c:v>
                </c:pt>
                <c:pt idx="59">
                  <c:v>1.4615999999999953</c:v>
                </c:pt>
                <c:pt idx="60">
                  <c:v>1.4513999999999958</c:v>
                </c:pt>
                <c:pt idx="61">
                  <c:v>1.44</c:v>
                </c:pt>
                <c:pt idx="62">
                  <c:v>1.4273999999999953</c:v>
                </c:pt>
                <c:pt idx="63">
                  <c:v>1.4135999999999944</c:v>
                </c:pt>
                <c:pt idx="64">
                  <c:v>1.3986000000000001</c:v>
                </c:pt>
                <c:pt idx="65">
                  <c:v>1.3823999999999999</c:v>
                </c:pt>
                <c:pt idx="66">
                  <c:v>1.365</c:v>
                </c:pt>
                <c:pt idx="67">
                  <c:v>1.3463999999999998</c:v>
                </c:pt>
                <c:pt idx="68">
                  <c:v>1.3266</c:v>
                </c:pt>
                <c:pt idx="69">
                  <c:v>1.3055999999999965</c:v>
                </c:pt>
                <c:pt idx="70">
                  <c:v>1.2833999999999968</c:v>
                </c:pt>
                <c:pt idx="71">
                  <c:v>1.26</c:v>
                </c:pt>
                <c:pt idx="72">
                  <c:v>1.2353999999999961</c:v>
                </c:pt>
                <c:pt idx="73">
                  <c:v>1.2095999999999956</c:v>
                </c:pt>
                <c:pt idx="74">
                  <c:v>1.1826000000000001</c:v>
                </c:pt>
                <c:pt idx="75">
                  <c:v>1.1543999999999999</c:v>
                </c:pt>
                <c:pt idx="76">
                  <c:v>1.125</c:v>
                </c:pt>
                <c:pt idx="77">
                  <c:v>1.0944</c:v>
                </c:pt>
                <c:pt idx="78">
                  <c:v>1.0626</c:v>
                </c:pt>
                <c:pt idx="79">
                  <c:v>1.0295999999999963</c:v>
                </c:pt>
                <c:pt idx="80">
                  <c:v>0.99539999999999951</c:v>
                </c:pt>
                <c:pt idx="81">
                  <c:v>0.96000000000000063</c:v>
                </c:pt>
                <c:pt idx="82">
                  <c:v>0.92339999999999978</c:v>
                </c:pt>
                <c:pt idx="83">
                  <c:v>0.88560000000000072</c:v>
                </c:pt>
                <c:pt idx="84">
                  <c:v>0.8466000000000018</c:v>
                </c:pt>
                <c:pt idx="85">
                  <c:v>0.80640000000000012</c:v>
                </c:pt>
                <c:pt idx="86">
                  <c:v>0.76500000000000168</c:v>
                </c:pt>
                <c:pt idx="87">
                  <c:v>0.72240000000000004</c:v>
                </c:pt>
                <c:pt idx="88">
                  <c:v>0.67860000000000265</c:v>
                </c:pt>
                <c:pt idx="89">
                  <c:v>0.63360000000000194</c:v>
                </c:pt>
                <c:pt idx="90">
                  <c:v>0.5873999999999997</c:v>
                </c:pt>
                <c:pt idx="91">
                  <c:v>0.53999999999999992</c:v>
                </c:pt>
                <c:pt idx="92">
                  <c:v>0.49140000000000073</c:v>
                </c:pt>
                <c:pt idx="93">
                  <c:v>0.44159999999999994</c:v>
                </c:pt>
                <c:pt idx="94">
                  <c:v>0.39060000000000061</c:v>
                </c:pt>
                <c:pt idx="95">
                  <c:v>0.33840000000000137</c:v>
                </c:pt>
                <c:pt idx="96">
                  <c:v>0.28500000000000031</c:v>
                </c:pt>
                <c:pt idx="97">
                  <c:v>0.23040000000000024</c:v>
                </c:pt>
                <c:pt idx="98">
                  <c:v>0.1746000000000002</c:v>
                </c:pt>
                <c:pt idx="99">
                  <c:v>0.11760000000000013</c:v>
                </c:pt>
                <c:pt idx="100">
                  <c:v>5.940000000000014E-2</c:v>
                </c:pt>
                <c:pt idx="101">
                  <c:v>0</c:v>
                </c:pt>
                <c:pt idx="102">
                  <c:v>0</c:v>
                </c:pt>
              </c:numCache>
            </c:numRef>
          </c:yVal>
        </c:ser>
        <c:ser>
          <c:idx val="0"/>
          <c:order val="1"/>
          <c:spPr>
            <a:ln w="19050">
              <a:solidFill>
                <a:srgbClr val="C00000"/>
              </a:solidFill>
            </a:ln>
          </c:spPr>
          <c:marker>
            <c:symbol val="none"/>
          </c:marker>
          <c:xVal>
            <c:numRef>
              <c:f>Blad2!$O$12:$O$13</c:f>
              <c:numCache>
                <c:formatCode>General</c:formatCode>
                <c:ptCount val="2"/>
                <c:pt idx="0">
                  <c:v>0.4</c:v>
                </c:pt>
                <c:pt idx="1">
                  <c:v>0.4</c:v>
                </c:pt>
              </c:numCache>
            </c:numRef>
          </c:xVal>
          <c:yVal>
            <c:numRef>
              <c:f>Blad2!$P$12:$P$13</c:f>
              <c:numCache>
                <c:formatCode>General</c:formatCode>
                <c:ptCount val="2"/>
                <c:pt idx="0">
                  <c:v>1.4400000000000002</c:v>
                </c:pt>
                <c:pt idx="1">
                  <c:v>0</c:v>
                </c:pt>
              </c:numCache>
            </c:numRef>
          </c:yVal>
        </c:ser>
        <c:axId val="48106112"/>
        <c:axId val="48222592"/>
      </c:scatterChart>
      <c:valAx>
        <c:axId val="48106112"/>
        <c:scaling>
          <c:orientation val="minMax"/>
          <c:max val="1.2"/>
          <c:min val="-0.2"/>
        </c:scaling>
        <c:axPos val="b"/>
        <c:numFmt formatCode="General" sourceLinked="1"/>
        <c:tickLblPos val="nextTo"/>
        <c:crossAx val="48222592"/>
        <c:crosses val="autoZero"/>
        <c:crossBetween val="midCat"/>
      </c:valAx>
      <c:valAx>
        <c:axId val="48222592"/>
        <c:scaling>
          <c:orientation val="minMax"/>
        </c:scaling>
        <c:axPos val="l"/>
        <c:majorGridlines/>
        <c:numFmt formatCode="General" sourceLinked="1"/>
        <c:tickLblPos val="nextTo"/>
        <c:spPr>
          <a:solidFill>
            <a:sysClr val="window" lastClr="FFFFFF"/>
          </a:solidFill>
        </c:spPr>
        <c:crossAx val="48106112"/>
        <c:crosses val="autoZero"/>
        <c:crossBetween val="midCat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plotArea>
      <c:layout/>
      <c:scatterChart>
        <c:scatterStyle val="lineMarker"/>
        <c:ser>
          <c:idx val="0"/>
          <c:order val="0"/>
          <c:spPr>
            <a:ln>
              <a:solidFill>
                <a:schemeClr val="accent5">
                  <a:lumMod val="50000"/>
                </a:schemeClr>
              </a:solidFill>
            </a:ln>
          </c:spPr>
          <c:marker>
            <c:symbol val="none"/>
          </c:marker>
          <c:xVal>
            <c:numRef>
              <c:f>Blad2!$A$1:$A$103</c:f>
              <c:numCache>
                <c:formatCode>General</c:formatCode>
                <c:ptCount val="103"/>
                <c:pt idx="0">
                  <c:v>-0.2</c:v>
                </c:pt>
                <c:pt idx="1">
                  <c:v>0</c:v>
                </c:pt>
                <c:pt idx="2">
                  <c:v>1.0000000000000005E-2</c:v>
                </c:pt>
                <c:pt idx="3">
                  <c:v>2.0000000000000011E-2</c:v>
                </c:pt>
                <c:pt idx="4">
                  <c:v>3.0000000000000002E-2</c:v>
                </c:pt>
                <c:pt idx="5">
                  <c:v>4.0000000000000022E-2</c:v>
                </c:pt>
                <c:pt idx="6">
                  <c:v>0.05</c:v>
                </c:pt>
                <c:pt idx="7">
                  <c:v>6.0000000000000032E-2</c:v>
                </c:pt>
                <c:pt idx="8">
                  <c:v>7.0000000000000021E-2</c:v>
                </c:pt>
                <c:pt idx="9">
                  <c:v>8.0000000000000043E-2</c:v>
                </c:pt>
                <c:pt idx="10">
                  <c:v>9.0000000000000024E-2</c:v>
                </c:pt>
                <c:pt idx="11">
                  <c:v>0.1</c:v>
                </c:pt>
                <c:pt idx="12">
                  <c:v>0.11</c:v>
                </c:pt>
                <c:pt idx="13">
                  <c:v>0.12000000000000002</c:v>
                </c:pt>
                <c:pt idx="14">
                  <c:v>0.13</c:v>
                </c:pt>
                <c:pt idx="15">
                  <c:v>0.14000000000000001</c:v>
                </c:pt>
                <c:pt idx="16">
                  <c:v>0.15000000000000024</c:v>
                </c:pt>
                <c:pt idx="17">
                  <c:v>0.16</c:v>
                </c:pt>
                <c:pt idx="18">
                  <c:v>0.17</c:v>
                </c:pt>
                <c:pt idx="19">
                  <c:v>0.18000000000000024</c:v>
                </c:pt>
                <c:pt idx="20">
                  <c:v>0.19</c:v>
                </c:pt>
                <c:pt idx="21">
                  <c:v>0.2</c:v>
                </c:pt>
                <c:pt idx="22">
                  <c:v>0.21000000000000021</c:v>
                </c:pt>
                <c:pt idx="23">
                  <c:v>0.22</c:v>
                </c:pt>
                <c:pt idx="24">
                  <c:v>0.23</c:v>
                </c:pt>
                <c:pt idx="25">
                  <c:v>0.24000000000000021</c:v>
                </c:pt>
                <c:pt idx="26">
                  <c:v>0.25</c:v>
                </c:pt>
                <c:pt idx="27">
                  <c:v>0.26</c:v>
                </c:pt>
                <c:pt idx="28">
                  <c:v>0.27</c:v>
                </c:pt>
                <c:pt idx="29">
                  <c:v>0.28000000000000008</c:v>
                </c:pt>
                <c:pt idx="30">
                  <c:v>0.29000000000000031</c:v>
                </c:pt>
                <c:pt idx="31">
                  <c:v>0.30000000000000032</c:v>
                </c:pt>
                <c:pt idx="32">
                  <c:v>0.31000000000000072</c:v>
                </c:pt>
                <c:pt idx="33">
                  <c:v>0.32000000000000084</c:v>
                </c:pt>
                <c:pt idx="34">
                  <c:v>0.33000000000000096</c:v>
                </c:pt>
                <c:pt idx="35">
                  <c:v>0.34</c:v>
                </c:pt>
                <c:pt idx="36">
                  <c:v>0.35000000000000031</c:v>
                </c:pt>
                <c:pt idx="37">
                  <c:v>0.36000000000000032</c:v>
                </c:pt>
                <c:pt idx="38">
                  <c:v>0.37000000000000038</c:v>
                </c:pt>
                <c:pt idx="39">
                  <c:v>0.38000000000000084</c:v>
                </c:pt>
                <c:pt idx="40">
                  <c:v>0.39000000000000085</c:v>
                </c:pt>
                <c:pt idx="41">
                  <c:v>0.4</c:v>
                </c:pt>
                <c:pt idx="42">
                  <c:v>0.41000000000000031</c:v>
                </c:pt>
                <c:pt idx="43">
                  <c:v>0.42000000000000032</c:v>
                </c:pt>
                <c:pt idx="44">
                  <c:v>0.43000000000000038</c:v>
                </c:pt>
                <c:pt idx="45">
                  <c:v>0.44</c:v>
                </c:pt>
                <c:pt idx="46">
                  <c:v>0.45</c:v>
                </c:pt>
                <c:pt idx="47">
                  <c:v>0.46</c:v>
                </c:pt>
                <c:pt idx="48">
                  <c:v>0.47000000000000008</c:v>
                </c:pt>
                <c:pt idx="49">
                  <c:v>0.48000000000000032</c:v>
                </c:pt>
                <c:pt idx="50">
                  <c:v>0.49000000000000032</c:v>
                </c:pt>
                <c:pt idx="51">
                  <c:v>0.5</c:v>
                </c:pt>
                <c:pt idx="52">
                  <c:v>0.51</c:v>
                </c:pt>
                <c:pt idx="53">
                  <c:v>0.52</c:v>
                </c:pt>
                <c:pt idx="54">
                  <c:v>0.53</c:v>
                </c:pt>
                <c:pt idx="55">
                  <c:v>0.54</c:v>
                </c:pt>
                <c:pt idx="56">
                  <c:v>0.55000000000000004</c:v>
                </c:pt>
                <c:pt idx="57">
                  <c:v>0.56000000000000005</c:v>
                </c:pt>
                <c:pt idx="58">
                  <c:v>0.56999999999999995</c:v>
                </c:pt>
                <c:pt idx="59">
                  <c:v>0.58000000000000007</c:v>
                </c:pt>
                <c:pt idx="60">
                  <c:v>0.59</c:v>
                </c:pt>
                <c:pt idx="61">
                  <c:v>0.60000000000000064</c:v>
                </c:pt>
                <c:pt idx="62">
                  <c:v>0.61000000000000065</c:v>
                </c:pt>
                <c:pt idx="63">
                  <c:v>0.62000000000000144</c:v>
                </c:pt>
                <c:pt idx="64">
                  <c:v>0.63000000000000156</c:v>
                </c:pt>
                <c:pt idx="65">
                  <c:v>0.64000000000000168</c:v>
                </c:pt>
                <c:pt idx="66">
                  <c:v>0.6500000000000018</c:v>
                </c:pt>
                <c:pt idx="67">
                  <c:v>0.66000000000000192</c:v>
                </c:pt>
                <c:pt idx="68">
                  <c:v>0.67000000000000193</c:v>
                </c:pt>
                <c:pt idx="69">
                  <c:v>0.68</c:v>
                </c:pt>
                <c:pt idx="70">
                  <c:v>0.69000000000000061</c:v>
                </c:pt>
                <c:pt idx="71">
                  <c:v>0.70000000000000062</c:v>
                </c:pt>
                <c:pt idx="72">
                  <c:v>0.71000000000000063</c:v>
                </c:pt>
                <c:pt idx="73">
                  <c:v>0.72000000000000064</c:v>
                </c:pt>
                <c:pt idx="74">
                  <c:v>0.73000000000000065</c:v>
                </c:pt>
                <c:pt idx="75">
                  <c:v>0.74000000000000143</c:v>
                </c:pt>
                <c:pt idx="76">
                  <c:v>0.75000000000000155</c:v>
                </c:pt>
                <c:pt idx="77">
                  <c:v>0.76000000000000156</c:v>
                </c:pt>
                <c:pt idx="78">
                  <c:v>0.77000000000000168</c:v>
                </c:pt>
                <c:pt idx="79">
                  <c:v>0.78</c:v>
                </c:pt>
                <c:pt idx="80">
                  <c:v>0.79</c:v>
                </c:pt>
                <c:pt idx="81">
                  <c:v>0.8</c:v>
                </c:pt>
                <c:pt idx="82">
                  <c:v>0.81</c:v>
                </c:pt>
                <c:pt idx="83">
                  <c:v>0.82000000000000062</c:v>
                </c:pt>
                <c:pt idx="84">
                  <c:v>0.83000000000000063</c:v>
                </c:pt>
                <c:pt idx="85">
                  <c:v>0.84000000000000064</c:v>
                </c:pt>
                <c:pt idx="86">
                  <c:v>0.85000000000000064</c:v>
                </c:pt>
                <c:pt idx="87">
                  <c:v>0.86000000000000065</c:v>
                </c:pt>
                <c:pt idx="88">
                  <c:v>0.87000000000000144</c:v>
                </c:pt>
                <c:pt idx="89">
                  <c:v>0.88</c:v>
                </c:pt>
                <c:pt idx="90">
                  <c:v>0.89</c:v>
                </c:pt>
                <c:pt idx="91">
                  <c:v>0.9</c:v>
                </c:pt>
                <c:pt idx="92">
                  <c:v>0.91</c:v>
                </c:pt>
                <c:pt idx="93">
                  <c:v>0.92</c:v>
                </c:pt>
                <c:pt idx="94">
                  <c:v>0.93</c:v>
                </c:pt>
                <c:pt idx="95">
                  <c:v>0.94000000000000061</c:v>
                </c:pt>
                <c:pt idx="96">
                  <c:v>0.95000000000000062</c:v>
                </c:pt>
                <c:pt idx="97">
                  <c:v>0.96000000000000063</c:v>
                </c:pt>
                <c:pt idx="98">
                  <c:v>0.97000000000000064</c:v>
                </c:pt>
                <c:pt idx="99">
                  <c:v>0.98</c:v>
                </c:pt>
                <c:pt idx="100">
                  <c:v>0.99</c:v>
                </c:pt>
                <c:pt idx="101">
                  <c:v>1</c:v>
                </c:pt>
                <c:pt idx="102">
                  <c:v>1.2</c:v>
                </c:pt>
              </c:numCache>
            </c:numRef>
          </c:xVal>
          <c:yVal>
            <c:numRef>
              <c:f>Blad2!$C$1:$C$103</c:f>
              <c:numCache>
                <c:formatCode>General</c:formatCode>
                <c:ptCount val="103"/>
                <c:pt idx="0">
                  <c:v>0</c:v>
                </c:pt>
                <c:pt idx="1">
                  <c:v>0</c:v>
                </c:pt>
                <c:pt idx="2">
                  <c:v>2.980000000000009E-4</c:v>
                </c:pt>
                <c:pt idx="3">
                  <c:v>1.1839999999999999E-3</c:v>
                </c:pt>
                <c:pt idx="4">
                  <c:v>2.6460000000000012E-3</c:v>
                </c:pt>
                <c:pt idx="5">
                  <c:v>4.6720000000000034E-3</c:v>
                </c:pt>
                <c:pt idx="6">
                  <c:v>7.2500000000000134E-3</c:v>
                </c:pt>
                <c:pt idx="7">
                  <c:v>1.0367999999999999E-2</c:v>
                </c:pt>
                <c:pt idx="8">
                  <c:v>1.4014000000000002E-2</c:v>
                </c:pt>
                <c:pt idx="9">
                  <c:v>1.8176000000000001E-2</c:v>
                </c:pt>
                <c:pt idx="10">
                  <c:v>2.2842000000000057E-2</c:v>
                </c:pt>
                <c:pt idx="11">
                  <c:v>2.8000000000000004E-2</c:v>
                </c:pt>
                <c:pt idx="12">
                  <c:v>3.3638000000000001E-2</c:v>
                </c:pt>
                <c:pt idx="13">
                  <c:v>3.9743999999999995E-2</c:v>
                </c:pt>
                <c:pt idx="14">
                  <c:v>4.6306000000000014E-2</c:v>
                </c:pt>
                <c:pt idx="15">
                  <c:v>5.3312000000000186E-2</c:v>
                </c:pt>
                <c:pt idx="16">
                  <c:v>6.0749999999999998E-2</c:v>
                </c:pt>
                <c:pt idx="17">
                  <c:v>6.8608000000000002E-2</c:v>
                </c:pt>
                <c:pt idx="18">
                  <c:v>7.6874000000000026E-2</c:v>
                </c:pt>
                <c:pt idx="19">
                  <c:v>8.5536000000000265E-2</c:v>
                </c:pt>
                <c:pt idx="20">
                  <c:v>9.4582000000000041E-2</c:v>
                </c:pt>
                <c:pt idx="21">
                  <c:v>0.10400000000000002</c:v>
                </c:pt>
                <c:pt idx="22">
                  <c:v>0.11377799999999998</c:v>
                </c:pt>
                <c:pt idx="23">
                  <c:v>0.12390400000000018</c:v>
                </c:pt>
                <c:pt idx="24">
                  <c:v>0.13436600000000001</c:v>
                </c:pt>
                <c:pt idx="25">
                  <c:v>0.145152</c:v>
                </c:pt>
                <c:pt idx="26">
                  <c:v>0.15625000000000039</c:v>
                </c:pt>
                <c:pt idx="27">
                  <c:v>0.16764800000000021</c:v>
                </c:pt>
                <c:pt idx="28">
                  <c:v>0.17933400000000024</c:v>
                </c:pt>
                <c:pt idx="29">
                  <c:v>0.19129600000000024</c:v>
                </c:pt>
                <c:pt idx="30">
                  <c:v>0.20352199999999998</c:v>
                </c:pt>
                <c:pt idx="31">
                  <c:v>0.21600000000000036</c:v>
                </c:pt>
                <c:pt idx="32">
                  <c:v>0.22871800000000045</c:v>
                </c:pt>
                <c:pt idx="33">
                  <c:v>0.24166399999999999</c:v>
                </c:pt>
                <c:pt idx="34">
                  <c:v>0.25482600000000072</c:v>
                </c:pt>
                <c:pt idx="35">
                  <c:v>0.26819200000000004</c:v>
                </c:pt>
                <c:pt idx="36">
                  <c:v>0.28175</c:v>
                </c:pt>
                <c:pt idx="37">
                  <c:v>0.29548800000000114</c:v>
                </c:pt>
                <c:pt idx="38">
                  <c:v>0.30939400000000072</c:v>
                </c:pt>
                <c:pt idx="39">
                  <c:v>0.32345600000000096</c:v>
                </c:pt>
                <c:pt idx="40">
                  <c:v>0.33766200000000096</c:v>
                </c:pt>
                <c:pt idx="41">
                  <c:v>0.35200000000000031</c:v>
                </c:pt>
                <c:pt idx="42">
                  <c:v>0.36645800000000084</c:v>
                </c:pt>
                <c:pt idx="43">
                  <c:v>0.38102400000000103</c:v>
                </c:pt>
                <c:pt idx="44">
                  <c:v>0.39568600000000126</c:v>
                </c:pt>
                <c:pt idx="45">
                  <c:v>0.41043200000000002</c:v>
                </c:pt>
                <c:pt idx="46">
                  <c:v>0.42525000000000007</c:v>
                </c:pt>
                <c:pt idx="47">
                  <c:v>0.44012800000000002</c:v>
                </c:pt>
                <c:pt idx="48">
                  <c:v>0.45505400000000001</c:v>
                </c:pt>
                <c:pt idx="49">
                  <c:v>0.47001600000000032</c:v>
                </c:pt>
                <c:pt idx="50">
                  <c:v>0.48500200000000032</c:v>
                </c:pt>
                <c:pt idx="51">
                  <c:v>0.5</c:v>
                </c:pt>
                <c:pt idx="52">
                  <c:v>0.51499799999999996</c:v>
                </c:pt>
                <c:pt idx="53">
                  <c:v>0.52998400000000001</c:v>
                </c:pt>
                <c:pt idx="54">
                  <c:v>0.54494600000000004</c:v>
                </c:pt>
                <c:pt idx="55">
                  <c:v>0.55987200000000004</c:v>
                </c:pt>
                <c:pt idx="56">
                  <c:v>0.57475000000000065</c:v>
                </c:pt>
                <c:pt idx="57">
                  <c:v>0.58956799999999709</c:v>
                </c:pt>
                <c:pt idx="58">
                  <c:v>0.60431400000000002</c:v>
                </c:pt>
                <c:pt idx="59">
                  <c:v>0.61897600000000064</c:v>
                </c:pt>
                <c:pt idx="60">
                  <c:v>0.63354199999999994</c:v>
                </c:pt>
                <c:pt idx="61">
                  <c:v>0.64800000000000169</c:v>
                </c:pt>
                <c:pt idx="62">
                  <c:v>0.66233799999999998</c:v>
                </c:pt>
                <c:pt idx="63">
                  <c:v>0.67654400000000192</c:v>
                </c:pt>
                <c:pt idx="64">
                  <c:v>0.69060600000000005</c:v>
                </c:pt>
                <c:pt idx="65">
                  <c:v>0.70451199999999958</c:v>
                </c:pt>
                <c:pt idx="66">
                  <c:v>0.71825000000000061</c:v>
                </c:pt>
                <c:pt idx="67">
                  <c:v>0.73180800000000168</c:v>
                </c:pt>
                <c:pt idx="68">
                  <c:v>0.74517400000000178</c:v>
                </c:pt>
                <c:pt idx="69">
                  <c:v>0.75833600000000012</c:v>
                </c:pt>
                <c:pt idx="70">
                  <c:v>0.77128199999999991</c:v>
                </c:pt>
                <c:pt idx="71">
                  <c:v>0.78399999999999992</c:v>
                </c:pt>
                <c:pt idx="72">
                  <c:v>0.79647800000000002</c:v>
                </c:pt>
                <c:pt idx="73">
                  <c:v>0.80870399999999998</c:v>
                </c:pt>
                <c:pt idx="74">
                  <c:v>0.8206659999999999</c:v>
                </c:pt>
                <c:pt idx="75">
                  <c:v>0.83235199999999998</c:v>
                </c:pt>
                <c:pt idx="76">
                  <c:v>0.84375000000000155</c:v>
                </c:pt>
                <c:pt idx="77">
                  <c:v>0.85484799999999994</c:v>
                </c:pt>
                <c:pt idx="78">
                  <c:v>0.8656339999999999</c:v>
                </c:pt>
                <c:pt idx="79">
                  <c:v>0.87609600000000065</c:v>
                </c:pt>
                <c:pt idx="80">
                  <c:v>0.88622200000000007</c:v>
                </c:pt>
                <c:pt idx="81">
                  <c:v>0.89600000000000013</c:v>
                </c:pt>
                <c:pt idx="82">
                  <c:v>0.90541800000000006</c:v>
                </c:pt>
                <c:pt idx="83">
                  <c:v>0.91446399999999806</c:v>
                </c:pt>
                <c:pt idx="84">
                  <c:v>0.923126</c:v>
                </c:pt>
                <c:pt idx="85">
                  <c:v>0.93139199999999989</c:v>
                </c:pt>
                <c:pt idx="86">
                  <c:v>0.93924999999999992</c:v>
                </c:pt>
                <c:pt idx="87">
                  <c:v>0.94668799999999997</c:v>
                </c:pt>
                <c:pt idx="88">
                  <c:v>0.95369400000000193</c:v>
                </c:pt>
                <c:pt idx="89">
                  <c:v>0.960256</c:v>
                </c:pt>
                <c:pt idx="90">
                  <c:v>0.9663619999999995</c:v>
                </c:pt>
                <c:pt idx="91">
                  <c:v>0.97200000000000064</c:v>
                </c:pt>
                <c:pt idx="92">
                  <c:v>0.97715799999999997</c:v>
                </c:pt>
                <c:pt idx="93">
                  <c:v>0.98182400000000003</c:v>
                </c:pt>
                <c:pt idx="94">
                  <c:v>0.98598599999999958</c:v>
                </c:pt>
                <c:pt idx="95">
                  <c:v>0.98963200000000007</c:v>
                </c:pt>
                <c:pt idx="96">
                  <c:v>0.99275000000000002</c:v>
                </c:pt>
                <c:pt idx="97">
                  <c:v>0.99532799999999855</c:v>
                </c:pt>
                <c:pt idx="98">
                  <c:v>0.99735399999999808</c:v>
                </c:pt>
                <c:pt idx="99">
                  <c:v>0.99881599999999959</c:v>
                </c:pt>
                <c:pt idx="100">
                  <c:v>0.99970199999999998</c:v>
                </c:pt>
                <c:pt idx="101">
                  <c:v>1</c:v>
                </c:pt>
                <c:pt idx="102">
                  <c:v>1</c:v>
                </c:pt>
              </c:numCache>
            </c:numRef>
          </c:yVal>
        </c:ser>
        <c:ser>
          <c:idx val="1"/>
          <c:order val="1"/>
          <c:spPr>
            <a:ln w="25400">
              <a:solidFill>
                <a:schemeClr val="accent5">
                  <a:lumMod val="50000"/>
                </a:schemeClr>
              </a:solidFill>
              <a:prstDash val="dash"/>
            </a:ln>
          </c:spPr>
          <c:marker>
            <c:symbol val="none"/>
          </c:marker>
          <c:xVal>
            <c:numRef>
              <c:f>Blad2!$O$30:$O$31</c:f>
              <c:numCache>
                <c:formatCode>General</c:formatCode>
                <c:ptCount val="2"/>
                <c:pt idx="0">
                  <c:v>0.4</c:v>
                </c:pt>
                <c:pt idx="1">
                  <c:v>0.4</c:v>
                </c:pt>
              </c:numCache>
            </c:numRef>
          </c:xVal>
          <c:yVal>
            <c:numRef>
              <c:f>Blad2!$P$30:$P$31</c:f>
              <c:numCache>
                <c:formatCode>General</c:formatCode>
                <c:ptCount val="2"/>
                <c:pt idx="0">
                  <c:v>0.35200000000000031</c:v>
                </c:pt>
                <c:pt idx="1">
                  <c:v>0</c:v>
                </c:pt>
              </c:numCache>
            </c:numRef>
          </c:yVal>
        </c:ser>
        <c:ser>
          <c:idx val="2"/>
          <c:order val="2"/>
          <c:spPr>
            <a:ln w="25400">
              <a:solidFill>
                <a:schemeClr val="accent5">
                  <a:lumMod val="50000"/>
                </a:schemeClr>
              </a:solidFill>
              <a:prstDash val="dash"/>
            </a:ln>
          </c:spPr>
          <c:marker>
            <c:symbol val="none"/>
          </c:marker>
          <c:xVal>
            <c:numRef>
              <c:f>Blad2!$O$24:$O$25</c:f>
              <c:numCache>
                <c:formatCode>General</c:formatCode>
                <c:ptCount val="2"/>
                <c:pt idx="0">
                  <c:v>0</c:v>
                </c:pt>
                <c:pt idx="1">
                  <c:v>0.4</c:v>
                </c:pt>
              </c:numCache>
            </c:numRef>
          </c:xVal>
          <c:yVal>
            <c:numRef>
              <c:f>Blad2!$P$24:$P$25</c:f>
              <c:numCache>
                <c:formatCode>General</c:formatCode>
                <c:ptCount val="2"/>
                <c:pt idx="0">
                  <c:v>0.35200000000000031</c:v>
                </c:pt>
                <c:pt idx="1">
                  <c:v>0.35200000000000031</c:v>
                </c:pt>
              </c:numCache>
            </c:numRef>
          </c:yVal>
        </c:ser>
        <c:axId val="51585792"/>
        <c:axId val="51587328"/>
      </c:scatterChart>
      <c:valAx>
        <c:axId val="51585792"/>
        <c:scaling>
          <c:orientation val="minMax"/>
          <c:max val="1.2"/>
          <c:min val="-0.2"/>
        </c:scaling>
        <c:axPos val="b"/>
        <c:numFmt formatCode="General" sourceLinked="1"/>
        <c:tickLblPos val="nextTo"/>
        <c:crossAx val="51587328"/>
        <c:crosses val="autoZero"/>
        <c:crossBetween val="midCat"/>
      </c:valAx>
      <c:valAx>
        <c:axId val="51587328"/>
        <c:scaling>
          <c:orientation val="minMax"/>
        </c:scaling>
        <c:axPos val="l"/>
        <c:majorGridlines/>
        <c:numFmt formatCode="General" sourceLinked="1"/>
        <c:tickLblPos val="nextTo"/>
        <c:spPr>
          <a:solidFill>
            <a:sysClr val="window" lastClr="FFFFFF"/>
          </a:solidFill>
        </c:spPr>
        <c:crossAx val="51585792"/>
        <c:crosses val="autoZero"/>
        <c:crossBetween val="midCat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hart>
    <c:plotArea>
      <c:layout>
        <c:manualLayout>
          <c:layoutTarget val="inner"/>
          <c:xMode val="edge"/>
          <c:yMode val="edge"/>
          <c:x val="5.7060653391453241E-2"/>
          <c:y val="4.3996563418038537E-2"/>
          <c:w val="0.94293934660854684"/>
          <c:h val="0.91200687316392293"/>
        </c:manualLayout>
      </c:layout>
      <c:scatterChart>
        <c:scatterStyle val="lineMarker"/>
        <c:ser>
          <c:idx val="0"/>
          <c:order val="0"/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Blad1!$L$23:$L$26</c:f>
              <c:numCache>
                <c:formatCode>General</c:formatCode>
                <c:ptCount val="4"/>
                <c:pt idx="0">
                  <c:v>12.5</c:v>
                </c:pt>
                <c:pt idx="1">
                  <c:v>12.5</c:v>
                </c:pt>
                <c:pt idx="2">
                  <c:v>13.5</c:v>
                </c:pt>
                <c:pt idx="3">
                  <c:v>13.5</c:v>
                </c:pt>
              </c:numCache>
            </c:numRef>
          </c:xVal>
          <c:yVal>
            <c:numRef>
              <c:f>Blad1!$M$23:$M$26</c:f>
              <c:numCache>
                <c:formatCode>General</c:formatCode>
                <c:ptCount val="4"/>
                <c:pt idx="0">
                  <c:v>0</c:v>
                </c:pt>
                <c:pt idx="1">
                  <c:v>0.65000000000000024</c:v>
                </c:pt>
                <c:pt idx="2">
                  <c:v>0.65000000000000024</c:v>
                </c:pt>
                <c:pt idx="3">
                  <c:v>0</c:v>
                </c:pt>
              </c:numCache>
            </c:numRef>
          </c:yVal>
        </c:ser>
        <c:ser>
          <c:idx val="1"/>
          <c:order val="1"/>
          <c:spPr>
            <a:ln>
              <a:solidFill>
                <a:schemeClr val="accent5">
                  <a:lumMod val="50000"/>
                </a:schemeClr>
              </a:solidFill>
              <a:prstDash val="dash"/>
            </a:ln>
          </c:spPr>
          <c:marker>
            <c:symbol val="none"/>
          </c:marker>
          <c:xVal>
            <c:numRef>
              <c:f>Blad1!$F$23:$F$24</c:f>
              <c:numCache>
                <c:formatCode>General</c:formatCode>
                <c:ptCount val="2"/>
                <c:pt idx="0">
                  <c:v>11.5</c:v>
                </c:pt>
                <c:pt idx="1">
                  <c:v>15.5</c:v>
                </c:pt>
              </c:numCache>
            </c:numRef>
          </c:xVal>
          <c:yVal>
            <c:numRef>
              <c:f>Blad1!$G$23:$G$24</c:f>
              <c:numCache>
                <c:formatCode>General</c:formatCode>
                <c:ptCount val="2"/>
                <c:pt idx="0">
                  <c:v>0.8500000000000002</c:v>
                </c:pt>
                <c:pt idx="1">
                  <c:v>0.35000000000000009</c:v>
                </c:pt>
              </c:numCache>
            </c:numRef>
          </c:yVal>
        </c:ser>
        <c:ser>
          <c:idx val="2"/>
          <c:order val="2"/>
          <c:spPr>
            <a:ln>
              <a:solidFill>
                <a:srgbClr val="C00000"/>
              </a:solidFill>
            </a:ln>
          </c:spPr>
          <c:marker>
            <c:symbol val="circle"/>
            <c:size val="5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xVal>
            <c:numRef>
              <c:f>Blad1!$I$23:$I$24</c:f>
              <c:numCache>
                <c:formatCode>General</c:formatCode>
                <c:ptCount val="2"/>
                <c:pt idx="0">
                  <c:v>13</c:v>
                </c:pt>
                <c:pt idx="1">
                  <c:v>13</c:v>
                </c:pt>
              </c:numCache>
            </c:numRef>
          </c:xVal>
          <c:yVal>
            <c:numRef>
              <c:f>Blad1!$J$23:$J$24</c:f>
              <c:numCache>
                <c:formatCode>General</c:formatCode>
                <c:ptCount val="2"/>
                <c:pt idx="0">
                  <c:v>0</c:v>
                </c:pt>
                <c:pt idx="1">
                  <c:v>0.65000000000000024</c:v>
                </c:pt>
              </c:numCache>
            </c:numRef>
          </c:yVal>
        </c:ser>
        <c:ser>
          <c:idx val="3"/>
          <c:order val="3"/>
          <c:spPr>
            <a:ln>
              <a:solidFill>
                <a:srgbClr val="C00000"/>
              </a:solidFill>
            </a:ln>
          </c:spPr>
          <c:marker>
            <c:symbol val="circle"/>
            <c:size val="5"/>
            <c:spPr>
              <a:solidFill>
                <a:srgbClr val="C00000"/>
              </a:solidFill>
              <a:ln>
                <a:solidFill>
                  <a:srgbClr val="C00000"/>
                </a:solidFill>
                <a:tailEnd type="oval"/>
              </a:ln>
            </c:spPr>
          </c:marker>
          <c:xVal>
            <c:numRef>
              <c:f>Blad1!$I$27:$I$28</c:f>
              <c:numCache>
                <c:formatCode>General</c:formatCode>
                <c:ptCount val="2"/>
                <c:pt idx="0">
                  <c:v>12</c:v>
                </c:pt>
                <c:pt idx="1">
                  <c:v>12</c:v>
                </c:pt>
              </c:numCache>
            </c:numRef>
          </c:xVal>
          <c:yVal>
            <c:numRef>
              <c:f>Blad1!$J$27:$J$28</c:f>
              <c:numCache>
                <c:formatCode>General</c:formatCode>
                <c:ptCount val="2"/>
                <c:pt idx="0">
                  <c:v>0</c:v>
                </c:pt>
                <c:pt idx="1">
                  <c:v>0.77000000000000024</c:v>
                </c:pt>
              </c:numCache>
            </c:numRef>
          </c:yVal>
        </c:ser>
        <c:ser>
          <c:idx val="4"/>
          <c:order val="4"/>
          <c:spPr>
            <a:ln>
              <a:solidFill>
                <a:srgbClr val="C00000"/>
              </a:solidFill>
            </a:ln>
          </c:spPr>
          <c:marker>
            <c:symbol val="circle"/>
            <c:size val="5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xVal>
            <c:numRef>
              <c:f>Blad1!$I$30:$I$31</c:f>
              <c:numCache>
                <c:formatCode>General</c:formatCode>
                <c:ptCount val="2"/>
                <c:pt idx="0">
                  <c:v>11</c:v>
                </c:pt>
                <c:pt idx="1">
                  <c:v>11</c:v>
                </c:pt>
              </c:numCache>
            </c:numRef>
          </c:xVal>
          <c:yVal>
            <c:numRef>
              <c:f>Blad1!$J$30:$J$31</c:f>
              <c:numCache>
                <c:formatCode>General</c:formatCode>
                <c:ptCount val="2"/>
                <c:pt idx="0">
                  <c:v>0</c:v>
                </c:pt>
                <c:pt idx="1">
                  <c:v>0.9</c:v>
                </c:pt>
              </c:numCache>
            </c:numRef>
          </c:yVal>
        </c:ser>
        <c:ser>
          <c:idx val="5"/>
          <c:order val="5"/>
          <c:spPr>
            <a:ln>
              <a:solidFill>
                <a:srgbClr val="C00000"/>
              </a:solidFill>
            </a:ln>
          </c:spPr>
          <c:marker>
            <c:symbol val="circle"/>
            <c:size val="5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xVal>
            <c:numRef>
              <c:f>Blad1!$I$33:$I$34</c:f>
              <c:numCache>
                <c:formatCode>General</c:formatCode>
                <c:ptCount val="2"/>
                <c:pt idx="0">
                  <c:v>14</c:v>
                </c:pt>
                <c:pt idx="1">
                  <c:v>14</c:v>
                </c:pt>
              </c:numCache>
            </c:numRef>
          </c:xVal>
          <c:yVal>
            <c:numRef>
              <c:f>Blad1!$J$33:$J$34</c:f>
              <c:numCache>
                <c:formatCode>General</c:formatCode>
                <c:ptCount val="2"/>
                <c:pt idx="0">
                  <c:v>0</c:v>
                </c:pt>
                <c:pt idx="1">
                  <c:v>0.55000000000000004</c:v>
                </c:pt>
              </c:numCache>
            </c:numRef>
          </c:yVal>
        </c:ser>
        <c:ser>
          <c:idx val="6"/>
          <c:order val="6"/>
          <c:spPr>
            <a:ln>
              <a:solidFill>
                <a:srgbClr val="C00000"/>
              </a:solidFill>
            </a:ln>
          </c:spPr>
          <c:marker>
            <c:symbol val="circle"/>
            <c:size val="5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xVal>
            <c:numRef>
              <c:f>Blad1!$I$36:$I$37</c:f>
              <c:numCache>
                <c:formatCode>General</c:formatCode>
                <c:ptCount val="2"/>
                <c:pt idx="0">
                  <c:v>15</c:v>
                </c:pt>
                <c:pt idx="1">
                  <c:v>15</c:v>
                </c:pt>
              </c:numCache>
            </c:numRef>
          </c:xVal>
          <c:yVal>
            <c:numRef>
              <c:f>Blad1!$J$36:$J$37</c:f>
              <c:numCache>
                <c:formatCode>General</c:formatCode>
                <c:ptCount val="2"/>
                <c:pt idx="0">
                  <c:v>0</c:v>
                </c:pt>
                <c:pt idx="1">
                  <c:v>0.4300000000000001</c:v>
                </c:pt>
              </c:numCache>
            </c:numRef>
          </c:yVal>
        </c:ser>
        <c:axId val="52419584"/>
        <c:axId val="52425856"/>
      </c:scatterChart>
      <c:valAx>
        <c:axId val="52419584"/>
        <c:scaling>
          <c:orientation val="minMax"/>
          <c:max val="16"/>
          <c:min val="10"/>
        </c:scaling>
        <c:axPos val="b"/>
        <c:numFmt formatCode="General" sourceLinked="1"/>
        <c:tickLblPos val="none"/>
        <c:crossAx val="52425856"/>
        <c:crosses val="autoZero"/>
        <c:crossBetween val="midCat"/>
      </c:valAx>
      <c:valAx>
        <c:axId val="52425856"/>
        <c:scaling>
          <c:orientation val="minMax"/>
          <c:max val="0.8"/>
          <c:min val="0"/>
        </c:scaling>
        <c:axPos val="l"/>
        <c:majorGridlines/>
        <c:numFmt formatCode="General" sourceLinked="1"/>
        <c:tickLblPos val="none"/>
        <c:crossAx val="52419584"/>
        <c:crosses val="autoZero"/>
        <c:crossBetween val="midCat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hart>
    <c:plotArea>
      <c:layout/>
      <c:scatterChart>
        <c:scatterStyle val="lineMarker"/>
        <c:ser>
          <c:idx val="0"/>
          <c:order val="0"/>
          <c:spPr>
            <a:ln>
              <a:solidFill>
                <a:schemeClr val="accent1"/>
              </a:solidFill>
            </a:ln>
          </c:spPr>
          <c:marker>
            <c:symbol val="none"/>
          </c:marker>
          <c:xVal>
            <c:numRef>
              <c:f>Poisson!$B$2:$B$272</c:f>
              <c:numCache>
                <c:formatCode>General</c:formatCode>
                <c:ptCount val="271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0.15000000000000002</c:v>
                </c:pt>
                <c:pt idx="4">
                  <c:v>0.2</c:v>
                </c:pt>
                <c:pt idx="5">
                  <c:v>0.25</c:v>
                </c:pt>
                <c:pt idx="6">
                  <c:v>0.30000000000000004</c:v>
                </c:pt>
                <c:pt idx="7">
                  <c:v>0.35000000000000003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0.60000000000000009</c:v>
                </c:pt>
                <c:pt idx="13">
                  <c:v>0.65000000000000013</c:v>
                </c:pt>
                <c:pt idx="14">
                  <c:v>0.70000000000000007</c:v>
                </c:pt>
                <c:pt idx="15">
                  <c:v>0.75000000000000011</c:v>
                </c:pt>
                <c:pt idx="16">
                  <c:v>0.8</c:v>
                </c:pt>
                <c:pt idx="17">
                  <c:v>0.85000000000000009</c:v>
                </c:pt>
                <c:pt idx="18">
                  <c:v>0.9</c:v>
                </c:pt>
                <c:pt idx="19">
                  <c:v>0.95000000000000007</c:v>
                </c:pt>
                <c:pt idx="20">
                  <c:v>1</c:v>
                </c:pt>
                <c:pt idx="21">
                  <c:v>1.05</c:v>
                </c:pt>
                <c:pt idx="22">
                  <c:v>1.1000000000000001</c:v>
                </c:pt>
                <c:pt idx="23">
                  <c:v>1.1499999999999997</c:v>
                </c:pt>
                <c:pt idx="24">
                  <c:v>1.2</c:v>
                </c:pt>
                <c:pt idx="25">
                  <c:v>1.25</c:v>
                </c:pt>
                <c:pt idx="26">
                  <c:v>1.3</c:v>
                </c:pt>
                <c:pt idx="27">
                  <c:v>1.35</c:v>
                </c:pt>
                <c:pt idx="28">
                  <c:v>1.4</c:v>
                </c:pt>
                <c:pt idx="29">
                  <c:v>1.45</c:v>
                </c:pt>
                <c:pt idx="30">
                  <c:v>1.5</c:v>
                </c:pt>
                <c:pt idx="31">
                  <c:v>1.55</c:v>
                </c:pt>
                <c:pt idx="32">
                  <c:v>1.6</c:v>
                </c:pt>
                <c:pt idx="33">
                  <c:v>1.6500000000000001</c:v>
                </c:pt>
                <c:pt idx="34">
                  <c:v>1.7</c:v>
                </c:pt>
                <c:pt idx="35">
                  <c:v>1.75</c:v>
                </c:pt>
                <c:pt idx="36">
                  <c:v>1.8</c:v>
                </c:pt>
                <c:pt idx="37">
                  <c:v>1.85</c:v>
                </c:pt>
                <c:pt idx="38">
                  <c:v>1.9000000000000001</c:v>
                </c:pt>
                <c:pt idx="39">
                  <c:v>1.9500000000000002</c:v>
                </c:pt>
                <c:pt idx="40">
                  <c:v>2</c:v>
                </c:pt>
                <c:pt idx="41">
                  <c:v>2.0499999999999998</c:v>
                </c:pt>
                <c:pt idx="42">
                  <c:v>2.1</c:v>
                </c:pt>
                <c:pt idx="43">
                  <c:v>2.15</c:v>
                </c:pt>
                <c:pt idx="44">
                  <c:v>2.2000000000000002</c:v>
                </c:pt>
                <c:pt idx="45">
                  <c:v>2.25</c:v>
                </c:pt>
                <c:pt idx="46">
                  <c:v>2.2999999999999998</c:v>
                </c:pt>
                <c:pt idx="47">
                  <c:v>2.3499999999999996</c:v>
                </c:pt>
                <c:pt idx="48">
                  <c:v>2.4</c:v>
                </c:pt>
                <c:pt idx="49">
                  <c:v>2.4499999999999997</c:v>
                </c:pt>
                <c:pt idx="50">
                  <c:v>2.5</c:v>
                </c:pt>
                <c:pt idx="51">
                  <c:v>2.5499999999999998</c:v>
                </c:pt>
                <c:pt idx="52">
                  <c:v>2.6</c:v>
                </c:pt>
                <c:pt idx="53">
                  <c:v>2.65</c:v>
                </c:pt>
                <c:pt idx="54">
                  <c:v>2.7</c:v>
                </c:pt>
                <c:pt idx="55">
                  <c:v>2.75</c:v>
                </c:pt>
                <c:pt idx="56">
                  <c:v>2.8</c:v>
                </c:pt>
                <c:pt idx="57">
                  <c:v>2.8499999999999996</c:v>
                </c:pt>
                <c:pt idx="58">
                  <c:v>2.9</c:v>
                </c:pt>
                <c:pt idx="59">
                  <c:v>2.9499999999999997</c:v>
                </c:pt>
                <c:pt idx="60">
                  <c:v>3</c:v>
                </c:pt>
                <c:pt idx="61">
                  <c:v>3.05</c:v>
                </c:pt>
                <c:pt idx="62">
                  <c:v>3.1</c:v>
                </c:pt>
                <c:pt idx="63">
                  <c:v>3.15</c:v>
                </c:pt>
                <c:pt idx="64">
                  <c:v>3.2</c:v>
                </c:pt>
                <c:pt idx="65">
                  <c:v>3.25</c:v>
                </c:pt>
                <c:pt idx="66">
                  <c:v>3.3</c:v>
                </c:pt>
                <c:pt idx="67">
                  <c:v>3.3499999999999996</c:v>
                </c:pt>
                <c:pt idx="68">
                  <c:v>3.4</c:v>
                </c:pt>
                <c:pt idx="69">
                  <c:v>3.4499999999999997</c:v>
                </c:pt>
                <c:pt idx="70">
                  <c:v>3.5</c:v>
                </c:pt>
                <c:pt idx="71">
                  <c:v>3.55</c:v>
                </c:pt>
                <c:pt idx="72">
                  <c:v>3.6</c:v>
                </c:pt>
                <c:pt idx="73">
                  <c:v>3.65</c:v>
                </c:pt>
                <c:pt idx="74">
                  <c:v>3.7</c:v>
                </c:pt>
                <c:pt idx="75">
                  <c:v>3.75</c:v>
                </c:pt>
                <c:pt idx="76">
                  <c:v>3.8</c:v>
                </c:pt>
                <c:pt idx="77">
                  <c:v>3.8499999999999996</c:v>
                </c:pt>
                <c:pt idx="78">
                  <c:v>3.9</c:v>
                </c:pt>
                <c:pt idx="79">
                  <c:v>3.9499999999999997</c:v>
                </c:pt>
                <c:pt idx="80">
                  <c:v>4</c:v>
                </c:pt>
                <c:pt idx="81">
                  <c:v>4.05</c:v>
                </c:pt>
                <c:pt idx="82">
                  <c:v>4.0999999999999996</c:v>
                </c:pt>
                <c:pt idx="83">
                  <c:v>4.1499999999999995</c:v>
                </c:pt>
                <c:pt idx="84">
                  <c:v>4.2</c:v>
                </c:pt>
                <c:pt idx="85">
                  <c:v>4.25</c:v>
                </c:pt>
                <c:pt idx="86">
                  <c:v>4.3</c:v>
                </c:pt>
                <c:pt idx="87">
                  <c:v>4.3499999999999996</c:v>
                </c:pt>
                <c:pt idx="88">
                  <c:v>4.4000000000000004</c:v>
                </c:pt>
                <c:pt idx="89">
                  <c:v>4.45</c:v>
                </c:pt>
                <c:pt idx="90">
                  <c:v>4.5</c:v>
                </c:pt>
                <c:pt idx="91">
                  <c:v>4.55</c:v>
                </c:pt>
                <c:pt idx="92">
                  <c:v>4.5999999999999996</c:v>
                </c:pt>
                <c:pt idx="93">
                  <c:v>4.6499999999999995</c:v>
                </c:pt>
                <c:pt idx="94">
                  <c:v>4.7</c:v>
                </c:pt>
                <c:pt idx="95">
                  <c:v>4.75</c:v>
                </c:pt>
                <c:pt idx="96">
                  <c:v>4.8</c:v>
                </c:pt>
                <c:pt idx="97">
                  <c:v>4.8499999999999996</c:v>
                </c:pt>
                <c:pt idx="98">
                  <c:v>4.9000000000000004</c:v>
                </c:pt>
                <c:pt idx="99">
                  <c:v>4.95</c:v>
                </c:pt>
                <c:pt idx="100">
                  <c:v>5</c:v>
                </c:pt>
                <c:pt idx="101">
                  <c:v>5.05</c:v>
                </c:pt>
                <c:pt idx="102">
                  <c:v>5.0999999999999996</c:v>
                </c:pt>
                <c:pt idx="103">
                  <c:v>5.1499999999999995</c:v>
                </c:pt>
                <c:pt idx="104">
                  <c:v>5.2</c:v>
                </c:pt>
                <c:pt idx="105">
                  <c:v>5.25</c:v>
                </c:pt>
                <c:pt idx="106">
                  <c:v>5.3</c:v>
                </c:pt>
                <c:pt idx="107">
                  <c:v>5.35</c:v>
                </c:pt>
                <c:pt idx="108">
                  <c:v>5.4</c:v>
                </c:pt>
                <c:pt idx="109">
                  <c:v>5.45</c:v>
                </c:pt>
                <c:pt idx="110">
                  <c:v>5.5</c:v>
                </c:pt>
                <c:pt idx="111">
                  <c:v>5.55</c:v>
                </c:pt>
                <c:pt idx="112">
                  <c:v>5.6</c:v>
                </c:pt>
                <c:pt idx="113">
                  <c:v>5.6499999999999995</c:v>
                </c:pt>
                <c:pt idx="114">
                  <c:v>5.7</c:v>
                </c:pt>
                <c:pt idx="115">
                  <c:v>5.75</c:v>
                </c:pt>
                <c:pt idx="116">
                  <c:v>5.8</c:v>
                </c:pt>
                <c:pt idx="117">
                  <c:v>5.85</c:v>
                </c:pt>
                <c:pt idx="118">
                  <c:v>5.9</c:v>
                </c:pt>
                <c:pt idx="119">
                  <c:v>5.95</c:v>
                </c:pt>
                <c:pt idx="120">
                  <c:v>6</c:v>
                </c:pt>
                <c:pt idx="121">
                  <c:v>6.05</c:v>
                </c:pt>
                <c:pt idx="122">
                  <c:v>6.1</c:v>
                </c:pt>
                <c:pt idx="123">
                  <c:v>6.1499999999999995</c:v>
                </c:pt>
                <c:pt idx="124">
                  <c:v>6.2</c:v>
                </c:pt>
                <c:pt idx="125">
                  <c:v>6.25</c:v>
                </c:pt>
                <c:pt idx="126">
                  <c:v>6.3</c:v>
                </c:pt>
                <c:pt idx="127">
                  <c:v>6.35</c:v>
                </c:pt>
                <c:pt idx="128">
                  <c:v>6.4</c:v>
                </c:pt>
                <c:pt idx="129">
                  <c:v>6.45</c:v>
                </c:pt>
                <c:pt idx="130">
                  <c:v>6.5</c:v>
                </c:pt>
                <c:pt idx="131">
                  <c:v>6.55</c:v>
                </c:pt>
                <c:pt idx="132">
                  <c:v>6.6</c:v>
                </c:pt>
                <c:pt idx="133">
                  <c:v>6.6499999999999995</c:v>
                </c:pt>
                <c:pt idx="134">
                  <c:v>6.7</c:v>
                </c:pt>
                <c:pt idx="135">
                  <c:v>6.75</c:v>
                </c:pt>
                <c:pt idx="136">
                  <c:v>6.8</c:v>
                </c:pt>
                <c:pt idx="137">
                  <c:v>6.85</c:v>
                </c:pt>
                <c:pt idx="138">
                  <c:v>6.9</c:v>
                </c:pt>
                <c:pt idx="139">
                  <c:v>6.95</c:v>
                </c:pt>
                <c:pt idx="140">
                  <c:v>7</c:v>
                </c:pt>
                <c:pt idx="141">
                  <c:v>7.05</c:v>
                </c:pt>
                <c:pt idx="142">
                  <c:v>7.1</c:v>
                </c:pt>
                <c:pt idx="143">
                  <c:v>7.1499999999999995</c:v>
                </c:pt>
                <c:pt idx="144">
                  <c:v>7.2</c:v>
                </c:pt>
                <c:pt idx="145">
                  <c:v>7.25</c:v>
                </c:pt>
                <c:pt idx="146">
                  <c:v>7.3</c:v>
                </c:pt>
                <c:pt idx="147">
                  <c:v>7.35</c:v>
                </c:pt>
                <c:pt idx="148">
                  <c:v>7.4</c:v>
                </c:pt>
                <c:pt idx="149">
                  <c:v>7.45</c:v>
                </c:pt>
                <c:pt idx="150">
                  <c:v>7.5</c:v>
                </c:pt>
                <c:pt idx="151">
                  <c:v>7.55</c:v>
                </c:pt>
                <c:pt idx="152">
                  <c:v>7.6</c:v>
                </c:pt>
                <c:pt idx="153">
                  <c:v>7.6499999999999995</c:v>
                </c:pt>
                <c:pt idx="154">
                  <c:v>7.7</c:v>
                </c:pt>
                <c:pt idx="155">
                  <c:v>7.75</c:v>
                </c:pt>
                <c:pt idx="156">
                  <c:v>7.8</c:v>
                </c:pt>
                <c:pt idx="157">
                  <c:v>7.85</c:v>
                </c:pt>
                <c:pt idx="158">
                  <c:v>7.9</c:v>
                </c:pt>
                <c:pt idx="159">
                  <c:v>7.95</c:v>
                </c:pt>
                <c:pt idx="160">
                  <c:v>8</c:v>
                </c:pt>
                <c:pt idx="161">
                  <c:v>8.0500000000000007</c:v>
                </c:pt>
                <c:pt idx="162">
                  <c:v>8.1</c:v>
                </c:pt>
                <c:pt idx="163">
                  <c:v>8.15</c:v>
                </c:pt>
                <c:pt idx="164">
                  <c:v>8.2000000000000011</c:v>
                </c:pt>
                <c:pt idx="165">
                  <c:v>8.25</c:v>
                </c:pt>
                <c:pt idx="166">
                  <c:v>8.3000000000000007</c:v>
                </c:pt>
                <c:pt idx="167">
                  <c:v>8.3500000000000014</c:v>
                </c:pt>
                <c:pt idx="168">
                  <c:v>8.4</c:v>
                </c:pt>
                <c:pt idx="169">
                  <c:v>8.4500000000000011</c:v>
                </c:pt>
                <c:pt idx="170">
                  <c:v>8.5</c:v>
                </c:pt>
                <c:pt idx="171">
                  <c:v>8.5500000000000007</c:v>
                </c:pt>
                <c:pt idx="172">
                  <c:v>8.6</c:v>
                </c:pt>
                <c:pt idx="173">
                  <c:v>8.65</c:v>
                </c:pt>
                <c:pt idx="174">
                  <c:v>8.7000000000000011</c:v>
                </c:pt>
                <c:pt idx="175">
                  <c:v>8.75</c:v>
                </c:pt>
                <c:pt idx="176">
                  <c:v>8.8000000000000007</c:v>
                </c:pt>
                <c:pt idx="177">
                  <c:v>8.8500000000000014</c:v>
                </c:pt>
                <c:pt idx="178">
                  <c:v>8.9</c:v>
                </c:pt>
                <c:pt idx="179">
                  <c:v>8.9500000000000011</c:v>
                </c:pt>
                <c:pt idx="180">
                  <c:v>9</c:v>
                </c:pt>
                <c:pt idx="181">
                  <c:v>9.0500000000000007</c:v>
                </c:pt>
                <c:pt idx="182">
                  <c:v>9.1</c:v>
                </c:pt>
                <c:pt idx="183">
                  <c:v>9.15</c:v>
                </c:pt>
                <c:pt idx="184">
                  <c:v>9.2000000000000011</c:v>
                </c:pt>
                <c:pt idx="185">
                  <c:v>9.25</c:v>
                </c:pt>
                <c:pt idx="186">
                  <c:v>9.3000000000000007</c:v>
                </c:pt>
                <c:pt idx="187">
                  <c:v>9.3500000000000014</c:v>
                </c:pt>
                <c:pt idx="188">
                  <c:v>9.4</c:v>
                </c:pt>
                <c:pt idx="189">
                  <c:v>9.4500000000000011</c:v>
                </c:pt>
                <c:pt idx="190">
                  <c:v>9.5</c:v>
                </c:pt>
                <c:pt idx="191">
                  <c:v>9.5500000000000007</c:v>
                </c:pt>
                <c:pt idx="192">
                  <c:v>9.6</c:v>
                </c:pt>
                <c:pt idx="193">
                  <c:v>9.65</c:v>
                </c:pt>
                <c:pt idx="194">
                  <c:v>9.7000000000000011</c:v>
                </c:pt>
                <c:pt idx="195">
                  <c:v>9.75</c:v>
                </c:pt>
                <c:pt idx="196">
                  <c:v>9.8000000000000007</c:v>
                </c:pt>
                <c:pt idx="197">
                  <c:v>9.8500000000000014</c:v>
                </c:pt>
                <c:pt idx="198">
                  <c:v>9.9</c:v>
                </c:pt>
                <c:pt idx="199">
                  <c:v>9.9500000000000011</c:v>
                </c:pt>
                <c:pt idx="200">
                  <c:v>10</c:v>
                </c:pt>
                <c:pt idx="201">
                  <c:v>10.050000000000002</c:v>
                </c:pt>
                <c:pt idx="202">
                  <c:v>10.1</c:v>
                </c:pt>
                <c:pt idx="203">
                  <c:v>10.15</c:v>
                </c:pt>
                <c:pt idx="204">
                  <c:v>10.200000000000001</c:v>
                </c:pt>
                <c:pt idx="205">
                  <c:v>10.25</c:v>
                </c:pt>
                <c:pt idx="206">
                  <c:v>10.3</c:v>
                </c:pt>
                <c:pt idx="207">
                  <c:v>10.350000000000001</c:v>
                </c:pt>
                <c:pt idx="208">
                  <c:v>10.4</c:v>
                </c:pt>
                <c:pt idx="209">
                  <c:v>10.450000000000001</c:v>
                </c:pt>
                <c:pt idx="210">
                  <c:v>10.5</c:v>
                </c:pt>
                <c:pt idx="211">
                  <c:v>10.55</c:v>
                </c:pt>
                <c:pt idx="212">
                  <c:v>10.6</c:v>
                </c:pt>
                <c:pt idx="213">
                  <c:v>10.65</c:v>
                </c:pt>
                <c:pt idx="214">
                  <c:v>10.7</c:v>
                </c:pt>
                <c:pt idx="215">
                  <c:v>10.75</c:v>
                </c:pt>
                <c:pt idx="216">
                  <c:v>10.8</c:v>
                </c:pt>
                <c:pt idx="217">
                  <c:v>10.850000000000001</c:v>
                </c:pt>
                <c:pt idx="218">
                  <c:v>10.9</c:v>
                </c:pt>
                <c:pt idx="219">
                  <c:v>10.950000000000001</c:v>
                </c:pt>
                <c:pt idx="220">
                  <c:v>11</c:v>
                </c:pt>
                <c:pt idx="221">
                  <c:v>11.05</c:v>
                </c:pt>
                <c:pt idx="222">
                  <c:v>11.1</c:v>
                </c:pt>
                <c:pt idx="223">
                  <c:v>11.15</c:v>
                </c:pt>
                <c:pt idx="224">
                  <c:v>11.2</c:v>
                </c:pt>
                <c:pt idx="225">
                  <c:v>11.25</c:v>
                </c:pt>
                <c:pt idx="226">
                  <c:v>11.3</c:v>
                </c:pt>
                <c:pt idx="227">
                  <c:v>11.350000000000001</c:v>
                </c:pt>
                <c:pt idx="228">
                  <c:v>11.4</c:v>
                </c:pt>
                <c:pt idx="229">
                  <c:v>11.450000000000001</c:v>
                </c:pt>
                <c:pt idx="230">
                  <c:v>11.5</c:v>
                </c:pt>
                <c:pt idx="231">
                  <c:v>11.55</c:v>
                </c:pt>
                <c:pt idx="232">
                  <c:v>11.6</c:v>
                </c:pt>
                <c:pt idx="233">
                  <c:v>11.65</c:v>
                </c:pt>
                <c:pt idx="234">
                  <c:v>11.7</c:v>
                </c:pt>
                <c:pt idx="235">
                  <c:v>11.75</c:v>
                </c:pt>
                <c:pt idx="236">
                  <c:v>11.8</c:v>
                </c:pt>
                <c:pt idx="237">
                  <c:v>11.850000000000001</c:v>
                </c:pt>
                <c:pt idx="238">
                  <c:v>11.9</c:v>
                </c:pt>
                <c:pt idx="239">
                  <c:v>11.950000000000001</c:v>
                </c:pt>
                <c:pt idx="240">
                  <c:v>12</c:v>
                </c:pt>
                <c:pt idx="241">
                  <c:v>12.05</c:v>
                </c:pt>
                <c:pt idx="242">
                  <c:v>12.1</c:v>
                </c:pt>
                <c:pt idx="243">
                  <c:v>12.15</c:v>
                </c:pt>
                <c:pt idx="244">
                  <c:v>12.2</c:v>
                </c:pt>
                <c:pt idx="245">
                  <c:v>12.25</c:v>
                </c:pt>
                <c:pt idx="246">
                  <c:v>12.3</c:v>
                </c:pt>
                <c:pt idx="247">
                  <c:v>12.350000000000001</c:v>
                </c:pt>
                <c:pt idx="248">
                  <c:v>12.4</c:v>
                </c:pt>
                <c:pt idx="249">
                  <c:v>12.450000000000001</c:v>
                </c:pt>
                <c:pt idx="250">
                  <c:v>12.5</c:v>
                </c:pt>
                <c:pt idx="251">
                  <c:v>12.55</c:v>
                </c:pt>
                <c:pt idx="252">
                  <c:v>12.6</c:v>
                </c:pt>
                <c:pt idx="253">
                  <c:v>12.65</c:v>
                </c:pt>
                <c:pt idx="254">
                  <c:v>12.7</c:v>
                </c:pt>
                <c:pt idx="255">
                  <c:v>12.75</c:v>
                </c:pt>
                <c:pt idx="256">
                  <c:v>12.8</c:v>
                </c:pt>
                <c:pt idx="257">
                  <c:v>12.850000000000001</c:v>
                </c:pt>
                <c:pt idx="258">
                  <c:v>12.9</c:v>
                </c:pt>
                <c:pt idx="259">
                  <c:v>12.950000000000001</c:v>
                </c:pt>
                <c:pt idx="260">
                  <c:v>13</c:v>
                </c:pt>
                <c:pt idx="261">
                  <c:v>13.05</c:v>
                </c:pt>
                <c:pt idx="262">
                  <c:v>13.1</c:v>
                </c:pt>
                <c:pt idx="263">
                  <c:v>13.15</c:v>
                </c:pt>
                <c:pt idx="264">
                  <c:v>13.2</c:v>
                </c:pt>
                <c:pt idx="265">
                  <c:v>13.25</c:v>
                </c:pt>
                <c:pt idx="266">
                  <c:v>13.3</c:v>
                </c:pt>
                <c:pt idx="267">
                  <c:v>13.350000000000001</c:v>
                </c:pt>
                <c:pt idx="268">
                  <c:v>13.4</c:v>
                </c:pt>
                <c:pt idx="269">
                  <c:v>13.450000000000001</c:v>
                </c:pt>
                <c:pt idx="270">
                  <c:v>13.5</c:v>
                </c:pt>
              </c:numCache>
            </c:numRef>
          </c:xVal>
          <c:yVal>
            <c:numRef>
              <c:f>Poisson!$C$2:$C$272</c:f>
              <c:numCache>
                <c:formatCode>General</c:formatCode>
                <c:ptCount val="271"/>
                <c:pt idx="0">
                  <c:v>0</c:v>
                </c:pt>
                <c:pt idx="1">
                  <c:v>2.4382747800708315E-2</c:v>
                </c:pt>
                <c:pt idx="2">
                  <c:v>4.7561471225035727E-2</c:v>
                </c:pt>
                <c:pt idx="3">
                  <c:v>6.958076147464147E-2</c:v>
                </c:pt>
                <c:pt idx="4">
                  <c:v>9.0483741803595918E-2</c:v>
                </c:pt>
                <c:pt idx="5">
                  <c:v>0.11031211282307442</c:v>
                </c:pt>
                <c:pt idx="6">
                  <c:v>0.12910619646375868</c:v>
                </c:pt>
                <c:pt idx="7">
                  <c:v>0.14690497863461127</c:v>
                </c:pt>
                <c:pt idx="8">
                  <c:v>0.16374615061559641</c:v>
                </c:pt>
                <c:pt idx="9">
                  <c:v>0.17966614922085986</c:v>
                </c:pt>
                <c:pt idx="10">
                  <c:v>0.19470019576785125</c:v>
                </c:pt>
                <c:pt idx="11">
                  <c:v>0.20888233388686642</c:v>
                </c:pt>
                <c:pt idx="12">
                  <c:v>0.22224546620451535</c:v>
                </c:pt>
                <c:pt idx="13">
                  <c:v>0.23482138993367344</c:v>
                </c:pt>
                <c:pt idx="14">
                  <c:v>0.24664083140154971</c:v>
                </c:pt>
                <c:pt idx="15">
                  <c:v>0.25773347954661452</c:v>
                </c:pt>
                <c:pt idx="16">
                  <c:v>0.26812801841425582</c:v>
                </c:pt>
                <c:pt idx="17">
                  <c:v>0.27785215868018509</c:v>
                </c:pt>
                <c:pt idx="18">
                  <c:v>0.28693266822979807</c:v>
                </c:pt>
                <c:pt idx="19">
                  <c:v>0.29539540182088464</c:v>
                </c:pt>
                <c:pt idx="20">
                  <c:v>0.30326532985631671</c:v>
                </c:pt>
                <c:pt idx="21">
                  <c:v>0.31056656629257806</c:v>
                </c:pt>
                <c:pt idx="22">
                  <c:v>0.31732239570926785</c:v>
                </c:pt>
                <c:pt idx="23">
                  <c:v>0.32355529956399948</c:v>
                </c:pt>
                <c:pt idx="24">
                  <c:v>0.32928698165641596</c:v>
                </c:pt>
                <c:pt idx="25">
                  <c:v>0.33453839282436898</c:v>
                </c:pt>
                <c:pt idx="26">
                  <c:v>0.33932975489466061</c:v>
                </c:pt>
                <c:pt idx="27">
                  <c:v>0.34368058391009582</c:v>
                </c:pt>
                <c:pt idx="28">
                  <c:v>0.34760971265398666</c:v>
                </c:pt>
                <c:pt idx="29">
                  <c:v>0.35113531249263774</c:v>
                </c:pt>
                <c:pt idx="30">
                  <c:v>0.35427491455576104</c:v>
                </c:pt>
                <c:pt idx="31">
                  <c:v>0.35704543027419849</c:v>
                </c:pt>
                <c:pt idx="32">
                  <c:v>0.35946317129377736</c:v>
                </c:pt>
                <c:pt idx="33">
                  <c:v>0.36154386878358308</c:v>
                </c:pt>
                <c:pt idx="34">
                  <c:v>0.36330269215641781</c:v>
                </c:pt>
                <c:pt idx="35">
                  <c:v>0.36475426721869492</c:v>
                </c:pt>
                <c:pt idx="36">
                  <c:v>0.36591269376653934</c:v>
                </c:pt>
                <c:pt idx="37">
                  <c:v>0.36679156264436841</c:v>
                </c:pt>
                <c:pt idx="38">
                  <c:v>0.36740397228177624</c:v>
                </c:pt>
                <c:pt idx="39">
                  <c:v>0.36776254472407804</c:v>
                </c:pt>
                <c:pt idx="40">
                  <c:v>0.36787944117144245</c:v>
                </c:pt>
                <c:pt idx="41">
                  <c:v>0.36776637704110038</c:v>
                </c:pt>
                <c:pt idx="42">
                  <c:v>0.3674346365667131</c:v>
                </c:pt>
                <c:pt idx="43">
                  <c:v>0.36689508694856826</c:v>
                </c:pt>
                <c:pt idx="44">
                  <c:v>0.36615819206788758</c:v>
                </c:pt>
                <c:pt idx="45">
                  <c:v>0.36523402577814346</c:v>
                </c:pt>
                <c:pt idx="46">
                  <c:v>0.36413228478591131</c:v>
                </c:pt>
                <c:pt idx="47">
                  <c:v>0.36286230113342344</c:v>
                </c:pt>
                <c:pt idx="48">
                  <c:v>0.36143305429464262</c:v>
                </c:pt>
                <c:pt idx="49">
                  <c:v>0.35985318289632767</c:v>
                </c:pt>
                <c:pt idx="50">
                  <c:v>0.35813099607523768</c:v>
                </c:pt>
                <c:pt idx="51">
                  <c:v>0.35627448448229432</c:v>
                </c:pt>
                <c:pt idx="52">
                  <c:v>0.35429133094421639</c:v>
                </c:pt>
                <c:pt idx="53">
                  <c:v>0.35218892079282782</c:v>
                </c:pt>
                <c:pt idx="54">
                  <c:v>0.34997435187195364</c:v>
                </c:pt>
                <c:pt idx="55">
                  <c:v>0.34765444423152631</c:v>
                </c:pt>
                <c:pt idx="56">
                  <c:v>0.34523574951824909</c:v>
                </c:pt>
                <c:pt idx="57">
                  <c:v>0.34272456007188762</c:v>
                </c:pt>
                <c:pt idx="58">
                  <c:v>0.34012691773600662</c:v>
                </c:pt>
                <c:pt idx="59">
                  <c:v>0.3374486223917032</c:v>
                </c:pt>
                <c:pt idx="60">
                  <c:v>0.33469524022264485</c:v>
                </c:pt>
                <c:pt idx="61">
                  <c:v>0.33187211171948033</c:v>
                </c:pt>
                <c:pt idx="62">
                  <c:v>0.32898435943145182</c:v>
                </c:pt>
                <c:pt idx="63">
                  <c:v>0.3260368954728155</c:v>
                </c:pt>
                <c:pt idx="64">
                  <c:v>0.32303442879144867</c:v>
                </c:pt>
                <c:pt idx="65">
                  <c:v>0.31998147220681544</c:v>
                </c:pt>
                <c:pt idx="66">
                  <c:v>0.31688234922424446</c:v>
                </c:pt>
                <c:pt idx="67">
                  <c:v>0.31374120063227801</c:v>
                </c:pt>
                <c:pt idx="68">
                  <c:v>0.31056199088964903</c:v>
                </c:pt>
                <c:pt idx="69">
                  <c:v>0.30734851430824989</c:v>
                </c:pt>
                <c:pt idx="70">
                  <c:v>0.30410440103827907</c:v>
                </c:pt>
                <c:pt idx="71">
                  <c:v>0.30083312286155944</c:v>
                </c:pt>
                <c:pt idx="72">
                  <c:v>0.2975379987988559</c:v>
                </c:pt>
                <c:pt idx="73">
                  <c:v>0.29422220053684267</c:v>
                </c:pt>
                <c:pt idx="74">
                  <c:v>0.29088875768021122</c:v>
                </c:pt>
                <c:pt idx="75">
                  <c:v>0.28754056283424101</c:v>
                </c:pt>
                <c:pt idx="76">
                  <c:v>0.28418037652300665</c:v>
                </c:pt>
                <c:pt idx="77">
                  <c:v>0.2808108319482378</c:v>
                </c:pt>
                <c:pt idx="78">
                  <c:v>0.27743443959370151</c:v>
                </c:pt>
                <c:pt idx="79">
                  <c:v>0.27405359167983667</c:v>
                </c:pt>
                <c:pt idx="80">
                  <c:v>0.2706705664732254</c:v>
                </c:pt>
                <c:pt idx="81">
                  <c:v>0.26728753245535619</c:v>
                </c:pt>
                <c:pt idx="82">
                  <c:v>0.26390655235499871</c:v>
                </c:pt>
                <c:pt idx="83">
                  <c:v>0.26052958704838425</c:v>
                </c:pt>
                <c:pt idx="84">
                  <c:v>0.25715849933126206</c:v>
                </c:pt>
                <c:pt idx="85">
                  <c:v>0.25379505756677906</c:v>
                </c:pt>
                <c:pt idx="86">
                  <c:v>0.25044093921301847</c:v>
                </c:pt>
                <c:pt idx="87">
                  <c:v>0.24709773423391121</c:v>
                </c:pt>
                <c:pt idx="88">
                  <c:v>0.24376694839713459</c:v>
                </c:pt>
                <c:pt idx="89">
                  <c:v>0.2404500064624952</c:v>
                </c:pt>
                <c:pt idx="90">
                  <c:v>0.23714825526419478</c:v>
                </c:pt>
                <c:pt idx="91">
                  <c:v>0.23386296669027654</c:v>
                </c:pt>
                <c:pt idx="92">
                  <c:v>0.23059534056244868</c:v>
                </c:pt>
                <c:pt idx="93">
                  <c:v>0.22734650741938889</c:v>
                </c:pt>
                <c:pt idx="94">
                  <c:v>0.2241175312065416</c:v>
                </c:pt>
                <c:pt idx="95">
                  <c:v>0.22090941187532584</c:v>
                </c:pt>
                <c:pt idx="96">
                  <c:v>0.21772308789459008</c:v>
                </c:pt>
                <c:pt idx="97">
                  <c:v>0.21455943867706179</c:v>
                </c:pt>
                <c:pt idx="98">
                  <c:v>0.21141928692345777</c:v>
                </c:pt>
                <c:pt idx="99">
                  <c:v>0.20830340088684321</c:v>
                </c:pt>
                <c:pt idx="100">
                  <c:v>0.20521249655974702</c:v>
                </c:pt>
                <c:pt idx="101">
                  <c:v>0.20214723978646945</c:v>
                </c:pt>
                <c:pt idx="102">
                  <c:v>0.1991082483029406</c:v>
                </c:pt>
                <c:pt idx="103">
                  <c:v>0.19609609370642167</c:v>
                </c:pt>
                <c:pt idx="104">
                  <c:v>0.19311130335726812</c:v>
                </c:pt>
                <c:pt idx="105">
                  <c:v>0.19015436221491006</c:v>
                </c:pt>
                <c:pt idx="106">
                  <c:v>0.18722571461013843</c:v>
                </c:pt>
                <c:pt idx="107">
                  <c:v>0.18432576595572239</c:v>
                </c:pt>
                <c:pt idx="108">
                  <c:v>0.18145488439732443</c:v>
                </c:pt>
                <c:pt idx="109">
                  <c:v>0.17861340240661633</c:v>
                </c:pt>
                <c:pt idx="110">
                  <c:v>0.17580161831844582</c:v>
                </c:pt>
                <c:pt idx="111">
                  <c:v>0.1730197978138438</c:v>
                </c:pt>
                <c:pt idx="112">
                  <c:v>0.17026817535061031</c:v>
                </c:pt>
                <c:pt idx="113">
                  <c:v>0.16754695554316443</c:v>
                </c:pt>
                <c:pt idx="114">
                  <c:v>0.16485631449328961</c:v>
                </c:pt>
                <c:pt idx="115">
                  <c:v>0.16219640107335989</c:v>
                </c:pt>
                <c:pt idx="116">
                  <c:v>0.15956733816358099</c:v>
                </c:pt>
                <c:pt idx="117">
                  <c:v>0.15696922384473569</c:v>
                </c:pt>
                <c:pt idx="118">
                  <c:v>0.15440213254787563</c:v>
                </c:pt>
                <c:pt idx="119">
                  <c:v>0.15186611616235937</c:v>
                </c:pt>
                <c:pt idx="120">
                  <c:v>0.14936120510359185</c:v>
                </c:pt>
                <c:pt idx="121">
                  <c:v>0.14688740934178018</c:v>
                </c:pt>
                <c:pt idx="122">
                  <c:v>0.14444471939297984</c:v>
                </c:pt>
                <c:pt idx="123">
                  <c:v>0.14203310727366633</c:v>
                </c:pt>
                <c:pt idx="124">
                  <c:v>0.13965252742002918</c:v>
                </c:pt>
                <c:pt idx="125">
                  <c:v>0.13730291757314819</c:v>
                </c:pt>
                <c:pt idx="126">
                  <c:v>0.13498419963117661</c:v>
                </c:pt>
                <c:pt idx="127">
                  <c:v>0.13269628046962076</c:v>
                </c:pt>
                <c:pt idx="128">
                  <c:v>0.13043905273077191</c:v>
                </c:pt>
                <c:pt idx="129">
                  <c:v>0.12821239558331374</c:v>
                </c:pt>
                <c:pt idx="130">
                  <c:v>0.12601617545309654</c:v>
                </c:pt>
                <c:pt idx="131">
                  <c:v>0.12385024672603967</c:v>
                </c:pt>
                <c:pt idx="132">
                  <c:v>0.12171445242409205</c:v>
                </c:pt>
                <c:pt idx="133">
                  <c:v>0.11960862485515363</c:v>
                </c:pt>
                <c:pt idx="134">
                  <c:v>0.11753258623783085</c:v>
                </c:pt>
                <c:pt idx="135">
                  <c:v>0.11548614930187287</c:v>
                </c:pt>
                <c:pt idx="136">
                  <c:v>0.11346911786510866</c:v>
                </c:pt>
                <c:pt idx="137">
                  <c:v>0.11148128738767926</c:v>
                </c:pt>
                <c:pt idx="138">
                  <c:v>0.1095224455043344</c:v>
                </c:pt>
                <c:pt idx="139">
                  <c:v>0.1075923725355397</c:v>
                </c:pt>
                <c:pt idx="140">
                  <c:v>0.10569084197811479</c:v>
                </c:pt>
                <c:pt idx="141">
                  <c:v>0.10381762097610321</c:v>
                </c:pt>
                <c:pt idx="142">
                  <c:v>0.10197247077255001</c:v>
                </c:pt>
                <c:pt idx="143">
                  <c:v>0.10015514714284297</c:v>
                </c:pt>
                <c:pt idx="144">
                  <c:v>9.8365400810253245E-2</c:v>
                </c:pt>
                <c:pt idx="145">
                  <c:v>9.6602977844288646E-2</c:v>
                </c:pt>
                <c:pt idx="146">
                  <c:v>9.4867620042457038E-2</c:v>
                </c:pt>
                <c:pt idx="147">
                  <c:v>9.3159065296014212E-2</c:v>
                </c:pt>
                <c:pt idx="148">
                  <c:v>9.1477047940255726E-2</c:v>
                </c:pt>
                <c:pt idx="149">
                  <c:v>8.982129908989285E-2</c:v>
                </c:pt>
                <c:pt idx="150">
                  <c:v>8.8191546960034173E-2</c:v>
                </c:pt>
                <c:pt idx="151">
                  <c:v>8.6587517173281711E-2</c:v>
                </c:pt>
                <c:pt idx="152">
                  <c:v>8.5008933053429298E-2</c:v>
                </c:pt>
                <c:pt idx="153">
                  <c:v>8.3455515906238564E-2</c:v>
                </c:pt>
                <c:pt idx="154">
                  <c:v>8.1926985287752108E-2</c:v>
                </c:pt>
                <c:pt idx="155">
                  <c:v>8.0423059260586502E-2</c:v>
                </c:pt>
                <c:pt idx="156">
                  <c:v>7.8943454638637126E-2</c:v>
                </c:pt>
                <c:pt idx="157">
                  <c:v>7.7487887220609175E-2</c:v>
                </c:pt>
                <c:pt idx="158">
                  <c:v>7.605607201277835E-2</c:v>
                </c:pt>
                <c:pt idx="159">
                  <c:v>7.4647723441370509E-2</c:v>
                </c:pt>
                <c:pt idx="160">
                  <c:v>7.3262555554936729E-2</c:v>
                </c:pt>
                <c:pt idx="161">
                  <c:v>7.1900282217088995E-2</c:v>
                </c:pt>
                <c:pt idx="162">
                  <c:v>7.0560617289948752E-2</c:v>
                </c:pt>
                <c:pt idx="163">
                  <c:v>6.9243274808648975E-2</c:v>
                </c:pt>
                <c:pt idx="164">
                  <c:v>6.7947969147221149E-2</c:v>
                </c:pt>
                <c:pt idx="165">
                  <c:v>6.6674415176184235E-2</c:v>
                </c:pt>
                <c:pt idx="166">
                  <c:v>6.5422328412146138E-2</c:v>
                </c:pt>
                <c:pt idx="167">
                  <c:v>6.4191425159714488E-2</c:v>
                </c:pt>
                <c:pt idx="168">
                  <c:v>6.2981422646006383E-2</c:v>
                </c:pt>
                <c:pt idx="169">
                  <c:v>6.1792039148035598E-2</c:v>
                </c:pt>
                <c:pt idx="170">
                  <c:v>6.0622994113246856E-2</c:v>
                </c:pt>
                <c:pt idx="171">
                  <c:v>5.9474008273458327E-2</c:v>
                </c:pt>
                <c:pt idx="172">
                  <c:v>5.8344803752464008E-2</c:v>
                </c:pt>
                <c:pt idx="173">
                  <c:v>5.7235104167539512E-2</c:v>
                </c:pt>
                <c:pt idx="174">
                  <c:v>5.6144634725087447E-2</c:v>
                </c:pt>
                <c:pt idx="175">
                  <c:v>5.5073122310648759E-2</c:v>
                </c:pt>
                <c:pt idx="176">
                  <c:v>5.4020295573501124E-2</c:v>
                </c:pt>
                <c:pt idx="177">
                  <c:v>5.2985885006056027E-2</c:v>
                </c:pt>
                <c:pt idx="178">
                  <c:v>5.196962301825972E-2</c:v>
                </c:pt>
                <c:pt idx="179">
                  <c:v>5.097124400719736E-2</c:v>
                </c:pt>
                <c:pt idx="180">
                  <c:v>4.9990484422090399E-2</c:v>
                </c:pt>
                <c:pt idx="181">
                  <c:v>4.90270828248736E-2</c:v>
                </c:pt>
                <c:pt idx="182">
                  <c:v>4.8080779946529581E-2</c:v>
                </c:pt>
                <c:pt idx="183">
                  <c:v>4.7151318739353382E-2</c:v>
                </c:pt>
                <c:pt idx="184">
                  <c:v>4.6238444425314482E-2</c:v>
                </c:pt>
                <c:pt idx="185">
                  <c:v>4.5341904540675951E-2</c:v>
                </c:pt>
                <c:pt idx="186">
                  <c:v>4.4461448977027307E-2</c:v>
                </c:pt>
                <c:pt idx="187">
                  <c:v>4.3596830018879922E-2</c:v>
                </c:pt>
                <c:pt idx="188">
                  <c:v>4.274780237797033E-2</c:v>
                </c:pt>
                <c:pt idx="189">
                  <c:v>4.1914123224411022E-2</c:v>
                </c:pt>
                <c:pt idx="190">
                  <c:v>4.1095552214823007E-2</c:v>
                </c:pt>
                <c:pt idx="191">
                  <c:v>4.0291851517581072E-2</c:v>
                </c:pt>
                <c:pt idx="192">
                  <c:v>3.9502785835296143E-2</c:v>
                </c:pt>
                <c:pt idx="193">
                  <c:v>3.8728122424656619E-2</c:v>
                </c:pt>
                <c:pt idx="194">
                  <c:v>3.7967631113745001E-2</c:v>
                </c:pt>
                <c:pt idx="195">
                  <c:v>3.7221084316942314E-2</c:v>
                </c:pt>
                <c:pt idx="196">
                  <c:v>3.6488257047529268E-2</c:v>
                </c:pt>
                <c:pt idx="197">
                  <c:v>3.5768926928088335E-2</c:v>
                </c:pt>
                <c:pt idx="198">
                  <c:v>3.5062874198807985E-2</c:v>
                </c:pt>
                <c:pt idx="199">
                  <c:v>3.4369881723786293E-2</c:v>
                </c:pt>
                <c:pt idx="200">
                  <c:v>3.3689734995427344E-2</c:v>
                </c:pt>
                <c:pt idx="201">
                  <c:v>3.3022222137021308E-2</c:v>
                </c:pt>
                <c:pt idx="202">
                  <c:v>3.236713390359474E-2</c:v>
                </c:pt>
                <c:pt idx="203">
                  <c:v>3.1724263681114959E-2</c:v>
                </c:pt>
                <c:pt idx="204">
                  <c:v>3.1093407484129764E-2</c:v>
                </c:pt>
                <c:pt idx="205">
                  <c:v>3.0474363951919485E-2</c:v>
                </c:pt>
                <c:pt idx="206">
                  <c:v>2.9866934343237023E-2</c:v>
                </c:pt>
                <c:pt idx="207">
                  <c:v>2.9270922529707342E-2</c:v>
                </c:pt>
                <c:pt idx="208">
                  <c:v>2.8686134987956014E-2</c:v>
                </c:pt>
                <c:pt idx="209">
                  <c:v>2.811238079053403E-2</c:v>
                </c:pt>
                <c:pt idx="210">
                  <c:v>2.7549471595702271E-2</c:v>
                </c:pt>
                <c:pt idx="211">
                  <c:v>2.6997221636138238E-2</c:v>
                </c:pt>
                <c:pt idx="212">
                  <c:v>2.6455447706624162E-2</c:v>
                </c:pt>
                <c:pt idx="213">
                  <c:v>2.5923969150773492E-2</c:v>
                </c:pt>
                <c:pt idx="214">
                  <c:v>2.5402607846851402E-2</c:v>
                </c:pt>
                <c:pt idx="215">
                  <c:v>2.4891188192741193E-2</c:v>
                </c:pt>
                <c:pt idx="216">
                  <c:v>2.4389537090108399E-2</c:v>
                </c:pt>
                <c:pt idx="217">
                  <c:v>2.3897483927810603E-2</c:v>
                </c:pt>
                <c:pt idx="218">
                  <c:v>2.3414860564600251E-2</c:v>
                </c:pt>
                <c:pt idx="219">
                  <c:v>2.2941501311165576E-2</c:v>
                </c:pt>
                <c:pt idx="220">
                  <c:v>2.2477242911552377E-2</c:v>
                </c:pt>
                <c:pt idx="221">
                  <c:v>2.202192452400881E-2</c:v>
                </c:pt>
                <c:pt idx="222">
                  <c:v>2.1575387701292529E-2</c:v>
                </c:pt>
                <c:pt idx="223">
                  <c:v>2.113747637047849E-2</c:v>
                </c:pt>
                <c:pt idx="224">
                  <c:v>2.0708036812304417E-2</c:v>
                </c:pt>
                <c:pt idx="225">
                  <c:v>2.0286917640088487E-2</c:v>
                </c:pt>
                <c:pt idx="226">
                  <c:v>1.9873969778253529E-2</c:v>
                </c:pt>
                <c:pt idx="227">
                  <c:v>1.9469046440489645E-2</c:v>
                </c:pt>
                <c:pt idx="228">
                  <c:v>1.9072003107586253E-2</c:v>
                </c:pt>
                <c:pt idx="229">
                  <c:v>1.8682697504963451E-2</c:v>
                </c:pt>
                <c:pt idx="230">
                  <c:v>1.830098957993059E-2</c:v>
                </c:pt>
                <c:pt idx="231">
                  <c:v>1.792674147869976E-2</c:v>
                </c:pt>
                <c:pt idx="232">
                  <c:v>1.7559817523179724E-2</c:v>
                </c:pt>
                <c:pt idx="233">
                  <c:v>1.7200084187575331E-2</c:v>
                </c:pt>
                <c:pt idx="234">
                  <c:v>1.6847410074816223E-2</c:v>
                </c:pt>
                <c:pt idx="235">
                  <c:v>1.650166589283739E-2</c:v>
                </c:pt>
                <c:pt idx="236">
                  <c:v>1.6162724430733383E-2</c:v>
                </c:pt>
                <c:pt idx="237">
                  <c:v>1.5830460534806745E-2</c:v>
                </c:pt>
                <c:pt idx="238">
                  <c:v>1.5504751084530567E-2</c:v>
                </c:pt>
                <c:pt idx="239">
                  <c:v>1.518547496844393E-2</c:v>
                </c:pt>
                <c:pt idx="240">
                  <c:v>1.4872513059998151E-2</c:v>
                </c:pt>
                <c:pt idx="241">
                  <c:v>1.4565748193371135E-2</c:v>
                </c:pt>
                <c:pt idx="242">
                  <c:v>1.426506513926591E-2</c:v>
                </c:pt>
                <c:pt idx="243">
                  <c:v>1.3970350580708987E-2</c:v>
                </c:pt>
                <c:pt idx="244">
                  <c:v>1.3681493088863402E-2</c:v>
                </c:pt>
                <c:pt idx="245">
                  <c:v>1.3398383098870172E-2</c:v>
                </c:pt>
                <c:pt idx="246">
                  <c:v>1.3120912885731903E-2</c:v>
                </c:pt>
                <c:pt idx="247">
                  <c:v>1.2848976540250844E-2</c:v>
                </c:pt>
                <c:pt idx="248">
                  <c:v>1.2582469945033556E-2</c:v>
                </c:pt>
                <c:pt idx="249">
                  <c:v>1.2321290750573647E-2</c:v>
                </c:pt>
                <c:pt idx="250">
                  <c:v>1.2065338351423182E-2</c:v>
                </c:pt>
                <c:pt idx="251">
                  <c:v>1.1814513862463086E-2</c:v>
                </c:pt>
                <c:pt idx="252">
                  <c:v>1.156872009528212E-2</c:v>
                </c:pt>
                <c:pt idx="253">
                  <c:v>1.1327861534673533E-2</c:v>
                </c:pt>
                <c:pt idx="254">
                  <c:v>1.1091844315258113E-2</c:v>
                </c:pt>
                <c:pt idx="255">
                  <c:v>1.0860576198241413E-2</c:v>
                </c:pt>
                <c:pt idx="256">
                  <c:v>1.0633966548313179E-2</c:v>
                </c:pt>
                <c:pt idx="257">
                  <c:v>1.0411926310695797E-2</c:v>
                </c:pt>
                <c:pt idx="258">
                  <c:v>1.0194367988348597E-2</c:v>
                </c:pt>
                <c:pt idx="259">
                  <c:v>9.9812056193344535E-3</c:v>
                </c:pt>
                <c:pt idx="260">
                  <c:v>9.7723547543542219E-3</c:v>
                </c:pt>
                <c:pt idx="261">
                  <c:v>9.5677324344549484E-3</c:v>
                </c:pt>
                <c:pt idx="262">
                  <c:v>9.3672571689165773E-3</c:v>
                </c:pt>
                <c:pt idx="263">
                  <c:v>9.1708489133221945E-3</c:v>
                </c:pt>
                <c:pt idx="264">
                  <c:v>8.9784290478161013E-3</c:v>
                </c:pt>
                <c:pt idx="265">
                  <c:v>8.7899203555538187E-3</c:v>
                </c:pt>
                <c:pt idx="266">
                  <c:v>8.6052470013478922E-3</c:v>
                </c:pt>
                <c:pt idx="267">
                  <c:v>8.4243345105128008E-3</c:v>
                </c:pt>
                <c:pt idx="268">
                  <c:v>8.2471097479123213E-3</c:v>
                </c:pt>
                <c:pt idx="269">
                  <c:v>8.0735008972121543E-3</c:v>
                </c:pt>
                <c:pt idx="270">
                  <c:v>7.9034374403404283E-3</c:v>
                </c:pt>
              </c:numCache>
            </c:numRef>
          </c:yVal>
        </c:ser>
        <c:ser>
          <c:idx val="1"/>
          <c:order val="1"/>
          <c:spPr>
            <a:ln w="25400">
              <a:solidFill>
                <a:schemeClr val="accent5">
                  <a:lumMod val="50000"/>
                </a:schemeClr>
              </a:solidFill>
            </a:ln>
          </c:spPr>
          <c:marker>
            <c:symbol val="none"/>
          </c:marker>
          <c:xVal>
            <c:numRef>
              <c:f>Poisson!$F$199:$F$200</c:f>
              <c:numCache>
                <c:formatCode>General</c:formatCode>
                <c:ptCount val="2"/>
                <c:pt idx="0">
                  <c:v>9.49</c:v>
                </c:pt>
                <c:pt idx="1">
                  <c:v>9.49</c:v>
                </c:pt>
              </c:numCache>
            </c:numRef>
          </c:xVal>
          <c:yVal>
            <c:numRef>
              <c:f>Poisson!$G$199:$G$200</c:f>
              <c:numCache>
                <c:formatCode>General</c:formatCode>
                <c:ptCount val="2"/>
                <c:pt idx="0">
                  <c:v>0</c:v>
                </c:pt>
                <c:pt idx="1">
                  <c:v>4.1258069217499423E-2</c:v>
                </c:pt>
              </c:numCache>
            </c:numRef>
          </c:yVal>
        </c:ser>
        <c:axId val="52212864"/>
        <c:axId val="52214400"/>
      </c:scatterChart>
      <c:valAx>
        <c:axId val="52212864"/>
        <c:scaling>
          <c:orientation val="minMax"/>
          <c:max val="12"/>
          <c:min val="0"/>
        </c:scaling>
        <c:axPos val="b"/>
        <c:numFmt formatCode="General" sourceLinked="1"/>
        <c:tickLblPos val="nextTo"/>
        <c:crossAx val="52214400"/>
        <c:crosses val="autoZero"/>
        <c:crossBetween val="midCat"/>
      </c:valAx>
      <c:valAx>
        <c:axId val="52214400"/>
        <c:scaling>
          <c:orientation val="minMax"/>
        </c:scaling>
        <c:axPos val="l"/>
        <c:majorGridlines/>
        <c:numFmt formatCode="General" sourceLinked="1"/>
        <c:tickLblPos val="nextTo"/>
        <c:crossAx val="52212864"/>
        <c:crosses val="autoZero"/>
        <c:crossBetween val="midCat"/>
      </c:valAx>
    </c:plotArea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FF9268-58BD-476A-946F-FFF7CF71E378}" type="datetimeFigureOut">
              <a:rPr lang="sv-SE" smtClean="0"/>
              <a:pPr/>
              <a:t>2012-09-25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37260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778250" y="937260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92473-E7D9-4F54-A793-0AF4A61D4389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2012-09-25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2012-09-25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2012-09-25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2012-09-25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2012-09-25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2012-09-25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2012-09-25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2012-09-25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2012-09-25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2012-09-25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2012-09-25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59CA3-78C6-4ADE-93E8-6CDE021215E5}" type="datetimeFigureOut">
              <a:rPr lang="sv-SE" smtClean="0"/>
              <a:pPr/>
              <a:t>2012-09-25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18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Statistikens grunder, 15p dagtid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1"/>
                </a:solidFill>
              </a:rPr>
              <a:t>HT 2012</a:t>
            </a:r>
          </a:p>
          <a:p>
            <a:endParaRPr lang="sv-SE" dirty="0" smtClean="0">
              <a:solidFill>
                <a:schemeClr val="tx1"/>
              </a:solidFill>
            </a:endParaRPr>
          </a:p>
          <a:p>
            <a:endParaRPr lang="sv-SE" dirty="0" smtClean="0">
              <a:solidFill>
                <a:schemeClr val="tx1"/>
              </a:solidFill>
            </a:endParaRP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879184">
            <a:off x="5392536" y="836926"/>
            <a:ext cx="1047966" cy="645168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F10</a:t>
            </a:r>
            <a:endParaRPr kumimoji="0" lang="sv-SE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Normalfördelningen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u="sng" dirty="0" smtClean="0"/>
              <a:t>Täthetsfunktion</a:t>
            </a:r>
            <a:r>
              <a:rPr lang="sv-SE" dirty="0" smtClean="0"/>
              <a:t>: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u="sng" dirty="0" smtClean="0"/>
              <a:t>Fördelningsfunktion</a:t>
            </a:r>
            <a:r>
              <a:rPr lang="sv-SE" dirty="0" smtClean="0"/>
              <a:t>: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u="sng" dirty="0" smtClean="0"/>
              <a:t>Väntevärde</a:t>
            </a:r>
            <a:r>
              <a:rPr lang="sv-SE" dirty="0" smtClean="0"/>
              <a:t>:</a:t>
            </a:r>
          </a:p>
          <a:p>
            <a:pPr marL="0" indent="0">
              <a:buNone/>
            </a:pPr>
            <a:r>
              <a:rPr lang="sv-SE" dirty="0" smtClean="0"/>
              <a:t>	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 = </a:t>
            </a:r>
            <a:r>
              <a:rPr lang="el-GR" dirty="0" smtClean="0"/>
              <a:t>μ</a:t>
            </a:r>
            <a:endParaRPr lang="sv-SE" dirty="0" smtClean="0"/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u="sng" dirty="0" smtClean="0"/>
              <a:t>Varians och standardavvikelse</a:t>
            </a:r>
            <a:r>
              <a:rPr lang="sv-SE" dirty="0" smtClean="0"/>
              <a:t>:</a:t>
            </a:r>
          </a:p>
          <a:p>
            <a:pPr marL="0" indent="0">
              <a:buNone/>
            </a:pPr>
            <a:r>
              <a:rPr lang="sv-SE" dirty="0" smtClean="0"/>
              <a:t>	</a:t>
            </a:r>
            <a:r>
              <a:rPr lang="sv-SE" i="1" dirty="0" smtClean="0"/>
              <a:t>V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 = </a:t>
            </a:r>
            <a:r>
              <a:rPr lang="el-GR" dirty="0" smtClean="0"/>
              <a:t>σ</a:t>
            </a:r>
            <a:r>
              <a:rPr lang="sv-SE" baseline="30000" dirty="0" smtClean="0"/>
              <a:t>2</a:t>
            </a:r>
            <a:r>
              <a:rPr lang="sv-SE" dirty="0" smtClean="0"/>
              <a:t> ;	</a:t>
            </a:r>
            <a:r>
              <a:rPr lang="sv-SE" i="1" dirty="0" smtClean="0"/>
              <a:t>SD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 = </a:t>
            </a:r>
            <a:r>
              <a:rPr lang="el-GR" dirty="0" smtClean="0"/>
              <a:t>σ</a:t>
            </a:r>
            <a:endParaRPr lang="sv-SE" dirty="0" smtClean="0"/>
          </a:p>
        </p:txBody>
      </p:sp>
      <p:graphicFrame>
        <p:nvGraphicFramePr>
          <p:cNvPr id="318466" name="Object 2"/>
          <p:cNvGraphicFramePr>
            <a:graphicFrameLocks noChangeAspect="1"/>
          </p:cNvGraphicFramePr>
          <p:nvPr/>
        </p:nvGraphicFramePr>
        <p:xfrm>
          <a:off x="698500" y="4381103"/>
          <a:ext cx="5446713" cy="1343025"/>
        </p:xfrm>
        <a:graphic>
          <a:graphicData uri="http://schemas.openxmlformats.org/presentationml/2006/ole">
            <p:oleObj spid="_x0000_s318466" name="Ekvation" r:id="rId3" imgW="2082600" imgH="507960" progId="Equation.3">
              <p:embed/>
            </p:oleObj>
          </a:graphicData>
        </a:graphic>
      </p:graphicFrame>
      <p:graphicFrame>
        <p:nvGraphicFramePr>
          <p:cNvPr id="318467" name="Object 3"/>
          <p:cNvGraphicFramePr>
            <a:graphicFrameLocks noChangeAspect="1"/>
          </p:cNvGraphicFramePr>
          <p:nvPr/>
        </p:nvGraphicFramePr>
        <p:xfrm>
          <a:off x="731291" y="2601913"/>
          <a:ext cx="5434013" cy="1106487"/>
        </p:xfrm>
        <a:graphic>
          <a:graphicData uri="http://schemas.openxmlformats.org/presentationml/2006/ole">
            <p:oleObj spid="_x0000_s318467" name="Ekvation" r:id="rId4" imgW="2082600" imgH="419040" progId="Equation.3">
              <p:embed/>
            </p:oleObj>
          </a:graphicData>
        </a:graphic>
      </p:graphicFrame>
      <p:sp>
        <p:nvSpPr>
          <p:cNvPr id="6" name="Platshållare för innehåll 2"/>
          <p:cNvSpPr txBox="1">
            <a:spLocks/>
          </p:cNvSpPr>
          <p:nvPr/>
        </p:nvSpPr>
        <p:spPr>
          <a:xfrm>
            <a:off x="3645024" y="5724128"/>
            <a:ext cx="2835696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>
              <a:spcBef>
                <a:spcPct val="20000"/>
              </a:spcBef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Kan inte förenklas!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Normalfördelningen 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400" dirty="0" smtClean="0"/>
              <a:t>Täthetsfunktion (PDF):</a:t>
            </a:r>
          </a:p>
          <a:p>
            <a:pPr marL="0" indent="0">
              <a:buNone/>
            </a:pPr>
            <a:endParaRPr lang="sv-SE" sz="2400" dirty="0" smtClean="0"/>
          </a:p>
          <a:p>
            <a:pPr marL="0" indent="0">
              <a:buNone/>
            </a:pPr>
            <a:endParaRPr lang="sv-SE" sz="2400" dirty="0" smtClean="0"/>
          </a:p>
          <a:p>
            <a:pPr marL="0" indent="0">
              <a:buNone/>
            </a:pPr>
            <a:endParaRPr lang="sv-SE" sz="2400" dirty="0" smtClean="0"/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endParaRPr lang="sv-SE" sz="2400" dirty="0" smtClean="0"/>
          </a:p>
          <a:p>
            <a:pPr marL="0" indent="0">
              <a:buNone/>
            </a:pPr>
            <a:endParaRPr lang="sv-SE" sz="2400" dirty="0" smtClean="0"/>
          </a:p>
          <a:p>
            <a:pPr marL="0" indent="0">
              <a:buNone/>
            </a:pPr>
            <a:endParaRPr lang="sv-SE" sz="2400" dirty="0" smtClean="0"/>
          </a:p>
          <a:p>
            <a:pPr marL="0" indent="0">
              <a:buNone/>
            </a:pPr>
            <a:r>
              <a:rPr lang="sv-SE" sz="2400" dirty="0" smtClean="0"/>
              <a:t>Fördelningsfunktion (CDF)</a:t>
            </a:r>
          </a:p>
        </p:txBody>
      </p:sp>
      <p:pic>
        <p:nvPicPr>
          <p:cNvPr id="4" name="Bildobjekt 3" descr="720px-Normal_Distribution_PDF_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22590" y="2555776"/>
            <a:ext cx="4508327" cy="2880320"/>
          </a:xfrm>
          <a:prstGeom prst="rect">
            <a:avLst/>
          </a:prstGeom>
        </p:spPr>
      </p:pic>
      <p:pic>
        <p:nvPicPr>
          <p:cNvPr id="5" name="Bildobjekt 4" descr="720px-Normal_Distribution_CDF_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20502" y="5868144"/>
            <a:ext cx="4508327" cy="288032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Räkneregler, en gång till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Antag att </a:t>
            </a:r>
            <a:r>
              <a:rPr lang="sv-SE" i="1" dirty="0" smtClean="0"/>
              <a:t>c</a:t>
            </a:r>
            <a:r>
              <a:rPr lang="sv-SE" dirty="0" smtClean="0"/>
              <a:t> är konstant (ett tal som aldrig ändras).</a:t>
            </a:r>
          </a:p>
          <a:p>
            <a:pPr marL="355600" indent="0">
              <a:buNone/>
            </a:pPr>
            <a:endParaRPr lang="sv-SE" dirty="0" smtClean="0"/>
          </a:p>
          <a:p>
            <a:pPr marL="355600" indent="0">
              <a:buNone/>
            </a:pP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c</a:t>
            </a:r>
            <a:r>
              <a:rPr lang="sv-SE" dirty="0" smtClean="0"/>
              <a:t>) = </a:t>
            </a:r>
            <a:r>
              <a:rPr lang="sv-SE" i="1" dirty="0" smtClean="0"/>
              <a:t>c</a:t>
            </a:r>
            <a:r>
              <a:rPr lang="sv-SE" dirty="0" smtClean="0"/>
              <a:t>			</a:t>
            </a:r>
          </a:p>
          <a:p>
            <a:pPr marL="355600" indent="0">
              <a:buNone/>
            </a:pP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err="1" smtClean="0"/>
              <a:t>c</a:t>
            </a:r>
            <a:r>
              <a:rPr lang="sv-SE" dirty="0" err="1" smtClean="0"/>
              <a:t>+</a:t>
            </a:r>
            <a:r>
              <a:rPr lang="sv-SE" i="1" dirty="0" err="1" smtClean="0"/>
              <a:t>X</a:t>
            </a:r>
            <a:r>
              <a:rPr lang="sv-SE" dirty="0" smtClean="0"/>
              <a:t>) = </a:t>
            </a:r>
            <a:r>
              <a:rPr lang="sv-SE" i="1" dirty="0" smtClean="0"/>
              <a:t>c</a:t>
            </a:r>
            <a:r>
              <a:rPr lang="sv-SE" dirty="0" smtClean="0"/>
              <a:t> + 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		</a:t>
            </a:r>
          </a:p>
          <a:p>
            <a:pPr marL="355600" indent="0">
              <a:buNone/>
            </a:pP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err="1" smtClean="0"/>
              <a:t>cX</a:t>
            </a:r>
            <a:r>
              <a:rPr lang="sv-SE" dirty="0" smtClean="0"/>
              <a:t>) = </a:t>
            </a:r>
            <a:r>
              <a:rPr lang="sv-SE" i="1" dirty="0" err="1" smtClean="0"/>
              <a:t>c</a:t>
            </a:r>
            <a:r>
              <a:rPr lang="sv-SE" i="1" dirty="0" err="1" smtClean="0">
                <a:latin typeface="Calibri"/>
                <a:cs typeface="Calibri"/>
              </a:rPr>
              <a:t>·</a:t>
            </a:r>
            <a:r>
              <a:rPr lang="sv-SE" i="1" dirty="0" err="1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	</a:t>
            </a:r>
          </a:p>
          <a:p>
            <a:pPr marL="355600" indent="0">
              <a:buNone/>
            </a:pPr>
            <a:endParaRPr lang="sv-SE" dirty="0" smtClean="0"/>
          </a:p>
          <a:p>
            <a:pPr marL="355600" indent="0">
              <a:buNone/>
            </a:pPr>
            <a:r>
              <a:rPr lang="sv-SE" i="1" dirty="0" smtClean="0"/>
              <a:t>V</a:t>
            </a:r>
            <a:r>
              <a:rPr lang="sv-SE" dirty="0" smtClean="0"/>
              <a:t>(</a:t>
            </a:r>
            <a:r>
              <a:rPr lang="sv-SE" i="1" dirty="0" smtClean="0"/>
              <a:t>c</a:t>
            </a:r>
            <a:r>
              <a:rPr lang="sv-SE" dirty="0" smtClean="0"/>
              <a:t>) = 0</a:t>
            </a:r>
          </a:p>
          <a:p>
            <a:pPr marL="355600" indent="0">
              <a:buNone/>
            </a:pPr>
            <a:r>
              <a:rPr lang="sv-SE" i="1" dirty="0" smtClean="0"/>
              <a:t>V</a:t>
            </a:r>
            <a:r>
              <a:rPr lang="sv-SE" dirty="0" smtClean="0"/>
              <a:t>(</a:t>
            </a:r>
            <a:r>
              <a:rPr lang="sv-SE" i="1" dirty="0" err="1" smtClean="0"/>
              <a:t>c</a:t>
            </a:r>
            <a:r>
              <a:rPr lang="sv-SE" dirty="0" err="1" smtClean="0"/>
              <a:t>+</a:t>
            </a:r>
            <a:r>
              <a:rPr lang="sv-SE" i="1" dirty="0" err="1" smtClean="0"/>
              <a:t>X</a:t>
            </a:r>
            <a:r>
              <a:rPr lang="sv-SE" dirty="0" smtClean="0"/>
              <a:t>) = </a:t>
            </a:r>
            <a:r>
              <a:rPr lang="sv-SE" i="1" dirty="0" smtClean="0"/>
              <a:t>V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</a:t>
            </a:r>
          </a:p>
          <a:p>
            <a:pPr marL="355600" indent="0">
              <a:buNone/>
            </a:pPr>
            <a:r>
              <a:rPr lang="sv-SE" i="1" dirty="0" smtClean="0"/>
              <a:t>V</a:t>
            </a:r>
            <a:r>
              <a:rPr lang="sv-SE" dirty="0" smtClean="0"/>
              <a:t>(</a:t>
            </a:r>
            <a:r>
              <a:rPr lang="sv-SE" i="1" dirty="0" err="1" smtClean="0"/>
              <a:t>cX</a:t>
            </a:r>
            <a:r>
              <a:rPr lang="sv-SE" dirty="0" smtClean="0"/>
              <a:t>) = </a:t>
            </a:r>
            <a:r>
              <a:rPr lang="sv-SE" i="1" dirty="0" smtClean="0"/>
              <a:t>c</a:t>
            </a:r>
            <a:r>
              <a:rPr lang="sv-SE" baseline="30000" dirty="0" smtClean="0"/>
              <a:t>2</a:t>
            </a:r>
            <a:r>
              <a:rPr lang="sv-SE" i="1" dirty="0" smtClean="0"/>
              <a:t>V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</a:t>
            </a: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032892">
            <a:off x="5023535" y="284452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Standardisering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10436" cy="683088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v-SE" dirty="0" smtClean="0"/>
              <a:t>Antag att en s.v. </a:t>
            </a:r>
            <a:r>
              <a:rPr lang="sv-SE" i="1" dirty="0" smtClean="0"/>
              <a:t>X</a:t>
            </a:r>
            <a:r>
              <a:rPr lang="sv-SE" dirty="0" smtClean="0"/>
              <a:t> som är normal-fördelad med E(</a:t>
            </a:r>
            <a:r>
              <a:rPr lang="sv-SE" i="1" dirty="0" smtClean="0"/>
              <a:t>X) = </a:t>
            </a:r>
            <a:r>
              <a:rPr lang="el-GR" dirty="0" smtClean="0"/>
              <a:t>μ</a:t>
            </a:r>
            <a:r>
              <a:rPr lang="sv-SE" i="1" baseline="-25000" dirty="0" smtClean="0"/>
              <a:t>X</a:t>
            </a:r>
            <a:r>
              <a:rPr lang="el-GR" dirty="0" smtClean="0"/>
              <a:t> </a:t>
            </a:r>
            <a:r>
              <a:rPr lang="sv-SE" dirty="0" smtClean="0"/>
              <a:t>och V(X) =</a:t>
            </a:r>
            <a:r>
              <a:rPr lang="el-GR" dirty="0" smtClean="0"/>
              <a:t> σ</a:t>
            </a:r>
            <a:r>
              <a:rPr lang="sv-SE" i="1" baseline="-25000" dirty="0" smtClean="0"/>
              <a:t>X</a:t>
            </a:r>
            <a:r>
              <a:rPr lang="sv-SE" baseline="30000" dirty="0" smtClean="0"/>
              <a:t>2</a:t>
            </a:r>
            <a:r>
              <a:rPr lang="sv-SE" dirty="0" smtClean="0"/>
              <a:t> </a:t>
            </a:r>
          </a:p>
          <a:p>
            <a:pPr marL="0" indent="0">
              <a:buNone/>
            </a:pPr>
            <a:r>
              <a:rPr lang="sv-SE" dirty="0" smtClean="0"/>
              <a:t>Transformera till en </a:t>
            </a:r>
            <a:r>
              <a:rPr lang="sv-SE" u="sng" dirty="0" smtClean="0"/>
              <a:t>ny</a:t>
            </a:r>
            <a:r>
              <a:rPr lang="sv-SE" dirty="0" smtClean="0"/>
              <a:t> </a:t>
            </a:r>
            <a:r>
              <a:rPr lang="sv-SE" dirty="0" err="1" smtClean="0"/>
              <a:t>normalförde-lad</a:t>
            </a:r>
            <a:r>
              <a:rPr lang="sv-SE" dirty="0" smtClean="0"/>
              <a:t> s.v. </a:t>
            </a:r>
            <a:r>
              <a:rPr lang="sv-SE" i="1" dirty="0" smtClean="0"/>
              <a:t>Z</a:t>
            </a:r>
            <a:r>
              <a:rPr lang="sv-SE" dirty="0" smtClean="0"/>
              <a:t> med</a:t>
            </a:r>
          </a:p>
          <a:p>
            <a:pPr marL="0" indent="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dirty="0" smtClean="0"/>
              <a:t>	Väntevärde 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Z</a:t>
            </a:r>
            <a:r>
              <a:rPr lang="sv-SE" dirty="0" smtClean="0"/>
              <a:t>) = </a:t>
            </a:r>
            <a:r>
              <a:rPr lang="el-GR" dirty="0" smtClean="0"/>
              <a:t>μ</a:t>
            </a:r>
            <a:r>
              <a:rPr lang="sv-SE" i="1" baseline="-25000" dirty="0" smtClean="0"/>
              <a:t>Z</a:t>
            </a:r>
            <a:r>
              <a:rPr lang="el-GR" dirty="0" smtClean="0"/>
              <a:t> </a:t>
            </a:r>
            <a:r>
              <a:rPr lang="sv-SE" dirty="0" smtClean="0"/>
              <a:t>= 0</a:t>
            </a:r>
          </a:p>
          <a:p>
            <a:pPr marL="355600" indent="-355600">
              <a:buNone/>
            </a:pPr>
            <a:r>
              <a:rPr lang="sv-SE" dirty="0" smtClean="0"/>
              <a:t>	Varians </a:t>
            </a:r>
            <a:r>
              <a:rPr lang="sv-SE" i="1" dirty="0" smtClean="0"/>
              <a:t>V</a:t>
            </a:r>
            <a:r>
              <a:rPr lang="sv-SE" dirty="0" smtClean="0"/>
              <a:t>(</a:t>
            </a:r>
            <a:r>
              <a:rPr lang="sv-SE" i="1" dirty="0" smtClean="0"/>
              <a:t>Z</a:t>
            </a:r>
            <a:r>
              <a:rPr lang="sv-SE" dirty="0" smtClean="0"/>
              <a:t>) = </a:t>
            </a:r>
            <a:r>
              <a:rPr lang="el-GR" dirty="0" smtClean="0"/>
              <a:t>σ</a:t>
            </a:r>
            <a:r>
              <a:rPr lang="sv-SE" i="1" baseline="-25000" dirty="0" smtClean="0"/>
              <a:t>Z</a:t>
            </a:r>
            <a:r>
              <a:rPr lang="sv-SE" baseline="30000" dirty="0" smtClean="0"/>
              <a:t>2</a:t>
            </a:r>
            <a:r>
              <a:rPr lang="sv-SE" dirty="0" smtClean="0"/>
              <a:t>  = 1</a:t>
            </a:r>
          </a:p>
          <a:p>
            <a:pPr marL="355600" indent="-355600">
              <a:buNone/>
            </a:pPr>
            <a:r>
              <a:rPr lang="sv-SE" dirty="0" smtClean="0"/>
              <a:t>	</a:t>
            </a:r>
            <a:r>
              <a:rPr lang="sv-SE" i="1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⇒</a:t>
            </a:r>
            <a:r>
              <a:rPr lang="sv-SE" dirty="0" smtClean="0"/>
              <a:t>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Z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  <a:latin typeface="Cambria Math"/>
                <a:ea typeface="Cambria Math"/>
              </a:rPr>
              <a:t>~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(0,1)</a:t>
            </a:r>
          </a:p>
          <a:p>
            <a:pPr marL="0" indent="0">
              <a:buNone/>
            </a:pPr>
            <a:endParaRPr lang="sv-SE" sz="1300" dirty="0" smtClean="0"/>
          </a:p>
          <a:p>
            <a:pPr marL="0" indent="0">
              <a:buNone/>
            </a:pPr>
            <a:r>
              <a:rPr lang="sv-SE" u="sng" dirty="0" smtClean="0"/>
              <a:t>Varför?</a:t>
            </a:r>
          </a:p>
          <a:p>
            <a:pPr marL="355600" indent="-355600"/>
            <a:r>
              <a:rPr lang="sv-SE" dirty="0" smtClean="0"/>
              <a:t>Så vi slipper ha tabeller för alla möjliga värden på </a:t>
            </a:r>
            <a:r>
              <a:rPr lang="el-GR" dirty="0" smtClean="0"/>
              <a:t>μ</a:t>
            </a:r>
            <a:r>
              <a:rPr lang="sv-SE" dirty="0" smtClean="0"/>
              <a:t> och </a:t>
            </a:r>
            <a:r>
              <a:rPr lang="el-GR" dirty="0" smtClean="0"/>
              <a:t>σ</a:t>
            </a:r>
            <a:r>
              <a:rPr lang="sv-SE" baseline="30000" dirty="0" smtClean="0"/>
              <a:t>2</a:t>
            </a:r>
            <a:r>
              <a:rPr lang="sv-SE" dirty="0" smtClean="0"/>
              <a:t>.</a:t>
            </a:r>
          </a:p>
          <a:p>
            <a:pPr marL="355600" indent="-355600"/>
            <a:r>
              <a:rPr lang="sv-SE" dirty="0" smtClean="0"/>
              <a:t>Vi behöver bara </a:t>
            </a:r>
            <a:r>
              <a:rPr lang="sv-SE" i="1" dirty="0" smtClean="0"/>
              <a:t>en</a:t>
            </a:r>
            <a:r>
              <a:rPr lang="sv-SE" dirty="0" smtClean="0"/>
              <a:t> standardtabell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Standardisering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10436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Vi har s.v. </a:t>
            </a:r>
            <a:r>
              <a:rPr lang="sv-SE" i="1" dirty="0" smtClean="0"/>
              <a:t>X</a:t>
            </a:r>
            <a:r>
              <a:rPr lang="sv-SE" dirty="0" smtClean="0"/>
              <a:t> och skapar </a:t>
            </a:r>
            <a:r>
              <a:rPr lang="sv-SE" i="1" dirty="0" smtClean="0"/>
              <a:t>Z</a:t>
            </a:r>
            <a:r>
              <a:rPr lang="sv-SE" dirty="0" smtClean="0"/>
              <a:t>:</a:t>
            </a:r>
          </a:p>
          <a:p>
            <a:pPr marL="0" indent="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dirty="0" smtClean="0"/>
              <a:t>	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u="sng" dirty="0" smtClean="0"/>
              <a:t>Väntevärde</a:t>
            </a:r>
            <a:r>
              <a:rPr lang="sv-SE" dirty="0" smtClean="0"/>
              <a:t>: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sz="2000" dirty="0" smtClean="0"/>
          </a:p>
          <a:p>
            <a:pPr marL="0" indent="0">
              <a:buNone/>
            </a:pPr>
            <a:r>
              <a:rPr lang="sv-SE" u="sng" dirty="0" smtClean="0"/>
              <a:t>Varians</a:t>
            </a:r>
            <a:r>
              <a:rPr lang="sv-SE" dirty="0" smtClean="0"/>
              <a:t>:</a:t>
            </a:r>
          </a:p>
        </p:txBody>
      </p:sp>
      <p:graphicFrame>
        <p:nvGraphicFramePr>
          <p:cNvPr id="316418" name="Object 2"/>
          <p:cNvGraphicFramePr>
            <a:graphicFrameLocks noChangeAspect="1"/>
          </p:cNvGraphicFramePr>
          <p:nvPr/>
        </p:nvGraphicFramePr>
        <p:xfrm>
          <a:off x="600075" y="3132138"/>
          <a:ext cx="5443538" cy="1176337"/>
        </p:xfrm>
        <a:graphic>
          <a:graphicData uri="http://schemas.openxmlformats.org/presentationml/2006/ole">
            <p:oleObj spid="_x0000_s316418" name="Ekvation" r:id="rId3" imgW="2082600" imgH="444240" progId="Equation.3">
              <p:embed/>
            </p:oleObj>
          </a:graphicData>
        </a:graphic>
      </p:graphicFrame>
      <p:graphicFrame>
        <p:nvGraphicFramePr>
          <p:cNvPr id="316419" name="Object 3"/>
          <p:cNvGraphicFramePr>
            <a:graphicFrameLocks noChangeAspect="1"/>
          </p:cNvGraphicFramePr>
          <p:nvPr/>
        </p:nvGraphicFramePr>
        <p:xfrm>
          <a:off x="764704" y="5529264"/>
          <a:ext cx="5616624" cy="1114739"/>
        </p:xfrm>
        <a:graphic>
          <a:graphicData uri="http://schemas.openxmlformats.org/presentationml/2006/ole">
            <p:oleObj spid="_x0000_s316419" name="Ekvation" r:id="rId4" imgW="2463480" imgH="482400" progId="Equation.3">
              <p:embed/>
            </p:oleObj>
          </a:graphicData>
        </a:graphic>
      </p:graphicFrame>
      <p:graphicFrame>
        <p:nvGraphicFramePr>
          <p:cNvPr id="316421" name="Object 5"/>
          <p:cNvGraphicFramePr>
            <a:graphicFrameLocks noChangeAspect="1"/>
          </p:cNvGraphicFramePr>
          <p:nvPr/>
        </p:nvGraphicFramePr>
        <p:xfrm>
          <a:off x="649288" y="7489825"/>
          <a:ext cx="5848350" cy="1114425"/>
        </p:xfrm>
        <a:graphic>
          <a:graphicData uri="http://schemas.openxmlformats.org/presentationml/2006/ole">
            <p:oleObj spid="_x0000_s316421" name="Ekvation" r:id="rId5" imgW="256536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10436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Vi har s.v. </a:t>
            </a:r>
            <a:r>
              <a:rPr lang="sv-SE" i="1" dirty="0" smtClean="0"/>
              <a:t>X</a:t>
            </a:r>
            <a:r>
              <a:rPr lang="sv-SE" dirty="0" smtClean="0">
                <a:latin typeface="Cambria Math"/>
                <a:ea typeface="Cambria Math"/>
              </a:rPr>
              <a:t>~</a:t>
            </a:r>
            <a:r>
              <a:rPr lang="sv-SE" i="1" dirty="0" smtClean="0"/>
              <a:t>N</a:t>
            </a:r>
            <a:r>
              <a:rPr lang="sv-SE" dirty="0" smtClean="0"/>
              <a:t>(10,25) och vill veta sannolikheten P(</a:t>
            </a:r>
            <a:r>
              <a:rPr lang="sv-SE" i="1" dirty="0" smtClean="0"/>
              <a:t>X</a:t>
            </a:r>
            <a:r>
              <a:rPr lang="sv-SE" dirty="0" smtClean="0"/>
              <a:t> &gt; 18) 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Standardisera: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</p:txBody>
      </p:sp>
      <p:graphicFrame>
        <p:nvGraphicFramePr>
          <p:cNvPr id="316418" name="Object 2"/>
          <p:cNvGraphicFramePr>
            <a:graphicFrameLocks noChangeAspect="1"/>
          </p:cNvGraphicFramePr>
          <p:nvPr/>
        </p:nvGraphicFramePr>
        <p:xfrm>
          <a:off x="404813" y="3968279"/>
          <a:ext cx="6005512" cy="2547937"/>
        </p:xfrm>
        <a:graphic>
          <a:graphicData uri="http://schemas.openxmlformats.org/presentationml/2006/ole">
            <p:oleObj spid="_x0000_s317442" name="Ekvation" r:id="rId3" imgW="2361960" imgH="990360" progId="Equation.3">
              <p:embed/>
            </p:oleObj>
          </a:graphicData>
        </a:graphic>
      </p:graphicFrame>
      <p:sp>
        <p:nvSpPr>
          <p:cNvPr id="5" name="Platshållare för innehåll 2"/>
          <p:cNvSpPr txBox="1">
            <a:spLocks/>
          </p:cNvSpPr>
          <p:nvPr/>
        </p:nvSpPr>
        <p:spPr>
          <a:xfrm>
            <a:off x="980728" y="7236296"/>
            <a:ext cx="5544616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>
              <a:spcBef>
                <a:spcPct val="20000"/>
              </a:spcBef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Särskild</a:t>
            </a:r>
            <a:r>
              <a:rPr kumimoji="0" lang="sv-SE" sz="2400" b="1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symbol </a:t>
            </a:r>
            <a:r>
              <a:rPr kumimoji="0" lang="el-GR" sz="2400" b="1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Φ</a:t>
            </a:r>
            <a:r>
              <a:rPr kumimoji="0" lang="sv-SE" sz="2400" b="1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för </a:t>
            </a:r>
            <a:r>
              <a:rPr lang="sv-SE" sz="2400" b="1" i="1" dirty="0" smtClean="0">
                <a:solidFill>
                  <a:srgbClr val="C00000"/>
                </a:solidFill>
              </a:rPr>
              <a:t>den standardiserade normalfördelningens fördelningsfunktion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6" name="Frihandsfigur 5"/>
          <p:cNvSpPr/>
          <p:nvPr/>
        </p:nvSpPr>
        <p:spPr>
          <a:xfrm>
            <a:off x="3356992" y="5868143"/>
            <a:ext cx="948105" cy="1368153"/>
          </a:xfrm>
          <a:custGeom>
            <a:avLst/>
            <a:gdLst>
              <a:gd name="connsiteX0" fmla="*/ 534390 w 534390"/>
              <a:gd name="connsiteY0" fmla="*/ 15834 h 467096"/>
              <a:gd name="connsiteX1" fmla="*/ 118753 w 534390"/>
              <a:gd name="connsiteY1" fmla="*/ 75210 h 467096"/>
              <a:gd name="connsiteX2" fmla="*/ 0 w 534390"/>
              <a:gd name="connsiteY2" fmla="*/ 467096 h 467096"/>
              <a:gd name="connsiteX3" fmla="*/ 0 w 534390"/>
              <a:gd name="connsiteY3" fmla="*/ 467096 h 467096"/>
              <a:gd name="connsiteX0" fmla="*/ 551312 w 551312"/>
              <a:gd name="connsiteY0" fmla="*/ 15834 h 582825"/>
              <a:gd name="connsiteX1" fmla="*/ 135675 w 551312"/>
              <a:gd name="connsiteY1" fmla="*/ 75210 h 582825"/>
              <a:gd name="connsiteX2" fmla="*/ 16922 w 551312"/>
              <a:gd name="connsiteY2" fmla="*/ 467096 h 582825"/>
              <a:gd name="connsiteX3" fmla="*/ 34145 w 551312"/>
              <a:gd name="connsiteY3" fmla="*/ 582825 h 582825"/>
              <a:gd name="connsiteX0" fmla="*/ 558393 w 558393"/>
              <a:gd name="connsiteY0" fmla="*/ 7917 h 574908"/>
              <a:gd name="connsiteX1" fmla="*/ 185242 w 558393"/>
              <a:gd name="connsiteY1" fmla="*/ 142860 h 574908"/>
              <a:gd name="connsiteX2" fmla="*/ 24003 w 558393"/>
              <a:gd name="connsiteY2" fmla="*/ 459179 h 574908"/>
              <a:gd name="connsiteX3" fmla="*/ 41226 w 558393"/>
              <a:gd name="connsiteY3" fmla="*/ 574908 h 574908"/>
              <a:gd name="connsiteX0" fmla="*/ 517167 w 517167"/>
              <a:gd name="connsiteY0" fmla="*/ 7917 h 574908"/>
              <a:gd name="connsiteX1" fmla="*/ 144016 w 517167"/>
              <a:gd name="connsiteY1" fmla="*/ 142860 h 574908"/>
              <a:gd name="connsiteX2" fmla="*/ 0 w 517167"/>
              <a:gd name="connsiteY2" fmla="*/ 574908 h 574908"/>
              <a:gd name="connsiteX0" fmla="*/ 411340 w 411340"/>
              <a:gd name="connsiteY0" fmla="*/ 673991 h 906264"/>
              <a:gd name="connsiteX1" fmla="*/ 38189 w 411340"/>
              <a:gd name="connsiteY1" fmla="*/ 808934 h 906264"/>
              <a:gd name="connsiteX2" fmla="*/ 182205 w 411340"/>
              <a:gd name="connsiteY2" fmla="*/ 90010 h 906264"/>
              <a:gd name="connsiteX0" fmla="*/ 1908211 w 1908211"/>
              <a:gd name="connsiteY0" fmla="*/ 810090 h 928947"/>
              <a:gd name="connsiteX1" fmla="*/ 252028 w 1908211"/>
              <a:gd name="connsiteY1" fmla="*/ 808934 h 928947"/>
              <a:gd name="connsiteX2" fmla="*/ 396044 w 1908211"/>
              <a:gd name="connsiteY2" fmla="*/ 90010 h 928947"/>
              <a:gd name="connsiteX0" fmla="*/ 1512167 w 4068452"/>
              <a:gd name="connsiteY0" fmla="*/ 984109 h 984109"/>
              <a:gd name="connsiteX1" fmla="*/ 3816424 w 4068452"/>
              <a:gd name="connsiteY1" fmla="*/ 120013 h 984109"/>
              <a:gd name="connsiteX2" fmla="*/ 0 w 4068452"/>
              <a:gd name="connsiteY2" fmla="*/ 264029 h 984109"/>
              <a:gd name="connsiteX0" fmla="*/ 163286 w 2719571"/>
              <a:gd name="connsiteY0" fmla="*/ 1386153 h 1386153"/>
              <a:gd name="connsiteX1" fmla="*/ 2467543 w 2719571"/>
              <a:gd name="connsiteY1" fmla="*/ 522057 h 1386153"/>
              <a:gd name="connsiteX2" fmla="*/ 1675454 w 2719571"/>
              <a:gd name="connsiteY2" fmla="*/ 90010 h 1386153"/>
              <a:gd name="connsiteX0" fmla="*/ 163286 w 2383534"/>
              <a:gd name="connsiteY0" fmla="*/ 1386154 h 1386154"/>
              <a:gd name="connsiteX1" fmla="*/ 2179511 w 2383534"/>
              <a:gd name="connsiteY1" fmla="*/ 522057 h 1386154"/>
              <a:gd name="connsiteX2" fmla="*/ 1387422 w 2383534"/>
              <a:gd name="connsiteY2" fmla="*/ 90010 h 1386154"/>
              <a:gd name="connsiteX0" fmla="*/ 163286 w 2383534"/>
              <a:gd name="connsiteY0" fmla="*/ 1296144 h 1296144"/>
              <a:gd name="connsiteX1" fmla="*/ 2179511 w 2383534"/>
              <a:gd name="connsiteY1" fmla="*/ 432047 h 1296144"/>
              <a:gd name="connsiteX2" fmla="*/ 1387422 w 2383534"/>
              <a:gd name="connsiteY2" fmla="*/ 0 h 1296144"/>
              <a:gd name="connsiteX0" fmla="*/ 163286 w 2359531"/>
              <a:gd name="connsiteY0" fmla="*/ 1368153 h 1368153"/>
              <a:gd name="connsiteX1" fmla="*/ 2179511 w 2359531"/>
              <a:gd name="connsiteY1" fmla="*/ 504056 h 1368153"/>
              <a:gd name="connsiteX2" fmla="*/ 1243406 w 2359531"/>
              <a:gd name="connsiteY2" fmla="*/ 0 h 1368153"/>
              <a:gd name="connsiteX0" fmla="*/ 163286 w 1783467"/>
              <a:gd name="connsiteY0" fmla="*/ 1368153 h 1368153"/>
              <a:gd name="connsiteX1" fmla="*/ 1603447 w 1783467"/>
              <a:gd name="connsiteY1" fmla="*/ 792089 h 1368153"/>
              <a:gd name="connsiteX2" fmla="*/ 1243406 w 1783467"/>
              <a:gd name="connsiteY2" fmla="*/ 0 h 1368153"/>
              <a:gd name="connsiteX0" fmla="*/ 163286 w 1783467"/>
              <a:gd name="connsiteY0" fmla="*/ 1368153 h 1368153"/>
              <a:gd name="connsiteX1" fmla="*/ 1603447 w 1783467"/>
              <a:gd name="connsiteY1" fmla="*/ 792089 h 1368153"/>
              <a:gd name="connsiteX2" fmla="*/ 1243406 w 1783467"/>
              <a:gd name="connsiteY2" fmla="*/ 0 h 1368153"/>
              <a:gd name="connsiteX0" fmla="*/ 163286 w 1111391"/>
              <a:gd name="connsiteY0" fmla="*/ 1368153 h 1368153"/>
              <a:gd name="connsiteX1" fmla="*/ 1027382 w 1111391"/>
              <a:gd name="connsiteY1" fmla="*/ 792089 h 1368153"/>
              <a:gd name="connsiteX2" fmla="*/ 667341 w 1111391"/>
              <a:gd name="connsiteY2" fmla="*/ 0 h 1368153"/>
              <a:gd name="connsiteX0" fmla="*/ 0 w 948105"/>
              <a:gd name="connsiteY0" fmla="*/ 1368153 h 1368153"/>
              <a:gd name="connsiteX1" fmla="*/ 864096 w 948105"/>
              <a:gd name="connsiteY1" fmla="*/ 792089 h 1368153"/>
              <a:gd name="connsiteX2" fmla="*/ 504055 w 948105"/>
              <a:gd name="connsiteY2" fmla="*/ 0 h 1368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8105" h="1368153">
                <a:moveTo>
                  <a:pt x="0" y="1368153"/>
                </a:moveTo>
                <a:cubicBezTo>
                  <a:pt x="460224" y="1108899"/>
                  <a:pt x="780087" y="1020114"/>
                  <a:pt x="864096" y="792089"/>
                </a:cubicBezTo>
                <a:cubicBezTo>
                  <a:pt x="948105" y="564064"/>
                  <a:pt x="726755" y="313308"/>
                  <a:pt x="504055" y="0"/>
                </a:cubicBezTo>
              </a:path>
            </a:pathLst>
          </a:custGeom>
          <a:ln w="254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Approximera Bin med 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82444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Antag att </a:t>
            </a:r>
            <a:r>
              <a:rPr lang="sv-SE" i="1" dirty="0" err="1" smtClean="0"/>
              <a:t>X</a:t>
            </a:r>
            <a:r>
              <a:rPr lang="sv-SE" dirty="0" err="1" smtClean="0">
                <a:latin typeface="Cambria Math"/>
                <a:ea typeface="Cambria Math"/>
              </a:rPr>
              <a:t>~</a:t>
            </a:r>
            <a:r>
              <a:rPr lang="sv-SE" i="1" dirty="0" err="1" smtClean="0"/>
              <a:t>Bin</a:t>
            </a:r>
            <a:r>
              <a:rPr lang="sv-SE" dirty="0" smtClean="0"/>
              <a:t>(</a:t>
            </a:r>
            <a:r>
              <a:rPr lang="sv-SE" i="1" dirty="0" err="1" smtClean="0"/>
              <a:t>n</a:t>
            </a:r>
            <a:r>
              <a:rPr lang="sv-SE" dirty="0" err="1" smtClean="0"/>
              <a:t>,</a:t>
            </a:r>
            <a:r>
              <a:rPr lang="sv-SE" i="1" dirty="0" err="1" smtClean="0"/>
              <a:t>p</a:t>
            </a:r>
            <a:r>
              <a:rPr lang="sv-SE" dirty="0" smtClean="0"/>
              <a:t>).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Om </a:t>
            </a:r>
            <a:r>
              <a:rPr lang="sv-SE" i="1" dirty="0" smtClean="0"/>
              <a:t>n</a:t>
            </a:r>
            <a:r>
              <a:rPr lang="sv-SE" dirty="0" smtClean="0"/>
              <a:t> är stort (hur stort?) kan man approximera </a:t>
            </a:r>
            <a:r>
              <a:rPr lang="sv-SE" dirty="0" err="1" smtClean="0"/>
              <a:t>binomialfördelningen</a:t>
            </a:r>
            <a:r>
              <a:rPr lang="sv-SE" dirty="0" smtClean="0"/>
              <a:t> med en normalfördelning.</a:t>
            </a:r>
          </a:p>
          <a:p>
            <a:pPr marL="0" indent="0">
              <a:buNone/>
            </a:pPr>
            <a:endParaRPr lang="sv-SE" sz="1200" dirty="0" smtClean="0"/>
          </a:p>
          <a:p>
            <a:pPr marL="355600" indent="-355600"/>
            <a:r>
              <a:rPr lang="sv-SE" dirty="0" smtClean="0"/>
              <a:t>Om </a:t>
            </a:r>
            <a:r>
              <a:rPr lang="sv-SE" i="1" dirty="0" smtClean="0"/>
              <a:t>n</a:t>
            </a:r>
            <a:r>
              <a:rPr lang="sv-SE" dirty="0" smtClean="0"/>
              <a:t> är stort blir </a:t>
            </a:r>
            <a:r>
              <a:rPr lang="sv-SE" dirty="0" err="1" smtClean="0"/>
              <a:t>binomialfördel-ningen</a:t>
            </a:r>
            <a:r>
              <a:rPr lang="sv-SE" dirty="0" smtClean="0"/>
              <a:t> oerhört jobbig (omöjlig?) att räkna på.</a:t>
            </a:r>
          </a:p>
          <a:p>
            <a:pPr marL="355600" indent="-355600"/>
            <a:r>
              <a:rPr lang="sv-SE" dirty="0" smtClean="0"/>
              <a:t>En standardnormalfördelning är enklare att använda då vi </a:t>
            </a:r>
            <a:r>
              <a:rPr lang="sv-SE" dirty="0" err="1" smtClean="0"/>
              <a:t>använ-der</a:t>
            </a:r>
            <a:r>
              <a:rPr lang="sv-SE" dirty="0" smtClean="0"/>
              <a:t> tabeller.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3352658" y="5927150"/>
            <a:ext cx="720080" cy="2304256"/>
          </a:xfrm>
          <a:prstGeom prst="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Halvkorrektion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För en diskret s.v. som bara kan anta heltal är följande relation giltig</a:t>
            </a:r>
          </a:p>
          <a:p>
            <a:pPr marL="0" indent="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dirty="0" smtClean="0"/>
              <a:t>	P(</a:t>
            </a:r>
            <a:r>
              <a:rPr lang="sv-SE" i="1" dirty="0" smtClean="0"/>
              <a:t>X</a:t>
            </a:r>
            <a:r>
              <a:rPr lang="sv-SE" dirty="0" smtClean="0"/>
              <a:t> = </a:t>
            </a:r>
            <a:r>
              <a:rPr lang="sv-SE" i="1" dirty="0" smtClean="0"/>
              <a:t>x</a:t>
            </a:r>
            <a:r>
              <a:rPr lang="sv-SE" dirty="0" smtClean="0"/>
              <a:t>) = P(</a:t>
            </a:r>
            <a:r>
              <a:rPr lang="sv-SE" i="1" dirty="0" smtClean="0"/>
              <a:t>x</a:t>
            </a:r>
            <a:r>
              <a:rPr lang="sv-SE" dirty="0" smtClean="0"/>
              <a:t> – ½ &lt; </a:t>
            </a:r>
            <a:r>
              <a:rPr lang="sv-SE" i="1" dirty="0" smtClean="0"/>
              <a:t>X</a:t>
            </a:r>
            <a:r>
              <a:rPr lang="sv-SE" dirty="0" smtClean="0"/>
              <a:t> &lt; </a:t>
            </a:r>
            <a:r>
              <a:rPr lang="sv-SE" i="1" dirty="0" smtClean="0"/>
              <a:t>x</a:t>
            </a:r>
            <a:r>
              <a:rPr lang="sv-SE" dirty="0" smtClean="0"/>
              <a:t> + ½)  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Varför? 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1124744" y="5220072"/>
          <a:ext cx="4896544" cy="3175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ktangel 4"/>
          <p:cNvSpPr/>
          <p:nvPr/>
        </p:nvSpPr>
        <p:spPr>
          <a:xfrm>
            <a:off x="2420888" y="8492370"/>
            <a:ext cx="7104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000" i="1" dirty="0" smtClean="0"/>
              <a:t>x</a:t>
            </a:r>
            <a:r>
              <a:rPr lang="sv-SE" sz="2000" dirty="0" smtClean="0"/>
              <a:t> – ½</a:t>
            </a:r>
            <a:endParaRPr lang="sv-SE" sz="2000" dirty="0"/>
          </a:p>
        </p:txBody>
      </p:sp>
      <p:sp>
        <p:nvSpPr>
          <p:cNvPr id="6" name="Rektangel 5"/>
          <p:cNvSpPr/>
          <p:nvPr/>
        </p:nvSpPr>
        <p:spPr>
          <a:xfrm>
            <a:off x="4293096" y="8492370"/>
            <a:ext cx="7104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000" i="1" dirty="0" smtClean="0"/>
              <a:t>x</a:t>
            </a:r>
            <a:r>
              <a:rPr lang="sv-SE" sz="2000" dirty="0" smtClean="0"/>
              <a:t> + ½</a:t>
            </a:r>
            <a:endParaRPr lang="sv-SE" sz="2000" dirty="0"/>
          </a:p>
        </p:txBody>
      </p:sp>
      <p:sp>
        <p:nvSpPr>
          <p:cNvPr id="7" name="Rektangel 6"/>
          <p:cNvSpPr/>
          <p:nvPr/>
        </p:nvSpPr>
        <p:spPr>
          <a:xfrm>
            <a:off x="3582645" y="8492370"/>
            <a:ext cx="2952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000" i="1" dirty="0" smtClean="0"/>
              <a:t>x</a:t>
            </a:r>
            <a:endParaRPr lang="sv-SE" sz="2000" dirty="0"/>
          </a:p>
        </p:txBody>
      </p:sp>
      <p:sp>
        <p:nvSpPr>
          <p:cNvPr id="10" name="Rätvinklig triangel 9"/>
          <p:cNvSpPr/>
          <p:nvPr/>
        </p:nvSpPr>
        <p:spPr>
          <a:xfrm>
            <a:off x="3339656" y="5665122"/>
            <a:ext cx="360040" cy="216024"/>
          </a:xfrm>
          <a:prstGeom prst="rtTriangle">
            <a:avLst/>
          </a:prstGeom>
          <a:solidFill>
            <a:schemeClr val="accent6">
              <a:lumMod val="75000"/>
              <a:alpha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ätvinklig triangel 10"/>
          <p:cNvSpPr/>
          <p:nvPr/>
        </p:nvSpPr>
        <p:spPr>
          <a:xfrm rot="10800000">
            <a:off x="3800260" y="5923322"/>
            <a:ext cx="288032" cy="144016"/>
          </a:xfrm>
          <a:prstGeom prst="rtTriangle">
            <a:avLst/>
          </a:prstGeom>
          <a:solidFill>
            <a:schemeClr val="accent2">
              <a:lumMod val="75000"/>
              <a:alpha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3" name="Rak pil 12"/>
          <p:cNvCxnSpPr/>
          <p:nvPr/>
        </p:nvCxnSpPr>
        <p:spPr>
          <a:xfrm flipV="1">
            <a:off x="3068960" y="8316417"/>
            <a:ext cx="216024" cy="288031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pil 17"/>
          <p:cNvCxnSpPr/>
          <p:nvPr/>
        </p:nvCxnSpPr>
        <p:spPr>
          <a:xfrm flipH="1" flipV="1">
            <a:off x="4149080" y="8316417"/>
            <a:ext cx="216024" cy="288031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ktangel 22"/>
          <p:cNvSpPr/>
          <p:nvPr/>
        </p:nvSpPr>
        <p:spPr>
          <a:xfrm>
            <a:off x="2420888" y="4860032"/>
            <a:ext cx="15942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b="1" i="1" dirty="0" smtClean="0">
                <a:solidFill>
                  <a:srgbClr val="C00000"/>
                </a:solidFill>
              </a:rPr>
              <a:t>Lite för mycket</a:t>
            </a:r>
            <a:endParaRPr lang="sv-SE" b="1" i="1" dirty="0">
              <a:solidFill>
                <a:srgbClr val="C00000"/>
              </a:solidFill>
            </a:endParaRPr>
          </a:p>
        </p:txBody>
      </p:sp>
      <p:cxnSp>
        <p:nvCxnSpPr>
          <p:cNvPr id="24" name="Rak pil 23"/>
          <p:cNvCxnSpPr>
            <a:stCxn id="23" idx="2"/>
          </p:cNvCxnSpPr>
          <p:nvPr/>
        </p:nvCxnSpPr>
        <p:spPr>
          <a:xfrm>
            <a:off x="3218030" y="5229364"/>
            <a:ext cx="210970" cy="422756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ktangel 26"/>
          <p:cNvSpPr/>
          <p:nvPr/>
        </p:nvSpPr>
        <p:spPr>
          <a:xfrm>
            <a:off x="4149080" y="4860032"/>
            <a:ext cx="12945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b="1" i="1" dirty="0" smtClean="0">
                <a:solidFill>
                  <a:srgbClr val="C00000"/>
                </a:solidFill>
              </a:rPr>
              <a:t>Lite för litet</a:t>
            </a:r>
            <a:endParaRPr lang="sv-SE" b="1" i="1" dirty="0">
              <a:solidFill>
                <a:srgbClr val="C00000"/>
              </a:solidFill>
            </a:endParaRPr>
          </a:p>
        </p:txBody>
      </p:sp>
      <p:cxnSp>
        <p:nvCxnSpPr>
          <p:cNvPr id="28" name="Rak pil 27"/>
          <p:cNvCxnSpPr>
            <a:stCxn id="27" idx="2"/>
          </p:cNvCxnSpPr>
          <p:nvPr/>
        </p:nvCxnSpPr>
        <p:spPr>
          <a:xfrm flipH="1">
            <a:off x="4149080" y="5229364"/>
            <a:ext cx="647293" cy="63878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82444" cy="65428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Låt </a:t>
            </a:r>
            <a:r>
              <a:rPr lang="sv-SE" i="1" dirty="0" err="1" smtClean="0"/>
              <a:t>X</a:t>
            </a:r>
            <a:r>
              <a:rPr lang="sv-SE" dirty="0" err="1" smtClean="0">
                <a:latin typeface="Cambria Math"/>
                <a:ea typeface="Cambria Math"/>
              </a:rPr>
              <a:t>~</a:t>
            </a:r>
            <a:r>
              <a:rPr lang="sv-SE" i="1" dirty="0" err="1" smtClean="0"/>
              <a:t>Bin</a:t>
            </a:r>
            <a:r>
              <a:rPr lang="sv-SE" dirty="0" smtClean="0"/>
              <a:t>(100;0,8)</a:t>
            </a:r>
          </a:p>
          <a:p>
            <a:pPr marL="0" indent="0">
              <a:buNone/>
            </a:pPr>
            <a:r>
              <a:rPr lang="sv-SE" dirty="0" smtClean="0"/>
              <a:t>Beräkna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 ≤ 75) 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(alt. 1 – 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 &gt; 75))</a:t>
            </a:r>
            <a:r>
              <a:rPr lang="sv-SE" dirty="0" smtClean="0"/>
              <a:t> </a:t>
            </a:r>
          </a:p>
          <a:p>
            <a:pPr marL="0" indent="0">
              <a:buNone/>
            </a:pPr>
            <a:endParaRPr lang="sv-SE" sz="1200" dirty="0" smtClean="0"/>
          </a:p>
          <a:p>
            <a:pPr marL="355600" indent="-355600"/>
            <a:r>
              <a:rPr lang="sv-SE" dirty="0" smtClean="0">
                <a:ea typeface="Cambria Math"/>
                <a:cs typeface="Calibri"/>
              </a:rPr>
              <a:t>E(</a:t>
            </a:r>
            <a:r>
              <a:rPr lang="sv-SE" i="1" dirty="0" smtClean="0">
                <a:ea typeface="Cambria Math"/>
                <a:cs typeface="Calibri"/>
              </a:rPr>
              <a:t>X</a:t>
            </a:r>
            <a:r>
              <a:rPr lang="sv-SE" dirty="0" smtClean="0">
                <a:ea typeface="Cambria Math"/>
                <a:cs typeface="Calibri"/>
              </a:rPr>
              <a:t>) = </a:t>
            </a:r>
            <a:r>
              <a:rPr lang="el-GR" dirty="0" smtClean="0">
                <a:ea typeface="Cambria Math"/>
                <a:cs typeface="Calibri"/>
              </a:rPr>
              <a:t>μ</a:t>
            </a:r>
            <a:r>
              <a:rPr lang="sv-SE" dirty="0" smtClean="0">
                <a:ea typeface="Cambria Math"/>
                <a:cs typeface="Calibri"/>
              </a:rPr>
              <a:t> = </a:t>
            </a:r>
            <a:r>
              <a:rPr lang="sv-SE" i="1" dirty="0" err="1" smtClean="0">
                <a:ea typeface="Cambria Math"/>
                <a:cs typeface="Calibri"/>
              </a:rPr>
              <a:t>np</a:t>
            </a:r>
            <a:r>
              <a:rPr lang="sv-SE" dirty="0" smtClean="0">
                <a:ea typeface="Cambria Math"/>
                <a:cs typeface="Calibri"/>
              </a:rPr>
              <a:t> = 80</a:t>
            </a:r>
          </a:p>
          <a:p>
            <a:pPr marL="355600" indent="-355600"/>
            <a:r>
              <a:rPr lang="sv-SE" dirty="0" smtClean="0">
                <a:ea typeface="Cambria Math"/>
                <a:cs typeface="Calibri"/>
              </a:rPr>
              <a:t>V(</a:t>
            </a:r>
            <a:r>
              <a:rPr lang="sv-SE" i="1" dirty="0" smtClean="0">
                <a:ea typeface="Cambria Math"/>
                <a:cs typeface="Calibri"/>
              </a:rPr>
              <a:t>X</a:t>
            </a:r>
            <a:r>
              <a:rPr lang="sv-SE" dirty="0" smtClean="0">
                <a:ea typeface="Cambria Math"/>
                <a:cs typeface="Calibri"/>
              </a:rPr>
              <a:t>) = </a:t>
            </a:r>
            <a:r>
              <a:rPr lang="el-GR" dirty="0" smtClean="0">
                <a:ea typeface="Cambria Math"/>
                <a:cs typeface="Calibri"/>
              </a:rPr>
              <a:t>σ</a:t>
            </a:r>
            <a:r>
              <a:rPr lang="sv-SE" baseline="30000" dirty="0" smtClean="0">
                <a:ea typeface="Cambria Math"/>
                <a:cs typeface="Calibri"/>
              </a:rPr>
              <a:t>2</a:t>
            </a:r>
            <a:r>
              <a:rPr lang="sv-SE" dirty="0" smtClean="0">
                <a:ea typeface="Cambria Math"/>
                <a:cs typeface="Calibri"/>
              </a:rPr>
              <a:t> = </a:t>
            </a:r>
            <a:r>
              <a:rPr lang="sv-SE" i="1" dirty="0" err="1" smtClean="0">
                <a:ea typeface="Cambria Math"/>
                <a:cs typeface="Calibri"/>
              </a:rPr>
              <a:t>np</a:t>
            </a:r>
            <a:r>
              <a:rPr lang="sv-SE" dirty="0" smtClean="0">
                <a:ea typeface="Cambria Math"/>
                <a:cs typeface="Calibri"/>
              </a:rPr>
              <a:t>(1-</a:t>
            </a:r>
            <a:r>
              <a:rPr lang="sv-SE" i="1" dirty="0" smtClean="0">
                <a:ea typeface="Cambria Math"/>
                <a:cs typeface="Calibri"/>
              </a:rPr>
              <a:t>p</a:t>
            </a:r>
            <a:r>
              <a:rPr lang="sv-SE" dirty="0" smtClean="0">
                <a:ea typeface="Cambria Math"/>
                <a:cs typeface="Calibri"/>
              </a:rPr>
              <a:t>) = 16</a:t>
            </a:r>
          </a:p>
          <a:p>
            <a:pPr marL="0" indent="0">
              <a:buNone/>
            </a:pPr>
            <a:endParaRPr lang="sv-SE" dirty="0" smtClean="0">
              <a:ea typeface="Cambria Math"/>
              <a:cs typeface="Calibri"/>
            </a:endParaRPr>
          </a:p>
          <a:p>
            <a:pPr marL="0" indent="0">
              <a:buNone/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 ≤ 75)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 ≤ 75,5) ≈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Z</a:t>
            </a:r>
            <a:r>
              <a:rPr lang="sv-SE" dirty="0" smtClean="0"/>
              <a:t> ≤ -1,125)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Z</a:t>
            </a:r>
            <a:r>
              <a:rPr lang="sv-SE" dirty="0" smtClean="0"/>
              <a:t> &gt; 1,125)</a:t>
            </a:r>
          </a:p>
          <a:p>
            <a:pPr marL="0" indent="0">
              <a:buNone/>
            </a:pPr>
            <a:r>
              <a:rPr lang="sv-SE" dirty="0" smtClean="0"/>
              <a:t>= 1 –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Z</a:t>
            </a:r>
            <a:r>
              <a:rPr lang="sv-SE" dirty="0" smtClean="0"/>
              <a:t> ≤ 1,125) = 1 – </a:t>
            </a:r>
            <a:r>
              <a:rPr lang="el-GR" dirty="0" smtClean="0"/>
              <a:t>Φ</a:t>
            </a:r>
            <a:r>
              <a:rPr lang="sv-SE" dirty="0" smtClean="0"/>
              <a:t>(1,125)</a:t>
            </a:r>
          </a:p>
          <a:p>
            <a:pPr marL="0" indent="0">
              <a:buNone/>
            </a:pPr>
            <a:r>
              <a:rPr lang="sv-SE" dirty="0" smtClean="0"/>
              <a:t>≈ 1 –                    = [avläst]</a:t>
            </a:r>
          </a:p>
          <a:p>
            <a:pPr marL="0" indent="0">
              <a:buNone/>
            </a:pPr>
            <a:r>
              <a:rPr lang="sv-SE" dirty="0" smtClean="0"/>
              <a:t>= 1 –                    = 0,1303     </a:t>
            </a:r>
            <a:r>
              <a:rPr lang="sv-SE" b="1" dirty="0" smtClean="0">
                <a:solidFill>
                  <a:srgbClr val="C00000"/>
                </a:solidFill>
              </a:rPr>
              <a:t>(0,1314)</a:t>
            </a:r>
          </a:p>
        </p:txBody>
      </p:sp>
      <p:sp>
        <p:nvSpPr>
          <p:cNvPr id="5" name="Rektangel 4"/>
          <p:cNvSpPr/>
          <p:nvPr/>
        </p:nvSpPr>
        <p:spPr>
          <a:xfrm>
            <a:off x="2132856" y="4860032"/>
            <a:ext cx="22322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2400" b="1" i="1" dirty="0" smtClean="0">
                <a:solidFill>
                  <a:srgbClr val="C00000"/>
                </a:solidFill>
              </a:rPr>
              <a:t>Halvkorrektion</a:t>
            </a:r>
          </a:p>
        </p:txBody>
      </p:sp>
      <p:graphicFrame>
        <p:nvGraphicFramePr>
          <p:cNvPr id="319491" name="Object 3"/>
          <p:cNvGraphicFramePr>
            <a:graphicFrameLocks noChangeAspect="1"/>
          </p:cNvGraphicFramePr>
          <p:nvPr/>
        </p:nvGraphicFramePr>
        <p:xfrm>
          <a:off x="4421188" y="5292725"/>
          <a:ext cx="1905000" cy="685800"/>
        </p:xfrm>
        <a:graphic>
          <a:graphicData uri="http://schemas.openxmlformats.org/presentationml/2006/ole">
            <p:oleObj spid="_x0000_s319491" name="Ekvation" r:id="rId3" imgW="749160" imgH="266400" progId="Equation.3">
              <p:embed/>
            </p:oleObj>
          </a:graphicData>
        </a:graphic>
      </p:graphicFrame>
      <p:graphicFrame>
        <p:nvGraphicFramePr>
          <p:cNvPr id="319495" name="Object 7"/>
          <p:cNvGraphicFramePr>
            <a:graphicFrameLocks noChangeAspect="1"/>
          </p:cNvGraphicFramePr>
          <p:nvPr/>
        </p:nvGraphicFramePr>
        <p:xfrm>
          <a:off x="1317018" y="7284554"/>
          <a:ext cx="1688975" cy="548917"/>
        </p:xfrm>
        <a:graphic>
          <a:graphicData uri="http://schemas.openxmlformats.org/presentationml/2006/ole">
            <p:oleObj spid="_x0000_s319495" name="Ekvation" r:id="rId4" imgW="749160" imgH="241200" progId="Equation.3">
              <p:embed/>
            </p:oleObj>
          </a:graphicData>
        </a:graphic>
      </p:graphicFrame>
      <p:graphicFrame>
        <p:nvGraphicFramePr>
          <p:cNvPr id="319496" name="Object 8"/>
          <p:cNvGraphicFramePr>
            <a:graphicFrameLocks noChangeAspect="1"/>
          </p:cNvGraphicFramePr>
          <p:nvPr/>
        </p:nvGraphicFramePr>
        <p:xfrm>
          <a:off x="1317018" y="7847985"/>
          <a:ext cx="1582738" cy="619125"/>
        </p:xfrm>
        <a:graphic>
          <a:graphicData uri="http://schemas.openxmlformats.org/presentationml/2006/ole">
            <p:oleObj spid="_x0000_s319496" name="Ekvation" r:id="rId5" imgW="622080" imgH="241200" progId="Equation.3">
              <p:embed/>
            </p:oleObj>
          </a:graphicData>
        </a:graphic>
      </p:graphicFrame>
      <p:sp>
        <p:nvSpPr>
          <p:cNvPr id="14" name="Rektangel 13"/>
          <p:cNvSpPr/>
          <p:nvPr/>
        </p:nvSpPr>
        <p:spPr>
          <a:xfrm>
            <a:off x="4869160" y="8460432"/>
            <a:ext cx="15121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b="1" i="1" dirty="0" smtClean="0">
                <a:solidFill>
                  <a:srgbClr val="C00000"/>
                </a:solidFill>
              </a:rPr>
              <a:t>Exakt svar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Komboövning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En anläggning förpackar varor. Vikten i gram i varje förpackning är en s.v. som vi betecknar med </a:t>
            </a:r>
            <a:r>
              <a:rPr lang="sv-SE" i="1" dirty="0" smtClean="0"/>
              <a:t>X</a:t>
            </a:r>
            <a:r>
              <a:rPr lang="sv-SE" dirty="0" smtClean="0"/>
              <a:t>. Vi antar att varje förpackning är oberoende och att </a:t>
            </a:r>
            <a:r>
              <a:rPr lang="sv-SE" i="1" dirty="0" smtClean="0"/>
              <a:t>X</a:t>
            </a:r>
            <a:r>
              <a:rPr lang="sv-SE" dirty="0" smtClean="0">
                <a:latin typeface="Cambria Math"/>
                <a:ea typeface="Cambria Math"/>
              </a:rPr>
              <a:t>~</a:t>
            </a:r>
            <a:r>
              <a:rPr lang="sv-SE" i="1" dirty="0" smtClean="0"/>
              <a:t>N</a:t>
            </a:r>
            <a:r>
              <a:rPr lang="sv-SE" dirty="0" smtClean="0"/>
              <a:t>(100;1).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Om man har en last om 1000 </a:t>
            </a:r>
            <a:r>
              <a:rPr lang="sv-SE" dirty="0" err="1" smtClean="0"/>
              <a:t>för-packningar</a:t>
            </a:r>
            <a:r>
              <a:rPr lang="sv-SE" dirty="0" smtClean="0"/>
              <a:t>, vad är sannolikheten att högst 19 väger under 98 gram?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Beteckna med </a:t>
            </a:r>
            <a:r>
              <a:rPr lang="sv-SE" i="1" dirty="0" smtClean="0"/>
              <a:t>Y</a:t>
            </a:r>
            <a:r>
              <a:rPr lang="sv-SE" dirty="0" smtClean="0"/>
              <a:t> antalet som väger under 98 gram.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Hur är Y fördelad?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smtClean="0">
                <a:solidFill>
                  <a:schemeClr val="accent5">
                    <a:lumMod val="75000"/>
                  </a:schemeClr>
                </a:solidFill>
              </a:rPr>
              <a:t>F10 Kap 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8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Autofit/>
          </a:bodyPr>
          <a:lstStyle/>
          <a:p>
            <a:pPr marL="355600" lvl="1" indent="-355600">
              <a:spcBef>
                <a:spcPts val="2400"/>
              </a:spcBef>
              <a:buFont typeface="Arial" pitchFamily="34" charset="0"/>
              <a:buChar char="•"/>
            </a:pPr>
            <a:r>
              <a:rPr lang="sv-SE" sz="3200" i="1" dirty="0" smtClean="0"/>
              <a:t>Lite repetition</a:t>
            </a:r>
          </a:p>
          <a:p>
            <a:pPr marL="755650" lvl="1" indent="-355600">
              <a:spcBef>
                <a:spcPts val="1200"/>
              </a:spcBef>
            </a:pPr>
            <a:r>
              <a:rPr lang="sv-SE" i="1" dirty="0" err="1" smtClean="0"/>
              <a:t>Kovarians</a:t>
            </a:r>
            <a:endParaRPr lang="sv-SE" i="1" dirty="0" smtClean="0"/>
          </a:p>
          <a:p>
            <a:pPr marL="755650" lvl="1" indent="-355600">
              <a:spcBef>
                <a:spcPts val="1200"/>
              </a:spcBef>
            </a:pPr>
            <a:r>
              <a:rPr lang="sv-SE" i="1" dirty="0" err="1" smtClean="0"/>
              <a:t>Binomial-</a:t>
            </a:r>
            <a:r>
              <a:rPr lang="sv-SE" i="1" dirty="0" smtClean="0"/>
              <a:t> och </a:t>
            </a:r>
            <a:r>
              <a:rPr lang="sv-SE" i="1" dirty="0" err="1" smtClean="0"/>
              <a:t>Poissonfördelning</a:t>
            </a:r>
            <a:endParaRPr lang="sv-SE" i="1" dirty="0" smtClean="0"/>
          </a:p>
          <a:p>
            <a:pPr marL="755650" lvl="1" indent="-355600">
              <a:spcBef>
                <a:spcPts val="1200"/>
              </a:spcBef>
            </a:pPr>
            <a:r>
              <a:rPr lang="sv-SE" i="1" dirty="0" smtClean="0"/>
              <a:t>Täthetsfunktion (kont.) Fördelningsfunktion (kont.)</a:t>
            </a:r>
          </a:p>
          <a:p>
            <a:pPr marL="755650" lvl="1" indent="-355600">
              <a:spcBef>
                <a:spcPts val="1200"/>
              </a:spcBef>
            </a:pPr>
            <a:r>
              <a:rPr lang="sv-SE" i="1" dirty="0" smtClean="0"/>
              <a:t>Arean under en kurva</a:t>
            </a:r>
          </a:p>
          <a:p>
            <a:pPr marL="355600" indent="-355600">
              <a:spcBef>
                <a:spcPts val="2400"/>
              </a:spcBef>
            </a:pPr>
            <a:r>
              <a:rPr lang="sv-SE" i="1" dirty="0" smtClean="0"/>
              <a:t>Sedan</a:t>
            </a:r>
          </a:p>
          <a:p>
            <a:pPr marL="755650" lvl="1" indent="-355600">
              <a:spcBef>
                <a:spcPts val="1200"/>
              </a:spcBef>
            </a:pPr>
            <a:r>
              <a:rPr lang="sv-SE" i="1" dirty="0" smtClean="0"/>
              <a:t>Normalfördelningen</a:t>
            </a:r>
          </a:p>
          <a:p>
            <a:pPr marL="755650" lvl="1" indent="-355600">
              <a:spcBef>
                <a:spcPts val="1200"/>
              </a:spcBef>
            </a:pPr>
            <a:r>
              <a:rPr lang="sv-SE" i="1" dirty="0" smtClean="0"/>
              <a:t>Standardisering</a:t>
            </a:r>
          </a:p>
          <a:p>
            <a:pPr marL="755650" lvl="1" indent="-355600">
              <a:spcBef>
                <a:spcPts val="1200"/>
              </a:spcBef>
            </a:pPr>
            <a:r>
              <a:rPr lang="sv-SE" i="1" dirty="0" smtClean="0"/>
              <a:t>Exponential-, </a:t>
            </a:r>
            <a:r>
              <a:rPr lang="el-GR" i="1" dirty="0" smtClean="0"/>
              <a:t>χ</a:t>
            </a:r>
            <a:r>
              <a:rPr lang="sv-SE" i="1" dirty="0" smtClean="0"/>
              <a:t>2- och t-fördelningar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Komboövning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254452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i="1" dirty="0" err="1" smtClean="0"/>
              <a:t>Y</a:t>
            </a:r>
            <a:r>
              <a:rPr lang="sv-SE" dirty="0" err="1" smtClean="0">
                <a:latin typeface="Cambria Math"/>
                <a:ea typeface="Cambria Math"/>
              </a:rPr>
              <a:t>~</a:t>
            </a:r>
            <a:r>
              <a:rPr lang="sv-SE" i="1" dirty="0" err="1" smtClean="0"/>
              <a:t>Bin</a:t>
            </a:r>
            <a:r>
              <a:rPr lang="sv-SE" dirty="0" smtClean="0"/>
              <a:t>(1000;</a:t>
            </a:r>
            <a:r>
              <a:rPr lang="sv-SE" i="1" dirty="0" smtClean="0"/>
              <a:t>p</a:t>
            </a:r>
            <a:r>
              <a:rPr lang="sv-SE" dirty="0" smtClean="0"/>
              <a:t>) där </a:t>
            </a:r>
            <a:r>
              <a:rPr lang="sv-SE" i="1" dirty="0" smtClean="0"/>
              <a:t>p</a:t>
            </a:r>
            <a:r>
              <a:rPr lang="sv-SE" dirty="0" smtClean="0"/>
              <a:t>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 ≤ 98).</a:t>
            </a:r>
          </a:p>
          <a:p>
            <a:pPr marL="0" indent="0">
              <a:buNone/>
            </a:pPr>
            <a:endParaRPr lang="sv-SE" sz="1200" dirty="0" smtClean="0"/>
          </a:p>
          <a:p>
            <a:pPr marL="514350" indent="-514350">
              <a:buAutoNum type="arabicPeriod"/>
            </a:pPr>
            <a:r>
              <a:rPr lang="sv-SE" u="sng" dirty="0" smtClean="0"/>
              <a:t>Beräkna </a:t>
            </a:r>
            <a:r>
              <a:rPr lang="sv-SE" i="1" u="sng" dirty="0" smtClean="0"/>
              <a:t>p</a:t>
            </a:r>
          </a:p>
          <a:p>
            <a:pPr marL="0" indent="0">
              <a:buNone/>
            </a:pPr>
            <a:endParaRPr lang="sv-SE" i="1" dirty="0" smtClean="0"/>
          </a:p>
          <a:p>
            <a:pPr marL="0" indent="0">
              <a:buNone/>
            </a:pPr>
            <a:endParaRPr lang="sv-SE" i="1" dirty="0" smtClean="0"/>
          </a:p>
          <a:p>
            <a:pPr marL="0" indent="0">
              <a:buNone/>
            </a:pPr>
            <a:endParaRPr lang="sv-SE" i="1" dirty="0" smtClean="0"/>
          </a:p>
          <a:p>
            <a:pPr marL="0" indent="0">
              <a:buNone/>
            </a:pPr>
            <a:endParaRPr lang="sv-SE" sz="1600" i="1" dirty="0" smtClean="0"/>
          </a:p>
          <a:p>
            <a:pPr marL="0" indent="0">
              <a:buNone/>
            </a:pPr>
            <a:endParaRPr lang="sv-SE" sz="2000" i="1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sv-SE" u="sng" dirty="0" smtClean="0"/>
              <a:t>Beräkna P(</a:t>
            </a:r>
            <a:r>
              <a:rPr lang="sv-SE" i="1" u="sng" dirty="0" smtClean="0"/>
              <a:t>Y</a:t>
            </a:r>
            <a:r>
              <a:rPr lang="sv-SE" u="sng" dirty="0" smtClean="0"/>
              <a:t> ≤ 19)</a:t>
            </a:r>
          </a:p>
          <a:p>
            <a:pPr marL="514350" indent="-514350">
              <a:buNone/>
            </a:pPr>
            <a:r>
              <a:rPr lang="sv-SE" dirty="0" smtClean="0"/>
              <a:t>	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Alt 1.</a:t>
            </a:r>
          </a:p>
          <a:p>
            <a:pPr marL="514350" indent="-514350">
              <a:buNone/>
            </a:pPr>
            <a:r>
              <a:rPr lang="sv-SE" dirty="0" smtClean="0"/>
              <a:t>	n är stort, p är litet</a:t>
            </a:r>
          </a:p>
          <a:p>
            <a:pPr marL="514350" indent="-514350">
              <a:buNone/>
            </a:pPr>
            <a:r>
              <a:rPr lang="sv-SE" dirty="0" smtClean="0">
                <a:latin typeface="Cambria Math"/>
                <a:ea typeface="Cambria Math"/>
              </a:rPr>
              <a:t>	⇒</a:t>
            </a:r>
            <a:r>
              <a:rPr lang="sv-SE" dirty="0" smtClean="0"/>
              <a:t> sätt </a:t>
            </a:r>
            <a:r>
              <a:rPr lang="el-GR" dirty="0" smtClean="0">
                <a:ea typeface="Cambria Math"/>
                <a:cs typeface="Calibri"/>
              </a:rPr>
              <a:t>λ</a:t>
            </a:r>
            <a:r>
              <a:rPr lang="sv-SE" dirty="0" smtClean="0">
                <a:ea typeface="Cambria Math"/>
                <a:cs typeface="Calibri"/>
              </a:rPr>
              <a:t> = </a:t>
            </a:r>
            <a:r>
              <a:rPr lang="sv-SE" i="1" dirty="0" err="1" smtClean="0">
                <a:ea typeface="Cambria Math"/>
                <a:cs typeface="Calibri"/>
              </a:rPr>
              <a:t>np</a:t>
            </a:r>
            <a:r>
              <a:rPr lang="sv-SE" dirty="0" smtClean="0"/>
              <a:t> = 22,75</a:t>
            </a:r>
          </a:p>
          <a:p>
            <a:pPr marL="514350" indent="-514350">
              <a:buNone/>
            </a:pPr>
            <a:r>
              <a:rPr lang="sv-SE" dirty="0" smtClean="0"/>
              <a:t>	och </a:t>
            </a:r>
            <a:r>
              <a:rPr lang="sv-SE" dirty="0" err="1" smtClean="0"/>
              <a:t>Poissonapproximera</a:t>
            </a:r>
            <a:r>
              <a:rPr lang="sv-SE" dirty="0" smtClean="0"/>
              <a:t>!</a:t>
            </a:r>
          </a:p>
        </p:txBody>
      </p:sp>
      <p:graphicFrame>
        <p:nvGraphicFramePr>
          <p:cNvPr id="320514" name="Object 2"/>
          <p:cNvGraphicFramePr>
            <a:graphicFrameLocks noChangeAspect="1"/>
          </p:cNvGraphicFramePr>
          <p:nvPr/>
        </p:nvGraphicFramePr>
        <p:xfrm>
          <a:off x="918294" y="3635896"/>
          <a:ext cx="5607050" cy="1911350"/>
        </p:xfrm>
        <a:graphic>
          <a:graphicData uri="http://schemas.openxmlformats.org/presentationml/2006/ole">
            <p:oleObj spid="_x0000_s320514" name="Ekvation" r:id="rId3" imgW="2336760" imgH="787320" progId="Equation.3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Komboövning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254452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i="1" dirty="0" err="1" smtClean="0"/>
              <a:t>Y</a:t>
            </a:r>
            <a:r>
              <a:rPr lang="sv-SE" dirty="0" err="1" smtClean="0">
                <a:latin typeface="Cambria Math"/>
                <a:ea typeface="Cambria Math"/>
              </a:rPr>
              <a:t>~</a:t>
            </a:r>
            <a:r>
              <a:rPr lang="sv-SE" i="1" dirty="0" err="1" smtClean="0"/>
              <a:t>Bin</a:t>
            </a:r>
            <a:r>
              <a:rPr lang="sv-SE" dirty="0" smtClean="0"/>
              <a:t>(1000;0,02275)</a:t>
            </a:r>
          </a:p>
          <a:p>
            <a:pPr marL="0" indent="0">
              <a:buNone/>
            </a:pPr>
            <a:endParaRPr lang="sv-SE" sz="2000" i="1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sv-SE" u="sng" dirty="0" smtClean="0"/>
              <a:t>Beräkna P(</a:t>
            </a:r>
            <a:r>
              <a:rPr lang="sv-SE" i="1" u="sng" dirty="0" smtClean="0"/>
              <a:t>Y</a:t>
            </a:r>
            <a:r>
              <a:rPr lang="sv-SE" u="sng" dirty="0" smtClean="0"/>
              <a:t> ≤ 19)</a:t>
            </a:r>
          </a:p>
          <a:p>
            <a:pPr marL="514350" indent="-514350">
              <a:buNone/>
            </a:pPr>
            <a:r>
              <a:rPr lang="sv-SE" dirty="0" smtClean="0"/>
              <a:t>	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Alt 2.</a:t>
            </a:r>
          </a:p>
          <a:p>
            <a:pPr marL="514350" indent="-514350">
              <a:buNone/>
            </a:pPr>
            <a:r>
              <a:rPr lang="sv-SE" dirty="0" smtClean="0"/>
              <a:t>	n är stort</a:t>
            </a:r>
          </a:p>
          <a:p>
            <a:pPr marL="514350" indent="-514350">
              <a:buNone/>
            </a:pPr>
            <a:r>
              <a:rPr lang="sv-SE" dirty="0" smtClean="0">
                <a:latin typeface="Cambria Math"/>
                <a:ea typeface="Cambria Math"/>
              </a:rPr>
              <a:t>	⇒</a:t>
            </a:r>
            <a:r>
              <a:rPr lang="sv-SE" dirty="0" smtClean="0"/>
              <a:t> sätt	</a:t>
            </a:r>
            <a:r>
              <a:rPr lang="el-GR" dirty="0" smtClean="0">
                <a:ea typeface="Cambria Math"/>
                <a:cs typeface="Calibri"/>
              </a:rPr>
              <a:t>μ</a:t>
            </a:r>
            <a:r>
              <a:rPr lang="sv-SE" dirty="0" smtClean="0">
                <a:ea typeface="Cambria Math"/>
                <a:cs typeface="Calibri"/>
              </a:rPr>
              <a:t> = </a:t>
            </a:r>
            <a:r>
              <a:rPr lang="sv-SE" i="1" dirty="0" err="1" smtClean="0">
                <a:ea typeface="Cambria Math"/>
                <a:cs typeface="Calibri"/>
              </a:rPr>
              <a:t>np</a:t>
            </a:r>
            <a:r>
              <a:rPr lang="sv-SE" dirty="0" smtClean="0"/>
              <a:t> = 22,75</a:t>
            </a:r>
          </a:p>
          <a:p>
            <a:pPr marL="514350" indent="-514350">
              <a:buNone/>
            </a:pPr>
            <a:r>
              <a:rPr lang="sv-SE" dirty="0" smtClean="0"/>
              <a:t>			</a:t>
            </a:r>
            <a:r>
              <a:rPr lang="el-GR" dirty="0" smtClean="0"/>
              <a:t>σ</a:t>
            </a:r>
            <a:r>
              <a:rPr lang="sv-SE" baseline="30000" dirty="0" smtClean="0"/>
              <a:t>2</a:t>
            </a:r>
            <a:r>
              <a:rPr lang="sv-SE" dirty="0" smtClean="0"/>
              <a:t> = </a:t>
            </a:r>
            <a:r>
              <a:rPr lang="sv-SE" i="1" dirty="0" err="1" smtClean="0"/>
              <a:t>np</a:t>
            </a:r>
            <a:r>
              <a:rPr lang="sv-SE" dirty="0" smtClean="0"/>
              <a:t>(1-</a:t>
            </a:r>
            <a:r>
              <a:rPr lang="sv-SE" i="1" dirty="0" smtClean="0"/>
              <a:t>p</a:t>
            </a:r>
            <a:r>
              <a:rPr lang="sv-SE" dirty="0" smtClean="0"/>
              <a:t>) = 22,23</a:t>
            </a:r>
          </a:p>
          <a:p>
            <a:pPr marL="514350" indent="-514350">
              <a:buNone/>
            </a:pPr>
            <a:r>
              <a:rPr lang="sv-SE" dirty="0" smtClean="0"/>
              <a:t>	och Normalapproximera!</a:t>
            </a:r>
          </a:p>
          <a:p>
            <a:pPr marL="514350" indent="-514350">
              <a:buNone/>
            </a:pPr>
            <a:endParaRPr lang="sv-SE" sz="1400" dirty="0" smtClean="0"/>
          </a:p>
          <a:p>
            <a:pPr marL="514350" indent="-514350">
              <a:buNone/>
            </a:pPr>
            <a:r>
              <a:rPr lang="sv-SE" u="sng" dirty="0" smtClean="0"/>
              <a:t>Jämförelse:</a:t>
            </a:r>
          </a:p>
          <a:p>
            <a:pPr marL="514350" indent="-514350">
              <a:buNone/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Exakt:	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Poisson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:	Normal:</a:t>
            </a:r>
          </a:p>
          <a:p>
            <a:pPr marL="514350" indent="-514350">
              <a:buNone/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0,2509	0,2538	0,2453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Exponentialfördelningen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Om </a:t>
            </a:r>
            <a:r>
              <a:rPr lang="sv-SE" i="1" dirty="0" smtClean="0"/>
              <a:t>X</a:t>
            </a:r>
            <a:r>
              <a:rPr lang="sv-SE" dirty="0" smtClean="0"/>
              <a:t> är </a:t>
            </a:r>
            <a:r>
              <a:rPr lang="sv-SE" dirty="0" err="1" smtClean="0"/>
              <a:t>Poissonfördelad</a:t>
            </a:r>
            <a:r>
              <a:rPr lang="sv-SE" dirty="0" smtClean="0"/>
              <a:t> med parameter </a:t>
            </a:r>
            <a:r>
              <a:rPr lang="el-GR" dirty="0" smtClean="0"/>
              <a:t>λ</a:t>
            </a:r>
            <a:r>
              <a:rPr lang="sv-SE" dirty="0" smtClean="0"/>
              <a:t> så förväntar man sig i snitt  </a:t>
            </a:r>
            <a:r>
              <a:rPr lang="el-GR" dirty="0" smtClean="0"/>
              <a:t>λ</a:t>
            </a:r>
            <a:r>
              <a:rPr lang="sv-SE" dirty="0" smtClean="0"/>
              <a:t> observationer (lyckade utfall) per tidsenhet.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Låt </a:t>
            </a:r>
            <a:r>
              <a:rPr lang="sv-SE" i="1" dirty="0" smtClean="0"/>
              <a:t>Y</a:t>
            </a:r>
            <a:r>
              <a:rPr lang="sv-SE" dirty="0" smtClean="0"/>
              <a:t> = ”tiden mellan varje observation”.</a:t>
            </a:r>
          </a:p>
          <a:p>
            <a:pPr marL="0" indent="0">
              <a:buNone/>
            </a:pPr>
            <a:endParaRPr lang="sv-SE" sz="1200" dirty="0" smtClean="0"/>
          </a:p>
          <a:p>
            <a:pPr marL="355600" indent="-355600"/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Hur är Y fördelad?</a:t>
            </a:r>
          </a:p>
          <a:p>
            <a:pPr marL="355600" indent="-355600"/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Vad är den förväntade tiden mellan varje observation?</a:t>
            </a:r>
          </a:p>
          <a:p>
            <a:pPr marL="355600" indent="-355600"/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Variansen?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Exponentialfördelningen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Fördelningen för </a:t>
            </a:r>
            <a:r>
              <a:rPr lang="sv-SE" i="1" dirty="0" smtClean="0"/>
              <a:t>Y</a:t>
            </a:r>
            <a:r>
              <a:rPr lang="sv-SE" dirty="0" smtClean="0"/>
              <a:t> kallas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exponen-tialfördelningen</a:t>
            </a:r>
            <a:r>
              <a:rPr lang="sv-SE" dirty="0" smtClean="0"/>
              <a:t>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Vi skriver </a:t>
            </a:r>
            <a:r>
              <a:rPr lang="sv-SE" i="1" dirty="0" err="1" smtClean="0"/>
              <a:t>Y</a:t>
            </a:r>
            <a:r>
              <a:rPr lang="sv-SE" dirty="0" err="1" smtClean="0">
                <a:latin typeface="Cambria Math"/>
                <a:ea typeface="Cambria Math"/>
              </a:rPr>
              <a:t>~</a:t>
            </a:r>
            <a:r>
              <a:rPr lang="sv-SE" i="1" dirty="0" err="1" smtClean="0"/>
              <a:t>Exp</a:t>
            </a:r>
            <a:r>
              <a:rPr lang="sv-SE" dirty="0" smtClean="0"/>
              <a:t>(1/</a:t>
            </a:r>
            <a:r>
              <a:rPr lang="el-GR" dirty="0" smtClean="0"/>
              <a:t>λ</a:t>
            </a:r>
            <a:r>
              <a:rPr lang="sv-SE" dirty="0" smtClean="0"/>
              <a:t>) alt. </a:t>
            </a:r>
            <a:r>
              <a:rPr lang="sv-SE" i="1" dirty="0" err="1" smtClean="0"/>
              <a:t>Exp</a:t>
            </a:r>
            <a:r>
              <a:rPr lang="sv-SE" dirty="0" smtClean="0"/>
              <a:t>(</a:t>
            </a:r>
            <a:r>
              <a:rPr lang="el-GR" dirty="0" smtClean="0"/>
              <a:t>λ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Täthetsfunktion:</a:t>
            </a:r>
          </a:p>
          <a:p>
            <a:pPr marL="0" indent="0">
              <a:buNone/>
            </a:pPr>
            <a:r>
              <a:rPr lang="sv-SE" dirty="0" smtClean="0"/>
              <a:t>	</a:t>
            </a:r>
            <a:r>
              <a:rPr lang="sv-SE" i="1" dirty="0" smtClean="0"/>
              <a:t>f</a:t>
            </a:r>
            <a:r>
              <a:rPr lang="sv-SE" dirty="0" smtClean="0"/>
              <a:t>(</a:t>
            </a:r>
            <a:r>
              <a:rPr lang="sv-SE" i="1" dirty="0" smtClean="0"/>
              <a:t>y</a:t>
            </a:r>
            <a:r>
              <a:rPr lang="sv-SE" dirty="0" smtClean="0"/>
              <a:t>) = </a:t>
            </a:r>
            <a:r>
              <a:rPr lang="el-GR" dirty="0" smtClean="0"/>
              <a:t>λ·</a:t>
            </a:r>
            <a:r>
              <a:rPr lang="sv-SE" i="1" dirty="0" smtClean="0"/>
              <a:t>e</a:t>
            </a:r>
            <a:r>
              <a:rPr lang="sv-SE" baseline="30000" dirty="0" smtClean="0"/>
              <a:t>-</a:t>
            </a:r>
            <a:r>
              <a:rPr lang="el-GR" baseline="30000" dirty="0" smtClean="0"/>
              <a:t>λ</a:t>
            </a:r>
            <a:r>
              <a:rPr lang="sv-SE" i="1" baseline="30000" dirty="0" smtClean="0"/>
              <a:t>y</a:t>
            </a:r>
            <a:r>
              <a:rPr lang="sv-SE" dirty="0" smtClean="0"/>
              <a:t>, </a:t>
            </a:r>
            <a:r>
              <a:rPr lang="sv-SE" i="1" dirty="0" smtClean="0"/>
              <a:t>y</a:t>
            </a:r>
            <a:r>
              <a:rPr lang="sv-SE" dirty="0" smtClean="0"/>
              <a:t> ≥ 0</a:t>
            </a:r>
          </a:p>
          <a:p>
            <a:pPr marL="0" indent="0">
              <a:buNone/>
            </a:pPr>
            <a:r>
              <a:rPr lang="sv-SE" dirty="0" smtClean="0"/>
              <a:t>Fördelningsfunktion:</a:t>
            </a:r>
          </a:p>
          <a:p>
            <a:pPr marL="0" indent="0">
              <a:buNone/>
            </a:pPr>
            <a:r>
              <a:rPr lang="sv-SE" dirty="0" smtClean="0"/>
              <a:t>	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Y</a:t>
            </a:r>
            <a:r>
              <a:rPr lang="sv-SE" dirty="0" smtClean="0"/>
              <a:t> ≤ </a:t>
            </a:r>
            <a:r>
              <a:rPr lang="sv-SE" i="1" dirty="0" smtClean="0"/>
              <a:t>y</a:t>
            </a:r>
            <a:r>
              <a:rPr lang="sv-SE" dirty="0" smtClean="0"/>
              <a:t>) = </a:t>
            </a:r>
            <a:r>
              <a:rPr lang="sv-SE" i="1" dirty="0" smtClean="0"/>
              <a:t>F</a:t>
            </a:r>
            <a:r>
              <a:rPr lang="sv-SE" dirty="0" smtClean="0"/>
              <a:t>(</a:t>
            </a:r>
            <a:r>
              <a:rPr lang="sv-SE" i="1" dirty="0" smtClean="0"/>
              <a:t>y</a:t>
            </a:r>
            <a:r>
              <a:rPr lang="sv-SE" dirty="0" smtClean="0"/>
              <a:t>) = 1 – </a:t>
            </a:r>
            <a:r>
              <a:rPr lang="sv-SE" i="1" dirty="0" smtClean="0"/>
              <a:t>e</a:t>
            </a:r>
            <a:r>
              <a:rPr lang="sv-SE" baseline="30000" dirty="0" smtClean="0"/>
              <a:t>-</a:t>
            </a:r>
            <a:r>
              <a:rPr lang="el-GR" baseline="30000" dirty="0" smtClean="0"/>
              <a:t>λ</a:t>
            </a:r>
            <a:r>
              <a:rPr lang="sv-SE" i="1" baseline="30000" dirty="0" smtClean="0"/>
              <a:t>y</a:t>
            </a:r>
            <a:endParaRPr lang="sv-SE" dirty="0" smtClean="0"/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Väntevärde:	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Y</a:t>
            </a:r>
            <a:r>
              <a:rPr lang="sv-SE" dirty="0" smtClean="0"/>
              <a:t>) = 1/</a:t>
            </a:r>
            <a:r>
              <a:rPr lang="el-GR" dirty="0" smtClean="0"/>
              <a:t>λ</a:t>
            </a: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Varians:		</a:t>
            </a:r>
            <a:r>
              <a:rPr lang="sv-SE" i="1" dirty="0" smtClean="0"/>
              <a:t>V</a:t>
            </a:r>
            <a:r>
              <a:rPr lang="sv-SE" dirty="0" smtClean="0"/>
              <a:t>(</a:t>
            </a:r>
            <a:r>
              <a:rPr lang="sv-SE" i="1" dirty="0" smtClean="0"/>
              <a:t>Y</a:t>
            </a:r>
            <a:r>
              <a:rPr lang="sv-SE" dirty="0" smtClean="0"/>
              <a:t>) = 1/</a:t>
            </a:r>
            <a:r>
              <a:rPr lang="el-GR" dirty="0" smtClean="0"/>
              <a:t>λ</a:t>
            </a:r>
            <a:r>
              <a:rPr lang="sv-SE" baseline="30000" dirty="0" smtClean="0"/>
              <a:t>2</a:t>
            </a:r>
            <a:endParaRPr lang="sv-SE" dirty="0" smtClean="0"/>
          </a:p>
          <a:p>
            <a:pPr marL="0" indent="0">
              <a:buNone/>
            </a:pPr>
            <a:endParaRPr lang="sv-SE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Exponentialfördelningen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Ibland sätter man </a:t>
            </a:r>
            <a:r>
              <a:rPr lang="el-GR" dirty="0" smtClean="0">
                <a:solidFill>
                  <a:schemeClr val="accent5">
                    <a:lumMod val="50000"/>
                  </a:schemeClr>
                </a:solidFill>
              </a:rPr>
              <a:t>θ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 = 1/</a:t>
            </a:r>
            <a:r>
              <a:rPr lang="el-GR" dirty="0" smtClean="0">
                <a:solidFill>
                  <a:schemeClr val="accent5">
                    <a:lumMod val="50000"/>
                  </a:schemeClr>
                </a:solidFill>
              </a:rPr>
              <a:t>λ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 och skriver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v-SE" i="1" dirty="0" err="1" smtClean="0">
                <a:solidFill>
                  <a:schemeClr val="accent5">
                    <a:lumMod val="50000"/>
                  </a:schemeClr>
                </a:solidFill>
              </a:rPr>
              <a:t>Y</a:t>
            </a:r>
            <a:r>
              <a:rPr lang="sv-SE" dirty="0" err="1" smtClean="0">
                <a:solidFill>
                  <a:schemeClr val="accent5">
                    <a:lumMod val="50000"/>
                  </a:schemeClr>
                </a:solidFill>
                <a:latin typeface="Cambria Math"/>
                <a:ea typeface="Cambria Math"/>
              </a:rPr>
              <a:t>~</a:t>
            </a:r>
            <a:r>
              <a:rPr lang="sv-SE" i="1" dirty="0" err="1" smtClean="0">
                <a:solidFill>
                  <a:schemeClr val="accent5">
                    <a:lumMod val="50000"/>
                  </a:schemeClr>
                </a:solidFill>
              </a:rPr>
              <a:t>Exp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5">
                    <a:lumMod val="50000"/>
                  </a:schemeClr>
                </a:solidFill>
              </a:rPr>
              <a:t>θ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):</a:t>
            </a:r>
          </a:p>
          <a:p>
            <a:pPr marL="0" indent="0">
              <a:buNone/>
            </a:pPr>
            <a:endParaRPr lang="sv-SE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Täthetsfunktion:</a:t>
            </a:r>
          </a:p>
          <a:p>
            <a:pPr marL="0" indent="0">
              <a:buNone/>
            </a:pP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	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f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y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) = </a:t>
            </a:r>
            <a:r>
              <a:rPr lang="el-GR" dirty="0" smtClean="0">
                <a:solidFill>
                  <a:schemeClr val="accent5">
                    <a:lumMod val="50000"/>
                  </a:schemeClr>
                </a:solidFill>
              </a:rPr>
              <a:t>θ</a:t>
            </a:r>
            <a:r>
              <a:rPr lang="sv-SE" baseline="30000" dirty="0" smtClean="0">
                <a:solidFill>
                  <a:schemeClr val="accent5">
                    <a:lumMod val="50000"/>
                  </a:schemeClr>
                </a:solidFill>
              </a:rPr>
              <a:t>-1</a:t>
            </a:r>
            <a:r>
              <a:rPr lang="el-GR" dirty="0" smtClean="0">
                <a:solidFill>
                  <a:schemeClr val="accent5">
                    <a:lumMod val="50000"/>
                  </a:schemeClr>
                </a:solidFill>
              </a:rPr>
              <a:t>·</a:t>
            </a:r>
            <a:r>
              <a:rPr lang="sv-SE" i="1" dirty="0" err="1" smtClean="0">
                <a:solidFill>
                  <a:schemeClr val="accent5">
                    <a:lumMod val="50000"/>
                  </a:schemeClr>
                </a:solidFill>
              </a:rPr>
              <a:t>e</a:t>
            </a:r>
            <a:r>
              <a:rPr lang="sv-SE" baseline="30000" dirty="0" err="1" smtClean="0">
                <a:solidFill>
                  <a:schemeClr val="accent5">
                    <a:lumMod val="50000"/>
                  </a:schemeClr>
                </a:solidFill>
              </a:rPr>
              <a:t>-</a:t>
            </a:r>
            <a:r>
              <a:rPr lang="sv-SE" i="1" baseline="30000" dirty="0" err="1" smtClean="0">
                <a:solidFill>
                  <a:schemeClr val="accent5">
                    <a:lumMod val="50000"/>
                  </a:schemeClr>
                </a:solidFill>
              </a:rPr>
              <a:t>y</a:t>
            </a:r>
            <a:r>
              <a:rPr lang="sv-SE" baseline="30000" dirty="0" smtClean="0">
                <a:solidFill>
                  <a:schemeClr val="accent5">
                    <a:lumMod val="50000"/>
                  </a:schemeClr>
                </a:solidFill>
              </a:rPr>
              <a:t>/</a:t>
            </a:r>
            <a:r>
              <a:rPr lang="el-GR" baseline="30000" dirty="0" smtClean="0">
                <a:solidFill>
                  <a:schemeClr val="accent5">
                    <a:lumMod val="50000"/>
                  </a:schemeClr>
                </a:solidFill>
              </a:rPr>
              <a:t>θ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y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 ≥ 0</a:t>
            </a:r>
          </a:p>
          <a:p>
            <a:pPr marL="0" indent="0">
              <a:buNone/>
            </a:pPr>
            <a:endParaRPr lang="sv-SE" sz="12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Väntevärde:	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E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Y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) = </a:t>
            </a:r>
            <a:r>
              <a:rPr lang="el-GR" dirty="0" smtClean="0">
                <a:solidFill>
                  <a:schemeClr val="accent5">
                    <a:lumMod val="50000"/>
                  </a:schemeClr>
                </a:solidFill>
              </a:rPr>
              <a:t>θ</a:t>
            </a:r>
            <a:endParaRPr lang="sv-SE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Varians:		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V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Y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) = </a:t>
            </a:r>
            <a:r>
              <a:rPr lang="el-GR" dirty="0" smtClean="0">
                <a:solidFill>
                  <a:schemeClr val="accent5">
                    <a:lumMod val="50000"/>
                  </a:schemeClr>
                </a:solidFill>
              </a:rPr>
              <a:t>θ</a:t>
            </a:r>
            <a:r>
              <a:rPr lang="sv-SE" baseline="30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endParaRPr lang="sv-SE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sv-SE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</a:rPr>
              <a:t>χ</a:t>
            </a:r>
            <a:r>
              <a:rPr lang="sv-SE" b="1" baseline="30000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-fördelningen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ν</a:t>
            </a:r>
            <a:r>
              <a:rPr lang="sv-SE" dirty="0" smtClean="0"/>
              <a:t> stycken oberoende lika fördelade (</a:t>
            </a:r>
            <a:r>
              <a:rPr lang="sv-SE" dirty="0" err="1" smtClean="0"/>
              <a:t>olf</a:t>
            </a:r>
            <a:r>
              <a:rPr lang="sv-SE" dirty="0" smtClean="0"/>
              <a:t> eller </a:t>
            </a:r>
            <a:r>
              <a:rPr lang="sv-SE" dirty="0" err="1" smtClean="0"/>
              <a:t>iid</a:t>
            </a:r>
            <a:r>
              <a:rPr lang="sv-SE" dirty="0" smtClean="0"/>
              <a:t>) s.v. </a:t>
            </a:r>
            <a:r>
              <a:rPr lang="sv-SE" i="1" dirty="0" smtClean="0"/>
              <a:t>X</a:t>
            </a:r>
            <a:r>
              <a:rPr lang="sv-SE" baseline="-25000" dirty="0" smtClean="0"/>
              <a:t>1</a:t>
            </a:r>
            <a:r>
              <a:rPr lang="sv-SE" dirty="0" smtClean="0"/>
              <a:t>, </a:t>
            </a:r>
            <a:r>
              <a:rPr lang="sv-SE" i="1" dirty="0" smtClean="0"/>
              <a:t>X</a:t>
            </a:r>
            <a:r>
              <a:rPr lang="sv-SE" baseline="-25000" dirty="0" smtClean="0"/>
              <a:t>2</a:t>
            </a:r>
            <a:r>
              <a:rPr lang="sv-SE" dirty="0" smtClean="0"/>
              <a:t>, …, </a:t>
            </a:r>
            <a:r>
              <a:rPr lang="sv-SE" i="1" dirty="0" smtClean="0"/>
              <a:t>X</a:t>
            </a:r>
            <a:r>
              <a:rPr lang="el-GR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ν</a:t>
            </a:r>
            <a:r>
              <a:rPr lang="sv-SE" dirty="0" smtClean="0"/>
              <a:t>.</a:t>
            </a:r>
          </a:p>
          <a:p>
            <a:pPr marL="0" indent="0">
              <a:buNone/>
            </a:pPr>
            <a:r>
              <a:rPr lang="sv-SE" dirty="0" smtClean="0"/>
              <a:t>Alla är normalfördelade med väntevärde </a:t>
            </a:r>
            <a:r>
              <a:rPr lang="el-GR" dirty="0" smtClean="0"/>
              <a:t>μ</a:t>
            </a:r>
            <a:r>
              <a:rPr lang="sv-SE" dirty="0" smtClean="0"/>
              <a:t> och varians </a:t>
            </a:r>
            <a:r>
              <a:rPr lang="el-GR" dirty="0" smtClean="0"/>
              <a:t>σ</a:t>
            </a:r>
            <a:r>
              <a:rPr lang="sv-SE" baseline="30000" dirty="0" smtClean="0"/>
              <a:t>2</a:t>
            </a:r>
            <a:r>
              <a:rPr lang="sv-SE" dirty="0" smtClean="0"/>
              <a:t>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Bilda standardiserade s.v.: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Kvadrera dessa: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Väntevärde:	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E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Y</a:t>
            </a:r>
            <a:r>
              <a:rPr lang="sv-SE" i="1" baseline="-25000" dirty="0" smtClean="0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) = 0</a:t>
            </a:r>
          </a:p>
          <a:p>
            <a:pPr marL="0" indent="0">
              <a:buNone/>
            </a:pP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Varians:		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V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Y</a:t>
            </a:r>
            <a:r>
              <a:rPr lang="sv-SE" i="1" baseline="-25000" dirty="0" smtClean="0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) = 1</a:t>
            </a:r>
          </a:p>
        </p:txBody>
      </p:sp>
      <p:graphicFrame>
        <p:nvGraphicFramePr>
          <p:cNvPr id="322562" name="Object 2"/>
          <p:cNvGraphicFramePr>
            <a:graphicFrameLocks noChangeAspect="1"/>
          </p:cNvGraphicFramePr>
          <p:nvPr/>
        </p:nvGraphicFramePr>
        <p:xfrm>
          <a:off x="4838848" y="4336405"/>
          <a:ext cx="1614488" cy="955675"/>
        </p:xfrm>
        <a:graphic>
          <a:graphicData uri="http://schemas.openxmlformats.org/presentationml/2006/ole">
            <p:oleObj spid="_x0000_s322562" name="Ekvation" r:id="rId3" imgW="672840" imgH="393480" progId="Equation.3">
              <p:embed/>
            </p:oleObj>
          </a:graphicData>
        </a:graphic>
      </p:graphicFrame>
      <p:graphicFrame>
        <p:nvGraphicFramePr>
          <p:cNvPr id="322563" name="Object 3"/>
          <p:cNvGraphicFramePr>
            <a:graphicFrameLocks noChangeAspect="1"/>
          </p:cNvGraphicFramePr>
          <p:nvPr/>
        </p:nvGraphicFramePr>
        <p:xfrm>
          <a:off x="3212976" y="5430138"/>
          <a:ext cx="2071688" cy="1047750"/>
        </p:xfrm>
        <a:graphic>
          <a:graphicData uri="http://schemas.openxmlformats.org/presentationml/2006/ole">
            <p:oleObj spid="_x0000_s322563" name="Ekvation" r:id="rId4" imgW="86328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</a:rPr>
              <a:t>χ</a:t>
            </a:r>
            <a:r>
              <a:rPr lang="sv-SE" b="1" baseline="30000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-fördelningen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Summera: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i="1" dirty="0" smtClean="0"/>
              <a:t>Q</a:t>
            </a:r>
            <a:r>
              <a:rPr lang="sv-SE" dirty="0" smtClean="0"/>
              <a:t> (eller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) är då </a:t>
            </a:r>
            <a:r>
              <a:rPr lang="el-GR" b="1" dirty="0" smtClean="0">
                <a:solidFill>
                  <a:schemeClr val="accent5">
                    <a:lumMod val="50000"/>
                  </a:schemeClr>
                </a:solidFill>
              </a:rPr>
              <a:t>χ</a:t>
            </a:r>
            <a:r>
              <a:rPr lang="sv-SE" b="1" baseline="30000" dirty="0" smtClean="0">
                <a:solidFill>
                  <a:schemeClr val="accent5">
                    <a:lumMod val="50000"/>
                  </a:schemeClr>
                </a:solidFill>
              </a:rPr>
              <a:t>2 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-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fördelad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Läses oftast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chi-två</a:t>
            </a:r>
            <a:r>
              <a:rPr lang="sv-SE" dirty="0" smtClean="0"/>
              <a:t>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Vi skriver att </a:t>
            </a:r>
            <a:r>
              <a:rPr lang="sv-SE" i="1" dirty="0" smtClean="0"/>
              <a:t>Q </a:t>
            </a:r>
            <a:r>
              <a:rPr lang="sv-SE" dirty="0" smtClean="0">
                <a:latin typeface="Cambria Math"/>
                <a:ea typeface="Cambria Math"/>
              </a:rPr>
              <a:t>~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(</a:t>
            </a:r>
            <a:r>
              <a:rPr lang="el-GR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ν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el-GR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ν</a:t>
            </a:r>
            <a:r>
              <a:rPr lang="sv-SE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sv-SE" dirty="0" smtClean="0">
                <a:ea typeface="Cambria Math" pitchFamily="18" charset="0"/>
                <a:cs typeface="Times New Roman" pitchFamily="18" charset="0"/>
              </a:rPr>
              <a:t>kallas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  <a:ea typeface="Cambria Math" pitchFamily="18" charset="0"/>
                <a:cs typeface="Times New Roman" pitchFamily="18" charset="0"/>
              </a:rPr>
              <a:t>frihetsgrader</a:t>
            </a:r>
            <a:r>
              <a:rPr lang="sv-SE" dirty="0" smtClean="0">
                <a:ea typeface="Cambria Math" pitchFamily="18" charset="0"/>
                <a:cs typeface="Times New Roman" pitchFamily="18" charset="0"/>
              </a:rPr>
              <a:t> (</a:t>
            </a:r>
            <a:r>
              <a:rPr lang="sv-SE" i="1" dirty="0" err="1" smtClean="0">
                <a:ea typeface="Cambria Math" pitchFamily="18" charset="0"/>
                <a:cs typeface="Times New Roman" pitchFamily="18" charset="0"/>
              </a:rPr>
              <a:t>d.f</a:t>
            </a:r>
            <a:r>
              <a:rPr lang="sv-SE" i="1" dirty="0" smtClean="0">
                <a:ea typeface="Cambria Math" pitchFamily="18" charset="0"/>
                <a:cs typeface="Times New Roman" pitchFamily="18" charset="0"/>
              </a:rPr>
              <a:t>., </a:t>
            </a:r>
            <a:r>
              <a:rPr lang="en-US" i="1" dirty="0" smtClean="0">
                <a:ea typeface="Cambria Math" pitchFamily="18" charset="0"/>
                <a:cs typeface="Times New Roman" pitchFamily="18" charset="0"/>
              </a:rPr>
              <a:t>degrees</a:t>
            </a:r>
            <a:r>
              <a:rPr lang="sv-SE" i="1" dirty="0" smtClean="0">
                <a:ea typeface="Cambria Math" pitchFamily="18" charset="0"/>
                <a:cs typeface="Times New Roman" pitchFamily="18" charset="0"/>
              </a:rPr>
              <a:t> of freedom</a:t>
            </a:r>
            <a:r>
              <a:rPr lang="sv-SE" dirty="0" smtClean="0">
                <a:ea typeface="Cambria Math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Väntevärde:	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Q</a:t>
            </a:r>
            <a:r>
              <a:rPr lang="sv-SE" dirty="0" smtClean="0"/>
              <a:t>) = </a:t>
            </a:r>
            <a:r>
              <a:rPr lang="el-GR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ν</a:t>
            </a:r>
            <a:endParaRPr lang="sv-SE" i="1" dirty="0" smtClean="0"/>
          </a:p>
          <a:p>
            <a:pPr marL="0" indent="0">
              <a:buNone/>
            </a:pPr>
            <a:r>
              <a:rPr lang="sv-SE" dirty="0" smtClean="0"/>
              <a:t>Varians:		</a:t>
            </a:r>
            <a:r>
              <a:rPr lang="sv-SE" i="1" dirty="0" smtClean="0"/>
              <a:t>V</a:t>
            </a:r>
            <a:r>
              <a:rPr lang="sv-SE" dirty="0" smtClean="0"/>
              <a:t>(</a:t>
            </a:r>
            <a:r>
              <a:rPr lang="sv-SE" i="1" dirty="0" smtClean="0"/>
              <a:t>Q</a:t>
            </a:r>
            <a:r>
              <a:rPr lang="sv-SE" dirty="0" smtClean="0"/>
              <a:t>) = 2</a:t>
            </a:r>
            <a:r>
              <a:rPr lang="el-GR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ν</a:t>
            </a:r>
            <a:endParaRPr lang="sv-SE" i="1" dirty="0" smtClean="0"/>
          </a:p>
        </p:txBody>
      </p:sp>
      <p:graphicFrame>
        <p:nvGraphicFramePr>
          <p:cNvPr id="323586" name="Object 2"/>
          <p:cNvGraphicFramePr>
            <a:graphicFrameLocks noChangeAspect="1"/>
          </p:cNvGraphicFramePr>
          <p:nvPr/>
        </p:nvGraphicFramePr>
        <p:xfrm>
          <a:off x="2492896" y="1955204"/>
          <a:ext cx="1554162" cy="1047750"/>
        </p:xfrm>
        <a:graphic>
          <a:graphicData uri="http://schemas.openxmlformats.org/presentationml/2006/ole">
            <p:oleObj spid="_x0000_s323586" name="Ekvation" r:id="rId3" imgW="64764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i="1" dirty="0" smtClean="0">
                <a:solidFill>
                  <a:schemeClr val="accent5">
                    <a:lumMod val="75000"/>
                  </a:schemeClr>
                </a:solidFill>
              </a:rPr>
              <a:t>t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-fördelningen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254452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Låt </a:t>
            </a:r>
            <a:r>
              <a:rPr lang="sv-SE" i="1" dirty="0" smtClean="0"/>
              <a:t>Z </a:t>
            </a:r>
            <a:r>
              <a:rPr lang="sv-SE" dirty="0" smtClean="0">
                <a:latin typeface="Cambria Math"/>
                <a:ea typeface="Cambria Math"/>
              </a:rPr>
              <a:t>~</a:t>
            </a:r>
            <a:r>
              <a:rPr lang="sv-SE" dirty="0" smtClean="0">
                <a:ea typeface="Cambria Math"/>
              </a:rPr>
              <a:t> </a:t>
            </a:r>
            <a:r>
              <a:rPr lang="sv-SE" i="1" dirty="0" smtClean="0"/>
              <a:t>N</a:t>
            </a:r>
            <a:r>
              <a:rPr lang="sv-SE" dirty="0" smtClean="0"/>
              <a:t>(0,1)</a:t>
            </a:r>
          </a:p>
          <a:p>
            <a:pPr marL="0" indent="0">
              <a:buNone/>
            </a:pPr>
            <a:r>
              <a:rPr lang="sv-SE" dirty="0" smtClean="0"/>
              <a:t>Låt </a:t>
            </a:r>
            <a:r>
              <a:rPr lang="sv-SE" i="1" dirty="0" smtClean="0"/>
              <a:t>Q </a:t>
            </a:r>
            <a:r>
              <a:rPr lang="sv-SE" dirty="0" smtClean="0">
                <a:latin typeface="Cambria Math"/>
                <a:ea typeface="Cambria Math"/>
              </a:rPr>
              <a:t>~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(</a:t>
            </a:r>
            <a:r>
              <a:rPr lang="el-GR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ν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endParaRPr lang="sv-SE" sz="2400" dirty="0" smtClean="0"/>
          </a:p>
          <a:p>
            <a:pPr marL="0" indent="0">
              <a:buNone/>
            </a:pPr>
            <a:r>
              <a:rPr lang="sv-SE" dirty="0" smtClean="0"/>
              <a:t>Bilda </a:t>
            </a:r>
          </a:p>
          <a:p>
            <a:pPr marL="0" indent="0">
              <a:buNone/>
            </a:pPr>
            <a:endParaRPr lang="sv-SE" sz="2400" dirty="0" smtClean="0"/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T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 är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t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-fördelad med </a:t>
            </a:r>
            <a:r>
              <a:rPr lang="el-GR" b="1" dirty="0" smtClean="0">
                <a:solidFill>
                  <a:schemeClr val="accent5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ν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 frihetsgrader.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Kallas också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Student’s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 t-distribution.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Används inom </a:t>
            </a:r>
            <a:r>
              <a:rPr lang="sv-SE" dirty="0" err="1" smtClean="0"/>
              <a:t>inferensteorin</a:t>
            </a:r>
            <a:r>
              <a:rPr lang="sv-SE" dirty="0" smtClean="0"/>
              <a:t> (SG2).</a:t>
            </a:r>
          </a:p>
          <a:p>
            <a:pPr marL="0" indent="0">
              <a:buNone/>
            </a:pPr>
            <a:endParaRPr lang="sv-SE" dirty="0" smtClean="0"/>
          </a:p>
        </p:txBody>
      </p:sp>
      <p:graphicFrame>
        <p:nvGraphicFramePr>
          <p:cNvPr id="324610" name="Object 2"/>
          <p:cNvGraphicFramePr>
            <a:graphicFrameLocks noChangeAspect="1"/>
          </p:cNvGraphicFramePr>
          <p:nvPr/>
        </p:nvGraphicFramePr>
        <p:xfrm>
          <a:off x="1484635" y="3596258"/>
          <a:ext cx="1584325" cy="1047750"/>
        </p:xfrm>
        <a:graphic>
          <a:graphicData uri="http://schemas.openxmlformats.org/presentationml/2006/ole">
            <p:oleObj spid="_x0000_s324610" name="Ekvation" r:id="rId3" imgW="66024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</a:rPr>
              <a:t>χ</a:t>
            </a:r>
            <a:r>
              <a:rPr lang="sv-SE" b="1" baseline="30000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- och t-fördelningarna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10436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Observera att tabeller för </a:t>
            </a:r>
            <a:r>
              <a:rPr lang="el-GR" sz="2800" dirty="0" smtClean="0"/>
              <a:t>χ</a:t>
            </a:r>
            <a:r>
              <a:rPr lang="sv-SE" sz="2800" baseline="30000" dirty="0" smtClean="0"/>
              <a:t>2</a:t>
            </a:r>
            <a:r>
              <a:rPr lang="sv-SE" sz="2800" dirty="0" smtClean="0"/>
              <a:t>- och </a:t>
            </a:r>
            <a:r>
              <a:rPr lang="sv-SE" sz="2800" i="1" dirty="0" smtClean="0"/>
              <a:t>t</a:t>
            </a:r>
            <a:r>
              <a:rPr lang="sv-SE" sz="2800" dirty="0" smtClean="0"/>
              <a:t>-fördelningarna typiskt är ”tvärtom”.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sz="2800" dirty="0" err="1" smtClean="0"/>
              <a:t>Isf</a:t>
            </a:r>
            <a:r>
              <a:rPr lang="sv-SE" sz="2800" dirty="0" smtClean="0"/>
              <a:t> att ange sannolikheten för något givet värde på variabeln, anger de vilket värde som ger den givna sannolikheten.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908720" y="514806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ktangel 6"/>
          <p:cNvSpPr/>
          <p:nvPr/>
        </p:nvSpPr>
        <p:spPr>
          <a:xfrm>
            <a:off x="2708920" y="5580112"/>
            <a:ext cx="8286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χ</a:t>
            </a:r>
            <a:r>
              <a:rPr lang="sv-SE" sz="2000" baseline="30000" dirty="0" smtClean="0"/>
              <a:t>2</a:t>
            </a:r>
            <a:r>
              <a:rPr lang="sv-SE" sz="2000" dirty="0" smtClean="0"/>
              <a:t>(</a:t>
            </a:r>
            <a:r>
              <a:rPr lang="el-GR" sz="2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ν</a:t>
            </a:r>
            <a:r>
              <a:rPr lang="sv-SE" sz="2000" dirty="0" smtClean="0"/>
              <a:t>)</a:t>
            </a:r>
            <a:endParaRPr lang="sv-SE" sz="2000" dirty="0"/>
          </a:p>
        </p:txBody>
      </p:sp>
      <p:sp>
        <p:nvSpPr>
          <p:cNvPr id="8" name="Rektangel 7"/>
          <p:cNvSpPr/>
          <p:nvPr/>
        </p:nvSpPr>
        <p:spPr>
          <a:xfrm>
            <a:off x="4365104" y="6620162"/>
            <a:ext cx="20162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000" dirty="0" smtClean="0"/>
              <a:t>Arean = 0,05</a:t>
            </a:r>
            <a:endParaRPr lang="sv-SE" sz="2000" dirty="0"/>
          </a:p>
        </p:txBody>
      </p:sp>
      <p:cxnSp>
        <p:nvCxnSpPr>
          <p:cNvPr id="10" name="Rak pil 9"/>
          <p:cNvCxnSpPr/>
          <p:nvPr/>
        </p:nvCxnSpPr>
        <p:spPr>
          <a:xfrm>
            <a:off x="4725144" y="6968736"/>
            <a:ext cx="0" cy="36004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ktangel 13"/>
          <p:cNvSpPr/>
          <p:nvPr/>
        </p:nvSpPr>
        <p:spPr>
          <a:xfrm>
            <a:off x="2204864" y="7956376"/>
            <a:ext cx="30963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000" i="1" dirty="0" smtClean="0"/>
              <a:t>Vilket är värdet?</a:t>
            </a:r>
          </a:p>
          <a:p>
            <a:r>
              <a:rPr lang="sv-SE" sz="2000" i="1" dirty="0" smtClean="0"/>
              <a:t>Slå upp i tabell!</a:t>
            </a:r>
            <a:endParaRPr lang="sv-SE" sz="2000" i="1" dirty="0"/>
          </a:p>
        </p:txBody>
      </p:sp>
      <p:cxnSp>
        <p:nvCxnSpPr>
          <p:cNvPr id="15" name="Rak pil 14"/>
          <p:cNvCxnSpPr/>
          <p:nvPr/>
        </p:nvCxnSpPr>
        <p:spPr>
          <a:xfrm flipV="1">
            <a:off x="4124840" y="7668344"/>
            <a:ext cx="288032" cy="36004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En räkneregel till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Antag att </a:t>
            </a:r>
            <a:r>
              <a:rPr lang="sv-SE" sz="2800" i="1" dirty="0" smtClean="0"/>
              <a:t>X</a:t>
            </a:r>
            <a:r>
              <a:rPr lang="sv-SE" sz="2800" dirty="0" smtClean="0"/>
              <a:t> och </a:t>
            </a:r>
            <a:r>
              <a:rPr lang="sv-SE" sz="2800" i="1" dirty="0" smtClean="0"/>
              <a:t>Y</a:t>
            </a:r>
            <a:r>
              <a:rPr lang="sv-SE" sz="2800" dirty="0" smtClean="0"/>
              <a:t> är s.v. och </a:t>
            </a:r>
            <a:r>
              <a:rPr lang="sv-SE" sz="2800" i="1" dirty="0" smtClean="0"/>
              <a:t>a</a:t>
            </a:r>
            <a:r>
              <a:rPr lang="sv-SE" sz="2800" dirty="0" smtClean="0"/>
              <a:t>, </a:t>
            </a:r>
            <a:r>
              <a:rPr lang="sv-SE" sz="2800" i="1" dirty="0" smtClean="0"/>
              <a:t>b</a:t>
            </a:r>
            <a:r>
              <a:rPr lang="sv-SE" sz="2800" dirty="0" smtClean="0"/>
              <a:t> och </a:t>
            </a:r>
            <a:r>
              <a:rPr lang="sv-SE" sz="2800" i="1" dirty="0" smtClean="0"/>
              <a:t>c</a:t>
            </a:r>
            <a:r>
              <a:rPr lang="sv-SE" sz="2800" dirty="0" smtClean="0"/>
              <a:t> är konstanter.</a:t>
            </a:r>
          </a:p>
          <a:p>
            <a:pPr marL="0" indent="0">
              <a:buNone/>
            </a:pPr>
            <a:endParaRPr lang="sv-SE" sz="2800" dirty="0" smtClean="0"/>
          </a:p>
          <a:p>
            <a:pPr marL="355600" indent="-355600">
              <a:buNone/>
            </a:pPr>
            <a:r>
              <a:rPr lang="sv-SE" sz="2800" i="1" dirty="0" smtClean="0"/>
              <a:t>	E</a:t>
            </a:r>
            <a:r>
              <a:rPr lang="sv-SE" sz="2800" dirty="0" smtClean="0"/>
              <a:t>(</a:t>
            </a:r>
            <a:r>
              <a:rPr lang="sv-SE" sz="2800" i="1" dirty="0" err="1" smtClean="0"/>
              <a:t>aX</a:t>
            </a:r>
            <a:r>
              <a:rPr lang="sv-SE" sz="2800" dirty="0" smtClean="0"/>
              <a:t> + </a:t>
            </a:r>
            <a:r>
              <a:rPr lang="sv-SE" sz="2800" i="1" dirty="0" err="1" smtClean="0"/>
              <a:t>bY</a:t>
            </a:r>
            <a:r>
              <a:rPr lang="sv-SE" sz="2800" dirty="0" smtClean="0"/>
              <a:t> + </a:t>
            </a:r>
            <a:r>
              <a:rPr lang="sv-SE" sz="2800" i="1" dirty="0" smtClean="0"/>
              <a:t>c</a:t>
            </a:r>
            <a:r>
              <a:rPr lang="sv-SE" sz="2800" dirty="0" smtClean="0"/>
              <a:t>) = </a:t>
            </a:r>
            <a:r>
              <a:rPr lang="sv-SE" sz="2800" i="1" dirty="0" err="1" smtClean="0"/>
              <a:t>aE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) + </a:t>
            </a:r>
            <a:r>
              <a:rPr lang="sv-SE" sz="2800" i="1" dirty="0" err="1" smtClean="0"/>
              <a:t>bE</a:t>
            </a:r>
            <a:r>
              <a:rPr lang="sv-SE" sz="2800" dirty="0" smtClean="0"/>
              <a:t>(</a:t>
            </a:r>
            <a:r>
              <a:rPr lang="sv-SE" sz="2800" i="1" dirty="0" smtClean="0"/>
              <a:t>Y</a:t>
            </a:r>
            <a:r>
              <a:rPr lang="sv-SE" sz="2800" dirty="0" smtClean="0"/>
              <a:t>) + </a:t>
            </a:r>
            <a:r>
              <a:rPr lang="sv-SE" sz="2800" i="1" dirty="0" smtClean="0"/>
              <a:t>c</a:t>
            </a:r>
            <a:r>
              <a:rPr lang="sv-SE" sz="2800" dirty="0" smtClean="0"/>
              <a:t>	</a:t>
            </a:r>
          </a:p>
          <a:p>
            <a:pPr marL="355600" indent="-355600">
              <a:buNone/>
            </a:pPr>
            <a:endParaRPr lang="sv-SE" sz="2800" dirty="0" smtClean="0"/>
          </a:p>
          <a:p>
            <a:pPr marL="355600" indent="-355600">
              <a:buNone/>
            </a:pPr>
            <a:r>
              <a:rPr lang="sv-SE" sz="2800" b="1" i="1" dirty="0" smtClean="0">
                <a:solidFill>
                  <a:srgbClr val="C00000"/>
                </a:solidFill>
              </a:rPr>
              <a:t>	V</a:t>
            </a:r>
            <a:r>
              <a:rPr lang="sv-SE" sz="2800" b="1" dirty="0" smtClean="0">
                <a:solidFill>
                  <a:srgbClr val="C00000"/>
                </a:solidFill>
              </a:rPr>
              <a:t>(</a:t>
            </a:r>
            <a:r>
              <a:rPr lang="sv-SE" sz="2800" b="1" i="1" dirty="0" err="1" smtClean="0">
                <a:solidFill>
                  <a:srgbClr val="C00000"/>
                </a:solidFill>
              </a:rPr>
              <a:t>aX</a:t>
            </a:r>
            <a:r>
              <a:rPr lang="sv-SE" sz="2800" b="1" dirty="0" smtClean="0">
                <a:solidFill>
                  <a:srgbClr val="C00000"/>
                </a:solidFill>
              </a:rPr>
              <a:t> + </a:t>
            </a:r>
            <a:r>
              <a:rPr lang="sv-SE" sz="2800" b="1" i="1" dirty="0" err="1" smtClean="0">
                <a:solidFill>
                  <a:srgbClr val="C00000"/>
                </a:solidFill>
              </a:rPr>
              <a:t>bY</a:t>
            </a:r>
            <a:r>
              <a:rPr lang="sv-SE" sz="2800" b="1" dirty="0" smtClean="0">
                <a:solidFill>
                  <a:srgbClr val="C00000"/>
                </a:solidFill>
              </a:rPr>
              <a:t> + </a:t>
            </a:r>
            <a:r>
              <a:rPr lang="sv-SE" sz="2800" b="1" i="1" dirty="0" smtClean="0">
                <a:solidFill>
                  <a:srgbClr val="C00000"/>
                </a:solidFill>
              </a:rPr>
              <a:t>c</a:t>
            </a:r>
            <a:r>
              <a:rPr lang="sv-SE" sz="2800" b="1" dirty="0" smtClean="0">
                <a:solidFill>
                  <a:srgbClr val="C00000"/>
                </a:solidFill>
              </a:rPr>
              <a:t>) = </a:t>
            </a:r>
            <a:r>
              <a:rPr lang="sv-SE" sz="2800" b="1" i="1" dirty="0" smtClean="0">
                <a:solidFill>
                  <a:srgbClr val="C00000"/>
                </a:solidFill>
              </a:rPr>
              <a:t>a</a:t>
            </a:r>
            <a:r>
              <a:rPr lang="sv-SE" sz="2800" b="1" baseline="30000" dirty="0" smtClean="0">
                <a:solidFill>
                  <a:srgbClr val="C00000"/>
                </a:solidFill>
              </a:rPr>
              <a:t>2</a:t>
            </a:r>
            <a:r>
              <a:rPr lang="sv-SE" sz="2800" b="1" i="1" dirty="0" smtClean="0">
                <a:solidFill>
                  <a:srgbClr val="C00000"/>
                </a:solidFill>
              </a:rPr>
              <a:t>V</a:t>
            </a:r>
            <a:r>
              <a:rPr lang="sv-SE" sz="2800" b="1" dirty="0" smtClean="0">
                <a:solidFill>
                  <a:srgbClr val="C00000"/>
                </a:solidFill>
              </a:rPr>
              <a:t>(</a:t>
            </a:r>
            <a:r>
              <a:rPr lang="sv-SE" sz="2800" b="1" i="1" dirty="0" smtClean="0">
                <a:solidFill>
                  <a:srgbClr val="C00000"/>
                </a:solidFill>
              </a:rPr>
              <a:t>X</a:t>
            </a:r>
            <a:r>
              <a:rPr lang="sv-SE" sz="2800" b="1" dirty="0" smtClean="0">
                <a:solidFill>
                  <a:srgbClr val="C00000"/>
                </a:solidFill>
              </a:rPr>
              <a:t>) + </a:t>
            </a:r>
            <a:r>
              <a:rPr lang="sv-SE" sz="2800" b="1" i="1" dirty="0" smtClean="0">
                <a:solidFill>
                  <a:srgbClr val="C00000"/>
                </a:solidFill>
              </a:rPr>
              <a:t>b</a:t>
            </a:r>
            <a:r>
              <a:rPr lang="sv-SE" sz="2800" b="1" baseline="30000" dirty="0" smtClean="0">
                <a:solidFill>
                  <a:srgbClr val="C00000"/>
                </a:solidFill>
              </a:rPr>
              <a:t>2</a:t>
            </a:r>
            <a:r>
              <a:rPr lang="sv-SE" sz="2800" b="1" i="1" dirty="0" smtClean="0">
                <a:solidFill>
                  <a:srgbClr val="C00000"/>
                </a:solidFill>
              </a:rPr>
              <a:t>V</a:t>
            </a:r>
            <a:r>
              <a:rPr lang="sv-SE" sz="2800" b="1" dirty="0" smtClean="0">
                <a:solidFill>
                  <a:srgbClr val="C00000"/>
                </a:solidFill>
              </a:rPr>
              <a:t>(</a:t>
            </a:r>
            <a:r>
              <a:rPr lang="sv-SE" sz="2800" b="1" i="1" dirty="0" smtClean="0">
                <a:solidFill>
                  <a:srgbClr val="C00000"/>
                </a:solidFill>
              </a:rPr>
              <a:t>Y</a:t>
            </a:r>
            <a:r>
              <a:rPr lang="sv-SE" sz="2800" b="1" dirty="0" smtClean="0">
                <a:solidFill>
                  <a:srgbClr val="C00000"/>
                </a:solidFill>
              </a:rPr>
              <a:t>)</a:t>
            </a:r>
          </a:p>
          <a:p>
            <a:pPr marL="355600" indent="-355600">
              <a:buNone/>
            </a:pPr>
            <a:r>
              <a:rPr lang="sv-SE" sz="2800" b="1" dirty="0" smtClean="0">
                <a:solidFill>
                  <a:srgbClr val="C00000"/>
                </a:solidFill>
              </a:rPr>
              <a:t>				+ 2</a:t>
            </a:r>
            <a:r>
              <a:rPr lang="sv-SE" sz="2800" b="1" i="1" dirty="0" smtClean="0">
                <a:solidFill>
                  <a:srgbClr val="C00000"/>
                </a:solidFill>
              </a:rPr>
              <a:t>abCov</a:t>
            </a:r>
            <a:r>
              <a:rPr lang="sv-SE" sz="2800" b="1" dirty="0" smtClean="0">
                <a:solidFill>
                  <a:srgbClr val="C00000"/>
                </a:solidFill>
              </a:rPr>
              <a:t>(</a:t>
            </a:r>
            <a:r>
              <a:rPr lang="sv-SE" sz="2800" b="1" i="1" dirty="0" smtClean="0">
                <a:solidFill>
                  <a:srgbClr val="C00000"/>
                </a:solidFill>
              </a:rPr>
              <a:t>X</a:t>
            </a:r>
            <a:r>
              <a:rPr lang="sv-SE" sz="2800" b="1" dirty="0" smtClean="0">
                <a:solidFill>
                  <a:srgbClr val="C00000"/>
                </a:solidFill>
              </a:rPr>
              <a:t>,</a:t>
            </a:r>
            <a:r>
              <a:rPr lang="sv-SE" sz="2800" b="1" i="1" dirty="0" smtClean="0">
                <a:solidFill>
                  <a:srgbClr val="C00000"/>
                </a:solidFill>
              </a:rPr>
              <a:t>Y</a:t>
            </a:r>
            <a:r>
              <a:rPr lang="sv-SE" sz="2800" b="1" dirty="0" smtClean="0">
                <a:solidFill>
                  <a:srgbClr val="C00000"/>
                </a:solidFill>
              </a:rPr>
              <a:t>)</a:t>
            </a:r>
          </a:p>
          <a:p>
            <a:pPr marL="0" indent="0">
              <a:buNone/>
            </a:pPr>
            <a:endParaRPr lang="sv-SE" sz="2800" dirty="0" smtClean="0"/>
          </a:p>
          <a:p>
            <a:pPr marL="355600" indent="-355600"/>
            <a:r>
              <a:rPr lang="sv-SE" sz="2800" i="1" dirty="0" smtClean="0"/>
              <a:t>Vad bidrar </a:t>
            </a:r>
            <a:r>
              <a:rPr lang="sv-SE" sz="2800" i="1" dirty="0" err="1" smtClean="0"/>
              <a:t>kovarianstermen</a:t>
            </a:r>
            <a:r>
              <a:rPr lang="sv-SE" sz="2800" i="1" dirty="0" smtClean="0"/>
              <a:t> med?</a:t>
            </a:r>
          </a:p>
          <a:p>
            <a:pPr marL="355600" indent="-355600"/>
            <a:r>
              <a:rPr lang="sv-SE" sz="2800" i="1" dirty="0" smtClean="0"/>
              <a:t>Om samvariationen är positiv så blir variansen större, varför?</a:t>
            </a:r>
          </a:p>
          <a:p>
            <a:pPr marL="355600" indent="-355600"/>
            <a:r>
              <a:rPr lang="sv-SE" sz="2800" i="1" dirty="0" smtClean="0"/>
              <a:t>Om samvariationen är negativ så blir variansen mindre, varför?</a:t>
            </a: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032892">
            <a:off x="5023535" y="284452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Binomialfördelningen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4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82444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Vi skriver </a:t>
            </a:r>
            <a:r>
              <a:rPr lang="sv-SE" i="1" dirty="0" err="1" smtClean="0"/>
              <a:t>X</a:t>
            </a:r>
            <a:r>
              <a:rPr lang="sv-SE" dirty="0" err="1" smtClean="0">
                <a:latin typeface="Cambria Math"/>
                <a:ea typeface="Cambria Math"/>
              </a:rPr>
              <a:t>~</a:t>
            </a:r>
            <a:r>
              <a:rPr lang="sv-SE" i="1" dirty="0" err="1" smtClean="0"/>
              <a:t>Bin</a:t>
            </a:r>
            <a:r>
              <a:rPr lang="sv-SE" dirty="0" smtClean="0"/>
              <a:t>(</a:t>
            </a:r>
            <a:r>
              <a:rPr lang="sv-SE" i="1" dirty="0" err="1" smtClean="0"/>
              <a:t>n</a:t>
            </a:r>
            <a:r>
              <a:rPr lang="sv-SE" dirty="0" err="1" smtClean="0"/>
              <a:t>,</a:t>
            </a:r>
            <a:r>
              <a:rPr lang="sv-SE" i="1" dirty="0" err="1" smtClean="0"/>
              <a:t>p</a:t>
            </a:r>
            <a:r>
              <a:rPr lang="sv-SE" dirty="0" smtClean="0"/>
              <a:t>) el. </a:t>
            </a:r>
            <a:r>
              <a:rPr lang="sv-SE" i="1" dirty="0" smtClean="0"/>
              <a:t>X</a:t>
            </a:r>
            <a:r>
              <a:rPr lang="el-GR" dirty="0" smtClean="0">
                <a:latin typeface="Cambria Math"/>
                <a:ea typeface="Cambria Math"/>
              </a:rPr>
              <a:t> ∈ </a:t>
            </a:r>
            <a:r>
              <a:rPr lang="sv-SE" i="1" dirty="0" smtClean="0"/>
              <a:t>Bin</a:t>
            </a:r>
            <a:r>
              <a:rPr lang="sv-SE" dirty="0" smtClean="0"/>
              <a:t>(</a:t>
            </a:r>
            <a:r>
              <a:rPr lang="sv-SE" i="1" dirty="0" err="1" smtClean="0"/>
              <a:t>n</a:t>
            </a:r>
            <a:r>
              <a:rPr lang="sv-SE" dirty="0" err="1" smtClean="0"/>
              <a:t>,</a:t>
            </a:r>
            <a:r>
              <a:rPr lang="sv-SE" i="1" dirty="0" err="1" smtClean="0"/>
              <a:t>p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r>
              <a:rPr lang="sv-SE" dirty="0" smtClean="0"/>
              <a:t>Frekvensfunktion: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för </a:t>
            </a:r>
            <a:r>
              <a:rPr lang="sv-SE" i="1" dirty="0" smtClean="0"/>
              <a:t>x</a:t>
            </a:r>
            <a:r>
              <a:rPr lang="sv-SE" dirty="0" smtClean="0"/>
              <a:t> = 0,1 ,…,</a:t>
            </a:r>
            <a:r>
              <a:rPr lang="sv-SE" i="1" dirty="0" smtClean="0"/>
              <a:t>n</a:t>
            </a:r>
            <a:r>
              <a:rPr lang="sv-SE" dirty="0" smtClean="0"/>
              <a:t> och där 0 &lt; </a:t>
            </a:r>
            <a:r>
              <a:rPr lang="sv-SE" i="1" dirty="0" smtClean="0"/>
              <a:t>p</a:t>
            </a:r>
            <a:r>
              <a:rPr lang="sv-SE" dirty="0" smtClean="0"/>
              <a:t> &lt; 1 och </a:t>
            </a:r>
            <a:r>
              <a:rPr lang="sv-SE" i="1" dirty="0" smtClean="0"/>
              <a:t>n</a:t>
            </a:r>
            <a:r>
              <a:rPr lang="sv-SE" dirty="0" smtClean="0"/>
              <a:t> är ett heltal ≥ 0, (</a:t>
            </a:r>
            <a:r>
              <a:rPr lang="sv-SE" i="1" dirty="0" smtClean="0"/>
              <a:t>q</a:t>
            </a:r>
            <a:r>
              <a:rPr lang="sv-SE" dirty="0" smtClean="0"/>
              <a:t> = 1-</a:t>
            </a:r>
            <a:r>
              <a:rPr lang="sv-SE" i="1" dirty="0" smtClean="0"/>
              <a:t>p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endParaRPr lang="sv-SE" i="1" dirty="0" smtClean="0"/>
          </a:p>
          <a:p>
            <a:pPr marL="0" indent="0">
              <a:buNone/>
            </a:pPr>
            <a:r>
              <a:rPr lang="sv-SE" dirty="0" smtClean="0"/>
              <a:t>Väntevärde:  	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 = </a:t>
            </a:r>
            <a:r>
              <a:rPr lang="sv-SE" i="1" dirty="0" err="1" smtClean="0"/>
              <a:t>np</a:t>
            </a:r>
            <a:endParaRPr lang="sv-SE" i="1" dirty="0" smtClean="0"/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Varians:		</a:t>
            </a:r>
            <a:r>
              <a:rPr lang="sv-SE" i="1" dirty="0" smtClean="0"/>
              <a:t>V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 = </a:t>
            </a:r>
            <a:r>
              <a:rPr lang="sv-SE" i="1" dirty="0" err="1" smtClean="0"/>
              <a:t>np</a:t>
            </a:r>
            <a:r>
              <a:rPr lang="sv-SE" dirty="0" smtClean="0"/>
              <a:t>(1-</a:t>
            </a:r>
            <a:r>
              <a:rPr lang="sv-SE" i="1" dirty="0" smtClean="0"/>
              <a:t>p</a:t>
            </a:r>
            <a:r>
              <a:rPr lang="sv-SE" dirty="0" smtClean="0"/>
              <a:t>) =</a:t>
            </a:r>
            <a:r>
              <a:rPr lang="sv-SE" i="1" dirty="0" err="1" smtClean="0"/>
              <a:t>npq</a:t>
            </a:r>
            <a:endParaRPr lang="sv-SE" i="1" dirty="0" smtClean="0"/>
          </a:p>
        </p:txBody>
      </p:sp>
      <p:graphicFrame>
        <p:nvGraphicFramePr>
          <p:cNvPr id="292866" name="Object 2"/>
          <p:cNvGraphicFramePr>
            <a:graphicFrameLocks noChangeAspect="1"/>
          </p:cNvGraphicFramePr>
          <p:nvPr/>
        </p:nvGraphicFramePr>
        <p:xfrm>
          <a:off x="1397000" y="3435350"/>
          <a:ext cx="3424238" cy="1136650"/>
        </p:xfrm>
        <a:graphic>
          <a:graphicData uri="http://schemas.openxmlformats.org/presentationml/2006/ole">
            <p:oleObj spid="_x0000_s311298" name="Ekvation" r:id="rId3" imgW="1396800" imgH="457200" progId="Equation.3">
              <p:embed/>
            </p:oleObj>
          </a:graphicData>
        </a:graphic>
      </p:graphicFrame>
      <p:sp>
        <p:nvSpPr>
          <p:cNvPr id="5" name="Rektangel 4"/>
          <p:cNvSpPr/>
          <p:nvPr/>
        </p:nvSpPr>
        <p:spPr>
          <a:xfrm>
            <a:off x="2780928" y="8100392"/>
            <a:ext cx="32986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800" b="1" i="1" dirty="0" smtClean="0">
                <a:solidFill>
                  <a:srgbClr val="C00000"/>
                </a:solidFill>
              </a:rPr>
              <a:t>(verkar det vettigt?)</a:t>
            </a:r>
          </a:p>
        </p:txBody>
      </p:sp>
      <p:sp>
        <p:nvSpPr>
          <p:cNvPr id="6" name="Platshållare för innehåll 2"/>
          <p:cNvSpPr txBox="1">
            <a:spLocks/>
          </p:cNvSpPr>
          <p:nvPr/>
        </p:nvSpPr>
        <p:spPr>
          <a:xfrm>
            <a:off x="4581128" y="1691680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Parametrar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7" name="Frihandsfigur 6"/>
          <p:cNvSpPr/>
          <p:nvPr/>
        </p:nvSpPr>
        <p:spPr>
          <a:xfrm>
            <a:off x="3619446" y="1907705"/>
            <a:ext cx="1033690" cy="287563"/>
          </a:xfrm>
          <a:custGeom>
            <a:avLst/>
            <a:gdLst>
              <a:gd name="connsiteX0" fmla="*/ 534390 w 534390"/>
              <a:gd name="connsiteY0" fmla="*/ 15834 h 467096"/>
              <a:gd name="connsiteX1" fmla="*/ 118753 w 534390"/>
              <a:gd name="connsiteY1" fmla="*/ 75210 h 467096"/>
              <a:gd name="connsiteX2" fmla="*/ 0 w 534390"/>
              <a:gd name="connsiteY2" fmla="*/ 467096 h 467096"/>
              <a:gd name="connsiteX3" fmla="*/ 0 w 534390"/>
              <a:gd name="connsiteY3" fmla="*/ 467096 h 467096"/>
              <a:gd name="connsiteX0" fmla="*/ 551312 w 551312"/>
              <a:gd name="connsiteY0" fmla="*/ 15834 h 582825"/>
              <a:gd name="connsiteX1" fmla="*/ 135675 w 551312"/>
              <a:gd name="connsiteY1" fmla="*/ 75210 h 582825"/>
              <a:gd name="connsiteX2" fmla="*/ 16922 w 551312"/>
              <a:gd name="connsiteY2" fmla="*/ 467096 h 582825"/>
              <a:gd name="connsiteX3" fmla="*/ 34145 w 551312"/>
              <a:gd name="connsiteY3" fmla="*/ 582825 h 582825"/>
              <a:gd name="connsiteX0" fmla="*/ 558393 w 558393"/>
              <a:gd name="connsiteY0" fmla="*/ 7917 h 574908"/>
              <a:gd name="connsiteX1" fmla="*/ 185242 w 558393"/>
              <a:gd name="connsiteY1" fmla="*/ 142860 h 574908"/>
              <a:gd name="connsiteX2" fmla="*/ 24003 w 558393"/>
              <a:gd name="connsiteY2" fmla="*/ 459179 h 574908"/>
              <a:gd name="connsiteX3" fmla="*/ 41226 w 558393"/>
              <a:gd name="connsiteY3" fmla="*/ 574908 h 574908"/>
              <a:gd name="connsiteX0" fmla="*/ 534390 w 534390"/>
              <a:gd name="connsiteY0" fmla="*/ 7917 h 459179"/>
              <a:gd name="connsiteX1" fmla="*/ 161239 w 534390"/>
              <a:gd name="connsiteY1" fmla="*/ 142860 h 459179"/>
              <a:gd name="connsiteX2" fmla="*/ 0 w 534390"/>
              <a:gd name="connsiteY2" fmla="*/ 459179 h 459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4390" h="459179">
                <a:moveTo>
                  <a:pt x="534390" y="7917"/>
                </a:moveTo>
                <a:cubicBezTo>
                  <a:pt x="371104" y="0"/>
                  <a:pt x="250304" y="67650"/>
                  <a:pt x="161239" y="142860"/>
                </a:cubicBezTo>
                <a:cubicBezTo>
                  <a:pt x="72174" y="218070"/>
                  <a:pt x="24003" y="387171"/>
                  <a:pt x="0" y="459179"/>
                </a:cubicBezTo>
              </a:path>
            </a:pathLst>
          </a:custGeom>
          <a:ln w="254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Platshållare för innehåll 2"/>
          <p:cNvSpPr txBox="1">
            <a:spLocks/>
          </p:cNvSpPr>
          <p:nvPr/>
        </p:nvSpPr>
        <p:spPr>
          <a:xfrm rot="1032892">
            <a:off x="5023535" y="284452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Poissonfördelningen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82444" cy="62548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2800" dirty="0" smtClean="0"/>
              <a:t>Låt </a:t>
            </a:r>
            <a:r>
              <a:rPr lang="sv-SE" sz="2800" i="1" dirty="0" err="1" smtClean="0"/>
              <a:t>X</a:t>
            </a:r>
            <a:r>
              <a:rPr lang="sv-SE" sz="2800" dirty="0" err="1" smtClean="0">
                <a:latin typeface="Cambria Math"/>
                <a:ea typeface="Cambria Math"/>
              </a:rPr>
              <a:t>~</a:t>
            </a:r>
            <a:r>
              <a:rPr lang="sv-SE" sz="2800" i="1" dirty="0" err="1" smtClean="0"/>
              <a:t>Bin</a:t>
            </a:r>
            <a:r>
              <a:rPr lang="sv-SE" sz="2800" dirty="0" smtClean="0"/>
              <a:t>(</a:t>
            </a:r>
            <a:r>
              <a:rPr lang="sv-SE" sz="2800" i="1" dirty="0" err="1" smtClean="0"/>
              <a:t>n</a:t>
            </a:r>
            <a:r>
              <a:rPr lang="sv-SE" sz="2800" dirty="0" err="1" smtClean="0"/>
              <a:t>,</a:t>
            </a:r>
            <a:r>
              <a:rPr lang="sv-SE" sz="2800" i="1" dirty="0" err="1" smtClean="0"/>
              <a:t>p</a:t>
            </a:r>
            <a:r>
              <a:rPr lang="sv-SE" sz="2800" dirty="0" smtClean="0"/>
              <a:t>) och låt </a:t>
            </a:r>
            <a:r>
              <a:rPr lang="sv-SE" sz="2800" i="1" dirty="0" smtClean="0"/>
              <a:t>n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 Math"/>
                <a:ea typeface="Cambria Math"/>
              </a:rPr>
              <a:t>→</a:t>
            </a:r>
            <a:r>
              <a:rPr lang="sv-SE" sz="2800" dirty="0" smtClean="0">
                <a:ea typeface="Cambria Math"/>
              </a:rPr>
              <a:t> ∞ och </a:t>
            </a:r>
            <a:r>
              <a:rPr lang="sv-SE" sz="2800" i="1" dirty="0" smtClean="0">
                <a:ea typeface="Cambria Math"/>
              </a:rPr>
              <a:t>p</a:t>
            </a:r>
            <a:r>
              <a:rPr lang="sv-SE" sz="2800" dirty="0" smtClean="0">
                <a:ea typeface="Cambria Math"/>
              </a:rPr>
              <a:t> </a:t>
            </a:r>
            <a:r>
              <a:rPr lang="sv-SE" sz="2800" dirty="0" smtClean="0">
                <a:latin typeface="Cambria Math"/>
                <a:ea typeface="Cambria Math"/>
              </a:rPr>
              <a:t>→</a:t>
            </a:r>
            <a:r>
              <a:rPr lang="sv-SE" sz="2800" dirty="0" smtClean="0">
                <a:ea typeface="Cambria Math"/>
              </a:rPr>
              <a:t> 0 på ett sådant sätt att </a:t>
            </a:r>
            <a:r>
              <a:rPr lang="sv-SE" sz="2800" i="1" dirty="0" err="1" smtClean="0">
                <a:ea typeface="Cambria Math"/>
              </a:rPr>
              <a:t>np</a:t>
            </a:r>
            <a:r>
              <a:rPr lang="sv-SE" sz="2800" dirty="0" smtClean="0">
                <a:ea typeface="Cambria Math"/>
              </a:rPr>
              <a:t> </a:t>
            </a:r>
            <a:r>
              <a:rPr lang="sv-SE" sz="2800" dirty="0" smtClean="0">
                <a:latin typeface="Cambria Math"/>
                <a:ea typeface="Cambria Math"/>
              </a:rPr>
              <a:t>= </a:t>
            </a:r>
            <a:r>
              <a:rPr lang="el-GR" sz="2800" dirty="0" smtClean="0">
                <a:latin typeface="Calibri"/>
                <a:ea typeface="Cambria Math"/>
                <a:cs typeface="Calibri"/>
              </a:rPr>
              <a:t>λ</a:t>
            </a:r>
            <a:r>
              <a:rPr lang="sv-SE" sz="2800" dirty="0" smtClean="0">
                <a:latin typeface="Calibri"/>
                <a:ea typeface="Cambria Math"/>
                <a:cs typeface="Calibri"/>
              </a:rPr>
              <a:t>, en konstant, dvs. </a:t>
            </a:r>
            <a:r>
              <a:rPr lang="sv-SE" sz="2800" i="1" dirty="0" smtClean="0">
                <a:latin typeface="Calibri"/>
                <a:ea typeface="Cambria Math"/>
                <a:cs typeface="Calibri"/>
              </a:rPr>
              <a:t>p</a:t>
            </a:r>
            <a:r>
              <a:rPr lang="sv-SE" sz="2800" dirty="0" smtClean="0">
                <a:latin typeface="Calibri"/>
                <a:ea typeface="Cambria Math"/>
                <a:cs typeface="Calibri"/>
              </a:rPr>
              <a:t> = </a:t>
            </a:r>
            <a:r>
              <a:rPr lang="el-GR" sz="2800" dirty="0" smtClean="0">
                <a:ea typeface="Cambria Math"/>
                <a:cs typeface="Calibri"/>
              </a:rPr>
              <a:t>λ</a:t>
            </a:r>
            <a:r>
              <a:rPr lang="sv-SE" sz="2800" dirty="0" smtClean="0">
                <a:ea typeface="Cambria Math"/>
                <a:cs typeface="Calibri"/>
              </a:rPr>
              <a:t>/</a:t>
            </a:r>
            <a:r>
              <a:rPr lang="sv-SE" sz="2800" i="1" dirty="0" smtClean="0">
                <a:ea typeface="Cambria Math"/>
              </a:rPr>
              <a:t>n</a:t>
            </a:r>
            <a:r>
              <a:rPr lang="sv-SE" sz="2800" dirty="0" smtClean="0">
                <a:ea typeface="Cambria Math"/>
              </a:rPr>
              <a:t>.</a:t>
            </a:r>
          </a:p>
          <a:p>
            <a:pPr marL="0" indent="0">
              <a:buNone/>
            </a:pPr>
            <a:endParaRPr lang="sv-SE" sz="12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När </a:t>
            </a:r>
            <a:r>
              <a:rPr lang="sv-SE" sz="2800" i="1" dirty="0" smtClean="0"/>
              <a:t>n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 Math"/>
                <a:ea typeface="Cambria Math"/>
              </a:rPr>
              <a:t>→</a:t>
            </a:r>
            <a:r>
              <a:rPr lang="sv-SE" sz="2800" dirty="0" smtClean="0">
                <a:ea typeface="Cambria Math"/>
              </a:rPr>
              <a:t> ∞ blir </a:t>
            </a:r>
            <a:r>
              <a:rPr lang="sv-SE" sz="2800" dirty="0" err="1" smtClean="0">
                <a:ea typeface="Cambria Math"/>
              </a:rPr>
              <a:t>binomialfördelningen</a:t>
            </a:r>
            <a:r>
              <a:rPr lang="sv-SE" sz="2800" dirty="0" smtClean="0">
                <a:ea typeface="Cambria Math"/>
              </a:rPr>
              <a:t> en </a:t>
            </a:r>
            <a:r>
              <a:rPr lang="sv-SE" sz="2800" b="1" i="1" dirty="0" err="1" smtClean="0">
                <a:solidFill>
                  <a:schemeClr val="accent5">
                    <a:lumMod val="50000"/>
                  </a:schemeClr>
                </a:solidFill>
                <a:ea typeface="Cambria Math"/>
              </a:rPr>
              <a:t>Poissonfördelning</a:t>
            </a:r>
            <a:r>
              <a:rPr lang="sv-SE" sz="2800" dirty="0" smtClean="0">
                <a:ea typeface="Cambria Math"/>
              </a:rPr>
              <a:t>:</a:t>
            </a: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dirty="0" smtClean="0"/>
              <a:t>	</a:t>
            </a:r>
            <a:r>
              <a:rPr lang="sv-SE" sz="2800" i="1" dirty="0" smtClean="0"/>
              <a:t> </a:t>
            </a:r>
            <a:r>
              <a:rPr lang="sv-SE" sz="2800" i="1" dirty="0" err="1" smtClean="0"/>
              <a:t>X</a:t>
            </a:r>
            <a:r>
              <a:rPr lang="sv-SE" sz="2800" dirty="0" err="1" smtClean="0">
                <a:latin typeface="Cambria Math"/>
                <a:ea typeface="Cambria Math"/>
              </a:rPr>
              <a:t>~</a:t>
            </a:r>
            <a:r>
              <a:rPr lang="sv-SE" sz="2800" i="1" dirty="0" err="1" smtClean="0"/>
              <a:t>Po</a:t>
            </a:r>
            <a:r>
              <a:rPr lang="sv-SE" sz="2800" dirty="0" smtClean="0"/>
              <a:t>(</a:t>
            </a:r>
            <a:r>
              <a:rPr lang="el-GR" sz="2800" dirty="0" smtClean="0">
                <a:ea typeface="Cambria Math"/>
                <a:cs typeface="Calibri"/>
              </a:rPr>
              <a:t>λ</a:t>
            </a:r>
            <a:r>
              <a:rPr lang="sv-SE" sz="2800" dirty="0" smtClean="0"/>
              <a:t>)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dirty="0" smtClean="0"/>
              <a:t>för </a:t>
            </a:r>
            <a:r>
              <a:rPr lang="sv-SE" sz="2800" i="1" dirty="0" smtClean="0"/>
              <a:t>x</a:t>
            </a:r>
            <a:r>
              <a:rPr lang="sv-SE" sz="2800" dirty="0" smtClean="0"/>
              <a:t> = 0,1,2,… och där </a:t>
            </a:r>
            <a:r>
              <a:rPr lang="el-GR" sz="2800" dirty="0" smtClean="0">
                <a:ea typeface="Cambria Math"/>
                <a:cs typeface="Calibri"/>
              </a:rPr>
              <a:t>λ</a:t>
            </a:r>
            <a:r>
              <a:rPr lang="sv-SE" sz="2800" dirty="0" smtClean="0"/>
              <a:t> &gt; 0.</a:t>
            </a:r>
          </a:p>
          <a:p>
            <a:pPr marL="0" indent="0">
              <a:buNone/>
            </a:pPr>
            <a:endParaRPr lang="sv-SE" sz="1600" dirty="0" smtClean="0"/>
          </a:p>
          <a:p>
            <a:pPr marL="0" indent="0">
              <a:buNone/>
            </a:pPr>
            <a:r>
              <a:rPr lang="sv-SE" sz="2800" dirty="0" smtClean="0"/>
              <a:t>Väntevärde:  	</a:t>
            </a:r>
            <a:r>
              <a:rPr lang="sv-SE" sz="2800" i="1" dirty="0" smtClean="0"/>
              <a:t>E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) = </a:t>
            </a:r>
            <a:r>
              <a:rPr lang="el-GR" sz="2800" dirty="0" smtClean="0">
                <a:ea typeface="Cambria Math"/>
                <a:cs typeface="Calibri"/>
              </a:rPr>
              <a:t>λ</a:t>
            </a:r>
            <a:endParaRPr lang="sv-SE" sz="2800" i="1" dirty="0" smtClean="0"/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sz="2800" dirty="0" smtClean="0"/>
              <a:t>Varians:		</a:t>
            </a:r>
            <a:r>
              <a:rPr lang="sv-SE" sz="2800" i="1" dirty="0" smtClean="0"/>
              <a:t>V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) = </a:t>
            </a:r>
            <a:r>
              <a:rPr lang="el-GR" sz="2800" dirty="0" smtClean="0">
                <a:ea typeface="Cambria Math"/>
                <a:cs typeface="Calibri"/>
              </a:rPr>
              <a:t>λ</a:t>
            </a:r>
            <a:endParaRPr lang="sv-SE" sz="2800" dirty="0" smtClean="0"/>
          </a:p>
        </p:txBody>
      </p:sp>
      <p:graphicFrame>
        <p:nvGraphicFramePr>
          <p:cNvPr id="294914" name="Object 2"/>
          <p:cNvGraphicFramePr>
            <a:graphicFrameLocks noChangeAspect="1"/>
          </p:cNvGraphicFramePr>
          <p:nvPr/>
        </p:nvGraphicFramePr>
        <p:xfrm>
          <a:off x="3501008" y="4932040"/>
          <a:ext cx="1846522" cy="936104"/>
        </p:xfrm>
        <a:graphic>
          <a:graphicData uri="http://schemas.openxmlformats.org/presentationml/2006/ole">
            <p:oleObj spid="_x0000_s312322" name="Ekvation" r:id="rId3" imgW="838080" imgH="419040" progId="Equation.3">
              <p:embed/>
            </p:oleObj>
          </a:graphicData>
        </a:graphic>
      </p:graphicFrame>
      <p:sp>
        <p:nvSpPr>
          <p:cNvPr id="5" name="Platshållare för innehåll 2"/>
          <p:cNvSpPr txBox="1">
            <a:spLocks/>
          </p:cNvSpPr>
          <p:nvPr/>
        </p:nvSpPr>
        <p:spPr>
          <a:xfrm rot="1032892">
            <a:off x="5023535" y="284452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Approximera Bin med </a:t>
            </a:r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Po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82444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Om </a:t>
            </a:r>
            <a:r>
              <a:rPr lang="sv-SE" i="1" dirty="0" err="1" smtClean="0"/>
              <a:t>X</a:t>
            </a:r>
            <a:r>
              <a:rPr lang="sv-SE" dirty="0" err="1" smtClean="0">
                <a:latin typeface="Cambria Math"/>
                <a:ea typeface="Cambria Math"/>
              </a:rPr>
              <a:t>~</a:t>
            </a:r>
            <a:r>
              <a:rPr lang="sv-SE" i="1" dirty="0" err="1" smtClean="0"/>
              <a:t>Bin</a:t>
            </a:r>
            <a:r>
              <a:rPr lang="sv-SE" dirty="0" smtClean="0"/>
              <a:t>(</a:t>
            </a:r>
            <a:r>
              <a:rPr lang="sv-SE" i="1" dirty="0" err="1" smtClean="0"/>
              <a:t>n</a:t>
            </a:r>
            <a:r>
              <a:rPr lang="sv-SE" dirty="0" err="1" smtClean="0"/>
              <a:t>,</a:t>
            </a:r>
            <a:r>
              <a:rPr lang="sv-SE" i="1" dirty="0" err="1" smtClean="0"/>
              <a:t>p</a:t>
            </a:r>
            <a:r>
              <a:rPr lang="sv-SE" dirty="0" smtClean="0"/>
              <a:t>) och om </a:t>
            </a:r>
            <a:r>
              <a:rPr lang="sv-SE" i="1" dirty="0" smtClean="0"/>
              <a:t>n</a:t>
            </a:r>
            <a:r>
              <a:rPr lang="sv-SE" dirty="0" smtClean="0"/>
              <a:t> är stort (≥ 20) och </a:t>
            </a:r>
            <a:r>
              <a:rPr lang="sv-SE" i="1" dirty="0" smtClean="0"/>
              <a:t>p</a:t>
            </a:r>
            <a:r>
              <a:rPr lang="sv-SE" dirty="0" smtClean="0"/>
              <a:t> litet (≤ 0,1)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	</a:t>
            </a:r>
            <a:r>
              <a:rPr lang="sv-SE" dirty="0" smtClean="0">
                <a:latin typeface="Cambria Math"/>
                <a:ea typeface="Cambria Math"/>
              </a:rPr>
              <a:t>⇒</a:t>
            </a:r>
            <a:r>
              <a:rPr lang="sv-SE" dirty="0" smtClean="0"/>
              <a:t> sätt </a:t>
            </a:r>
            <a:r>
              <a:rPr lang="el-GR" dirty="0" smtClean="0">
                <a:ea typeface="Cambria Math"/>
                <a:cs typeface="Calibri"/>
              </a:rPr>
              <a:t>λ</a:t>
            </a:r>
            <a:r>
              <a:rPr lang="sv-SE" dirty="0" smtClean="0">
                <a:ea typeface="Cambria Math"/>
                <a:cs typeface="Calibri"/>
              </a:rPr>
              <a:t> = </a:t>
            </a:r>
            <a:r>
              <a:rPr lang="sv-SE" i="1" dirty="0" err="1" smtClean="0">
                <a:ea typeface="Cambria Math"/>
                <a:cs typeface="Calibri"/>
              </a:rPr>
              <a:t>np</a:t>
            </a:r>
            <a:r>
              <a:rPr lang="sv-SE" dirty="0" smtClean="0">
                <a:ea typeface="Cambria Math"/>
                <a:cs typeface="Calibri"/>
              </a:rPr>
              <a:t> </a:t>
            </a:r>
            <a:endParaRPr lang="sv-SE" dirty="0" smtClean="0"/>
          </a:p>
          <a:p>
            <a:pPr marL="0" indent="0">
              <a:buNone/>
            </a:pPr>
            <a:endParaRPr lang="sv-SE" sz="1200" dirty="0" smtClean="0"/>
          </a:p>
          <a:p>
            <a:pPr marL="355600" indent="-355600"/>
            <a:r>
              <a:rPr lang="sv-SE" dirty="0" smtClean="0"/>
              <a:t>En </a:t>
            </a:r>
            <a:r>
              <a:rPr lang="sv-SE" dirty="0" err="1" smtClean="0"/>
              <a:t>Poisson</a:t>
            </a:r>
            <a:r>
              <a:rPr lang="sv-SE" dirty="0" smtClean="0"/>
              <a:t> är ofta enklare att använda beräkningsmässigt.</a:t>
            </a:r>
          </a:p>
          <a:p>
            <a:pPr marL="355600" indent="-355600"/>
            <a:endParaRPr lang="sv-SE" dirty="0" smtClean="0"/>
          </a:p>
          <a:p>
            <a:pPr marL="355600" indent="-355600"/>
            <a:endParaRPr lang="sv-SE" dirty="0" smtClean="0"/>
          </a:p>
          <a:p>
            <a:pPr marL="355600" indent="-355600"/>
            <a:endParaRPr lang="sv-SE" dirty="0" smtClean="0"/>
          </a:p>
          <a:p>
            <a:pPr marL="355600" indent="-355600"/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Vad är väntevärdet och varians för en </a:t>
            </a:r>
            <a:r>
              <a:rPr lang="sv-SE" i="1" dirty="0" err="1" smtClean="0">
                <a:solidFill>
                  <a:schemeClr val="accent5">
                    <a:lumMod val="50000"/>
                  </a:schemeClr>
                </a:solidFill>
              </a:rPr>
              <a:t>Binomial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 resp. </a:t>
            </a:r>
            <a:r>
              <a:rPr lang="sv-SE" i="1" dirty="0" err="1" smtClean="0">
                <a:solidFill>
                  <a:schemeClr val="accent5">
                    <a:lumMod val="50000"/>
                  </a:schemeClr>
                </a:solidFill>
              </a:rPr>
              <a:t>Possion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sz="1800" dirty="0" smtClean="0"/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032892">
            <a:off x="5023535" y="284452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graphicFrame>
        <p:nvGraphicFramePr>
          <p:cNvPr id="313346" name="Object 2"/>
          <p:cNvGraphicFramePr>
            <a:graphicFrameLocks noChangeAspect="1"/>
          </p:cNvGraphicFramePr>
          <p:nvPr/>
        </p:nvGraphicFramePr>
        <p:xfrm>
          <a:off x="1124744" y="5580112"/>
          <a:ext cx="4420046" cy="1186879"/>
        </p:xfrm>
        <a:graphic>
          <a:graphicData uri="http://schemas.openxmlformats.org/presentationml/2006/ole">
            <p:oleObj spid="_x0000_s313346" name="Ekvation" r:id="rId3" imgW="162540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Funktionerna för en kontinuerlig s.v.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566859"/>
          </a:xfrm>
        </p:spPr>
        <p:txBody>
          <a:bodyPr>
            <a:normAutofit/>
          </a:bodyPr>
          <a:lstStyle/>
          <a:p>
            <a:pPr marL="355600" indent="-355600"/>
            <a:r>
              <a:rPr lang="sv-SE" dirty="0" smtClean="0">
                <a:ea typeface="Cambria Math"/>
              </a:rPr>
              <a:t>Täthetsfunktionen:</a:t>
            </a:r>
            <a:endParaRPr lang="sv-SE" dirty="0" smtClean="0"/>
          </a:p>
          <a:p>
            <a:pPr marL="755650" lvl="1" indent="-355600"/>
            <a:r>
              <a:rPr lang="sv-SE" i="1" dirty="0" smtClean="0"/>
              <a:t>f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 = ”täthet”</a:t>
            </a:r>
          </a:p>
          <a:p>
            <a:pPr marL="755650" lvl="1" indent="-355600"/>
            <a:r>
              <a:rPr lang="sv-SE" i="1" u="sng" dirty="0" smtClean="0">
                <a:solidFill>
                  <a:schemeClr val="accent5">
                    <a:lumMod val="50000"/>
                  </a:schemeClr>
                </a:solidFill>
              </a:rPr>
              <a:t>Inte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 en sannolikhet</a:t>
            </a:r>
          </a:p>
          <a:p>
            <a:pPr marL="355600" indent="-355600"/>
            <a:endParaRPr lang="sv-SE" dirty="0" smtClean="0"/>
          </a:p>
          <a:p>
            <a:pPr marL="355600" indent="-355600"/>
            <a:r>
              <a:rPr lang="sv-SE" dirty="0" smtClean="0"/>
              <a:t>Fördelningsfunktion:</a:t>
            </a:r>
          </a:p>
          <a:p>
            <a:pPr marL="755650" lvl="1" indent="-355600"/>
            <a:r>
              <a:rPr lang="sv-SE" i="1" dirty="0" smtClean="0"/>
              <a:t>F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 = P(</a:t>
            </a:r>
            <a:r>
              <a:rPr lang="sv-SE" i="1" dirty="0" smtClean="0"/>
              <a:t>X</a:t>
            </a:r>
            <a:r>
              <a:rPr lang="sv-SE" dirty="0" smtClean="0"/>
              <a:t> ≤ </a:t>
            </a:r>
            <a:r>
              <a:rPr lang="sv-SE" i="1" dirty="0" smtClean="0"/>
              <a:t>x</a:t>
            </a:r>
            <a:r>
              <a:rPr lang="sv-SE" dirty="0" smtClean="0"/>
              <a:t>)</a:t>
            </a:r>
          </a:p>
          <a:p>
            <a:pPr marL="755650" lvl="1" indent="-355600"/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En sannolikhet</a:t>
            </a:r>
          </a:p>
          <a:p>
            <a:pPr marL="0" indent="0">
              <a:buNone/>
            </a:pPr>
            <a:endParaRPr lang="sv-SE" sz="1400" dirty="0" smtClean="0"/>
          </a:p>
        </p:txBody>
      </p:sp>
      <p:graphicFrame>
        <p:nvGraphicFramePr>
          <p:cNvPr id="185346" name="Object 2"/>
          <p:cNvGraphicFramePr>
            <a:graphicFrameLocks noChangeAspect="1"/>
          </p:cNvGraphicFramePr>
          <p:nvPr/>
        </p:nvGraphicFramePr>
        <p:xfrm>
          <a:off x="3717032" y="5343939"/>
          <a:ext cx="2356544" cy="1244285"/>
        </p:xfrm>
        <a:graphic>
          <a:graphicData uri="http://schemas.openxmlformats.org/presentationml/2006/ole">
            <p:oleObj spid="_x0000_s314370" name="Ekvation" r:id="rId3" imgW="901440" imgH="469800" progId="Equation.3">
              <p:embed/>
            </p:oleObj>
          </a:graphicData>
        </a:graphic>
      </p:graphicFrame>
      <p:sp>
        <p:nvSpPr>
          <p:cNvPr id="6" name="Platshållare för innehåll 2"/>
          <p:cNvSpPr txBox="1">
            <a:spLocks/>
          </p:cNvSpPr>
          <p:nvPr/>
        </p:nvSpPr>
        <p:spPr>
          <a:xfrm rot="1032892">
            <a:off x="5023535" y="284452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Kontinuerlig s.v.</a:t>
            </a:r>
          </a:p>
        </p:txBody>
      </p:sp>
      <p:sp>
        <p:nvSpPr>
          <p:cNvPr id="14" name="Rektangel 13"/>
          <p:cNvSpPr/>
          <p:nvPr/>
        </p:nvSpPr>
        <p:spPr>
          <a:xfrm>
            <a:off x="5589240" y="4644008"/>
            <a:ext cx="576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i="1" dirty="0" smtClean="0"/>
              <a:t>x</a:t>
            </a:r>
          </a:p>
        </p:txBody>
      </p:sp>
      <p:sp>
        <p:nvSpPr>
          <p:cNvPr id="15" name="Rektangel 14"/>
          <p:cNvSpPr/>
          <p:nvPr/>
        </p:nvSpPr>
        <p:spPr>
          <a:xfrm>
            <a:off x="1484784" y="2123728"/>
            <a:ext cx="15121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i="1" dirty="0" smtClean="0"/>
              <a:t>f(x) = P(X = x)</a:t>
            </a:r>
          </a:p>
        </p:txBody>
      </p:sp>
      <p:graphicFrame>
        <p:nvGraphicFramePr>
          <p:cNvPr id="16" name="Diagram 15"/>
          <p:cNvGraphicFramePr/>
          <p:nvPr/>
        </p:nvGraphicFramePr>
        <p:xfrm>
          <a:off x="1124744" y="241176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Rektangel 17"/>
          <p:cNvSpPr/>
          <p:nvPr/>
        </p:nvSpPr>
        <p:spPr>
          <a:xfrm>
            <a:off x="5589240" y="7805464"/>
            <a:ext cx="576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i="1" dirty="0" smtClean="0"/>
              <a:t>x</a:t>
            </a:r>
          </a:p>
        </p:txBody>
      </p:sp>
      <p:sp>
        <p:nvSpPr>
          <p:cNvPr id="19" name="Rektangel 18"/>
          <p:cNvSpPr/>
          <p:nvPr/>
        </p:nvSpPr>
        <p:spPr>
          <a:xfrm>
            <a:off x="1484784" y="5285184"/>
            <a:ext cx="15121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i="1" dirty="0" smtClean="0"/>
              <a:t>F(x) = P(X ≤ x)</a:t>
            </a:r>
          </a:p>
        </p:txBody>
      </p:sp>
      <p:graphicFrame>
        <p:nvGraphicFramePr>
          <p:cNvPr id="20" name="Diagram 19"/>
          <p:cNvGraphicFramePr/>
          <p:nvPr/>
        </p:nvGraphicFramePr>
        <p:xfrm>
          <a:off x="1124744" y="558011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7634" name="Object 2"/>
          <p:cNvGraphicFramePr>
            <a:graphicFrameLocks noChangeAspect="1"/>
          </p:cNvGraphicFramePr>
          <p:nvPr/>
        </p:nvGraphicFramePr>
        <p:xfrm>
          <a:off x="4745038" y="2686050"/>
          <a:ext cx="1522412" cy="755650"/>
        </p:xfrm>
        <a:graphic>
          <a:graphicData uri="http://schemas.openxmlformats.org/presentationml/2006/ole">
            <p:oleObj spid="_x0000_s315394" name="Ekvation" r:id="rId5" imgW="939600" imgH="457200" progId="Equation.3">
              <p:embed/>
            </p:oleObj>
          </a:graphicData>
        </a:graphic>
      </p:graphicFrame>
      <p:graphicFrame>
        <p:nvGraphicFramePr>
          <p:cNvPr id="197635" name="Object 3"/>
          <p:cNvGraphicFramePr>
            <a:graphicFrameLocks noChangeAspect="1"/>
          </p:cNvGraphicFramePr>
          <p:nvPr/>
        </p:nvGraphicFramePr>
        <p:xfrm>
          <a:off x="4498975" y="6660232"/>
          <a:ext cx="1584325" cy="755650"/>
        </p:xfrm>
        <a:graphic>
          <a:graphicData uri="http://schemas.openxmlformats.org/presentationml/2006/ole">
            <p:oleObj spid="_x0000_s315395" name="Ekvation" r:id="rId6" imgW="977760" imgH="457200" progId="Equation.3">
              <p:embed/>
            </p:oleObj>
          </a:graphicData>
        </a:graphic>
      </p:graphicFrame>
      <p:sp>
        <p:nvSpPr>
          <p:cNvPr id="11" name="Platshållare för innehåll 2"/>
          <p:cNvSpPr txBox="1">
            <a:spLocks/>
          </p:cNvSpPr>
          <p:nvPr/>
        </p:nvSpPr>
        <p:spPr>
          <a:xfrm rot="1032892">
            <a:off x="5023535" y="284452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12" name="Platshållare för innehåll 2"/>
          <p:cNvSpPr txBox="1">
            <a:spLocks/>
          </p:cNvSpPr>
          <p:nvPr/>
        </p:nvSpPr>
        <p:spPr>
          <a:xfrm>
            <a:off x="3140968" y="2051720"/>
            <a:ext cx="288032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Täthetsfunktion (pdf)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13" name="Platshållare för innehåll 2"/>
          <p:cNvSpPr txBox="1">
            <a:spLocks/>
          </p:cNvSpPr>
          <p:nvPr/>
        </p:nvSpPr>
        <p:spPr>
          <a:xfrm>
            <a:off x="3140968" y="5220072"/>
            <a:ext cx="3456384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Fördelningsfunktion (</a:t>
            </a:r>
            <a:r>
              <a:rPr kumimoji="0" lang="sv-SE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cdf</a:t>
            </a: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17" name="Platshållare för innehåll 2"/>
          <p:cNvSpPr txBox="1">
            <a:spLocks/>
          </p:cNvSpPr>
          <p:nvPr/>
        </p:nvSpPr>
        <p:spPr>
          <a:xfrm>
            <a:off x="332656" y="2987824"/>
            <a:ext cx="1224136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Arean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21" name="Platshållare för innehåll 2"/>
          <p:cNvSpPr txBox="1">
            <a:spLocks/>
          </p:cNvSpPr>
          <p:nvPr/>
        </p:nvSpPr>
        <p:spPr>
          <a:xfrm>
            <a:off x="332656" y="6588224"/>
            <a:ext cx="1224136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Höjden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cxnSp>
        <p:nvCxnSpPr>
          <p:cNvPr id="23" name="Rak pil 22"/>
          <p:cNvCxnSpPr/>
          <p:nvPr/>
        </p:nvCxnSpPr>
        <p:spPr>
          <a:xfrm>
            <a:off x="1340768" y="3347864"/>
            <a:ext cx="1224136" cy="648072"/>
          </a:xfrm>
          <a:prstGeom prst="straightConnector1">
            <a:avLst/>
          </a:prstGeom>
          <a:ln w="254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k pil 23"/>
          <p:cNvCxnSpPr/>
          <p:nvPr/>
        </p:nvCxnSpPr>
        <p:spPr>
          <a:xfrm>
            <a:off x="1412776" y="6948264"/>
            <a:ext cx="576064" cy="360040"/>
          </a:xfrm>
          <a:prstGeom prst="straightConnector1">
            <a:avLst/>
          </a:prstGeom>
          <a:ln w="25400">
            <a:solidFill>
              <a:schemeClr val="accent5">
                <a:lumMod val="5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Normalfördelningen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En av de viktigaste, mest kända och mest använda (på gott och ont) sannolikhetsmodellerna.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Alternativa benämningar:</a:t>
            </a:r>
          </a:p>
          <a:p>
            <a:pPr marL="355600" indent="-355600"/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Bell </a:t>
            </a:r>
            <a:r>
              <a:rPr lang="sv-SE" i="1" dirty="0" err="1" smtClean="0">
                <a:solidFill>
                  <a:schemeClr val="accent5">
                    <a:lumMod val="50000"/>
                  </a:schemeClr>
                </a:solidFill>
              </a:rPr>
              <a:t>curve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sv-SE" i="1" dirty="0" err="1" smtClean="0">
                <a:solidFill>
                  <a:schemeClr val="accent5">
                    <a:lumMod val="50000"/>
                  </a:schemeClr>
                </a:solidFill>
              </a:rPr>
              <a:t>Gaussian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 (</a:t>
            </a:r>
            <a:r>
              <a:rPr lang="sv-SE" dirty="0" err="1" smtClean="0">
                <a:solidFill>
                  <a:schemeClr val="accent5">
                    <a:lumMod val="50000"/>
                  </a:schemeClr>
                </a:solidFill>
              </a:rPr>
              <a:t>Gaussisk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 efter matematikern J.C.F. Gauss)</a:t>
            </a:r>
          </a:p>
          <a:p>
            <a:pPr marL="355600" indent="-355600"/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Bestäms helt av väntevärdet och variansen (parametrar).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6451</TotalTime>
  <Words>906</Words>
  <Application>Microsoft Office PowerPoint</Application>
  <PresentationFormat>Bildspel på skärmen (4:3)</PresentationFormat>
  <Paragraphs>296</Paragraphs>
  <Slides>28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28</vt:i4>
      </vt:variant>
    </vt:vector>
  </HeadingPairs>
  <TitlesOfParts>
    <vt:vector size="30" baseType="lpstr">
      <vt:lpstr>Office-tema</vt:lpstr>
      <vt:lpstr>Ekvation</vt:lpstr>
      <vt:lpstr>Statistikens grunder, 15p dagtid</vt:lpstr>
      <vt:lpstr>F10 Kap 8</vt:lpstr>
      <vt:lpstr>En räkneregel till</vt:lpstr>
      <vt:lpstr>Binomialfördelningen 4</vt:lpstr>
      <vt:lpstr>Poissonfördelningen 1</vt:lpstr>
      <vt:lpstr>Approximera Bin med Po</vt:lpstr>
      <vt:lpstr>Funktionerna för en kontinuerlig s.v.</vt:lpstr>
      <vt:lpstr>Kontinuerlig s.v.</vt:lpstr>
      <vt:lpstr>Normalfördelningen 1</vt:lpstr>
      <vt:lpstr>Normalfördelningen 2</vt:lpstr>
      <vt:lpstr>Normalfördelningen 3</vt:lpstr>
      <vt:lpstr>Räkneregler, en gång till</vt:lpstr>
      <vt:lpstr>Standardisering 1</vt:lpstr>
      <vt:lpstr>Standardisering 2</vt:lpstr>
      <vt:lpstr>Exempel</vt:lpstr>
      <vt:lpstr>Approximera Bin med N</vt:lpstr>
      <vt:lpstr>Halvkorrektion</vt:lpstr>
      <vt:lpstr>Exempel</vt:lpstr>
      <vt:lpstr>Komboövning</vt:lpstr>
      <vt:lpstr>Komboövning, forts.</vt:lpstr>
      <vt:lpstr>Komboövning, forts.</vt:lpstr>
      <vt:lpstr>Exponentialfördelningen</vt:lpstr>
      <vt:lpstr>Exponentialfördelningen</vt:lpstr>
      <vt:lpstr>Exponentialfördelningen</vt:lpstr>
      <vt:lpstr>χ2-fördelningen</vt:lpstr>
      <vt:lpstr>χ2-fördelningen</vt:lpstr>
      <vt:lpstr>t-fördelningen</vt:lpstr>
      <vt:lpstr>χ2- och t-fördelningarna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Michael Carlson</dc:creator>
  <cp:lastModifiedBy>Michael Carlson</cp:lastModifiedBy>
  <cp:revision>572</cp:revision>
  <dcterms:created xsi:type="dcterms:W3CDTF">2012-09-02T12:13:54Z</dcterms:created>
  <dcterms:modified xsi:type="dcterms:W3CDTF">2012-09-25T07:51:21Z</dcterms:modified>
</cp:coreProperties>
</file>