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4"/>
  </p:handoutMasterIdLst>
  <p:sldIdLst>
    <p:sldId id="256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342" r:id="rId32"/>
    <p:sldId id="344" r:id="rId33"/>
    <p:sldId id="346" r:id="rId34"/>
    <p:sldId id="347" r:id="rId35"/>
    <p:sldId id="345" r:id="rId36"/>
    <p:sldId id="348" r:id="rId37"/>
    <p:sldId id="343" r:id="rId38"/>
    <p:sldId id="339" r:id="rId39"/>
    <p:sldId id="349" r:id="rId40"/>
    <p:sldId id="351" r:id="rId41"/>
    <p:sldId id="352" r:id="rId42"/>
    <p:sldId id="340" r:id="rId43"/>
    <p:sldId id="363" r:id="rId44"/>
    <p:sldId id="353" r:id="rId45"/>
    <p:sldId id="366" r:id="rId46"/>
    <p:sldId id="355" r:id="rId47"/>
    <p:sldId id="364" r:id="rId48"/>
    <p:sldId id="356" r:id="rId49"/>
    <p:sldId id="365" r:id="rId50"/>
    <p:sldId id="368" r:id="rId51"/>
    <p:sldId id="369" r:id="rId52"/>
    <p:sldId id="358" r:id="rId53"/>
    <p:sldId id="370" r:id="rId54"/>
    <p:sldId id="367" r:id="rId55"/>
    <p:sldId id="362" r:id="rId56"/>
    <p:sldId id="371" r:id="rId57"/>
    <p:sldId id="372" r:id="rId58"/>
    <p:sldId id="373" r:id="rId59"/>
    <p:sldId id="404" r:id="rId60"/>
    <p:sldId id="405" r:id="rId61"/>
    <p:sldId id="406" r:id="rId62"/>
    <p:sldId id="407" r:id="rId63"/>
    <p:sldId id="408" r:id="rId64"/>
    <p:sldId id="409" r:id="rId65"/>
    <p:sldId id="410" r:id="rId66"/>
    <p:sldId id="411" r:id="rId67"/>
    <p:sldId id="412" r:id="rId68"/>
    <p:sldId id="413" r:id="rId69"/>
    <p:sldId id="414" r:id="rId70"/>
    <p:sldId id="415" r:id="rId71"/>
    <p:sldId id="416" r:id="rId72"/>
    <p:sldId id="417" r:id="rId73"/>
    <p:sldId id="418" r:id="rId74"/>
    <p:sldId id="419" r:id="rId75"/>
    <p:sldId id="420" r:id="rId76"/>
    <p:sldId id="421" r:id="rId77"/>
    <p:sldId id="422" r:id="rId78"/>
    <p:sldId id="423" r:id="rId79"/>
    <p:sldId id="424" r:id="rId80"/>
    <p:sldId id="425" r:id="rId81"/>
    <p:sldId id="426" r:id="rId82"/>
    <p:sldId id="427" r:id="rId83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5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D3DD-CD39-4B61-BBE2-DAB38416D993}" type="datetimeFigureOut">
              <a:rPr lang="sv-SE" smtClean="0"/>
              <a:t>2012-09-24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1179-3813-445A-8176-0ABD11CF8980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9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6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57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6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Föreläsningar F4-F6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F4-6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Matematikrep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Summatecknet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Potensräkning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Logaritmer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Kombinatorik</a:t>
            </a:r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Säg att vi har </a:t>
            </a:r>
            <a:r>
              <a:rPr lang="sv-SE" sz="2800" i="1" dirty="0" smtClean="0"/>
              <a:t>n</a:t>
            </a:r>
            <a:r>
              <a:rPr lang="sv-SE" sz="2800" dirty="0" smtClean="0"/>
              <a:t> stycken tal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endParaRPr lang="sv-SE" sz="2800" i="1" baseline="-25000" dirty="0" smtClean="0"/>
          </a:p>
          <a:p>
            <a:pPr marL="0" indent="0">
              <a:buNone/>
            </a:pPr>
            <a:r>
              <a:rPr lang="sv-SE" sz="2800" dirty="0" smtClean="0"/>
              <a:t>Summan av dessa tal (alltså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+ … +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r>
              <a:rPr lang="sv-SE" sz="2800" dirty="0" smtClean="0"/>
              <a:t>) skrivs kortfattat med hjälp av </a:t>
            </a:r>
            <a:r>
              <a:rPr lang="sv-SE" sz="2800" dirty="0" err="1" smtClean="0"/>
              <a:t>summa-tecken</a:t>
            </a:r>
            <a:r>
              <a:rPr lang="sv-SE" sz="2800" dirty="0" smtClean="0"/>
              <a:t>: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”summa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då </a:t>
            </a:r>
            <a:r>
              <a:rPr lang="sv-SE" sz="2800" i="1" dirty="0" smtClean="0"/>
              <a:t>i</a:t>
            </a:r>
            <a:r>
              <a:rPr lang="sv-SE" sz="2800" dirty="0" smtClean="0"/>
              <a:t> går fr.o.m. 1 t.o.m. </a:t>
            </a:r>
            <a:r>
              <a:rPr lang="sv-SE" sz="2800" i="1" dirty="0" smtClean="0"/>
              <a:t>n</a:t>
            </a:r>
            <a:r>
              <a:rPr lang="sv-SE" sz="2800" dirty="0" smtClean="0"/>
              <a:t> ”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636912" y="4027940"/>
          <a:ext cx="1008112" cy="1269474"/>
        </p:xfrm>
        <a:graphic>
          <a:graphicData uri="http://schemas.openxmlformats.org/presentationml/2006/ole">
            <p:oleObj spid="_x0000_s96258" name="Ekvation" r:id="rId3" imgW="342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Vad betyder följande?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149350" y="2771775"/>
          <a:ext cx="825996" cy="936129"/>
        </p:xfrm>
        <a:graphic>
          <a:graphicData uri="http://schemas.openxmlformats.org/presentationml/2006/ole">
            <p:oleObj spid="_x0000_s97282" name="Ekvation" r:id="rId3" imgW="380880" imgH="431640" progId="Equation.3">
              <p:embed/>
            </p:oleObj>
          </a:graphicData>
        </a:graphic>
      </p:graphicFrame>
      <p:graphicFrame>
        <p:nvGraphicFramePr>
          <p:cNvPr id="23561" name="Object 1"/>
          <p:cNvGraphicFramePr>
            <a:graphicFrameLocks noChangeAspect="1"/>
          </p:cNvGraphicFramePr>
          <p:nvPr/>
        </p:nvGraphicFramePr>
        <p:xfrm>
          <a:off x="971550" y="3654425"/>
          <a:ext cx="1184275" cy="1046163"/>
        </p:xfrm>
        <a:graphic>
          <a:graphicData uri="http://schemas.openxmlformats.org/presentationml/2006/ole">
            <p:oleObj spid="_x0000_s97283" name="Ekvation" r:id="rId4" imgW="545760" imgH="482400" progId="Equation.3">
              <p:embed/>
            </p:oleObj>
          </a:graphicData>
        </a:graphic>
      </p:graphicFrame>
      <p:graphicFrame>
        <p:nvGraphicFramePr>
          <p:cNvPr id="23562" name="Object 1"/>
          <p:cNvGraphicFramePr>
            <a:graphicFrameLocks noChangeAspect="1"/>
          </p:cNvGraphicFramePr>
          <p:nvPr/>
        </p:nvGraphicFramePr>
        <p:xfrm>
          <a:off x="1170938" y="4643438"/>
          <a:ext cx="660400" cy="936625"/>
        </p:xfrm>
        <a:graphic>
          <a:graphicData uri="http://schemas.openxmlformats.org/presentationml/2006/ole">
            <p:oleObj spid="_x0000_s97284" name="Ekvation" r:id="rId5" imgW="304560" imgH="431640" progId="Equation.3">
              <p:embed/>
            </p:oleObj>
          </a:graphicData>
        </a:graphic>
      </p:graphicFrame>
      <p:graphicFrame>
        <p:nvGraphicFramePr>
          <p:cNvPr id="23563" name="Object 1"/>
          <p:cNvGraphicFramePr>
            <a:graphicFrameLocks noChangeAspect="1"/>
          </p:cNvGraphicFramePr>
          <p:nvPr/>
        </p:nvGraphicFramePr>
        <p:xfrm>
          <a:off x="1166625" y="5651500"/>
          <a:ext cx="935038" cy="936625"/>
        </p:xfrm>
        <a:graphic>
          <a:graphicData uri="http://schemas.openxmlformats.org/presentationml/2006/ole">
            <p:oleObj spid="_x0000_s97285" name="Ekvation" r:id="rId6" imgW="431640" imgH="431640" progId="Equation.3">
              <p:embed/>
            </p:oleObj>
          </a:graphicData>
        </a:graphic>
      </p:graphicFrame>
      <p:graphicFrame>
        <p:nvGraphicFramePr>
          <p:cNvPr id="23564" name="Object 1"/>
          <p:cNvGraphicFramePr>
            <a:graphicFrameLocks noChangeAspect="1"/>
          </p:cNvGraphicFramePr>
          <p:nvPr/>
        </p:nvGraphicFramePr>
        <p:xfrm>
          <a:off x="1167458" y="6587703"/>
          <a:ext cx="1541462" cy="936625"/>
        </p:xfrm>
        <a:graphic>
          <a:graphicData uri="http://schemas.openxmlformats.org/presentationml/2006/ole">
            <p:oleObj spid="_x0000_s97286" name="Ekvation" r:id="rId7" imgW="711000" imgH="431640" progId="Equation.3">
              <p:embed/>
            </p:oleObj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1172244" y="7596188"/>
          <a:ext cx="1017588" cy="936625"/>
        </p:xfrm>
        <a:graphic>
          <a:graphicData uri="http://schemas.openxmlformats.org/presentationml/2006/ole">
            <p:oleObj spid="_x0000_s97287" name="Ekvation" r:id="rId8" imgW="469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Ex. Antag att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= 3,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= -2,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 = 5,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4</a:t>
            </a:r>
            <a:r>
              <a:rPr lang="sv-SE" sz="2800" dirty="0" smtClean="0"/>
              <a:t> = 3</a:t>
            </a:r>
          </a:p>
          <a:p>
            <a:pPr marL="0" indent="0">
              <a:buNone/>
            </a:pPr>
            <a:r>
              <a:rPr lang="sv-SE" sz="2800" dirty="0" smtClean="0"/>
              <a:t>Beräkna: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Medelvärde: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Varians: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Standardavvikelse: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86382" y="3441700"/>
          <a:ext cx="5722938" cy="1130300"/>
        </p:xfrm>
        <a:graphic>
          <a:graphicData uri="http://schemas.openxmlformats.org/presentationml/2006/ole">
            <p:oleObj spid="_x0000_s98306" name="Ekvation" r:id="rId3" imgW="2641320" imgH="520560" progId="Equation.3">
              <p:embed/>
            </p:oleObj>
          </a:graphicData>
        </a:graphic>
      </p:graphicFrame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2575073" y="5004048"/>
          <a:ext cx="3878263" cy="936625"/>
        </p:xfrm>
        <a:graphic>
          <a:graphicData uri="http://schemas.openxmlformats.org/presentationml/2006/ole">
            <p:oleObj spid="_x0000_s98307" name="Ekvation" r:id="rId4" imgW="1790640" imgH="4316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1844824" y="6084168"/>
          <a:ext cx="2805113" cy="936625"/>
        </p:xfrm>
        <a:graphic>
          <a:graphicData uri="http://schemas.openxmlformats.org/presentationml/2006/ole">
            <p:oleObj spid="_x0000_s98308" name="Ekvation" r:id="rId5" imgW="1295280" imgH="43164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356992" y="7308304"/>
          <a:ext cx="1128713" cy="550863"/>
        </p:xfrm>
        <a:graphic>
          <a:graphicData uri="http://schemas.openxmlformats.org/presentationml/2006/ole">
            <p:oleObj spid="_x0000_s98309" name="Ekvation" r:id="rId6" imgW="520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Övning: Utveckla (dvs. lista termerna)</a:t>
            </a:r>
          </a:p>
          <a:p>
            <a:pPr marL="0" indent="0">
              <a:buNone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984250" y="2916238"/>
          <a:ext cx="962025" cy="936625"/>
        </p:xfrm>
        <a:graphic>
          <a:graphicData uri="http://schemas.openxmlformats.org/presentationml/2006/ole">
            <p:oleObj spid="_x0000_s99330" name="Ekvation" r:id="rId3" imgW="444240" imgH="431640" progId="Equation.3">
              <p:embed/>
            </p:oleObj>
          </a:graphicData>
        </a:graphic>
      </p:graphicFrame>
      <p:graphicFrame>
        <p:nvGraphicFramePr>
          <p:cNvPr id="10247" name="Object 1"/>
          <p:cNvGraphicFramePr>
            <a:graphicFrameLocks noChangeAspect="1"/>
          </p:cNvGraphicFramePr>
          <p:nvPr/>
        </p:nvGraphicFramePr>
        <p:xfrm>
          <a:off x="984250" y="4473575"/>
          <a:ext cx="962025" cy="936625"/>
        </p:xfrm>
        <a:graphic>
          <a:graphicData uri="http://schemas.openxmlformats.org/presentationml/2006/ole">
            <p:oleObj spid="_x0000_s99331" name="Ekvation" r:id="rId4" imgW="444240" imgH="431640" progId="Equation.3">
              <p:embed/>
            </p:oleObj>
          </a:graphicData>
        </a:graphic>
      </p:graphicFrame>
      <p:graphicFrame>
        <p:nvGraphicFramePr>
          <p:cNvPr id="10248" name="Object 1"/>
          <p:cNvGraphicFramePr>
            <a:graphicFrameLocks noChangeAspect="1"/>
          </p:cNvGraphicFramePr>
          <p:nvPr/>
        </p:nvGraphicFramePr>
        <p:xfrm>
          <a:off x="981075" y="5997575"/>
          <a:ext cx="963613" cy="965200"/>
        </p:xfrm>
        <a:graphic>
          <a:graphicData uri="http://schemas.openxmlformats.org/presentationml/2006/ole">
            <p:oleObj spid="_x0000_s99332" name="Ekvation" r:id="rId5" imgW="444240" imgH="444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Potensräkning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75888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1200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err="1" smtClean="0"/>
              <a:t>a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dirty="0" smtClean="0"/>
              <a:t>· … ·</a:t>
            </a:r>
            <a:r>
              <a:rPr lang="sv-SE" i="1" dirty="0" smtClean="0"/>
              <a:t>a</a:t>
            </a:r>
          </a:p>
          <a:p>
            <a:pPr lvl="1">
              <a:buNone/>
            </a:pPr>
            <a:endParaRPr lang="sv-SE" sz="2400" dirty="0" smtClean="0"/>
          </a:p>
          <a:p>
            <a:r>
              <a:rPr lang="sv-SE" i="1" dirty="0" err="1" smtClean="0"/>
              <a:t>a</a:t>
            </a:r>
            <a:r>
              <a:rPr lang="sv-SE" i="1" baseline="30000" dirty="0" err="1" smtClean="0"/>
              <a:t>b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i="1" baseline="30000" dirty="0" err="1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</a:t>
            </a:r>
            <a:r>
              <a:rPr lang="sv-SE" baseline="30000" dirty="0" err="1" smtClean="0"/>
              <a:t>+</a:t>
            </a:r>
            <a:r>
              <a:rPr lang="sv-SE" i="1" baseline="30000" dirty="0" err="1" smtClean="0"/>
              <a:t>c</a:t>
            </a:r>
            <a:r>
              <a:rPr lang="sv-SE" baseline="30000" dirty="0" smtClean="0"/>
              <a:t>)</a:t>
            </a:r>
            <a:r>
              <a:rPr lang="sv-SE" dirty="0" smtClean="0"/>
              <a:t>	</a:t>
            </a:r>
          </a:p>
          <a:p>
            <a:endParaRPr lang="sv-SE" sz="2400" dirty="0" smtClean="0"/>
          </a:p>
          <a:p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)</a:t>
            </a:r>
            <a:r>
              <a:rPr lang="sv-SE" i="1" baseline="30000" dirty="0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bc</a:t>
            </a:r>
            <a:r>
              <a:rPr lang="sv-SE" baseline="30000" dirty="0" smtClean="0"/>
              <a:t>)</a:t>
            </a:r>
            <a:endParaRPr lang="sv-SE" dirty="0" smtClean="0"/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–</a:t>
            </a:r>
            <a:r>
              <a:rPr lang="sv-SE" i="1" baseline="30000" dirty="0" smtClean="0"/>
              <a:t>b</a:t>
            </a:r>
            <a:r>
              <a:rPr lang="sv-SE" i="1" dirty="0" smtClean="0"/>
              <a:t> = 1 / a</a:t>
            </a:r>
            <a:r>
              <a:rPr lang="sv-SE" i="1" baseline="30000" dirty="0" smtClean="0"/>
              <a:t>b</a:t>
            </a:r>
            <a:endParaRPr lang="sv-SE" i="1" dirty="0" smtClean="0"/>
          </a:p>
          <a:p>
            <a:endParaRPr lang="sv-SE" sz="2400" i="1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0</a:t>
            </a:r>
            <a:r>
              <a:rPr lang="sv-SE" dirty="0" smtClean="0"/>
              <a:t> = 1</a:t>
            </a:r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1/</a:t>
            </a:r>
            <a:r>
              <a:rPr lang="sv-SE" i="1" baseline="30000" dirty="0" smtClean="0"/>
              <a:t>b</a:t>
            </a:r>
            <a:r>
              <a:rPr lang="sv-SE" dirty="0" smtClean="0"/>
              <a:t> =</a:t>
            </a:r>
          </a:p>
        </p:txBody>
      </p:sp>
      <p:sp>
        <p:nvSpPr>
          <p:cNvPr id="5" name="Vänster klammerparentes 4"/>
          <p:cNvSpPr/>
          <p:nvPr/>
        </p:nvSpPr>
        <p:spPr>
          <a:xfrm rot="5400000">
            <a:off x="2132856" y="1701205"/>
            <a:ext cx="216024" cy="1512168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772816" y="1917229"/>
            <a:ext cx="1008112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ggr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371850" y="4464050"/>
          <a:ext cx="114300" cy="215900"/>
        </p:xfrm>
        <a:graphic>
          <a:graphicData uri="http://schemas.openxmlformats.org/presentationml/2006/ole">
            <p:oleObj spid="_x0000_s100354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1836564" y="7715844"/>
          <a:ext cx="368300" cy="304800"/>
        </p:xfrm>
        <a:graphic>
          <a:graphicData uri="http://schemas.openxmlformats.org/presentationml/2006/ole">
            <p:oleObj spid="_x0000_s100355" name="Ekvation" r:id="rId4" imgW="368280" imgH="304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75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Beräkna följande</a:t>
            </a:r>
          </a:p>
          <a:p>
            <a:pPr>
              <a:buNone/>
            </a:pPr>
            <a:r>
              <a:rPr lang="sv-SE" dirty="0" smtClean="0"/>
              <a:t>för </a:t>
            </a:r>
            <a:r>
              <a:rPr lang="sv-SE" i="1" dirty="0" smtClean="0"/>
              <a:t>n</a:t>
            </a:r>
            <a:r>
              <a:rPr lang="sv-SE" dirty="0" smtClean="0"/>
              <a:t> = 0, 1, 2, 3</a:t>
            </a:r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0;	2</a:t>
            </a:r>
            <a:r>
              <a:rPr lang="sv-SE" baseline="30000" dirty="0" smtClean="0"/>
              <a:t>0</a:t>
            </a:r>
            <a:r>
              <a:rPr lang="sv-SE" dirty="0" smtClean="0"/>
              <a:t> = 1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1;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= 1 + 2 = 3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2;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= 1 + 2 + 4 = 7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3;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+ 2</a:t>
            </a:r>
            <a:r>
              <a:rPr lang="sv-SE" baseline="30000" dirty="0" smtClean="0"/>
              <a:t>3</a:t>
            </a:r>
            <a:r>
              <a:rPr lang="sv-SE" dirty="0" smtClean="0"/>
              <a:t> = 15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371850" y="4464050"/>
          <a:ext cx="114300" cy="215900"/>
        </p:xfrm>
        <a:graphic>
          <a:graphicData uri="http://schemas.openxmlformats.org/presentationml/2006/ole">
            <p:oleObj spid="_x0000_s101378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25604" name="Object 1"/>
          <p:cNvGraphicFramePr>
            <a:graphicFrameLocks noChangeAspect="1"/>
          </p:cNvGraphicFramePr>
          <p:nvPr/>
        </p:nvGraphicFramePr>
        <p:xfrm>
          <a:off x="3612226" y="1823821"/>
          <a:ext cx="1330928" cy="1080120"/>
        </p:xfrm>
        <a:graphic>
          <a:graphicData uri="http://schemas.openxmlformats.org/presentationml/2006/ole">
            <p:oleObj spid="_x0000_s101379" name="Ekvation" r:id="rId4" imgW="533160" imgH="431640" progId="Equation.3">
              <p:embed/>
            </p:oleObj>
          </a:graphicData>
        </a:graphic>
      </p:graphicFrame>
      <p:graphicFrame>
        <p:nvGraphicFramePr>
          <p:cNvPr id="25605" name="Object 1"/>
          <p:cNvGraphicFramePr>
            <a:graphicFrameLocks noChangeAspect="1"/>
          </p:cNvGraphicFramePr>
          <p:nvPr/>
        </p:nvGraphicFramePr>
        <p:xfrm>
          <a:off x="2060848" y="7380312"/>
          <a:ext cx="2347913" cy="1079500"/>
        </p:xfrm>
        <a:graphic>
          <a:graphicData uri="http://schemas.openxmlformats.org/presentationml/2006/ole">
            <p:oleObj spid="_x0000_s101380" name="Ekvation" r:id="rId5" imgW="939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Vi vet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 och söker </a:t>
            </a:r>
            <a:r>
              <a:rPr lang="sv-SE" i="1" dirty="0" smtClean="0"/>
              <a:t>b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	b = </a:t>
            </a:r>
            <a:r>
              <a:rPr lang="sv-SE" dirty="0" err="1" smtClean="0"/>
              <a:t>log</a:t>
            </a:r>
            <a:r>
              <a:rPr lang="sv-SE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</a:t>
            </a:r>
          </a:p>
          <a:p>
            <a:pPr>
              <a:buNone/>
            </a:pPr>
            <a:r>
              <a:rPr lang="sv-SE" dirty="0" smtClean="0"/>
              <a:t>		lg10000 = 4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ln80 = 4,3820266…..</a:t>
            </a:r>
          </a:p>
          <a:p>
            <a:pPr>
              <a:buNone/>
            </a:pPr>
            <a:endParaRPr lang="sv-SE" sz="28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3284984" y="3779912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Det tal som vi upphöjer a till för att få c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573016" y="6156176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Några olika  </a:t>
            </a:r>
            <a:r>
              <a:rPr lang="sv-SE" sz="2400" i="1" dirty="0" err="1" smtClean="0">
                <a:solidFill>
                  <a:srgbClr val="C00000"/>
                </a:solidFill>
              </a:rPr>
              <a:t>beteck-ningar</a:t>
            </a:r>
            <a:r>
              <a:rPr lang="sv-SE" sz="2400" i="1" dirty="0" smtClean="0">
                <a:solidFill>
                  <a:srgbClr val="C00000"/>
                </a:solidFill>
              </a:rPr>
              <a:t> för 10-logaritm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429000" y="8244408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Naturliga logaritm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501008" y="1691680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Obs! </a:t>
            </a:r>
            <a:r>
              <a:rPr lang="sv-SE" sz="2400" i="1" dirty="0" err="1" smtClean="0">
                <a:solidFill>
                  <a:srgbClr val="C00000"/>
                </a:solidFill>
              </a:rPr>
              <a:t>a,b</a:t>
            </a:r>
            <a:r>
              <a:rPr lang="sv-SE" sz="2400" i="1" dirty="0" smtClean="0">
                <a:solidFill>
                  <a:srgbClr val="C00000"/>
                </a:solidFill>
              </a:rPr>
              <a:t> &gt; 0 och a ≠ 1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dirty="0" smtClean="0"/>
              <a:t>e</a:t>
            </a:r>
            <a:r>
              <a:rPr lang="sv-SE" dirty="0" smtClean="0"/>
              <a:t> = basen för den naturliga logaritmen = 2,718281828…..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u="sng" dirty="0" smtClean="0"/>
              <a:t>Räkneregler: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dirty="0" err="1" smtClean="0"/>
              <a:t>k·lnx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 = 0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smtClean="0"/>
              <a:t>e</a:t>
            </a:r>
            <a:r>
              <a:rPr lang="sv-SE" dirty="0" smtClean="0"/>
              <a:t> = 1</a:t>
            </a:r>
          </a:p>
        </p:txBody>
      </p:sp>
      <p:sp>
        <p:nvSpPr>
          <p:cNvPr id="4" name="Rektangel 3"/>
          <p:cNvSpPr/>
          <p:nvPr/>
        </p:nvSpPr>
        <p:spPr>
          <a:xfrm>
            <a:off x="3212976" y="6732240"/>
            <a:ext cx="299695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i="1" dirty="0" err="1" smtClean="0"/>
              <a:t>e</a:t>
            </a:r>
            <a:r>
              <a:rPr lang="sv-SE" sz="3200" baseline="30000" dirty="0" err="1" smtClean="0"/>
              <a:t>ln</a:t>
            </a:r>
            <a:r>
              <a:rPr lang="sv-SE" sz="3200" i="1" baseline="30000" dirty="0" err="1" smtClean="0"/>
              <a:t>x</a:t>
            </a:r>
            <a:r>
              <a:rPr lang="sv-SE" sz="3200" dirty="0" smtClean="0"/>
              <a:t> = </a:t>
            </a:r>
            <a:r>
              <a:rPr lang="sv-SE" sz="3200" i="1" dirty="0" smtClean="0"/>
              <a:t>x</a:t>
            </a:r>
          </a:p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dirty="0" err="1" smtClean="0"/>
              <a:t>ln</a:t>
            </a:r>
            <a:r>
              <a:rPr lang="sv-SE" sz="3200" dirty="0" smtClean="0"/>
              <a:t>(</a:t>
            </a:r>
            <a:r>
              <a:rPr lang="sv-SE" sz="3200" i="1" dirty="0" smtClean="0"/>
              <a:t>e</a:t>
            </a:r>
            <a:r>
              <a:rPr lang="sv-SE" sz="3200" i="1" baseline="30000" dirty="0" smtClean="0"/>
              <a:t>x</a:t>
            </a:r>
            <a:r>
              <a:rPr lang="sv-SE" sz="3200" dirty="0" smtClean="0"/>
              <a:t>) = </a:t>
            </a:r>
            <a:r>
              <a:rPr lang="sv-SE" sz="3200" i="1" dirty="0" smtClean="0"/>
              <a:t>x</a:t>
            </a:r>
          </a:p>
        </p:txBody>
      </p:sp>
      <p:sp>
        <p:nvSpPr>
          <p:cNvPr id="5" name="Rektangel 4"/>
          <p:cNvSpPr/>
          <p:nvPr/>
        </p:nvSpPr>
        <p:spPr>
          <a:xfrm>
            <a:off x="2996952" y="3491880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</a:pPr>
            <a:r>
              <a:rPr lang="sv-SE" sz="3200" b="1" i="1" dirty="0" smtClean="0">
                <a:solidFill>
                  <a:srgbClr val="C00000"/>
                </a:solidFill>
              </a:rPr>
              <a:t>Obs! x, y &gt; 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Ex. Bevisa första räkneregeln:</a:t>
            </a:r>
          </a:p>
          <a:p>
            <a:pPr marL="0" indent="0">
              <a:buNone/>
            </a:pPr>
            <a:r>
              <a:rPr lang="sv-SE" sz="2800" dirty="0" smtClean="0"/>
              <a:t>Vi definierar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a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smtClean="0"/>
              <a:t>y 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c</a:t>
            </a:r>
            <a:r>
              <a:rPr lang="sv-SE" sz="2800" dirty="0" smtClean="0"/>
              <a:t> = 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c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enl. definitionen av logaritmfunktionen. Vi har alltså</a:t>
            </a:r>
          </a:p>
          <a:p>
            <a:pPr>
              <a:spcBef>
                <a:spcPts val="1800"/>
              </a:spcBef>
            </a:pP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a+b</a:t>
            </a:r>
            <a:endParaRPr lang="sv-SE" sz="2800" dirty="0" smtClean="0"/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smtClean="0">
                <a:latin typeface="Cambria Math"/>
                <a:ea typeface="Cambria Math"/>
              </a:rPr>
              <a:t> ⟹</a:t>
            </a:r>
            <a:r>
              <a:rPr lang="sv-SE" sz="2800" dirty="0" smtClean="0"/>
              <a:t> 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dirty="0" smtClean="0"/>
              <a:t> +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r>
              <a:rPr lang="sv-SE" sz="2800" dirty="0" smtClean="0"/>
              <a:t> +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429000" y="5940152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regeln för potenser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356992" y="7956376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ovan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92696" y="7956376"/>
            <a:ext cx="2448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för logaritmfunktionen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cxnSp>
        <p:nvCxnSpPr>
          <p:cNvPr id="11" name="Rak pil 10"/>
          <p:cNvCxnSpPr/>
          <p:nvPr/>
        </p:nvCxnSpPr>
        <p:spPr>
          <a:xfrm flipV="1">
            <a:off x="2204864" y="7452320"/>
            <a:ext cx="216024" cy="432048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H="1" flipV="1">
            <a:off x="3573016" y="7524328"/>
            <a:ext cx="144016" cy="360040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Tolkning av sannolikhet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Frekventistisk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dirty="0" smtClean="0"/>
              <a:t> 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	storlek(</a:t>
            </a:r>
            <a:r>
              <a:rPr lang="sv-SE" i="1" dirty="0" smtClean="0"/>
              <a:t>A</a:t>
            </a:r>
            <a:r>
              <a:rPr lang="sv-SE" dirty="0" smtClean="0"/>
              <a:t>) / storlek(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Subjektiv (personlig)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u="sng" dirty="0" smtClean="0"/>
              <a:t>Övningar: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12 = </a:t>
            </a:r>
            <a:r>
              <a:rPr lang="sv-SE" dirty="0" err="1" smtClean="0"/>
              <a:t>ln</a:t>
            </a:r>
            <a:r>
              <a:rPr lang="sv-SE" dirty="0" smtClean="0"/>
              <a:t> 3 + </a:t>
            </a:r>
            <a:r>
              <a:rPr lang="sv-SE" dirty="0" err="1" smtClean="0"/>
              <a:t>ln</a:t>
            </a:r>
            <a:r>
              <a:rPr lang="sv-SE" dirty="0" smtClean="0"/>
              <a:t> 4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0,25 = </a:t>
            </a:r>
            <a:r>
              <a:rPr lang="sv-SE" dirty="0" err="1" smtClean="0"/>
              <a:t>ln</a:t>
            </a:r>
            <a:r>
              <a:rPr lang="sv-SE" dirty="0" smtClean="0"/>
              <a:t>(1/4) = ln1 – ln4 = – ln4 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64 = </a:t>
            </a:r>
            <a:r>
              <a:rPr lang="sv-SE" dirty="0" err="1" smtClean="0"/>
              <a:t>ln</a:t>
            </a:r>
            <a:r>
              <a:rPr lang="sv-SE" dirty="0" smtClean="0"/>
              <a:t> 2</a:t>
            </a:r>
            <a:r>
              <a:rPr lang="sv-SE" baseline="30000" dirty="0" smtClean="0"/>
              <a:t>6</a:t>
            </a:r>
            <a:r>
              <a:rPr lang="sv-SE" dirty="0" smtClean="0"/>
              <a:t> = 6·ln2</a:t>
            </a:r>
          </a:p>
          <a:p>
            <a:pPr>
              <a:spcBef>
                <a:spcPts val="1800"/>
              </a:spcBef>
            </a:pP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(32/9) = ln32 – ln9 = ln2</a:t>
            </a:r>
            <a:r>
              <a:rPr lang="sv-SE" baseline="30000" dirty="0" smtClean="0"/>
              <a:t>5</a:t>
            </a:r>
            <a:r>
              <a:rPr lang="sv-SE" dirty="0" smtClean="0"/>
              <a:t> – ln3</a:t>
            </a:r>
            <a:r>
              <a:rPr lang="sv-SE" baseline="30000" dirty="0" smtClean="0"/>
              <a:t>2</a:t>
            </a:r>
            <a:r>
              <a:rPr lang="sv-SE" dirty="0" smtClean="0"/>
              <a:t> = 5ln2 – 2ln3</a:t>
            </a:r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Ex. Matsedel med tre förrätter, fyra huvudrätter och två efterrätter.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Illustration: Träddiagram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drar en kula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  <a:p>
            <a:pPr>
              <a:buNone/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Vi drar en kula till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pPr>
              <a:buNone/>
            </a:pPr>
            <a:r>
              <a:rPr lang="sv-SE" dirty="0" smtClean="0"/>
              <a:t>Samma påse med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har den totala händelsen </a:t>
            </a:r>
          </a:p>
          <a:p>
            <a:pPr lvl="1">
              <a:buNone/>
            </a:pPr>
            <a:r>
              <a:rPr lang="sv-SE" dirty="0" smtClean="0"/>
              <a:t>(kula 1’s nummer, kula 2’s nummer)</a:t>
            </a:r>
            <a:endParaRPr lang="sv-SE" b="1" i="1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många möjliga utfall?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sv-SE" dirty="0" smtClean="0"/>
          </a:p>
          <a:p>
            <a:r>
              <a:rPr lang="sv-SE" u="sng" dirty="0" smtClean="0"/>
              <a:t>Utan</a:t>
            </a:r>
            <a:r>
              <a:rPr lang="sv-SE" dirty="0" smtClean="0"/>
              <a:t> återläggning:</a:t>
            </a:r>
            <a:endParaRPr lang="sv-SE" sz="3200" dirty="0" smtClean="0"/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återläggning:</a:t>
            </a:r>
            <a:endParaRPr lang="sv-SE" sz="3200" baseline="30000" dirty="0" smtClean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r>
              <a:rPr lang="sv-SE" dirty="0" smtClean="0"/>
              <a:t>Spelar ordningen någon roll?</a:t>
            </a:r>
          </a:p>
          <a:p>
            <a:r>
              <a:rPr lang="sv-SE" dirty="0" smtClean="0"/>
              <a:t>Dvs. skiljer vi t.ex. på </a:t>
            </a:r>
          </a:p>
          <a:p>
            <a:pPr>
              <a:buNone/>
            </a:pPr>
            <a:r>
              <a:rPr lang="sv-SE" dirty="0" smtClean="0"/>
              <a:t>		(1,3) och (3,1)</a:t>
            </a:r>
          </a:p>
          <a:p>
            <a:pPr>
              <a:buNone/>
            </a:pPr>
            <a:r>
              <a:rPr lang="sv-SE" dirty="0" smtClean="0"/>
              <a:t>	eller betraktar vi det som samma sak? Två fall som uppstår: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Ordningen spelar roll	</a:t>
            </a:r>
          </a:p>
          <a:p>
            <a:endParaRPr lang="sv-SE" dirty="0" smtClean="0"/>
          </a:p>
          <a:p>
            <a:r>
              <a:rPr lang="sv-SE" dirty="0" smtClean="0"/>
              <a:t>Ordningen spelar ingen roll	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n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n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n</a:t>
            </a:r>
            <a:r>
              <a:rPr lang="pt-BR" dirty="0" smtClean="0"/>
              <a:t>! = 1 × 2 × 3 × … × (</a:t>
            </a:r>
            <a:r>
              <a:rPr lang="pt-BR" i="1" dirty="0" smtClean="0"/>
              <a:t>n</a:t>
            </a:r>
            <a:r>
              <a:rPr lang="pt-BR" dirty="0" smtClean="0"/>
              <a:t>-1) × </a:t>
            </a:r>
            <a:r>
              <a:rPr lang="pt-BR" i="1" dirty="0" smtClean="0"/>
              <a:t>n</a:t>
            </a:r>
          </a:p>
          <a:p>
            <a:endParaRPr lang="sv-SE" sz="1200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n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Ex. På hur många olika sätt kan vi permutera de tre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, </a:t>
            </a:r>
            <a:r>
              <a:rPr lang="sv-SE" i="1" dirty="0" smtClean="0"/>
              <a:t>C?</a:t>
            </a:r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i="1" dirty="0" smtClean="0"/>
              <a:t>		ABC, ACB, BAC, BCA, CAB, CBA.</a:t>
            </a:r>
          </a:p>
          <a:p>
            <a:endParaRPr lang="sv-SE" i="1" dirty="0" smtClean="0"/>
          </a:p>
          <a:p>
            <a:pPr algn="ctr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Vi definierar 0! = 1</a:t>
            </a:r>
            <a:endParaRPr lang="sv-SE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bryr oss om ordningen? Och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</a:t>
            </a:r>
            <a:r>
              <a:rPr lang="sv-SE" i="1" dirty="0" smtClean="0"/>
              <a:t>n</a:t>
            </a:r>
            <a:r>
              <a:rPr lang="sv-SE" dirty="0" smtClean="0"/>
              <a:t> = 5, </a:t>
            </a:r>
            <a:r>
              <a:rPr lang="sv-SE" i="1" dirty="0" smtClean="0"/>
              <a:t>k</a:t>
            </a:r>
            <a:r>
              <a:rPr lang="sv-SE" dirty="0" smtClean="0"/>
              <a:t> = 2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132856" y="4500612"/>
          <a:ext cx="1161839" cy="1080120"/>
        </p:xfrm>
        <a:graphic>
          <a:graphicData uri="http://schemas.openxmlformats.org/presentationml/2006/ole">
            <p:oleObj spid="_x0000_s102402" name="Ekvation" r:id="rId3" imgW="457200" imgH="41904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052736" y="7236916"/>
          <a:ext cx="4899026" cy="1079500"/>
        </p:xfrm>
        <a:graphic>
          <a:graphicData uri="http://schemas.openxmlformats.org/presentationml/2006/ole">
            <p:oleObj spid="_x0000_s102403" name="Ekvation" r:id="rId4" imgW="1930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e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e</a:t>
            </a:r>
            <a:r>
              <a:rPr lang="sv-SE" baseline="-25000" dirty="0" smtClean="0"/>
              <a:t>2</a:t>
            </a:r>
            <a:r>
              <a:rPr lang="sv-SE" dirty="0" smtClean="0"/>
              <a:t>, osv.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element</a:t>
            </a:r>
          </a:p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A, B</a:t>
            </a:r>
            <a:r>
              <a:rPr lang="sv-SE" dirty="0" smtClean="0"/>
              <a:t>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mängder</a:t>
            </a:r>
            <a:r>
              <a:rPr lang="sv-SE" dirty="0" smtClean="0"/>
              <a:t> av element</a:t>
            </a:r>
          </a:p>
          <a:p>
            <a:pPr marL="755650" lvl="1" indent="-355600"/>
            <a:r>
              <a:rPr lang="sv-SE" dirty="0" smtClean="0"/>
              <a:t>Klamrar brukar användas {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·</a:t>
            </a:r>
            <a:r>
              <a:rPr lang="sv-SE" dirty="0" smtClean="0"/>
              <a:t>}</a:t>
            </a:r>
          </a:p>
          <a:p>
            <a:pPr marL="755650" lvl="1" indent="-355600"/>
            <a:r>
              <a:rPr lang="sv-SE" dirty="0" smtClean="0"/>
              <a:t>Ex.	A = {1,2}</a:t>
            </a:r>
          </a:p>
          <a:p>
            <a:pPr marL="355600" indent="-355600"/>
            <a:r>
              <a:rPr lang="sv-SE" dirty="0" smtClean="0"/>
              <a:t>Om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tillhör </a:t>
            </a:r>
            <a:r>
              <a:rPr lang="sv-SE" i="1" dirty="0" smtClean="0"/>
              <a:t>A</a:t>
            </a:r>
            <a:r>
              <a:rPr lang="sv-SE" dirty="0" smtClean="0"/>
              <a:t> skriver vi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A</a:t>
            </a:r>
          </a:p>
          <a:p>
            <a:pPr marL="755650" lvl="1" indent="-355600"/>
            <a:r>
              <a:rPr lang="sv-SE" dirty="0" smtClean="0"/>
              <a:t>Ex.	1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{1,2}</a:t>
            </a:r>
          </a:p>
          <a:p>
            <a:pPr marL="355600" indent="-355600"/>
            <a:r>
              <a:rPr lang="sv-SE" dirty="0" smtClean="0"/>
              <a:t>Om A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B skriver vi A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sv-SE" dirty="0" smtClean="0"/>
              <a:t>B</a:t>
            </a:r>
          </a:p>
          <a:p>
            <a:pPr marL="755650" lvl="1" indent="-355600"/>
            <a:r>
              <a:rPr lang="sv-SE" dirty="0" smtClean="0"/>
              <a:t>Ex.	A = {1,2}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/>
              <a:t>B = {1,2,3,4,5,6}</a:t>
            </a:r>
          </a:p>
          <a:p>
            <a:pPr marL="755650" lvl="1" indent="-355600"/>
            <a:r>
              <a:rPr lang="sv-SE" dirty="0" smtClean="0"/>
              <a:t>Strikt delmängd betecknas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endParaRPr lang="sv-SE" dirty="0" smtClean="0"/>
          </a:p>
          <a:p>
            <a:pPr marL="755650" lvl="1" indent="-355600"/>
            <a:r>
              <a:rPr lang="sv-SE" dirty="0" smtClean="0"/>
              <a:t>Delmängd betecknas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Kombinationer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</a:t>
            </a:r>
            <a:r>
              <a:rPr lang="sv-SE" u="sng" dirty="0" smtClean="0"/>
              <a:t>inte</a:t>
            </a:r>
            <a:r>
              <a:rPr lang="sv-SE" dirty="0" smtClean="0"/>
              <a:t> bryr oss om ordningen?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dirty="0" smtClean="0"/>
          </a:p>
          <a:p>
            <a:r>
              <a:rPr lang="sv-SE" dirty="0" smtClean="0"/>
              <a:t>Obs! Vi definierar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003201" y="5266283"/>
          <a:ext cx="3802063" cy="1177925"/>
        </p:xfrm>
        <a:graphic>
          <a:graphicData uri="http://schemas.openxmlformats.org/presentationml/2006/ole">
            <p:oleObj spid="_x0000_s103426" name="Ekvation" r:id="rId3" imgW="1498320" imgH="4572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933056" y="7498531"/>
          <a:ext cx="1223962" cy="1177925"/>
        </p:xfrm>
        <a:graphic>
          <a:graphicData uri="http://schemas.openxmlformats.org/presentationml/2006/ole">
            <p:oleObj spid="_x0000_s103427" name="Ekvation" r:id="rId4" imgW="482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F5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Framförallt Nyquist Kap 5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Men först lite repetition och lite mer kombinatorik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326832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Ordnad</a:t>
            </a: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roll, dvs. vi skiljer t.ex. på (1,2,5), (1,5,2), (2,1,5), (2,5,1), (5,1,2) och (5,2,1)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Ej ordnad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ingen roll, utfallen ovan betraktas som samma utfall</a:t>
            </a:r>
          </a:p>
        </p:txBody>
      </p:sp>
      <p:sp>
        <p:nvSpPr>
          <p:cNvPr id="4" name="Rektangel 3"/>
          <p:cNvSpPr/>
          <p:nvPr/>
        </p:nvSpPr>
        <p:spPr>
          <a:xfrm>
            <a:off x="548681" y="7884368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Om vi har dragit k </a:t>
            </a:r>
            <a:r>
              <a:rPr lang="sv-SE" sz="2400" b="1" i="1" u="sng" dirty="0" smtClean="0">
                <a:solidFill>
                  <a:srgbClr val="C00000"/>
                </a:solidFill>
              </a:rPr>
              <a:t>olika</a:t>
            </a:r>
            <a:r>
              <a:rPr lang="sv-SE" sz="2400" b="1" i="1" dirty="0" smtClean="0">
                <a:solidFill>
                  <a:srgbClr val="C00000"/>
                </a:solidFill>
              </a:rPr>
              <a:t> nummer av n möjliga, hur många sätt kan de ordnas på?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k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k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k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k</a:t>
            </a:r>
            <a:r>
              <a:rPr lang="pt-BR" dirty="0" smtClean="0"/>
              <a:t>! = </a:t>
            </a:r>
            <a:r>
              <a:rPr lang="pt-BR" i="1" dirty="0" smtClean="0"/>
              <a:t>k</a:t>
            </a:r>
            <a:r>
              <a:rPr lang="pt-BR" dirty="0" smtClean="0"/>
              <a:t> × (</a:t>
            </a:r>
            <a:r>
              <a:rPr lang="pt-BR" i="1" dirty="0" smtClean="0"/>
              <a:t>k</a:t>
            </a:r>
            <a:r>
              <a:rPr lang="pt-BR" dirty="0" smtClean="0"/>
              <a:t>-1) × … × 3 × 2 × 1</a:t>
            </a:r>
            <a:endParaRPr lang="pt-BR" i="1" dirty="0" smtClean="0"/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k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med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</a:t>
            </a:r>
            <a:r>
              <a:rPr lang="sv-SE" i="1" dirty="0" smtClean="0"/>
              <a:t>n</a:t>
            </a:r>
            <a:r>
              <a:rPr lang="sv-SE" dirty="0" smtClean="0"/>
              <a:t>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070100" y="5453063"/>
          <a:ext cx="2224088" cy="488950"/>
        </p:xfrm>
        <a:graphic>
          <a:graphicData uri="http://schemas.openxmlformats.org/presentationml/2006/ole">
            <p:oleObj spid="_x0000_s55299" name="Ekvation" r:id="rId3" imgW="87624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utan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620688" y="6660232"/>
          <a:ext cx="5029200" cy="1079500"/>
        </p:xfrm>
        <a:graphic>
          <a:graphicData uri="http://schemas.openxmlformats.org/presentationml/2006/ole">
            <p:oleObj spid="_x0000_s54275" name="Ekvation" r:id="rId3" imgW="1981080" imgH="419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20688" y="5221659"/>
          <a:ext cx="5124450" cy="522287"/>
        </p:xfrm>
        <a:graphic>
          <a:graphicData uri="http://schemas.openxmlformats.org/presentationml/2006/ole">
            <p:oleObj spid="_x0000_s54276" name="Ekvation" r:id="rId4" imgW="201924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20688" y="7667104"/>
          <a:ext cx="1417637" cy="1079500"/>
        </p:xfrm>
        <a:graphic>
          <a:graphicData uri="http://schemas.openxmlformats.org/presentationml/2006/ole">
            <p:oleObj spid="_x0000_s54277" name="Ekvation" r:id="rId5" imgW="558720" imgH="419040" progId="Equation.3">
              <p:embed/>
            </p:oleObj>
          </a:graphicData>
        </a:graphic>
      </p:graphicFrame>
      <p:sp>
        <p:nvSpPr>
          <p:cNvPr id="9" name="Vänster klammerparentes 8"/>
          <p:cNvSpPr/>
          <p:nvPr/>
        </p:nvSpPr>
        <p:spPr>
          <a:xfrm rot="16200000">
            <a:off x="3032956" y="3311861"/>
            <a:ext cx="288032" cy="5112568"/>
          </a:xfrm>
          <a:prstGeom prst="leftBrace">
            <a:avLst/>
          </a:prstGeom>
          <a:noFill/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556792" y="6012161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stycken faktorer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dirty="0" smtClean="0"/>
              <a:t>Antag att vi har </a:t>
            </a:r>
            <a:r>
              <a:rPr lang="sv-SE" i="1" dirty="0" smtClean="0"/>
              <a:t>n</a:t>
            </a:r>
            <a:r>
              <a:rPr lang="sv-SE" dirty="0" smtClean="0"/>
              <a:t> = 5 objekt </a:t>
            </a:r>
            <a:r>
              <a:rPr lang="sv-SE" i="1" dirty="0" smtClean="0"/>
              <a:t>A, B, C, D, E</a:t>
            </a:r>
            <a:r>
              <a:rPr lang="sv-SE" dirty="0" smtClean="0"/>
              <a:t> och att vi slumpmässigt väljer </a:t>
            </a:r>
            <a:r>
              <a:rPr lang="sv-SE" i="1" dirty="0" smtClean="0"/>
              <a:t>k</a:t>
            </a:r>
            <a:r>
              <a:rPr lang="sv-SE" dirty="0" smtClean="0"/>
              <a:t> = 3.</a:t>
            </a:r>
          </a:p>
          <a:p>
            <a:r>
              <a:rPr lang="sv-SE" dirty="0" smtClean="0"/>
              <a:t>Vi kan få  </a:t>
            </a:r>
            <a:r>
              <a:rPr lang="sv-SE" i="1" dirty="0" smtClean="0"/>
              <a:t>n</a:t>
            </a:r>
            <a:r>
              <a:rPr lang="sv-SE" dirty="0" smtClean="0"/>
              <a:t>!/(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k</a:t>
            </a:r>
            <a:r>
              <a:rPr lang="sv-SE" dirty="0" smtClean="0"/>
              <a:t>)!  = 5! / (5-3)! = 60 olika utfall om vi tar hänsyn till ordningen.</a:t>
            </a:r>
          </a:p>
          <a:p>
            <a:r>
              <a:rPr lang="sv-SE" dirty="0" smtClean="0"/>
              <a:t>Av alla dessa 60 utfall, hur många innehåller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? </a:t>
            </a:r>
          </a:p>
          <a:p>
            <a:r>
              <a:rPr lang="sv-SE" dirty="0" smtClean="0"/>
              <a:t>Svar: Vi kan lista dem: </a:t>
            </a:r>
            <a:r>
              <a:rPr lang="sv-SE" i="1" dirty="0" smtClean="0"/>
              <a:t>ABC</a:t>
            </a:r>
            <a:r>
              <a:rPr lang="sv-SE" dirty="0" smtClean="0"/>
              <a:t>, </a:t>
            </a:r>
            <a:r>
              <a:rPr lang="sv-SE" i="1" dirty="0" smtClean="0"/>
              <a:t>ACB</a:t>
            </a:r>
            <a:r>
              <a:rPr lang="sv-SE" dirty="0" smtClean="0"/>
              <a:t>, </a:t>
            </a:r>
            <a:r>
              <a:rPr lang="sv-SE" i="1" dirty="0" smtClean="0"/>
              <a:t>BAC</a:t>
            </a:r>
            <a:r>
              <a:rPr lang="sv-SE" dirty="0" smtClean="0"/>
              <a:t>, </a:t>
            </a:r>
            <a:r>
              <a:rPr lang="sv-SE" i="1" dirty="0" smtClean="0"/>
              <a:t>BCA</a:t>
            </a:r>
            <a:r>
              <a:rPr lang="sv-SE" dirty="0" smtClean="0"/>
              <a:t>, </a:t>
            </a:r>
            <a:r>
              <a:rPr lang="sv-SE" i="1" dirty="0" smtClean="0"/>
              <a:t>CAB</a:t>
            </a:r>
            <a:r>
              <a:rPr lang="sv-SE" dirty="0" smtClean="0"/>
              <a:t>, </a:t>
            </a:r>
            <a:r>
              <a:rPr lang="sv-SE" i="1" dirty="0" smtClean="0"/>
              <a:t>CBA</a:t>
            </a:r>
            <a:r>
              <a:rPr lang="sv-SE" dirty="0" smtClean="0"/>
              <a:t>; 6 utfall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b="1" i="1" dirty="0" smtClean="0">
                <a:solidFill>
                  <a:srgbClr val="C00000"/>
                </a:solidFill>
              </a:rPr>
              <a:t>Eller inse att de k objekten kan ordnas på k! = 3! = 6 sätt</a:t>
            </a:r>
            <a:endParaRPr lang="pt-BR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581275" y="4643438"/>
          <a:ext cx="1095375" cy="1079500"/>
        </p:xfrm>
        <a:graphic>
          <a:graphicData uri="http://schemas.openxmlformats.org/presentationml/2006/ole">
            <p:oleObj spid="_x0000_s57348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140968" y="7524328"/>
          <a:ext cx="2352675" cy="1177925"/>
        </p:xfrm>
        <a:graphic>
          <a:graphicData uri="http://schemas.openxmlformats.org/presentationml/2006/ole">
            <p:oleObj spid="_x0000_s57349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2718272" y="8345208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el-GR" dirty="0" smtClean="0"/>
              <a:t>Ω</a:t>
            </a:r>
            <a:r>
              <a:rPr lang="sv-SE" dirty="0" smtClean="0"/>
              <a:t> = {1,2,3,4,5,6} och att 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{2,3,4} och </a:t>
            </a:r>
            <a:r>
              <a:rPr lang="sv-SE" i="1" dirty="0" smtClean="0"/>
              <a:t>C</a:t>
            </a:r>
            <a:r>
              <a:rPr lang="sv-SE" dirty="0" smtClean="0"/>
              <a:t> = {3}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Komplementet</a:t>
            </a:r>
            <a:r>
              <a:rPr lang="sv-SE" dirty="0" smtClean="0"/>
              <a:t> till en mängd är allt som </a:t>
            </a:r>
            <a:r>
              <a:rPr lang="sv-SE" u="sng" dirty="0" smtClean="0"/>
              <a:t>inte</a:t>
            </a:r>
            <a:r>
              <a:rPr lang="sv-SE" dirty="0" smtClean="0"/>
              <a:t> ingår i mängden och betecknas med </a:t>
            </a:r>
            <a:r>
              <a:rPr lang="sv-SE" i="1" dirty="0" smtClean="0"/>
              <a:t>Ā</a:t>
            </a:r>
            <a:r>
              <a:rPr lang="sv-SE" dirty="0" smtClean="0"/>
              <a:t> eller </a:t>
            </a:r>
            <a:r>
              <a:rPr lang="sv-SE" i="1" dirty="0" smtClean="0"/>
              <a:t>A</a:t>
            </a:r>
            <a:r>
              <a:rPr lang="sv-SE" dirty="0" smtClean="0"/>
              <a:t>’ 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Ā</a:t>
            </a:r>
            <a:r>
              <a:rPr lang="sv-SE" dirty="0" smtClean="0"/>
              <a:t> = {3,4,5,6}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Unionen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{1,2,3,4}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{2}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där </a:t>
            </a:r>
            <a:r>
              <a:rPr lang="sv-SE" i="1" dirty="0" smtClean="0"/>
              <a:t>k ≤ n</a:t>
            </a:r>
            <a:r>
              <a:rPr lang="sv-SE" dirty="0" smtClean="0"/>
              <a:t>, och strunta i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Pascals triangel</a:t>
            </a:r>
            <a:endParaRPr lang="sv-SE" i="1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k:te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koeffeicienten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i 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a+b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268760" y="4283968"/>
          <a:ext cx="3802063" cy="1177925"/>
        </p:xfrm>
        <a:graphic>
          <a:graphicData uri="http://schemas.openxmlformats.org/presentationml/2006/ole">
            <p:oleObj spid="_x0000_s59394" name="Ekvation" r:id="rId3" imgW="1498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Några särskilda resultat: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På hur många sätt kan man dra fem kort ur en vanlig kortlek?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124744" y="4860032"/>
          <a:ext cx="3039938" cy="1099773"/>
        </p:xfrm>
        <a:graphic>
          <a:graphicData uri="http://schemas.openxmlformats.org/presentationml/2006/ole">
            <p:oleObj spid="_x0000_s60419" name="Ekvation" r:id="rId3" imgW="1282680" imgH="45720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124743" y="3563888"/>
          <a:ext cx="4536505" cy="1091114"/>
        </p:xfrm>
        <a:graphic>
          <a:graphicData uri="http://schemas.openxmlformats.org/presentationml/2006/ole">
            <p:oleObj spid="_x0000_s60420" name="Ekvation" r:id="rId4" imgW="19303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764704" y="7596336"/>
          <a:ext cx="5713934" cy="945275"/>
        </p:xfrm>
        <a:graphic>
          <a:graphicData uri="http://schemas.openxmlformats.org/presentationml/2006/ole">
            <p:oleObj spid="_x0000_s60421" name="Ekvation" r:id="rId5" imgW="28065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7822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88640" y="3275856"/>
          <a:ext cx="6552728" cy="2473326"/>
        </p:xfrm>
        <a:graphic>
          <a:graphicData uri="http://schemas.openxmlformats.org/drawingml/2006/table">
            <a:tbl>
              <a:tblPr/>
              <a:tblGrid>
                <a:gridCol w="1872208"/>
                <a:gridCol w="1800200"/>
                <a:gridCol w="288032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25713" y="4932239"/>
          <a:ext cx="804862" cy="747712"/>
        </p:xfrm>
        <a:graphic>
          <a:graphicData uri="http://schemas.openxmlformats.org/presentationml/2006/ole">
            <p:oleObj spid="_x0000_s9218" name="Ekvation" r:id="rId3" imgW="45720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293096" y="4860032"/>
          <a:ext cx="1743075" cy="773113"/>
        </p:xfrm>
        <a:graphic>
          <a:graphicData uri="http://schemas.openxmlformats.org/presentationml/2006/ole">
            <p:oleObj spid="_x0000_s9219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722563" y="4140076"/>
          <a:ext cx="406400" cy="439738"/>
        </p:xfrm>
        <a:graphic>
          <a:graphicData uri="http://schemas.openxmlformats.org/presentationml/2006/ole">
            <p:oleObj spid="_x0000_s9220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994150" y="3924300"/>
          <a:ext cx="2492375" cy="779463"/>
        </p:xfrm>
        <a:graphic>
          <a:graphicData uri="http://schemas.openxmlformats.org/presentationml/2006/ole">
            <p:oleObj spid="_x0000_s9221" name="Ekvation" r:id="rId6" imgW="1460160" imgH="45720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344531" y="6454081"/>
            <a:ext cx="6172200" cy="782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Intressant samband?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32656" y="7308304"/>
          <a:ext cx="6334126" cy="815975"/>
        </p:xfrm>
        <a:graphic>
          <a:graphicData uri="http://schemas.openxmlformats.org/presentationml/2006/ole">
            <p:oleObj spid="_x0000_s9222" name="Ekvation" r:id="rId7" imgW="34034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r>
              <a:rPr lang="sv-SE" sz="2800" dirty="0" smtClean="0"/>
              <a:t>Hur många olika urval kan vi dra från Sveriges befolkning (</a:t>
            </a:r>
            <a:r>
              <a:rPr lang="sv-SE" sz="2800" i="1" dirty="0" smtClean="0"/>
              <a:t>n</a:t>
            </a:r>
            <a:r>
              <a:rPr lang="sv-SE" sz="2800" dirty="0" smtClean="0"/>
              <a:t> = ca 9 miljoner) av storlek </a:t>
            </a:r>
            <a:r>
              <a:rPr lang="sv-SE" sz="2800" i="1" dirty="0" smtClean="0"/>
              <a:t>k</a:t>
            </a:r>
            <a:r>
              <a:rPr lang="sv-SE" sz="2800" dirty="0" smtClean="0"/>
              <a:t> = 1000?</a:t>
            </a:r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260648" y="3779912"/>
          <a:ext cx="6287764" cy="4697438"/>
        </p:xfrm>
        <a:graphic>
          <a:graphicData uri="http://schemas.openxmlformats.org/drawingml/2006/table">
            <a:tbl>
              <a:tblPr/>
              <a:tblGrid>
                <a:gridCol w="1539552"/>
                <a:gridCol w="474821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1939900" y="5210026"/>
          <a:ext cx="2559050" cy="946150"/>
        </p:xfrm>
        <a:graphic>
          <a:graphicData uri="http://schemas.openxmlformats.org/presentationml/2006/ole">
            <p:oleObj spid="_x0000_s78853" name="Ekvation" r:id="rId3" imgW="12571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939900" y="4248522"/>
          <a:ext cx="2559050" cy="946150"/>
        </p:xfrm>
        <a:graphic>
          <a:graphicData uri="http://schemas.openxmlformats.org/presentationml/2006/ole">
            <p:oleObj spid="_x0000_s78852" name="Ekvation" r:id="rId4" imgW="1257120" imgH="457200" progId="Equation.3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1896889" y="7812360"/>
          <a:ext cx="2636837" cy="420688"/>
        </p:xfrm>
        <a:graphic>
          <a:graphicData uri="http://schemas.openxmlformats.org/presentationml/2006/ole">
            <p:oleObj spid="_x0000_s78856" name="Ekvation" r:id="rId5" imgW="1295280" imgH="203040" progId="Equation.3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2011685" y="6709941"/>
          <a:ext cx="2376487" cy="814387"/>
        </p:xfrm>
        <a:graphic>
          <a:graphicData uri="http://schemas.openxmlformats.org/presentationml/2006/ole">
            <p:oleObj spid="_x0000_s78857" name="Ekvation" r:id="rId6" imgW="1168200" imgH="39348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532188" y="4499992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4382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5" name="Platshållare för innehåll 2"/>
          <p:cNvSpPr txBox="1">
            <a:spLocks/>
          </p:cNvSpPr>
          <p:nvPr/>
        </p:nvSpPr>
        <p:spPr>
          <a:xfrm>
            <a:off x="4532188" y="5448796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4382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6" name="Platshållare för innehåll 2"/>
          <p:cNvSpPr txBox="1">
            <a:spLocks/>
          </p:cNvSpPr>
          <p:nvPr/>
        </p:nvSpPr>
        <p:spPr>
          <a:xfrm>
            <a:off x="4532188" y="6948264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6950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7" name="Platshållare för innehåll 2"/>
          <p:cNvSpPr txBox="1">
            <a:spLocks/>
          </p:cNvSpPr>
          <p:nvPr/>
        </p:nvSpPr>
        <p:spPr>
          <a:xfrm>
            <a:off x="4532188" y="7884368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6950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Att beräkna sannolikheter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sz="2800" dirty="0" smtClean="0"/>
              <a:t>Händelser;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, </a:t>
            </a:r>
            <a:r>
              <a:rPr lang="sv-SE" sz="2800" i="1" dirty="0" smtClean="0"/>
              <a:t>C</a:t>
            </a:r>
            <a:r>
              <a:rPr lang="sv-SE" sz="2800" dirty="0" smtClean="0"/>
              <a:t> osv.</a:t>
            </a:r>
          </a:p>
          <a:p>
            <a:pPr marL="355600" indent="-355600"/>
            <a:r>
              <a:rPr lang="sv-SE" sz="2800" dirty="0" smtClean="0"/>
              <a:t>Sannolikheten för att A ska inträffa;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Alla händelser;		0 ≤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 ≤ 1</a:t>
            </a:r>
          </a:p>
          <a:p>
            <a:pPr marL="355600" indent="-355600"/>
            <a:r>
              <a:rPr lang="sv-SE" sz="2800" dirty="0" smtClean="0"/>
              <a:t>Omöjlig händelse;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dirty="0" smtClean="0">
                <a:latin typeface="Cambria Math"/>
                <a:ea typeface="Cambria Math"/>
              </a:rPr>
              <a:t>∅</a:t>
            </a:r>
            <a:r>
              <a:rPr lang="sv-SE" sz="2800" dirty="0" smtClean="0"/>
              <a:t>) = 0</a:t>
            </a:r>
          </a:p>
          <a:p>
            <a:pPr marL="355600" indent="-355600"/>
            <a:r>
              <a:rPr lang="sv-SE" sz="2800" dirty="0" smtClean="0"/>
              <a:t>Säker händelse;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 marL="355600" indent="-355600"/>
            <a:r>
              <a:rPr lang="sv-SE" sz="2800" dirty="0" smtClean="0"/>
              <a:t>A och/eller B (union);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A </a:t>
            </a:r>
            <a:r>
              <a:rPr lang="sv-SE" sz="2800" u="sng" dirty="0" smtClean="0"/>
              <a:t>och</a:t>
            </a:r>
            <a:r>
              <a:rPr lang="sv-SE" sz="2800" dirty="0" smtClean="0"/>
              <a:t> B (snitt);	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Inte A (komplement);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Ā</a:t>
            </a:r>
            <a:r>
              <a:rPr lang="sv-SE" sz="2800" dirty="0" smtClean="0"/>
              <a:t>) = 1 - </a:t>
            </a:r>
            <a:r>
              <a:rPr lang="sv-SE" sz="2800" i="1" dirty="0" smtClean="0"/>
              <a:t>P</a:t>
            </a:r>
            <a:r>
              <a:rPr lang="sv-SE" sz="2800" dirty="0" smtClean="0"/>
              <a:t>(A)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0648" y="2133601"/>
            <a:ext cx="6336704" cy="114225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3805313"/>
            <a:ext cx="6172200" cy="5015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Dra ett kort ur en kortlek och låt </a:t>
            </a:r>
            <a:r>
              <a:rPr lang="sv-SE" sz="2800" i="1" dirty="0" smtClean="0"/>
              <a:t>A</a:t>
            </a:r>
            <a:r>
              <a:rPr lang="sv-SE" sz="2800" dirty="0" smtClean="0"/>
              <a:t> = Hjärter, </a:t>
            </a:r>
            <a:r>
              <a:rPr lang="sv-SE" sz="2800" i="1" dirty="0" smtClean="0"/>
              <a:t>B</a:t>
            </a:r>
            <a:r>
              <a:rPr lang="sv-SE" sz="2800" dirty="0" smtClean="0"/>
              <a:t> = Klätt, </a:t>
            </a:r>
            <a:r>
              <a:rPr lang="sv-SE" sz="2800" i="1" dirty="0" smtClean="0"/>
              <a:t>C</a:t>
            </a:r>
            <a:r>
              <a:rPr lang="sv-SE" sz="2800" dirty="0" smtClean="0"/>
              <a:t> = Spader Kung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13/52 = 1/4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12/52 = 3/13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1/52</a:t>
            </a:r>
          </a:p>
          <a:p>
            <a:pPr marL="355600" indent="-355600"/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(”Klätt hjärter”) =  3/52</a:t>
            </a:r>
          </a:p>
          <a:p>
            <a:pPr marL="355600" indent="-355600">
              <a:buNone/>
            </a:pPr>
            <a:endParaRPr lang="sv-SE" sz="1200" dirty="0" smtClean="0">
              <a:ea typeface="Cambria Math"/>
            </a:endParaRPr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(”Hjärter och/eller Klätt”)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1/4 + 3/13 – 3/52 = (13+12-3)/52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22/52 = 11/26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</a:t>
            </a:r>
            <a:r>
              <a:rPr lang="sv-SE" sz="2800" dirty="0" err="1" smtClean="0">
                <a:ea typeface="Cambria Math"/>
              </a:rPr>
              <a:t>hj</a:t>
            </a:r>
            <a:r>
              <a:rPr lang="sv-SE" sz="2800" dirty="0" smtClean="0">
                <a:ea typeface="Cambria Math"/>
              </a:rPr>
              <a:t> och/eller </a:t>
            </a:r>
            <a:r>
              <a:rPr lang="sv-SE" sz="2800" dirty="0" err="1" smtClean="0">
                <a:ea typeface="Cambria Math"/>
              </a:rPr>
              <a:t>spK</a:t>
            </a:r>
            <a:r>
              <a:rPr lang="sv-SE" sz="2800" dirty="0" smtClean="0">
                <a:ea typeface="Cambria Math"/>
              </a:rPr>
              <a:t>”)</a:t>
            </a:r>
          </a:p>
          <a:p>
            <a:pPr marL="355600" indent="-355600"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(13+1)/52</a:t>
            </a:r>
            <a:endParaRPr lang="sv-SE" sz="2800" dirty="0" smtClean="0">
              <a:ea typeface="Cambria Math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Addera mera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Tre händelser A, B och C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>
              <a:lnSpc>
                <a:spcPct val="150000"/>
              </a:lnSpc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+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Rita ett </a:t>
            </a:r>
            <a:r>
              <a:rPr lang="sv-SE" dirty="0" err="1" smtClean="0"/>
              <a:t>Venndiagram</a:t>
            </a:r>
            <a:r>
              <a:rPr lang="sv-SE" dirty="0" smtClean="0"/>
              <a:t>!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sz="2800" u="sng" dirty="0" smtClean="0">
                <a:solidFill>
                  <a:schemeClr val="accent5">
                    <a:lumMod val="50000"/>
                  </a:schemeClr>
                </a:solidFill>
              </a:rPr>
              <a:t>Övning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Hjärter,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Klätt,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jämnt (dam = 12, ess = 1). Beräkna varje term i additionssatsen ovan!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114225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</a:t>
            </a:r>
            <a:r>
              <a:rPr lang="sv-SE" i="1" dirty="0" smtClean="0"/>
              <a:t>A</a:t>
            </a:r>
            <a:r>
              <a:rPr lang="sv-SE" dirty="0" smtClean="0"/>
              <a:t> inträffar givet att </a:t>
            </a:r>
            <a:r>
              <a:rPr lang="sv-SE" i="1" dirty="0" smtClean="0"/>
              <a:t>B</a:t>
            </a:r>
            <a:r>
              <a:rPr lang="sv-SE" dirty="0" smtClean="0"/>
              <a:t> inträffar eller har inträffat.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3805313"/>
            <a:ext cx="6172200" cy="5015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Exempel: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jämnt?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udda? 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</a:t>
            </a: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blev 5?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Vad är det som händer med utfallsrummet?</a:t>
            </a:r>
            <a:endParaRPr kumimoji="0" lang="sv-SE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r>
              <a:rPr lang="sv-SE" dirty="0" smtClean="0"/>
              <a:t>Genom att händelsen </a:t>
            </a:r>
            <a:r>
              <a:rPr lang="sv-SE" i="1" dirty="0" smtClean="0"/>
              <a:t>B</a:t>
            </a:r>
            <a:r>
              <a:rPr lang="sv-SE" dirty="0" smtClean="0"/>
              <a:t> har inträffat så kan vi säga att utfallsrummet </a:t>
            </a:r>
            <a:r>
              <a:rPr lang="el-GR" dirty="0" smtClean="0"/>
              <a:t>Ω </a:t>
            </a:r>
            <a:r>
              <a:rPr lang="sv-SE" dirty="0" smtClean="0"/>
              <a:t>har påverkats.</a:t>
            </a:r>
          </a:p>
          <a:p>
            <a:endParaRPr lang="sv-SE" sz="12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har inte hänt, dvs. vi kan stryka bort den delen av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dirty="0" smtClean="0"/>
              <a:t>Sannolikheten för </a:t>
            </a:r>
            <a:r>
              <a:rPr lang="sv-SE" i="1" dirty="0" smtClean="0"/>
              <a:t>A</a:t>
            </a:r>
            <a:r>
              <a:rPr lang="sv-SE" dirty="0" smtClean="0"/>
              <a:t> beräknas genom att titta på den del av </a:t>
            </a:r>
            <a:r>
              <a:rPr lang="sv-SE" i="1" dirty="0" smtClean="0"/>
              <a:t>A</a:t>
            </a:r>
            <a:r>
              <a:rPr lang="sv-SE" dirty="0" smtClean="0"/>
              <a:t> som sammanfaller med </a:t>
            </a:r>
            <a:r>
              <a:rPr lang="sv-SE" i="1" dirty="0" smtClean="0"/>
              <a:t>B</a:t>
            </a:r>
            <a:r>
              <a:rPr lang="sv-SE" dirty="0" smtClean="0"/>
              <a:t> dvs.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och jämföra med </a:t>
            </a:r>
            <a:r>
              <a:rPr lang="sv-SE" i="1" dirty="0" smtClean="0"/>
              <a:t>B</a:t>
            </a:r>
          </a:p>
        </p:txBody>
      </p:sp>
      <p:cxnSp>
        <p:nvCxnSpPr>
          <p:cNvPr id="6" name="Rak 5"/>
          <p:cNvCxnSpPr/>
          <p:nvPr/>
        </p:nvCxnSpPr>
        <p:spPr>
          <a:xfrm>
            <a:off x="836712" y="3995936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Tomma mängden</a:t>
            </a:r>
            <a:r>
              <a:rPr lang="sv-SE" dirty="0" smtClean="0"/>
              <a:t> är delmängden till </a:t>
            </a:r>
            <a:r>
              <a:rPr lang="el-GR" dirty="0" smtClean="0"/>
              <a:t>Ω</a:t>
            </a:r>
            <a:r>
              <a:rPr lang="sv-SE" dirty="0" smtClean="0"/>
              <a:t> som inte innehåller några element alls. Betecknas med </a:t>
            </a:r>
            <a:r>
              <a:rPr lang="sv-SE" dirty="0" smtClean="0">
                <a:latin typeface="Cambria Math"/>
                <a:ea typeface="Cambria Math"/>
              </a:rPr>
              <a:t>∅.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Två mängder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dirty="0" smtClean="0"/>
              <a:t> (oförenliga) om snittet är tomt</a:t>
            </a:r>
          </a:p>
          <a:p>
            <a:pPr marL="755650" lvl="1" indent="-355600"/>
            <a:r>
              <a:rPr lang="sv-SE" dirty="0" smtClean="0"/>
              <a:t>Ex.	 A = {1,2} och C = {3}</a:t>
            </a:r>
          </a:p>
          <a:p>
            <a:pPr marL="755650" lvl="1" indent="-355600">
              <a:buNone/>
            </a:pPr>
            <a:r>
              <a:rPr lang="sv-SE" dirty="0" smtClean="0"/>
              <a:t>			 A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B = 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4797152" y="2915816"/>
            <a:ext cx="158417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844824" y="7591042"/>
          <a:ext cx="2819251" cy="1049721"/>
        </p:xfrm>
        <a:graphic>
          <a:graphicData uri="http://schemas.openxmlformats.org/presentationml/2006/ole">
            <p:oleObj spid="_x0000_s79874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701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1700808" y="5508104"/>
          <a:ext cx="2819400" cy="1049338"/>
        </p:xfrm>
        <a:graphic>
          <a:graphicData uri="http://schemas.openxmlformats.org/presentationml/2006/ole">
            <p:oleObj spid="_x0000_s80899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Ibland är faktiskt de betingade </a:t>
            </a:r>
            <a:r>
              <a:rPr lang="sv-SE" sz="2800" dirty="0" err="1" smtClean="0"/>
              <a:t>sannolik-heterna</a:t>
            </a:r>
            <a:r>
              <a:rPr lang="sv-SE" sz="2800" dirty="0" smtClean="0"/>
              <a:t> kända snarare än snittet.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T.ex. Man har två modeller av en produkt i lager, 30 % av en gammal modell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och 70 % av en nyare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Av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brukar 8 % vara behäftade med fel (händelse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 av den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 brukar 3 % vara fel.</a:t>
            </a:r>
          </a:p>
          <a:p>
            <a:pPr marL="0" indent="0">
              <a:buNone/>
            </a:pPr>
            <a:endParaRPr lang="sv-SE" sz="1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man tar en enhet på måfå ur lagret, vad är sannolikheten att 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fel på den?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givet att det är fel på den?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lphaLcParenR"/>
            </a:pPr>
            <a:r>
              <a:rPr lang="sv-SE" sz="2800" dirty="0" smtClean="0"/>
              <a:t>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dirty="0" smtClean="0"/>
              <a:t>0,08 ∙ 0,3 + 0,03 ∙ 0,7 =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4,5 %</a:t>
            </a:r>
          </a:p>
          <a:p>
            <a:pPr marL="514350" indent="-514350">
              <a:buNone/>
            </a:pPr>
            <a:endParaRPr lang="sv-SE" sz="1200" dirty="0" smtClean="0">
              <a:ea typeface="Cambria Math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lphaLcParenR" startAt="2"/>
            </a:pP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latin typeface="Cambria Math"/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/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0,08 ∙ 0,7 /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0,53333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ca 53 %</a:t>
            </a:r>
          </a:p>
          <a:p>
            <a:pPr marL="514350" indent="-514350">
              <a:spcBef>
                <a:spcPts val="1200"/>
              </a:spcBef>
              <a:buNone/>
            </a:pPr>
            <a:endParaRPr lang="sv-SE" sz="1200" dirty="0" smtClean="0">
              <a:ea typeface="Cambria Math"/>
            </a:endParaRPr>
          </a:p>
          <a:p>
            <a:pPr marL="514350" indent="-514350" algn="ctr">
              <a:spcBef>
                <a:spcPts val="1200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  <a:ea typeface="Cambria Math"/>
              </a:rPr>
              <a:t>Är detta vettiga svar?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869160" y="1835696"/>
            <a:ext cx="158417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sv-SE" sz="2000" b="0" i="1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6" name="Rak 5"/>
          <p:cNvCxnSpPr/>
          <p:nvPr/>
        </p:nvCxnSpPr>
        <p:spPr>
          <a:xfrm>
            <a:off x="5517232" y="1914528"/>
            <a:ext cx="216024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Slumpmässigt urval av </a:t>
            </a:r>
            <a:r>
              <a:rPr lang="sv-SE" i="1" dirty="0" smtClean="0"/>
              <a:t>n</a:t>
            </a:r>
            <a:r>
              <a:rPr lang="sv-SE" dirty="0" smtClean="0"/>
              <a:t> = 2 ur en grupp av </a:t>
            </a:r>
            <a:r>
              <a:rPr lang="sv-SE" i="1" dirty="0" smtClean="0"/>
              <a:t>N</a:t>
            </a:r>
            <a:r>
              <a:rPr lang="sv-SE" dirty="0" smtClean="0"/>
              <a:t> = 10 objekt.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drar först en (experiment 1) och sedan en till (experiment 2)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Är experimenten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med</a:t>
            </a:r>
            <a:r>
              <a:rPr lang="sv-SE" dirty="0" smtClean="0"/>
              <a:t> återläggning</a:t>
            </a:r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utan</a:t>
            </a:r>
            <a:r>
              <a:rPr lang="sv-SE" dirty="0" smtClean="0"/>
              <a:t> återläggning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fångar en fisk i en sjö. Vi noterar kön, mäter vikt och längd, bedömer eventuella skador etc. Vi kastar sedan tillbaks den. Vi upprepar detta </a:t>
            </a:r>
            <a:r>
              <a:rPr lang="sv-SE" i="1" dirty="0" smtClean="0"/>
              <a:t>k</a:t>
            </a:r>
            <a:r>
              <a:rPr lang="sv-SE" dirty="0" smtClean="0"/>
              <a:t> gånger.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Är fångsterna oberoende?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Hur kan våra mätresultat och observationer eventuellt påverkas om det finns ett beroende?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000" dirty="0" smtClean="0"/>
              <a:t>Ex) Du är i Stockholm och en kompis  i Las Vegas och ni kastar samtidigt varsin rättvis tärning. Vi vet (antar) att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 algn="ctr">
              <a:buNone/>
            </a:pP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6) =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 = 1/6</a:t>
            </a:r>
          </a:p>
          <a:p>
            <a:pPr marL="0" indent="0">
              <a:buNone/>
            </a:pPr>
            <a:endParaRPr lang="sv-SE" sz="1300" dirty="0" smtClean="0"/>
          </a:p>
          <a:p>
            <a:pPr marL="355600" indent="-355600"/>
            <a:r>
              <a:rPr lang="sv-SE" sz="3000" dirty="0" smtClean="0"/>
              <a:t>Vad är sannolikheten att ni båda får en sexa?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∩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</a:t>
            </a:r>
          </a:p>
          <a:p>
            <a:pPr marL="355600" indent="-355600">
              <a:spcBef>
                <a:spcPts val="2400"/>
              </a:spcBef>
            </a:pPr>
            <a:r>
              <a:rPr lang="sv-SE" sz="3000" dirty="0" smtClean="0"/>
              <a:t>Vad är sannolikheten att din kompis fick en sexa givet att du fick det?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 ∣ 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330249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</a:t>
            </a:r>
            <a:r>
              <a:rPr lang="sv-SE" dirty="0" smtClean="0"/>
              <a:t>omvänt </a:t>
            </a:r>
            <a:r>
              <a:rPr lang="sv-SE" dirty="0" smtClean="0"/>
              <a:t>om man kan visa att </a:t>
            </a:r>
            <a:r>
              <a:rPr lang="sv-SE" dirty="0" smtClean="0"/>
              <a:t>de </a:t>
            </a:r>
            <a:r>
              <a:rPr lang="sv-SE" dirty="0" smtClean="0"/>
              <a:t>är oberoende </a:t>
            </a:r>
            <a:r>
              <a:rPr lang="sv-SE" dirty="0" smtClean="0"/>
              <a:t>så är</a:t>
            </a:r>
            <a:r>
              <a:rPr lang="sv-SE" i="1" dirty="0" smtClean="0"/>
              <a:t> 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622818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Hur ser vi det sista? Jo,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Om A och B är oberoende, så är de även oberoende av varandras komplement och komplementen är också oberoende av varandra. Dvs. varje par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är också oberoende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620688" y="3010099"/>
          <a:ext cx="5638800" cy="1049337"/>
        </p:xfrm>
        <a:graphic>
          <a:graphicData uri="http://schemas.openxmlformats.org/presentationml/2006/ole">
            <p:oleObj spid="_x0000_s89090" name="Ekvation" r:id="rId3" imgW="2286000" imgH="41904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124744" y="7236296"/>
          <a:ext cx="4635500" cy="539750"/>
        </p:xfrm>
        <a:graphic>
          <a:graphicData uri="http://schemas.openxmlformats.org/presentationml/2006/ole">
            <p:oleObj spid="_x0000_s89091" name="Ekvation" r:id="rId4" imgW="18795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F6 Nyquist kap 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Vad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Diskreta och kontinuerliga </a:t>
            </a:r>
            <a:r>
              <a:rPr lang="sv-SE" i="1" dirty="0" err="1" smtClean="0"/>
              <a:t>sv</a:t>
            </a:r>
            <a:endParaRPr lang="sv-SE" i="1" dirty="0" smtClean="0"/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Frekvensfunktion (</a:t>
            </a:r>
            <a:r>
              <a:rPr lang="sv-SE" i="1" dirty="0" err="1" smtClean="0"/>
              <a:t>diskr</a:t>
            </a:r>
            <a:r>
              <a:rPr lang="sv-SE" i="1" dirty="0" smtClean="0"/>
              <a:t>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Täthetsfunktion (kont.)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Fördelningsfunktion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Men först lite repetition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Additionssatsen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Betingade sannolikheter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Oberoende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Ett kort dras slumpmässigt ur en kortlek bestående av de vanliga 52 korten. </a:t>
            </a:r>
            <a:r>
              <a:rPr lang="sv-SE" sz="2800" dirty="0" err="1" smtClean="0"/>
              <a:t>Deiniera</a:t>
            </a:r>
            <a:r>
              <a:rPr lang="sv-SE" sz="2800" dirty="0" smtClean="0"/>
              <a:t> händelserna</a:t>
            </a:r>
          </a:p>
          <a:p>
            <a:pPr marL="0" indent="0">
              <a:spcBef>
                <a:spcPts val="600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A = ”rött kort,  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B = ”kung”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C = ”spader”</a:t>
            </a:r>
          </a:p>
          <a:p>
            <a:pPr marL="355600" indent="-355600">
              <a:spcBef>
                <a:spcPts val="600"/>
              </a:spcBef>
              <a:buNone/>
            </a:pPr>
            <a:endParaRPr lang="sv-SE" sz="1200" dirty="0" smtClean="0"/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Vilka par av A, B och C är disjunkta?</a:t>
            </a:r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Tolka följande händelser och rita </a:t>
            </a:r>
            <a:r>
              <a:rPr lang="sv-SE" sz="2800" dirty="0" err="1" smtClean="0"/>
              <a:t>Venndiagram</a:t>
            </a:r>
            <a:r>
              <a:rPr lang="sv-SE" sz="2800" dirty="0" smtClean="0"/>
              <a:t>:</a:t>
            </a:r>
          </a:p>
          <a:p>
            <a:pPr marL="514350" indent="-514350">
              <a:spcBef>
                <a:spcPts val="600"/>
              </a:spcBef>
              <a:buNone/>
            </a:pPr>
            <a:endParaRPr lang="sv-SE" sz="1200" dirty="0" smtClean="0"/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Ā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B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C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2721620" y="7210896"/>
            <a:ext cx="3371676" cy="1787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B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C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lang="sv-SE" sz="2400" dirty="0" smtClean="0"/>
              <a:t>∪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3750940" y="8138492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0648" y="2133601"/>
            <a:ext cx="6336704" cy="114225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3805313"/>
            <a:ext cx="6172200" cy="5015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11660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vet vad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är, beräkna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908720" y="2987824"/>
          <a:ext cx="4916487" cy="541338"/>
        </p:xfrm>
        <a:graphic>
          <a:graphicData uri="http://schemas.openxmlformats.org/presentationml/2006/ole">
            <p:oleObj spid="_x0000_s157698" name="Ekvation" r:id="rId3" imgW="1993680" imgH="215640" progId="Equation.3">
              <p:embed/>
            </p:oleObj>
          </a:graphicData>
        </a:graphic>
      </p:graphicFrame>
      <p:graphicFrame>
        <p:nvGraphicFramePr>
          <p:cNvPr id="161795" name="Object 3"/>
          <p:cNvGraphicFramePr>
            <a:graphicFrameLocks noChangeAspect="1"/>
          </p:cNvGraphicFramePr>
          <p:nvPr/>
        </p:nvGraphicFramePr>
        <p:xfrm>
          <a:off x="908720" y="4278436"/>
          <a:ext cx="5322888" cy="509588"/>
        </p:xfrm>
        <a:graphic>
          <a:graphicData uri="http://schemas.openxmlformats.org/presentationml/2006/ole">
            <p:oleObj spid="_x0000_s157699" name="Ekvation" r:id="rId4" imgW="2158920" imgH="203040" progId="Equation.3">
              <p:embed/>
            </p:oleObj>
          </a:graphicData>
        </a:graphic>
      </p:graphicFrame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929977" y="6726708"/>
          <a:ext cx="5667375" cy="509588"/>
        </p:xfrm>
        <a:graphic>
          <a:graphicData uri="http://schemas.openxmlformats.org/presentationml/2006/ole">
            <p:oleObj spid="_x0000_s157700" name="Ekvation" r:id="rId5" imgW="2298600" imgH="203040" progId="Equation.3">
              <p:embed/>
            </p:oleObj>
          </a:graphicData>
        </a:graphic>
      </p:graphicFrame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908720" y="5940152"/>
          <a:ext cx="4759325" cy="508000"/>
        </p:xfrm>
        <a:graphic>
          <a:graphicData uri="http://schemas.openxmlformats.org/presentationml/2006/ole">
            <p:oleObj spid="_x0000_s157701" name="Ekvation" r:id="rId6" imgW="1930320" imgH="203040" progId="Equation.3">
              <p:embed/>
            </p:oleObj>
          </a:graphicData>
        </a:graphic>
      </p:graphicFrame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932470" y="7423547"/>
          <a:ext cx="3817938" cy="604837"/>
        </p:xfrm>
        <a:graphic>
          <a:graphicData uri="http://schemas.openxmlformats.org/presentationml/2006/ole">
            <p:oleObj spid="_x0000_s157702" name="Ekvation" r:id="rId7" imgW="1549080" imgH="24120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>
            <a:off x="1556792" y="3491880"/>
            <a:ext cx="187220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Additionssatsen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628800" y="4932040"/>
            <a:ext cx="187220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Sannolikheter för komplement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4365104" y="4932040"/>
            <a:ext cx="187220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Kräver lite tankearbete…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3" name="Rak pil 12"/>
          <p:cNvCxnSpPr/>
          <p:nvPr/>
        </p:nvCxnSpPr>
        <p:spPr>
          <a:xfrm flipH="1" flipV="1">
            <a:off x="1916832" y="4788024"/>
            <a:ext cx="288032" cy="21602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V="1">
            <a:off x="2780928" y="4788024"/>
            <a:ext cx="432048" cy="21602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4797152" y="2915816"/>
            <a:ext cx="158417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844824" y="7591042"/>
          <a:ext cx="2819251" cy="1049721"/>
        </p:xfrm>
        <a:graphic>
          <a:graphicData uri="http://schemas.openxmlformats.org/presentationml/2006/ole">
            <p:oleObj spid="_x0000_s158722" name="Ekvation" r:id="rId3" imgW="114300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11660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701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1700808" y="5508104"/>
          <a:ext cx="2819400" cy="1049338"/>
        </p:xfrm>
        <a:graphic>
          <a:graphicData uri="http://schemas.openxmlformats.org/presentationml/2006/ole">
            <p:oleObj spid="_x0000_s159746" name="Ekvation" r:id="rId3" imgW="114300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11660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330249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omvänt, om de är oberoende gäller att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622818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11660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355600" indent="-355600">
              <a:buNone/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0,8;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0,2;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0,16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den betingade sannolikheten för A givet B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A och B oberoende?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lvl="1" indent="-514350">
              <a:buFont typeface="+mj-lt"/>
              <a:buAutoNum type="alphaLcParenR"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054645" y="4861099"/>
          <a:ext cx="4246563" cy="935037"/>
        </p:xfrm>
        <a:graphic>
          <a:graphicData uri="http://schemas.openxmlformats.org/presentationml/2006/ole">
            <p:oleObj spid="_x0000_s160770" name="Ekvation" r:id="rId3" imgW="1930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Är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/>
              <a:t>Ā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och </a:t>
            </a:r>
            <a:r>
              <a:rPr lang="sv-SE" sz="2800" i="1" dirty="0" smtClean="0"/>
              <a:t>Ā</a:t>
            </a:r>
            <a:r>
              <a:rPr lang="sv-SE" sz="2800" dirty="0" smtClean="0"/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556792" y="3059832"/>
          <a:ext cx="396044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046011"/>
                <a:gridCol w="1023272"/>
                <a:gridCol w="102706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v-SE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24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v-SE" sz="24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24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v-SE" sz="24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24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sv-SE" sz="24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v-SE" sz="24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0,48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0,19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Ā</a:t>
                      </a:r>
                      <a:endParaRPr lang="sv-SE" sz="24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0,07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0,06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0,08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[avläst från tabellen]</a:t>
            </a:r>
            <a:r>
              <a:rPr lang="sv-SE" sz="2600" dirty="0" smtClean="0">
                <a:ea typeface="Cambria Math"/>
              </a:rPr>
              <a:t> = 0,12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                     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[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+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]      = 0,19 / (0,19 + 0,08) </a:t>
            </a:r>
            <a:r>
              <a:rPr lang="sv-SE" sz="2600" dirty="0" smtClean="0">
                <a:latin typeface="Calibri"/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0,704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P(A) = </a:t>
            </a:r>
            <a:r>
              <a:rPr lang="sv-SE" sz="2400" dirty="0" smtClean="0">
                <a:ea typeface="Cambria Math"/>
              </a:rPr>
              <a:t>[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>
                <a:ea typeface="Cambria Math"/>
              </a:rPr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400" dirty="0" smtClean="0">
                <a:ea typeface="Cambria Math"/>
              </a:rPr>
              <a:t>= 0,12 + 0,48 + 0,19 = 0,79 ≠ 0,704 (från b)</a:t>
            </a:r>
            <a:r>
              <a:rPr lang="sv-SE" sz="2600" dirty="0" smtClean="0">
                <a:ea typeface="Cambria Math"/>
              </a:rPr>
              <a:t>          </a:t>
            </a:r>
            <a:r>
              <a:rPr lang="sv-SE" sz="2600" dirty="0" smtClean="0">
                <a:latin typeface="Cambria Math"/>
                <a:ea typeface="Cambria Math"/>
              </a:rPr>
              <a:t>⟹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 och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 är beroende.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/>
              <a:t>Ā</a:t>
            </a:r>
            <a:r>
              <a:rPr lang="sv-SE" sz="2600" dirty="0" smtClean="0"/>
              <a:t>)</a:t>
            </a:r>
            <a:r>
              <a:rPr lang="sv-SE" sz="2600" i="1" dirty="0" smtClean="0">
                <a:ea typeface="Cambria Math"/>
              </a:rPr>
              <a:t> </a:t>
            </a:r>
            <a:r>
              <a:rPr lang="sv-SE" sz="2600" dirty="0" smtClean="0">
                <a:ea typeface="Cambria Math"/>
              </a:rPr>
              <a:t>= P(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/ P(</a:t>
            </a:r>
            <a:r>
              <a:rPr lang="sv-SE" sz="2600" i="1" dirty="0" smtClean="0"/>
              <a:t>Ā</a:t>
            </a:r>
            <a:r>
              <a:rPr lang="sv-SE" sz="2600" dirty="0" smtClean="0">
                <a:ea typeface="Cambria Math"/>
              </a:rPr>
              <a:t>)                        =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/ [P(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    = 0,07 / (0,07 + 0,06 + 0,08) </a:t>
            </a:r>
            <a:r>
              <a:rPr lang="sv-SE" sz="2600" dirty="0" smtClean="0"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E</a:t>
            </a:r>
            <a:r>
              <a:rPr lang="sv-SE" sz="2600" baseline="-25000" dirty="0" smtClean="0"/>
              <a:t>1</a:t>
            </a:r>
            <a:r>
              <a:rPr lang="sv-SE" sz="2600" dirty="0" smtClean="0"/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</a:rPr>
              <a:t>[analogt med c]</a:t>
            </a:r>
            <a:r>
              <a:rPr lang="sv-SE" sz="2600" dirty="0" smtClean="0"/>
              <a:t> = 0,19 </a:t>
            </a:r>
            <a:r>
              <a:rPr lang="sv-SE" sz="2600" dirty="0" smtClean="0">
                <a:ea typeface="Cambria Math"/>
              </a:rPr>
              <a:t>≠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/>
              <a:t>) = [från c] = 0,79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/>
              <a:t>) = [från b] = 0,27</a:t>
            </a:r>
          </a:p>
          <a:p>
            <a:pPr marL="0" indent="0">
              <a:buNone/>
            </a:pPr>
            <a:endParaRPr lang="sv-SE" sz="2600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Utfall av ett experiment och som resulterar i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siffra</a:t>
            </a:r>
            <a:endParaRPr lang="sv-SE" dirty="0" smtClean="0"/>
          </a:p>
          <a:p>
            <a:pPr marL="755650" lvl="1" indent="-355600"/>
            <a:r>
              <a:rPr lang="sv-SE" dirty="0" smtClean="0"/>
              <a:t>”hur mycket”, hur länge” osv.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Variabler</a:t>
            </a:r>
            <a:r>
              <a:rPr lang="sv-SE" dirty="0" smtClean="0"/>
              <a:t>: något som varierar, typiskt ett tal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Stokastiska variabler</a:t>
            </a:r>
            <a:r>
              <a:rPr lang="sv-SE" dirty="0" smtClean="0"/>
              <a:t>: något som varierar slumpmässigt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Kallas även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slumpvariabel</a:t>
            </a:r>
            <a:r>
              <a:rPr lang="sv-SE" dirty="0" smtClean="0"/>
              <a:t> (s.v.)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Betecknas typiskt med stor bokstav: </a:t>
            </a:r>
            <a:r>
              <a:rPr lang="sv-SE" i="1" dirty="0" smtClean="0"/>
              <a:t>X</a:t>
            </a:r>
            <a:r>
              <a:rPr lang="sv-SE" dirty="0" smtClean="0"/>
              <a:t>, </a:t>
            </a:r>
            <a:r>
              <a:rPr lang="sv-SE" i="1" dirty="0" smtClean="0"/>
              <a:t>Y</a:t>
            </a:r>
            <a:r>
              <a:rPr lang="sv-SE" dirty="0" smtClean="0"/>
              <a:t>, </a:t>
            </a:r>
            <a:r>
              <a:rPr lang="sv-SE" i="1" dirty="0" smtClean="0"/>
              <a:t>Z</a:t>
            </a:r>
            <a:r>
              <a:rPr lang="sv-SE" dirty="0" smtClean="0"/>
              <a:t> osv.</a:t>
            </a:r>
            <a:endParaRPr lang="sv-SE" sz="3600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Ett utfall eller händelse beskrivs med den valda bokstaven, t.ex.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= 2,  </a:t>
            </a:r>
            <a:r>
              <a:rPr lang="sv-SE" i="1" dirty="0" smtClean="0"/>
              <a:t>X</a:t>
            </a:r>
            <a:r>
              <a:rPr lang="sv-SE" dirty="0" smtClean="0"/>
              <a:t> = 10,  </a:t>
            </a:r>
            <a:r>
              <a:rPr lang="sv-SE" i="1" dirty="0" smtClean="0"/>
              <a:t>X</a:t>
            </a:r>
            <a:r>
              <a:rPr lang="sv-SE" dirty="0" smtClean="0"/>
              <a:t> = -0,25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≤ 3,  </a:t>
            </a:r>
            <a:r>
              <a:rPr lang="sv-SE" i="1" dirty="0" smtClean="0"/>
              <a:t>X</a:t>
            </a:r>
            <a:r>
              <a:rPr lang="sv-SE" dirty="0" smtClean="0"/>
              <a:t> &gt; 40,  </a:t>
            </a:r>
            <a:r>
              <a:rPr lang="sv-SE" i="1" dirty="0" smtClean="0"/>
              <a:t>X</a:t>
            </a:r>
            <a:r>
              <a:rPr lang="sv-SE" dirty="0" smtClean="0"/>
              <a:t> ≠ 0,4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eller allmänt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x, X </a:t>
            </a:r>
            <a:r>
              <a:rPr lang="sv-SE" dirty="0" smtClean="0"/>
              <a:t>≤ x, osv.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i="1" dirty="0" smtClean="0"/>
              <a:t>”X</a:t>
            </a:r>
            <a:r>
              <a:rPr lang="sv-SE" dirty="0" smtClean="0"/>
              <a:t> = </a:t>
            </a:r>
            <a:r>
              <a:rPr lang="sv-SE" i="1" dirty="0" smtClean="0"/>
              <a:t>x”</a:t>
            </a:r>
            <a:r>
              <a:rPr lang="sv-SE" dirty="0" smtClean="0"/>
              <a:t> och liknande betecknar alltså en händelse/utfall.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Sedan vill vi veta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för olika </a:t>
            </a:r>
            <a:r>
              <a:rPr lang="sv-SE" i="1" dirty="0" smtClean="0"/>
              <a:t>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 ett tal P (</a:t>
            </a:r>
            <a:r>
              <a:rPr lang="sv-SE" i="1" dirty="0" smtClean="0"/>
              <a:t>A</a:t>
            </a:r>
            <a:r>
              <a:rPr lang="sv-SE" dirty="0" smtClean="0"/>
              <a:t>) , så att följande villkor är uppfyllda: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≥ 0</a:t>
            </a:r>
          </a:p>
          <a:p>
            <a:pPr>
              <a:spcBef>
                <a:spcPts val="1800"/>
              </a:spcBef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Om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1</a:t>
            </a:r>
            <a:r>
              <a:rPr lang="pt-BR" sz="2800" dirty="0" smtClean="0"/>
              <a:t>,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, ... , </a:t>
            </a:r>
            <a:r>
              <a:rPr lang="pt-BR" sz="2800" i="1" dirty="0" smtClean="0"/>
              <a:t>A</a:t>
            </a:r>
            <a:r>
              <a:rPr lang="pt-BR" sz="2800" i="1" baseline="-25000" dirty="0" smtClean="0"/>
              <a:t>k</a:t>
            </a:r>
            <a:r>
              <a:rPr lang="pt-BR" sz="2800" dirty="0" smtClean="0"/>
              <a:t>, är parvis disjunkta händelser i S, då är</a:t>
            </a:r>
          </a:p>
          <a:p>
            <a:pPr>
              <a:spcBef>
                <a:spcPts val="1800"/>
              </a:spcBef>
              <a:buNone/>
            </a:pPr>
            <a:r>
              <a:rPr lang="pt-BR" sz="2800" i="1" dirty="0" smtClean="0"/>
              <a:t>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∪ . . .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k</a:t>
            </a:r>
            <a:r>
              <a:rPr lang="sv-SE" sz="2800" dirty="0" smtClean="0"/>
              <a:t>) 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 + . . .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i="1" baseline="-25000" dirty="0" smtClean="0"/>
              <a:t>k</a:t>
            </a:r>
            <a:r>
              <a:rPr lang="sv-SE" sz="2800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Sannolikhetsmodell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Ett utfallsrum</a:t>
            </a:r>
            <a:r>
              <a:rPr lang="el-GR" dirty="0" smtClean="0"/>
              <a:t> Ω</a:t>
            </a:r>
            <a:endParaRPr lang="sv-SE" dirty="0" smtClean="0"/>
          </a:p>
          <a:p>
            <a:pPr marL="355600" indent="-355600"/>
            <a:r>
              <a:rPr lang="sv-SE" dirty="0" smtClean="0"/>
              <a:t>Sannolikheter P(A) för alla händelser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r>
              <a:rPr lang="el-GR" dirty="0" smtClean="0"/>
              <a:t> Ω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På motsvarande sätt kan vi formulera en modell när vi har en stokastisk variabel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Utfallsrum</a:t>
            </a:r>
            <a:r>
              <a:rPr lang="el-GR" dirty="0" smtClean="0"/>
              <a:t> Ω</a:t>
            </a:r>
            <a:r>
              <a:rPr lang="sv-SE" dirty="0" smtClean="0"/>
              <a:t>:	</a:t>
            </a:r>
            <a:r>
              <a:rPr lang="sv-SE" i="1" dirty="0" smtClean="0"/>
              <a:t>x</a:t>
            </a:r>
            <a:r>
              <a:rPr lang="sv-SE" dirty="0" smtClean="0"/>
              <a:t> = ….. </a:t>
            </a:r>
          </a:p>
          <a:p>
            <a:pPr marL="355600" indent="-355600"/>
            <a:r>
              <a:rPr lang="sv-SE" dirty="0" smtClean="0"/>
              <a:t>Sannolikheter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):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), osv.</a:t>
            </a:r>
          </a:p>
        </p:txBody>
      </p:sp>
      <p:sp>
        <p:nvSpPr>
          <p:cNvPr id="4" name="Rektangel 3"/>
          <p:cNvSpPr/>
          <p:nvPr/>
        </p:nvSpPr>
        <p:spPr>
          <a:xfrm>
            <a:off x="5013176" y="6372200"/>
            <a:ext cx="1683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Alla tillåtna tal för x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kastar en tärning tre gånger och noterar hur många ettor vi får.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Beteckna med </a:t>
            </a:r>
            <a:r>
              <a:rPr lang="sv-SE" i="1" dirty="0" err="1" smtClean="0"/>
              <a:t>A</a:t>
            </a:r>
            <a:r>
              <a:rPr lang="sv-SE" i="1" baseline="-25000" dirty="0" err="1" smtClean="0"/>
              <a:t>i</a:t>
            </a:r>
            <a:r>
              <a:rPr lang="sv-SE" dirty="0" smtClean="0"/>
              <a:t> att det blev en etta i kast nr </a:t>
            </a:r>
            <a:r>
              <a:rPr lang="sv-SE" i="1" dirty="0" smtClean="0"/>
              <a:t>i</a:t>
            </a:r>
            <a:r>
              <a:rPr lang="sv-SE" dirty="0" smtClean="0"/>
              <a:t> = 1, 2, 3.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Är kasten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Möjliga utfall (</a:t>
            </a:r>
            <a:r>
              <a:rPr lang="el-GR" dirty="0" smtClean="0"/>
              <a:t>Ω</a:t>
            </a:r>
            <a:r>
              <a:rPr lang="sv-SE" dirty="0" smtClean="0"/>
              <a:t>):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Möjliga utfall som den stokastiska variabeln </a:t>
            </a:r>
            <a:r>
              <a:rPr lang="sv-SE" i="1" dirty="0" smtClean="0"/>
              <a:t>X</a:t>
            </a:r>
            <a:r>
              <a:rPr lang="sv-SE" dirty="0" smtClean="0"/>
              <a:t> kan anta: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=</a:t>
            </a:r>
            <a:r>
              <a:rPr lang="sv-SE" dirty="0" smtClean="0"/>
              <a:t> {0,1,2,3}	   el.	</a:t>
            </a:r>
            <a:r>
              <a:rPr lang="sv-SE" i="1" dirty="0" smtClean="0"/>
              <a:t>x</a:t>
            </a:r>
            <a:r>
              <a:rPr lang="sv-SE" dirty="0" smtClean="0"/>
              <a:t> = 0,1,2,3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Sannolikheterna för alla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beräknas genom att summera alla utfall för de utfall som leder till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Vad är sannolikheten för </a:t>
            </a:r>
            <a:r>
              <a:rPr lang="sv-SE" i="1" dirty="0" smtClean="0"/>
              <a:t>X</a:t>
            </a:r>
            <a:r>
              <a:rPr lang="sv-SE" dirty="0" smtClean="0"/>
              <a:t> = 0?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&gt; 2?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≥ 2?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X = 4?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0)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dirty="0" smtClean="0">
                <a:latin typeface="Calibri"/>
                <a:cs typeface="Calibri"/>
              </a:rPr>
              <a:t>)</a:t>
            </a:r>
            <a:r>
              <a:rPr lang="sv-SE" dirty="0" smtClean="0">
                <a:cs typeface="Calibri"/>
              </a:rPr>
              <a:t>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(5/6)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125/216 </a:t>
            </a:r>
            <a:r>
              <a:rPr lang="sv-SE" dirty="0" smtClean="0">
                <a:latin typeface="Calibri"/>
                <a:cs typeface="Calibri"/>
              </a:rPr>
              <a:t>≈</a:t>
            </a:r>
            <a:r>
              <a:rPr lang="sv-SE" dirty="0" smtClean="0"/>
              <a:t> 0,579</a:t>
            </a:r>
          </a:p>
          <a:p>
            <a:pPr marL="514350" indent="-514350">
              <a:buNone/>
            </a:pPr>
            <a:endParaRPr lang="sv-SE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3)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(1/6)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1/216 </a:t>
            </a:r>
            <a:r>
              <a:rPr lang="sv-SE" dirty="0" smtClean="0">
                <a:cs typeface="Calibri"/>
              </a:rPr>
              <a:t>≈</a:t>
            </a:r>
            <a:r>
              <a:rPr lang="sv-SE" dirty="0" smtClean="0"/>
              <a:t> 0,00463</a:t>
            </a:r>
          </a:p>
          <a:p>
            <a:pPr marL="514350" indent="-514350">
              <a:buFont typeface="+mj-lt"/>
              <a:buAutoNum type="alphaLcParenR"/>
            </a:pP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≥ 2)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=2) +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 = </a:t>
            </a:r>
            <a:r>
              <a:rPr lang="sv-SE" sz="1800" dirty="0" smtClean="0">
                <a:solidFill>
                  <a:schemeClr val="accent5">
                    <a:lumMod val="50000"/>
                  </a:schemeClr>
                </a:solidFill>
              </a:rPr>
              <a:t>16/216</a:t>
            </a: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4)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0, ty 4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∉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Ω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dirty="0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Diskreta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Diskreta mängder kan ses som en ”lista” av värden.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enstaka</a:t>
            </a:r>
            <a:r>
              <a:rPr lang="sv-SE" sz="2800" dirty="0" smtClean="0"/>
              <a:t> värden, oftast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heltal</a:t>
            </a:r>
            <a:r>
              <a:rPr lang="sv-SE" sz="2800" dirty="0" smtClean="0"/>
              <a:t>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3}</a:t>
            </a:r>
          </a:p>
          <a:p>
            <a:pPr marL="0" indent="0">
              <a:buNone/>
            </a:pPr>
            <a:r>
              <a:rPr lang="sv-SE" sz="2800" dirty="0" smtClean="0"/>
              <a:t>	{0, ±1, ±2, ±3}</a:t>
            </a:r>
          </a:p>
          <a:p>
            <a:pPr marL="0" indent="0">
              <a:buNone/>
            </a:pPr>
            <a:r>
              <a:rPr lang="sv-SE" sz="2800" dirty="0" smtClean="0"/>
              <a:t>	{1, 1, 2, 3, 5}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oändliga</a:t>
            </a:r>
            <a:r>
              <a:rPr lang="sv-SE" sz="2800" dirty="0" smtClean="0"/>
              <a:t> diskreta mängder kan förekomma.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3, …}</a:t>
            </a:r>
          </a:p>
          <a:p>
            <a:pPr marL="0" indent="0">
              <a:buNone/>
            </a:pPr>
            <a:r>
              <a:rPr lang="sv-SE" sz="2800" dirty="0" smtClean="0"/>
              <a:t>	{0, ±1, ±2, ±3, …}</a:t>
            </a:r>
          </a:p>
          <a:p>
            <a:pPr marL="0" indent="0">
              <a:buNone/>
            </a:pPr>
            <a:r>
              <a:rPr lang="sv-SE" sz="2800" dirty="0" smtClean="0"/>
              <a:t>	{1, 1, 2, 3, 5, 8, 13, 21, …}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Kontinuerliga mängder kan typiskt beskrivas med intervall.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samtliga </a:t>
            </a:r>
            <a:r>
              <a:rPr lang="sv-SE" sz="2800" dirty="0" smtClean="0"/>
              <a:t>värden inom ett väldefinierat område.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[0,1]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(0,5)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>
                <a:ea typeface="Cambria Math"/>
              </a:rPr>
              <a:t> (10,15)</a:t>
            </a:r>
            <a:endParaRPr lang="sv-SE" sz="2800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(1,2]</a:t>
            </a:r>
          </a:p>
          <a:p>
            <a:pPr marL="0" indent="0">
              <a:spcBef>
                <a:spcPts val="67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672"/>
              </a:spcBef>
              <a:buNone/>
            </a:pPr>
            <a:r>
              <a:rPr lang="sv-SE" sz="2800" dirty="0" smtClean="0"/>
              <a:t>Intervallgränserna kan vara oändliga (då anges gränsen som öppet). T.ex.</a:t>
            </a:r>
          </a:p>
          <a:p>
            <a:pPr marL="0" indent="0">
              <a:spcBef>
                <a:spcPts val="672"/>
              </a:spcBef>
              <a:buNone/>
            </a:pPr>
            <a:endParaRPr lang="sv-SE" sz="1100" dirty="0" smtClean="0"/>
          </a:p>
          <a:p>
            <a:pPr marL="0" indent="0">
              <a:buNone/>
            </a:pPr>
            <a:r>
              <a:rPr lang="sv-SE" sz="2800" dirty="0" smtClean="0"/>
              <a:t>	[0,∞) ,  (-∞,∞)</a:t>
            </a:r>
          </a:p>
        </p:txBody>
      </p:sp>
      <p:sp>
        <p:nvSpPr>
          <p:cNvPr id="4" name="Rektangel 3"/>
          <p:cNvSpPr/>
          <p:nvPr/>
        </p:nvSpPr>
        <p:spPr>
          <a:xfrm>
            <a:off x="3212976" y="3995936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Slutna intervall </a:t>
            </a:r>
            <a:r>
              <a:rPr lang="sv-SE" b="1" dirty="0" smtClean="0">
                <a:solidFill>
                  <a:srgbClr val="C00000"/>
                </a:solidFill>
              </a:rPr>
              <a:t>[...,…]</a:t>
            </a:r>
            <a:r>
              <a:rPr lang="sv-SE" b="1" i="1" dirty="0" smtClean="0">
                <a:solidFill>
                  <a:srgbClr val="C00000"/>
                </a:solidFill>
              </a:rPr>
              <a:t> inkluderar ändpunkterna</a:t>
            </a:r>
          </a:p>
        </p:txBody>
      </p:sp>
      <p:sp>
        <p:nvSpPr>
          <p:cNvPr id="5" name="Rektangel 4"/>
          <p:cNvSpPr/>
          <p:nvPr/>
        </p:nvSpPr>
        <p:spPr>
          <a:xfrm>
            <a:off x="3789040" y="500404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Öppna intervall </a:t>
            </a:r>
            <a:r>
              <a:rPr lang="sv-SE" b="1" dirty="0" smtClean="0">
                <a:solidFill>
                  <a:srgbClr val="C00000"/>
                </a:solidFill>
              </a:rPr>
              <a:t>(…,…)</a:t>
            </a:r>
            <a:r>
              <a:rPr lang="sv-SE" b="1" i="1" dirty="0" smtClean="0">
                <a:solidFill>
                  <a:srgbClr val="C00000"/>
                </a:solidFill>
              </a:rPr>
              <a:t> exkluderar ändpunkterna</a:t>
            </a:r>
          </a:p>
        </p:txBody>
      </p:sp>
      <p:cxnSp>
        <p:nvCxnSpPr>
          <p:cNvPr id="6" name="Rak pil 5"/>
          <p:cNvCxnSpPr>
            <a:stCxn id="5" idx="1"/>
          </p:cNvCxnSpPr>
          <p:nvPr/>
        </p:nvCxnSpPr>
        <p:spPr>
          <a:xfrm flipH="1">
            <a:off x="3501008" y="5327214"/>
            <a:ext cx="288032" cy="36875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>
            <a:stCxn id="4" idx="1"/>
          </p:cNvCxnSpPr>
          <p:nvPr/>
        </p:nvCxnSpPr>
        <p:spPr>
          <a:xfrm flipH="1">
            <a:off x="2492896" y="4319102"/>
            <a:ext cx="720080" cy="25289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diskret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diskret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för en diskret s.v. definieras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och betecknas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=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Exempel:</a:t>
            </a: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baseline="-25000" dirty="0" smtClean="0"/>
              <a:t> </a:t>
            </a:r>
            <a:r>
              <a:rPr lang="sv-SE" sz="2800" dirty="0" smtClean="0"/>
              <a:t>= {0,1} och </a:t>
            </a: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1314102" y="7110933"/>
          <a:ext cx="4275138" cy="1133475"/>
        </p:xfrm>
        <a:graphic>
          <a:graphicData uri="http://schemas.openxmlformats.org/presentationml/2006/ole">
            <p:oleObj spid="_x0000_s161794" name="Ekvation" r:id="rId3" imgW="194292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tillsammans med en tydlig beskrivning av utfallsrummet sammanfattar allt vi behöver veta om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kallas 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sannolikhetsfunktionen</a:t>
            </a:r>
            <a:r>
              <a:rPr lang="sv-SE" sz="2800" dirty="0" smtClean="0">
                <a:ea typeface="Cambria Math"/>
              </a:rPr>
              <a:t> ty den ger oss just sannolikheterna för samtliga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som ligger i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Eng. frequency or probability mass function.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illustreras ofta i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stolpdiagram</a:t>
            </a:r>
            <a:r>
              <a:rPr lang="sv-SE" sz="2800" dirty="0" smtClean="0">
                <a:ea typeface="Cambria Math"/>
              </a:rPr>
              <a:t> där höjden på varje stolpe är lika med sannolikheten för motsvarande värde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Antag följande frekvensfunktion: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355600" indent="-355600"/>
            <a:r>
              <a:rPr lang="sv-SE" sz="2800" dirty="0" smtClean="0">
                <a:ea typeface="Cambria Math"/>
              </a:rPr>
              <a:t>Rita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i ett lämpligt diagram!</a:t>
            </a:r>
          </a:p>
          <a:p>
            <a:pPr marL="355600" indent="-355600"/>
            <a:r>
              <a:rPr lang="sv-SE" sz="2800" dirty="0" smtClean="0">
                <a:ea typeface="Cambria Math"/>
              </a:rPr>
              <a:t>Vad är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något?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vi summerar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alla värden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∈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, vad blir summan?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340768" y="3059832"/>
          <a:ext cx="3600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368152"/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endParaRPr lang="sv-SE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0,3472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0,9259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0,06944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0,9953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0,00463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kontinuerlig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kontinuerlig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Täthetsfunktionen</a:t>
            </a:r>
            <a:r>
              <a:rPr lang="sv-SE" sz="2800" dirty="0" smtClean="0">
                <a:ea typeface="Cambria Math"/>
              </a:rPr>
              <a:t> för en kontinuerlig s.v. definieras </a:t>
            </a:r>
            <a:r>
              <a:rPr lang="sv-SE" sz="2800" u="sng" dirty="0" smtClean="0">
                <a:ea typeface="Cambria Math"/>
              </a:rPr>
              <a:t>inte</a:t>
            </a:r>
            <a:r>
              <a:rPr lang="sv-SE" sz="2800" dirty="0" smtClean="0">
                <a:ea typeface="Cambria Math"/>
              </a:rPr>
              <a:t>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 Betecknas också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Täthetsfunktionen är en beskrivning av hur sannolikt det är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hamnar i ett </a:t>
            </a:r>
            <a:r>
              <a:rPr lang="sv-SE" sz="2800" u="sng" dirty="0" smtClean="0">
                <a:ea typeface="Cambria Math"/>
              </a:rPr>
              <a:t>delintervall</a:t>
            </a:r>
            <a:r>
              <a:rPr lang="sv-SE" sz="2800" dirty="0" smtClean="0">
                <a:ea typeface="Cambria Math"/>
              </a:rPr>
              <a:t> till</a:t>
            </a:r>
            <a:r>
              <a:rPr lang="el-GR" sz="2800" dirty="0" smtClean="0"/>
              <a:t> Ω</a:t>
            </a:r>
            <a:r>
              <a:rPr lang="sv-SE" sz="2800" i="1" baseline="-25000" dirty="0" smtClean="0"/>
              <a:t>x</a:t>
            </a:r>
            <a:r>
              <a:rPr lang="sv-SE" sz="2800" dirty="0" smtClean="0">
                <a:ea typeface="Cambria Math"/>
              </a:rPr>
              <a:t> 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(Se Figur 6.2, sid 7 Kap 6 i Nyquist)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Samtliga tre synsätt (definitioner) på vad en sannolikhet egentligen är, är förenliga med </a:t>
            </a:r>
            <a:r>
              <a:rPr lang="sv-SE" dirty="0" err="1" smtClean="0"/>
              <a:t>Kolmogorovs</a:t>
            </a:r>
            <a:r>
              <a:rPr lang="sv-SE" dirty="0" smtClean="0"/>
              <a:t> axiom.</a:t>
            </a:r>
          </a:p>
          <a:p>
            <a:pPr marL="755650" lvl="1" indent="-355600"/>
            <a:r>
              <a:rPr lang="sv-SE" dirty="0" smtClean="0"/>
              <a:t>Kom ihåg att vi har en formell definition på vad en sannolikhet är också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Massor av nya påståenden kan nu härledas ur dessa tre axiom</a:t>
            </a:r>
          </a:p>
          <a:p>
            <a:pPr marL="755650" lvl="1" indent="-355600"/>
            <a:r>
              <a:rPr lang="sv-SE" dirty="0" smtClean="0"/>
              <a:t>dvs. bevisas vara sanna inom det generella formella systemet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För att beräkna en sannolikhet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ska ligga i intervallet mellan säg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, beräknas arenan under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och över x-axeln och mellan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b.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Detta kan skrivas som en integral: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(a ≤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b)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Vi kan lämna ena sidan odefinierad också och skriver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c)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</p:txBody>
      </p:sp>
      <p:graphicFrame>
        <p:nvGraphicFramePr>
          <p:cNvPr id="182275" name="Object 3"/>
          <p:cNvGraphicFramePr>
            <a:graphicFrameLocks noChangeAspect="1"/>
          </p:cNvGraphicFramePr>
          <p:nvPr/>
        </p:nvGraphicFramePr>
        <p:xfrm>
          <a:off x="3429000" y="4932040"/>
          <a:ext cx="1174750" cy="1076325"/>
        </p:xfrm>
        <a:graphic>
          <a:graphicData uri="http://schemas.openxmlformats.org/presentationml/2006/ole">
            <p:oleObj spid="_x0000_s162818" name="Ekvation" r:id="rId3" imgW="533160" imgH="482400" progId="Equation.3">
              <p:embed/>
            </p:oleObj>
          </a:graphicData>
        </a:graphic>
      </p:graphicFrame>
      <p:graphicFrame>
        <p:nvGraphicFramePr>
          <p:cNvPr id="183301" name="Object 3"/>
          <p:cNvGraphicFramePr>
            <a:graphicFrameLocks noChangeAspect="1"/>
          </p:cNvGraphicFramePr>
          <p:nvPr/>
        </p:nvGraphicFramePr>
        <p:xfrm>
          <a:off x="2968625" y="7278688"/>
          <a:ext cx="1282700" cy="1092200"/>
        </p:xfrm>
        <a:graphic>
          <a:graphicData uri="http://schemas.openxmlformats.org/presentationml/2006/ole">
            <p:oleObj spid="_x0000_s162819" name="Ekvation" r:id="rId4" imgW="558720" imgH="469800" progId="Equation.3">
              <p:embed/>
            </p:oleObj>
          </a:graphicData>
        </a:graphic>
      </p:graphicFrame>
      <p:sp>
        <p:nvSpPr>
          <p:cNvPr id="10" name="Rektangel 9"/>
          <p:cNvSpPr/>
          <p:nvPr/>
        </p:nvSpPr>
        <p:spPr>
          <a:xfrm>
            <a:off x="4077072" y="8172400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Notera gränsen. Vad betyder det?</a:t>
            </a:r>
          </a:p>
        </p:txBody>
      </p:sp>
      <p:cxnSp>
        <p:nvCxnSpPr>
          <p:cNvPr id="11" name="Rak pil 10"/>
          <p:cNvCxnSpPr>
            <a:stCxn id="10" idx="1"/>
          </p:cNvCxnSpPr>
          <p:nvPr/>
        </p:nvCxnSpPr>
        <p:spPr>
          <a:xfrm flipH="1" flipV="1">
            <a:off x="3501008" y="8316416"/>
            <a:ext cx="576064" cy="179150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Vi definierar en täthetsfunktion för en kontinuerlig s.v. i stil med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Det finns vissa krav på hur funktionen får se ut: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ska vara kontinuerlig (betyder?)</a:t>
            </a:r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&gt; 0 för alla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Ω</a:t>
            </a:r>
            <a:r>
              <a:rPr lang="sv-SE" sz="2800" i="1" baseline="-25000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och = 0 annars</a:t>
            </a:r>
          </a:p>
          <a:p>
            <a:pPr marL="355600" indent="-355600"/>
            <a:r>
              <a:rPr lang="sv-SE" sz="2800" dirty="0" smtClean="0">
                <a:latin typeface="Calibri"/>
                <a:ea typeface="Cambria Math"/>
                <a:cs typeface="Calibri"/>
              </a:rPr>
              <a:t>Arean under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f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(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) mellan ±∞ ska vara = ?</a:t>
            </a:r>
            <a:endParaRPr lang="sv-SE" dirty="0" smtClean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1268760" y="3491880"/>
          <a:ext cx="4386263" cy="1020762"/>
        </p:xfrm>
        <a:graphic>
          <a:graphicData uri="http://schemas.openxmlformats.org/presentationml/2006/ole">
            <p:oleObj spid="_x0000_s163842" name="Ekvation" r:id="rId3" imgW="19936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Fördelningsfunktionen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För både diskreta och kontinuerliga s.v. definieras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fördelningsfunktionen</a:t>
            </a:r>
            <a:r>
              <a:rPr lang="sv-SE" sz="2800" dirty="0" smtClean="0"/>
              <a:t> enligt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F(x)</a:t>
            </a:r>
            <a:r>
              <a:rPr lang="sv-SE" sz="2800" dirty="0" smtClean="0"/>
              <a:t> 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≤ 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Diskreta fallet</a:t>
            </a:r>
            <a:r>
              <a:rPr lang="sv-SE" sz="2800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Kontinuerliga fallet</a:t>
            </a:r>
            <a:r>
              <a:rPr lang="sv-SE" sz="2800" dirty="0" smtClean="0"/>
              <a:t>:</a:t>
            </a:r>
            <a:endParaRPr lang="sv-SE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2924944" y="7092280"/>
          <a:ext cx="2068512" cy="1092200"/>
        </p:xfrm>
        <a:graphic>
          <a:graphicData uri="http://schemas.openxmlformats.org/presentationml/2006/ole">
            <p:oleObj spid="_x0000_s164866" name="Ekvation" r:id="rId3" imgW="901440" imgH="469800" progId="Equation.3">
              <p:embed/>
            </p:oleObj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2924944" y="4935265"/>
          <a:ext cx="2039937" cy="1004887"/>
        </p:xfrm>
        <a:graphic>
          <a:graphicData uri="http://schemas.openxmlformats.org/presentationml/2006/ole">
            <p:oleObj spid="_x0000_s164867" name="Ekvation" r:id="rId4" imgW="88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3401</Words>
  <Application>Microsoft Office PowerPoint</Application>
  <PresentationFormat>Bildspel på skärmen (4:3)</PresentationFormat>
  <Paragraphs>848</Paragraphs>
  <Slides>82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82</vt:i4>
      </vt:variant>
    </vt:vector>
  </HeadingPairs>
  <TitlesOfParts>
    <vt:vector size="85" baseType="lpstr">
      <vt:lpstr>Office-tema</vt:lpstr>
      <vt:lpstr>Ekvation</vt:lpstr>
      <vt:lpstr>Formel</vt:lpstr>
      <vt:lpstr>Statistikens grunder, 15p dagtid</vt:lpstr>
      <vt:lpstr>Tolkning av sannolikhet</vt:lpstr>
      <vt:lpstr>Lite mängdlära</vt:lpstr>
      <vt:lpstr>Lite mängdlära, forts.</vt:lpstr>
      <vt:lpstr>Lite mängdlära, forts.</vt:lpstr>
      <vt:lpstr>Övning</vt:lpstr>
      <vt:lpstr>En axiomatisk teori</vt:lpstr>
      <vt:lpstr>En axiomatisk teori, forts.</vt:lpstr>
      <vt:lpstr>En axiomatisk teori, forts.</vt:lpstr>
      <vt:lpstr>F4 Matematikrep</vt:lpstr>
      <vt:lpstr>Summatecken</vt:lpstr>
      <vt:lpstr>Summatecken, forts.</vt:lpstr>
      <vt:lpstr>Summatecken, forts.</vt:lpstr>
      <vt:lpstr>Summatecken, forts.</vt:lpstr>
      <vt:lpstr>Potensräkning</vt:lpstr>
      <vt:lpstr>En komboövning</vt:lpstr>
      <vt:lpstr>Logaritmer</vt:lpstr>
      <vt:lpstr>Logaritmer, forts.</vt:lpstr>
      <vt:lpstr>Logaritmer, forts.</vt:lpstr>
      <vt:lpstr>Logaritmer, forts.</vt:lpstr>
      <vt:lpstr>Kombinatorik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F5 Sannolikheter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Exempel</vt:lpstr>
      <vt:lpstr>Sannolikheter</vt:lpstr>
      <vt:lpstr>Additionssatsen</vt:lpstr>
      <vt:lpstr>Exempel</vt:lpstr>
      <vt:lpstr>Addera mera</vt:lpstr>
      <vt:lpstr>Betingade sannolikheter</vt:lpstr>
      <vt:lpstr>Betingning</vt:lpstr>
      <vt:lpstr>Betingning</vt:lpstr>
      <vt:lpstr>Betingning, forts.</vt:lpstr>
      <vt:lpstr>Exempel</vt:lpstr>
      <vt:lpstr>Exempel, forts.</vt:lpstr>
      <vt:lpstr>Oberoende: Exempel 2</vt:lpstr>
      <vt:lpstr>Oberoende: Exempel 1</vt:lpstr>
      <vt:lpstr>Oberoende: Exempel 3</vt:lpstr>
      <vt:lpstr>Oberoende</vt:lpstr>
      <vt:lpstr>Oberoende</vt:lpstr>
      <vt:lpstr>F6 Nyquist kap 6</vt:lpstr>
      <vt:lpstr>Additionssatsen</vt:lpstr>
      <vt:lpstr>Exempel</vt:lpstr>
      <vt:lpstr>Betingning</vt:lpstr>
      <vt:lpstr>Betingning, forts.</vt:lpstr>
      <vt:lpstr>Oberoende</vt:lpstr>
      <vt:lpstr>Exempel</vt:lpstr>
      <vt:lpstr>Övning</vt:lpstr>
      <vt:lpstr>Övning, forts.</vt:lpstr>
      <vt:lpstr>Stokastiska variabler 1</vt:lpstr>
      <vt:lpstr>Stokastiska variabler 2</vt:lpstr>
      <vt:lpstr>Stokastiska variabler 3</vt:lpstr>
      <vt:lpstr>Exempel</vt:lpstr>
      <vt:lpstr>Exempel, forts.</vt:lpstr>
      <vt:lpstr>Exempel, forts.</vt:lpstr>
      <vt:lpstr>Diskreta mängder</vt:lpstr>
      <vt:lpstr>Kontinuerliga mängder</vt:lpstr>
      <vt:lpstr>Frekvensfunktionen 1</vt:lpstr>
      <vt:lpstr>Frekvensfunktionen 2</vt:lpstr>
      <vt:lpstr>Exempel</vt:lpstr>
      <vt:lpstr>Täthetsfunktionen 1</vt:lpstr>
      <vt:lpstr>Täthetsfunktionen 2</vt:lpstr>
      <vt:lpstr>Täthetsfunktionen 3</vt:lpstr>
      <vt:lpstr>Fördelningsfunktionen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252</cp:revision>
  <dcterms:created xsi:type="dcterms:W3CDTF">2012-09-02T12:13:54Z</dcterms:created>
  <dcterms:modified xsi:type="dcterms:W3CDTF">2012-09-24T06:54:30Z</dcterms:modified>
</cp:coreProperties>
</file>