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7"/>
  </p:handoutMasterIdLst>
  <p:sldIdLst>
    <p:sldId id="256" r:id="rId2"/>
    <p:sldId id="375" r:id="rId3"/>
    <p:sldId id="379" r:id="rId4"/>
    <p:sldId id="380" r:id="rId5"/>
    <p:sldId id="381" r:id="rId6"/>
    <p:sldId id="382" r:id="rId7"/>
    <p:sldId id="399" r:id="rId8"/>
    <p:sldId id="400" r:id="rId9"/>
    <p:sldId id="401" r:id="rId10"/>
    <p:sldId id="402" r:id="rId11"/>
    <p:sldId id="403" r:id="rId12"/>
    <p:sldId id="339" r:id="rId13"/>
    <p:sldId id="349" r:id="rId14"/>
    <p:sldId id="351" r:id="rId15"/>
    <p:sldId id="352" r:id="rId16"/>
    <p:sldId id="340" r:id="rId17"/>
    <p:sldId id="353" r:id="rId18"/>
    <p:sldId id="366" r:id="rId19"/>
    <p:sldId id="355" r:id="rId20"/>
    <p:sldId id="364" r:id="rId21"/>
    <p:sldId id="356" r:id="rId22"/>
    <p:sldId id="365" r:id="rId23"/>
    <p:sldId id="368" r:id="rId24"/>
    <p:sldId id="369" r:id="rId25"/>
    <p:sldId id="358" r:id="rId26"/>
    <p:sldId id="370" r:id="rId27"/>
    <p:sldId id="367" r:id="rId28"/>
    <p:sldId id="362" r:id="rId29"/>
    <p:sldId id="371" r:id="rId30"/>
    <p:sldId id="372" r:id="rId31"/>
    <p:sldId id="373" r:id="rId32"/>
    <p:sldId id="404" r:id="rId33"/>
    <p:sldId id="405" r:id="rId34"/>
    <p:sldId id="406" r:id="rId35"/>
    <p:sldId id="407" r:id="rId36"/>
    <p:sldId id="408" r:id="rId37"/>
    <p:sldId id="409" r:id="rId38"/>
    <p:sldId id="410" r:id="rId39"/>
    <p:sldId id="411" r:id="rId40"/>
    <p:sldId id="412" r:id="rId41"/>
    <p:sldId id="413" r:id="rId42"/>
    <p:sldId id="414" r:id="rId43"/>
    <p:sldId id="415" r:id="rId44"/>
    <p:sldId id="416" r:id="rId45"/>
    <p:sldId id="417" r:id="rId46"/>
    <p:sldId id="418" r:id="rId47"/>
    <p:sldId id="419" r:id="rId48"/>
    <p:sldId id="420" r:id="rId49"/>
    <p:sldId id="421" r:id="rId50"/>
    <p:sldId id="422" r:id="rId51"/>
    <p:sldId id="423" r:id="rId52"/>
    <p:sldId id="424" r:id="rId53"/>
    <p:sldId id="425" r:id="rId54"/>
    <p:sldId id="426" r:id="rId55"/>
    <p:sldId id="427" r:id="rId56"/>
  </p:sldIdLst>
  <p:sldSz cx="9144000" cy="6858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5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85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0D3DD-CD39-4B61-BBE2-DAB38416D993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21179-3813-445A-8176-0ABD11CF898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9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0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grunder, 15p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Föreläsningar F4-F6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7190048" y="627695"/>
            <a:ext cx="1397288" cy="48387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F4-6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r>
              <a:rPr lang="sv-SE" dirty="0" smtClean="0"/>
              <a:t>På hur många sätt kan vi 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(</a:t>
            </a:r>
            <a:r>
              <a:rPr lang="sv-SE" i="1" dirty="0" smtClean="0"/>
              <a:t>k ≤ n</a:t>
            </a:r>
            <a:r>
              <a:rPr lang="sv-SE" dirty="0" smtClean="0"/>
              <a:t>), ifall vi bryr oss om ordningen? Och utan återläggning?</a:t>
            </a:r>
          </a:p>
          <a:p>
            <a:endParaRPr lang="sv-SE" dirty="0" smtClean="0"/>
          </a:p>
          <a:p>
            <a:r>
              <a:rPr lang="sv-SE" dirty="0" smtClean="0"/>
              <a:t>Svar:</a:t>
            </a: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 </a:t>
            </a:r>
            <a:r>
              <a:rPr lang="sv-SE" i="1" dirty="0" smtClean="0"/>
              <a:t>n</a:t>
            </a:r>
            <a:r>
              <a:rPr lang="sv-SE" dirty="0" smtClean="0"/>
              <a:t> = 5, </a:t>
            </a:r>
            <a:r>
              <a:rPr lang="sv-SE" i="1" dirty="0" smtClean="0"/>
              <a:t>k</a:t>
            </a:r>
            <a:r>
              <a:rPr lang="sv-SE" dirty="0" smtClean="0"/>
              <a:t> = 2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843809" y="3375459"/>
          <a:ext cx="1549119" cy="810090"/>
        </p:xfrm>
        <a:graphic>
          <a:graphicData uri="http://schemas.openxmlformats.org/presentationml/2006/ole">
            <p:oleObj spid="_x0000_s102402" name="Ekvation" r:id="rId3" imgW="457200" imgH="419040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403648" y="5427687"/>
          <a:ext cx="6532035" cy="809625"/>
        </p:xfrm>
        <a:graphic>
          <a:graphicData uri="http://schemas.openxmlformats.org/presentationml/2006/ole">
            <p:oleObj spid="_x0000_s102403" name="Ekvation" r:id="rId4" imgW="193032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u="sng" dirty="0" smtClean="0"/>
              <a:t>Kombinationer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På hur många sätt kan vi 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(</a:t>
            </a:r>
            <a:r>
              <a:rPr lang="sv-SE" i="1" dirty="0" smtClean="0"/>
              <a:t>k ≤ n</a:t>
            </a:r>
            <a:r>
              <a:rPr lang="sv-SE" dirty="0" smtClean="0"/>
              <a:t>), ifall vi </a:t>
            </a:r>
            <a:r>
              <a:rPr lang="sv-SE" u="sng" dirty="0" smtClean="0"/>
              <a:t>inte</a:t>
            </a:r>
            <a:r>
              <a:rPr lang="sv-SE" dirty="0" smtClean="0"/>
              <a:t> bryr oss om ordningen? Utan återläggning?</a:t>
            </a:r>
          </a:p>
          <a:p>
            <a:endParaRPr lang="sv-SE" dirty="0" smtClean="0"/>
          </a:p>
          <a:p>
            <a:r>
              <a:rPr lang="sv-SE" dirty="0" smtClean="0"/>
              <a:t>Svar:</a:t>
            </a:r>
          </a:p>
          <a:p>
            <a:endParaRPr lang="sv-SE" dirty="0" smtClean="0"/>
          </a:p>
          <a:p>
            <a:r>
              <a:rPr lang="sv-SE" dirty="0" smtClean="0"/>
              <a:t>”</a:t>
            </a:r>
            <a:r>
              <a:rPr lang="sv-SE" i="1" dirty="0" smtClean="0"/>
              <a:t>n över k”</a:t>
            </a:r>
            <a:r>
              <a:rPr lang="sv-SE" dirty="0" smtClean="0"/>
              <a:t>,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binomialkoefficient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dirty="0" smtClean="0"/>
          </a:p>
          <a:p>
            <a:r>
              <a:rPr lang="sv-SE" dirty="0" smtClean="0"/>
              <a:t>Obs! Vi definierar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2670936" y="3949713"/>
          <a:ext cx="5069417" cy="883444"/>
        </p:xfrm>
        <a:graphic>
          <a:graphicData uri="http://schemas.openxmlformats.org/presentationml/2006/ole">
            <p:oleObj spid="_x0000_s103426" name="Ekvation" r:id="rId3" imgW="1498320" imgH="4572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244075" y="5623899"/>
          <a:ext cx="1631949" cy="883444"/>
        </p:xfrm>
        <a:graphic>
          <a:graphicData uri="http://schemas.openxmlformats.org/presentationml/2006/ole">
            <p:oleObj spid="_x0000_s103427" name="Ekvation" r:id="rId4" imgW="4824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Antag att vi har </a:t>
            </a:r>
            <a:r>
              <a:rPr lang="sv-SE" i="1" dirty="0" smtClean="0"/>
              <a:t>n</a:t>
            </a:r>
            <a:r>
              <a:rPr lang="sv-SE" dirty="0" smtClean="0"/>
              <a:t> = 5 objekt </a:t>
            </a:r>
            <a:r>
              <a:rPr lang="sv-SE" i="1" dirty="0" smtClean="0"/>
              <a:t>A, B, C, D, E</a:t>
            </a:r>
            <a:r>
              <a:rPr lang="sv-SE" dirty="0" smtClean="0"/>
              <a:t> och att vi slumpmässigt väljer </a:t>
            </a:r>
            <a:r>
              <a:rPr lang="sv-SE" i="1" dirty="0" smtClean="0"/>
              <a:t>k</a:t>
            </a:r>
            <a:r>
              <a:rPr lang="sv-SE" dirty="0" smtClean="0"/>
              <a:t> = 3.</a:t>
            </a:r>
          </a:p>
          <a:p>
            <a:r>
              <a:rPr lang="sv-SE" dirty="0" smtClean="0"/>
              <a:t>Vi kan få  </a:t>
            </a:r>
            <a:r>
              <a:rPr lang="sv-SE" i="1" dirty="0" smtClean="0"/>
              <a:t>n</a:t>
            </a:r>
            <a:r>
              <a:rPr lang="sv-SE" dirty="0" smtClean="0"/>
              <a:t>!/(</a:t>
            </a:r>
            <a:r>
              <a:rPr lang="sv-SE" i="1" dirty="0" err="1" smtClean="0"/>
              <a:t>n</a:t>
            </a:r>
            <a:r>
              <a:rPr lang="sv-SE" dirty="0" err="1" smtClean="0"/>
              <a:t>-</a:t>
            </a:r>
            <a:r>
              <a:rPr lang="sv-SE" i="1" dirty="0" err="1" smtClean="0"/>
              <a:t>k</a:t>
            </a:r>
            <a:r>
              <a:rPr lang="sv-SE" dirty="0" smtClean="0"/>
              <a:t>)!  = 5! / (5-3)! = 60 olika utfall om vi tar hänsyn till ordningen.</a:t>
            </a:r>
          </a:p>
          <a:p>
            <a:r>
              <a:rPr lang="sv-SE" dirty="0" smtClean="0"/>
              <a:t>Av alla dessa 60 utfall, hur många innehåller objekten 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 och </a:t>
            </a:r>
            <a:r>
              <a:rPr lang="sv-SE" i="1" dirty="0" smtClean="0"/>
              <a:t>C</a:t>
            </a:r>
            <a:r>
              <a:rPr lang="sv-SE" dirty="0" smtClean="0"/>
              <a:t>? </a:t>
            </a:r>
          </a:p>
          <a:p>
            <a:r>
              <a:rPr lang="sv-SE" dirty="0" smtClean="0"/>
              <a:t>Svar: Vi kan lista dem: </a:t>
            </a:r>
            <a:r>
              <a:rPr lang="sv-SE" i="1" dirty="0" smtClean="0"/>
              <a:t>ABC</a:t>
            </a:r>
            <a:r>
              <a:rPr lang="sv-SE" dirty="0" smtClean="0"/>
              <a:t>, </a:t>
            </a:r>
            <a:r>
              <a:rPr lang="sv-SE" i="1" dirty="0" smtClean="0"/>
              <a:t>ACB</a:t>
            </a:r>
            <a:r>
              <a:rPr lang="sv-SE" dirty="0" smtClean="0"/>
              <a:t>, </a:t>
            </a:r>
            <a:r>
              <a:rPr lang="sv-SE" i="1" dirty="0" smtClean="0"/>
              <a:t>BAC</a:t>
            </a:r>
            <a:r>
              <a:rPr lang="sv-SE" dirty="0" smtClean="0"/>
              <a:t>, </a:t>
            </a:r>
            <a:r>
              <a:rPr lang="sv-SE" i="1" dirty="0" smtClean="0"/>
              <a:t>BCA</a:t>
            </a:r>
            <a:r>
              <a:rPr lang="sv-SE" dirty="0" smtClean="0"/>
              <a:t>, </a:t>
            </a:r>
            <a:r>
              <a:rPr lang="sv-SE" i="1" dirty="0" smtClean="0"/>
              <a:t>CAB</a:t>
            </a:r>
            <a:r>
              <a:rPr lang="sv-SE" dirty="0" smtClean="0"/>
              <a:t>, </a:t>
            </a:r>
            <a:r>
              <a:rPr lang="sv-SE" i="1" dirty="0" smtClean="0"/>
              <a:t>CBA</a:t>
            </a:r>
            <a:r>
              <a:rPr lang="sv-SE" dirty="0" smtClean="0"/>
              <a:t>; 6 utfall</a:t>
            </a:r>
          </a:p>
          <a:p>
            <a:pPr>
              <a:buNone/>
            </a:pPr>
            <a:r>
              <a:rPr lang="sv-SE" i="1" dirty="0" smtClean="0"/>
              <a:t>	</a:t>
            </a:r>
            <a:r>
              <a:rPr lang="sv-SE" b="1" i="1" dirty="0" smtClean="0">
                <a:solidFill>
                  <a:srgbClr val="C00000"/>
                </a:solidFill>
              </a:rPr>
              <a:t>Eller inse att de k objekten kan ordnas på k! = 3! = 6 sätt</a:t>
            </a:r>
            <a:endParaRPr lang="pt-BR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Ej ordnat utan återläggning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 Ger</a:t>
            </a:r>
          </a:p>
          <a:p>
            <a:pPr marL="355600" indent="-355600"/>
            <a:endParaRPr lang="pt-BR" dirty="0" smtClean="0"/>
          </a:p>
          <a:p>
            <a:pPr marL="355600" indent="-355600"/>
            <a:endParaRPr lang="pt-BR" dirty="0" smtClean="0"/>
          </a:p>
          <a:p>
            <a:pPr marL="355600" indent="-355600"/>
            <a:r>
              <a:rPr lang="pt-BR" u="sng" dirty="0" smtClean="0"/>
              <a:t>Justera</a:t>
            </a:r>
            <a:r>
              <a:rPr lang="pt-BR" dirty="0" smtClean="0"/>
              <a:t> sedan för att ordningen inte spelar roll genom att dela med antal möjliga permutationer av </a:t>
            </a:r>
            <a:r>
              <a:rPr lang="pt-BR" i="1" dirty="0" smtClean="0"/>
              <a:t>k</a:t>
            </a:r>
            <a:r>
              <a:rPr lang="pt-BR" dirty="0" smtClean="0"/>
              <a:t> objekt</a:t>
            </a:r>
            <a:endParaRPr lang="sv-SE" dirty="0" smtClean="0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3441701" y="3482579"/>
          <a:ext cx="1460500" cy="809625"/>
        </p:xfrm>
        <a:graphic>
          <a:graphicData uri="http://schemas.openxmlformats.org/presentationml/2006/ole">
            <p:oleObj spid="_x0000_s57348" name="Ekvation" r:id="rId3" imgW="431640" imgH="41904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4187958" y="5643246"/>
          <a:ext cx="3136900" cy="883444"/>
        </p:xfrm>
        <a:graphic>
          <a:graphicData uri="http://schemas.openxmlformats.org/presentationml/2006/ole">
            <p:oleObj spid="_x0000_s57349" name="Ekvation" r:id="rId4" imgW="927000" imgH="4572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20039041">
            <a:off x="3624363" y="6258906"/>
            <a:ext cx="768085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Kombinationer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där </a:t>
            </a:r>
            <a:r>
              <a:rPr lang="sv-SE" i="1" dirty="0" smtClean="0"/>
              <a:t>k ≤ n</a:t>
            </a:r>
            <a:r>
              <a:rPr lang="sv-SE" dirty="0" smtClean="0"/>
              <a:t>, och strunta i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”</a:t>
            </a:r>
            <a:r>
              <a:rPr lang="sv-SE" i="1" dirty="0" smtClean="0"/>
              <a:t>n över k”</a:t>
            </a:r>
            <a:r>
              <a:rPr lang="sv-SE" dirty="0" smtClean="0"/>
              <a:t>,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binomialkoefficient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Pascals triangel</a:t>
            </a:r>
            <a:endParaRPr lang="sv-SE" i="1" baseline="30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k:te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koeffeicienten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i 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a+b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sv-SE" i="1" baseline="300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691681" y="3212976"/>
          <a:ext cx="5069417" cy="883444"/>
        </p:xfrm>
        <a:graphic>
          <a:graphicData uri="http://schemas.openxmlformats.org/presentationml/2006/ole">
            <p:oleObj spid="_x0000_s59394" name="Ekvation" r:id="rId3" imgW="14983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Kombinationer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Några särskilda resultat: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 På hur många sätt kan man dra fem kort ur en vanlig kortlek?</a:t>
            </a: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1499659" y="3645024"/>
          <a:ext cx="4053251" cy="824830"/>
        </p:xfrm>
        <a:graphic>
          <a:graphicData uri="http://schemas.openxmlformats.org/presentationml/2006/ole">
            <p:oleObj spid="_x0000_s60419" name="Ekvation" r:id="rId3" imgW="1282680" imgH="457200" progId="Equation.3">
              <p:embed/>
            </p:oleObj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1499658" y="2672916"/>
          <a:ext cx="6048673" cy="818336"/>
        </p:xfrm>
        <a:graphic>
          <a:graphicData uri="http://schemas.openxmlformats.org/presentationml/2006/ole">
            <p:oleObj spid="_x0000_s60420" name="Ekvation" r:id="rId4" imgW="1930320" imgH="457200" progId="Equation.3">
              <p:embed/>
            </p:oleObj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1019605" y="5697253"/>
          <a:ext cx="7618579" cy="708956"/>
        </p:xfrm>
        <a:graphic>
          <a:graphicData uri="http://schemas.openxmlformats.org/presentationml/2006/ole">
            <p:oleObj spid="_x0000_s60421" name="Ekvation" r:id="rId5" imgW="28065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866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Sammanfattning</a:t>
            </a:r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251520" y="2456892"/>
          <a:ext cx="8736971" cy="1854994"/>
        </p:xfrm>
        <a:graphic>
          <a:graphicData uri="http://schemas.openxmlformats.org/drawingml/2006/table">
            <a:tbl>
              <a:tblPr/>
              <a:tblGrid>
                <a:gridCol w="2496277"/>
                <a:gridCol w="2400267"/>
                <a:gridCol w="3840427"/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Ordnad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Ej ordnad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återläggning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återläggning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67618" y="3699179"/>
          <a:ext cx="1073149" cy="560784"/>
        </p:xfrm>
        <a:graphic>
          <a:graphicData uri="http://schemas.openxmlformats.org/presentationml/2006/ole">
            <p:oleObj spid="_x0000_s9218" name="Ekvation" r:id="rId3" imgW="457200" imgH="419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24129" y="3645024"/>
          <a:ext cx="2324100" cy="579835"/>
        </p:xfrm>
        <a:graphic>
          <a:graphicData uri="http://schemas.openxmlformats.org/presentationml/2006/ole">
            <p:oleObj spid="_x0000_s9219" name="Formel" r:id="rId4" imgW="1041120" imgH="45720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630084" y="3105057"/>
          <a:ext cx="541867" cy="329804"/>
        </p:xfrm>
        <a:graphic>
          <a:graphicData uri="http://schemas.openxmlformats.org/presentationml/2006/ole">
            <p:oleObj spid="_x0000_s9220" name="Ekvation" r:id="rId5" imgW="177480" imgH="1904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325534" y="2943226"/>
          <a:ext cx="3323167" cy="584597"/>
        </p:xfrm>
        <a:graphic>
          <a:graphicData uri="http://schemas.openxmlformats.org/presentationml/2006/ole">
            <p:oleObj spid="_x0000_s9221" name="Ekvation" r:id="rId6" imgW="1460160" imgH="457200" progId="Equation.3">
              <p:embed/>
            </p:oleObj>
          </a:graphicData>
        </a:graphic>
      </p:graphicFrame>
      <p:sp>
        <p:nvSpPr>
          <p:cNvPr id="14" name="Platshållare för innehåll 2"/>
          <p:cNvSpPr txBox="1">
            <a:spLocks/>
          </p:cNvSpPr>
          <p:nvPr/>
        </p:nvSpPr>
        <p:spPr>
          <a:xfrm>
            <a:off x="459375" y="4840561"/>
            <a:ext cx="8229600" cy="586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Intressant samband?</a:t>
            </a: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43542" y="5481229"/>
          <a:ext cx="8445501" cy="611981"/>
        </p:xfrm>
        <a:graphic>
          <a:graphicData uri="http://schemas.openxmlformats.org/presentationml/2006/ole">
            <p:oleObj spid="_x0000_s9222" name="Ekvation" r:id="rId7" imgW="34034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Sannolikheter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Att beräkna sannolikheter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sz="2800" dirty="0" smtClean="0"/>
              <a:t>Händelser;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, </a:t>
            </a:r>
            <a:r>
              <a:rPr lang="sv-SE" sz="2800" i="1" dirty="0" smtClean="0"/>
              <a:t>C</a:t>
            </a:r>
            <a:r>
              <a:rPr lang="sv-SE" sz="2800" dirty="0" smtClean="0"/>
              <a:t> osv.</a:t>
            </a:r>
          </a:p>
          <a:p>
            <a:pPr marL="355600" indent="-355600"/>
            <a:r>
              <a:rPr lang="sv-SE" sz="2800" dirty="0" smtClean="0"/>
              <a:t>Sannolikheten för att A ska inträffa;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Alla händelser;		0 ≤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 ≤ 1</a:t>
            </a:r>
          </a:p>
          <a:p>
            <a:pPr marL="355600" indent="-355600"/>
            <a:r>
              <a:rPr lang="sv-SE" sz="2800" dirty="0" smtClean="0"/>
              <a:t>Omöjlig händelse;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dirty="0" smtClean="0">
                <a:latin typeface="Cambria Math"/>
                <a:ea typeface="Cambria Math"/>
              </a:rPr>
              <a:t>∅</a:t>
            </a:r>
            <a:r>
              <a:rPr lang="sv-SE" sz="2800" dirty="0" smtClean="0"/>
              <a:t>) = 0</a:t>
            </a:r>
          </a:p>
          <a:p>
            <a:pPr marL="355600" indent="-355600"/>
            <a:r>
              <a:rPr lang="sv-SE" sz="2800" dirty="0" smtClean="0"/>
              <a:t>Säker händelse;	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el-GR" sz="2800" dirty="0" smtClean="0"/>
              <a:t>Ω</a:t>
            </a:r>
            <a:r>
              <a:rPr lang="sv-SE" sz="2800" dirty="0" smtClean="0"/>
              <a:t>) = 1</a:t>
            </a:r>
          </a:p>
          <a:p>
            <a:pPr marL="355600" indent="-355600"/>
            <a:r>
              <a:rPr lang="sv-SE" sz="2800" dirty="0" smtClean="0"/>
              <a:t>A och/eller B (union);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/>
            <a:r>
              <a:rPr lang="sv-SE" sz="2800" dirty="0" smtClean="0"/>
              <a:t>A </a:t>
            </a:r>
            <a:r>
              <a:rPr lang="sv-SE" sz="2800" u="sng" dirty="0" smtClean="0"/>
              <a:t>och</a:t>
            </a:r>
            <a:r>
              <a:rPr lang="sv-SE" sz="2800" dirty="0" smtClean="0"/>
              <a:t> B (snitt);	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/>
            <a:r>
              <a:rPr lang="sv-SE" sz="2800" dirty="0" smtClean="0"/>
              <a:t>Inte A (komplement);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Ā</a:t>
            </a:r>
            <a:r>
              <a:rPr lang="sv-SE" sz="2800" dirty="0" smtClean="0"/>
              <a:t>) = 1 - </a:t>
            </a:r>
            <a:r>
              <a:rPr lang="sv-SE" sz="2800" i="1" dirty="0" smtClean="0"/>
              <a:t>P</a:t>
            </a:r>
            <a:r>
              <a:rPr lang="sv-SE" sz="2800" dirty="0" smtClean="0"/>
              <a:t>(A)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Additionssatsen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7531" y="1600201"/>
            <a:ext cx="8448939" cy="856692"/>
          </a:xfrm>
          <a:ln w="2222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 smtClean="0"/>
              <a:t>Sannolikheten att A eller B eller både A och B inträffar.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0475" y="2853985"/>
            <a:ext cx="8229600" cy="37613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55600" indent="-355600">
              <a:buFont typeface="Arial" pitchFamily="34" charset="0"/>
              <a:buChar char="•"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/>
            <a:endParaRPr lang="sv-SE" sz="3200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sv-SE" sz="3200" dirty="0" smtClean="0"/>
              <a:t>Specialfall om A och B </a:t>
            </a:r>
            <a:r>
              <a:rPr lang="sv-SE" sz="3200" b="1" i="1" u="sng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sz="3200" dirty="0" smtClean="0"/>
              <a:t> dvs. 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 = 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>
                <a:ea typeface="Cambria Math"/>
              </a:rPr>
              <a:t> vilket ger</a:t>
            </a:r>
          </a:p>
          <a:p>
            <a:pPr marL="355600" indent="-355600">
              <a:buNone/>
            </a:pPr>
            <a:endParaRPr lang="sv-SE" sz="1100" dirty="0" smtClean="0">
              <a:ea typeface="Cambria Math"/>
            </a:endParaRPr>
          </a:p>
          <a:p>
            <a:pPr marL="355600" indent="-355600">
              <a:buNone/>
            </a:pPr>
            <a:r>
              <a:rPr lang="sv-SE" sz="3200" i="1" dirty="0" smtClean="0"/>
              <a:t>	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endParaRPr lang="sv-SE" sz="3200" dirty="0" smtClean="0"/>
          </a:p>
          <a:p>
            <a:pPr marL="355600" indent="-355600" algn="ctr">
              <a:buNone/>
            </a:pP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Jmfr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med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Kolmogorovs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axiom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sz="2800" dirty="0" smtClean="0"/>
              <a:t>Dra ett kort ur en kortlek och låt </a:t>
            </a:r>
            <a:r>
              <a:rPr lang="sv-SE" sz="2800" i="1" dirty="0" smtClean="0"/>
              <a:t>A</a:t>
            </a:r>
            <a:r>
              <a:rPr lang="sv-SE" sz="2800" dirty="0" smtClean="0"/>
              <a:t> = Hjärter, </a:t>
            </a:r>
            <a:r>
              <a:rPr lang="sv-SE" sz="2800" i="1" dirty="0" smtClean="0"/>
              <a:t>B</a:t>
            </a:r>
            <a:r>
              <a:rPr lang="sv-SE" sz="2800" dirty="0" smtClean="0"/>
              <a:t> = Klätt, </a:t>
            </a:r>
            <a:r>
              <a:rPr lang="sv-SE" sz="2800" i="1" dirty="0" smtClean="0"/>
              <a:t>C</a:t>
            </a:r>
            <a:r>
              <a:rPr lang="sv-SE" sz="2800" dirty="0" smtClean="0"/>
              <a:t> = Spader Kung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= 13/52 = 1/4</a:t>
            </a:r>
          </a:p>
          <a:p>
            <a:pPr marL="355600" indent="-355600">
              <a:buNone/>
            </a:pPr>
            <a:r>
              <a:rPr lang="sv-SE" sz="2800" i="1" dirty="0" smtClean="0"/>
              <a:t>	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= 12/52 = 3/13</a:t>
            </a:r>
          </a:p>
          <a:p>
            <a:pPr marL="355600" indent="-355600">
              <a:buNone/>
            </a:pPr>
            <a:r>
              <a:rPr lang="sv-SE" sz="2800" i="1" dirty="0" smtClean="0"/>
              <a:t>	P</a:t>
            </a:r>
            <a:r>
              <a:rPr lang="sv-SE" sz="2800" dirty="0" smtClean="0"/>
              <a:t>(</a:t>
            </a:r>
            <a:r>
              <a:rPr lang="sv-SE" sz="2800" i="1" dirty="0" smtClean="0"/>
              <a:t>C</a:t>
            </a:r>
            <a:r>
              <a:rPr lang="sv-SE" sz="2800" dirty="0" smtClean="0"/>
              <a:t>) = 1/52</a:t>
            </a:r>
          </a:p>
          <a:p>
            <a:pPr marL="355600" indent="-355600"/>
            <a:endParaRPr lang="sv-SE" sz="1200" dirty="0" smtClean="0"/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>
                <a:latin typeface="Cambria Math"/>
                <a:ea typeface="Cambria Math"/>
              </a:rPr>
              <a:t> ∩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smtClean="0">
                <a:ea typeface="Cambria Math"/>
              </a:rPr>
              <a:t>B</a:t>
            </a:r>
            <a:r>
              <a:rPr lang="sv-SE" sz="2800" dirty="0" smtClean="0">
                <a:ea typeface="Cambria Math"/>
              </a:rPr>
              <a:t>) 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(”Klätt hjärter”) =  3/52</a:t>
            </a:r>
          </a:p>
          <a:p>
            <a:pPr marL="355600" indent="-355600">
              <a:buNone/>
            </a:pPr>
            <a:endParaRPr lang="sv-SE" sz="1200" dirty="0" smtClean="0">
              <a:ea typeface="Cambria Math"/>
            </a:endParaRPr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 </a:t>
            </a:r>
            <a:r>
              <a:rPr lang="sv-SE" sz="2800" dirty="0" smtClean="0">
                <a:ea typeface="Cambria Math"/>
              </a:rPr>
              <a:t>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(”Hjärter och/eller Klätt”)</a:t>
            </a:r>
          </a:p>
          <a:p>
            <a:pPr marL="355600" indent="-355600">
              <a:spcBef>
                <a:spcPts val="600"/>
              </a:spcBef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–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>
              <a:spcBef>
                <a:spcPts val="600"/>
              </a:spcBef>
              <a:buNone/>
            </a:pPr>
            <a:r>
              <a:rPr lang="sv-SE" sz="2800" dirty="0" smtClean="0"/>
              <a:t>	= 1/4 + 3/13 – 3/52 = (13+12-3)/52</a:t>
            </a:r>
          </a:p>
          <a:p>
            <a:pPr marL="355600" indent="-355600">
              <a:spcBef>
                <a:spcPts val="600"/>
              </a:spcBef>
              <a:buNone/>
            </a:pPr>
            <a:r>
              <a:rPr lang="sv-SE" sz="2800" dirty="0" smtClean="0"/>
              <a:t>	= 22/52 = 11/26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/>
              <a:t> </a:t>
            </a:r>
            <a:r>
              <a:rPr lang="sv-SE" sz="2800" i="1" dirty="0" smtClean="0"/>
              <a:t>C</a:t>
            </a:r>
            <a:r>
              <a:rPr lang="sv-SE" sz="2800" dirty="0" smtClean="0"/>
              <a:t>) </a:t>
            </a:r>
            <a:r>
              <a:rPr lang="sv-SE" sz="2800" dirty="0" smtClean="0">
                <a:ea typeface="Cambria Math"/>
              </a:rPr>
              <a:t>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(”</a:t>
            </a:r>
            <a:r>
              <a:rPr lang="sv-SE" sz="2800" dirty="0" err="1" smtClean="0">
                <a:ea typeface="Cambria Math"/>
              </a:rPr>
              <a:t>hj</a:t>
            </a:r>
            <a:r>
              <a:rPr lang="sv-SE" sz="2800" dirty="0" smtClean="0">
                <a:ea typeface="Cambria Math"/>
              </a:rPr>
              <a:t> och/eller </a:t>
            </a:r>
            <a:r>
              <a:rPr lang="sv-SE" sz="2800" dirty="0" err="1" smtClean="0">
                <a:ea typeface="Cambria Math"/>
              </a:rPr>
              <a:t>spK</a:t>
            </a:r>
            <a:r>
              <a:rPr lang="sv-SE" sz="2800" dirty="0" smtClean="0">
                <a:ea typeface="Cambria Math"/>
              </a:rPr>
              <a:t>”)</a:t>
            </a:r>
          </a:p>
          <a:p>
            <a:pPr marL="355600" indent="-355600"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–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 = (13+1)/52</a:t>
            </a:r>
            <a:endParaRPr lang="sv-SE" sz="2800" dirty="0" smtClean="0">
              <a:ea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Tolkning av sannolikhet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Frekventistisk</a:t>
            </a: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n</a:t>
            </a:r>
            <a:r>
              <a:rPr lang="sv-SE" i="1" baseline="-25000" dirty="0" err="1" smtClean="0"/>
              <a:t>A</a:t>
            </a:r>
            <a:r>
              <a:rPr lang="sv-SE" i="1" baseline="-25000" dirty="0" smtClean="0"/>
              <a:t> </a:t>
            </a:r>
            <a:r>
              <a:rPr lang="sv-SE" dirty="0" smtClean="0"/>
              <a:t>/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 då 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∞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Klassisk</a:t>
            </a: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dirty="0" smtClean="0"/>
              <a:t> antal(</a:t>
            </a:r>
            <a:r>
              <a:rPr lang="sv-SE" i="1" dirty="0" smtClean="0"/>
              <a:t>A</a:t>
            </a:r>
            <a:r>
              <a:rPr lang="sv-SE" dirty="0" smtClean="0"/>
              <a:t>) / antal(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	storlek(</a:t>
            </a:r>
            <a:r>
              <a:rPr lang="sv-SE" i="1" dirty="0" smtClean="0"/>
              <a:t>A</a:t>
            </a:r>
            <a:r>
              <a:rPr lang="sv-SE" dirty="0" smtClean="0"/>
              <a:t>) / storlek(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Subjektiv (personlig)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insats</a:t>
            </a:r>
            <a:r>
              <a:rPr lang="sv-SE" dirty="0" smtClean="0"/>
              <a:t>/</a:t>
            </a:r>
            <a:r>
              <a:rPr lang="sv-SE" i="1" dirty="0" smtClean="0"/>
              <a:t>total vinst </a:t>
            </a: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Addera mera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Tre händelser A, B och C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>
              <a:lnSpc>
                <a:spcPct val="150000"/>
              </a:lnSpc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 ∪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 + 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 ∩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  <a:r>
              <a:rPr lang="sv-SE" dirty="0" smtClean="0"/>
              <a:t>)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Rita ett </a:t>
            </a:r>
            <a:r>
              <a:rPr lang="sv-SE" dirty="0" err="1" smtClean="0"/>
              <a:t>Venndiagram</a:t>
            </a:r>
            <a:r>
              <a:rPr lang="sv-SE" dirty="0" smtClean="0"/>
              <a:t>!</a:t>
            </a:r>
          </a:p>
          <a:p>
            <a:pPr marL="355600" indent="-355600"/>
            <a:endParaRPr lang="sv-SE" dirty="0" smtClean="0"/>
          </a:p>
          <a:p>
            <a:pPr marL="0" indent="0">
              <a:buNone/>
            </a:pPr>
            <a:r>
              <a:rPr lang="sv-SE" sz="2800" u="sng" dirty="0" smtClean="0">
                <a:solidFill>
                  <a:schemeClr val="accent5">
                    <a:lumMod val="50000"/>
                  </a:schemeClr>
                </a:solidFill>
              </a:rPr>
              <a:t>Övning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 = Hjärter,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 = Klätt,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 = jämnt (dam = 12, ess = 1). Beräkna varje term i additionssatsen ovan!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Betingade sannolikheter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56692"/>
          </a:xfrm>
          <a:ln w="2222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 smtClean="0"/>
              <a:t>Sannolikheten att </a:t>
            </a:r>
            <a:r>
              <a:rPr lang="sv-SE" i="1" dirty="0" smtClean="0"/>
              <a:t>A</a:t>
            </a:r>
            <a:r>
              <a:rPr lang="sv-SE" dirty="0" smtClean="0"/>
              <a:t> inträffar givet att </a:t>
            </a:r>
            <a:r>
              <a:rPr lang="sv-SE" i="1" dirty="0" smtClean="0"/>
              <a:t>B</a:t>
            </a:r>
            <a:r>
              <a:rPr lang="sv-SE" dirty="0" smtClean="0"/>
              <a:t> inträffar eller har inträffat.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0475" y="2853985"/>
            <a:ext cx="8229600" cy="37613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Exempel: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Sannolikheten att det blev 6 givet att det blev jämnt?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Sannolikheten att det blev 6 givet att det blev udda? 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Sannolikheten att det blev 6 givet att det </a:t>
            </a: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</a:t>
            </a: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blev 5?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 sz="2400" b="1" i="1" dirty="0" smtClean="0">
                <a:solidFill>
                  <a:srgbClr val="C00000"/>
                </a:solidFill>
              </a:rPr>
              <a:t>Vad är det som händer med utfallsrummet?</a:t>
            </a:r>
            <a:endParaRPr kumimoji="0" lang="sv-SE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r>
              <a:rPr lang="sv-SE" dirty="0" smtClean="0"/>
              <a:t>Genom att händelsen </a:t>
            </a:r>
            <a:r>
              <a:rPr lang="sv-SE" i="1" dirty="0" smtClean="0"/>
              <a:t>B</a:t>
            </a:r>
            <a:r>
              <a:rPr lang="sv-SE" dirty="0" smtClean="0"/>
              <a:t> har inträffat så kan vi säga att utfallsrummet </a:t>
            </a:r>
            <a:r>
              <a:rPr lang="el-GR" dirty="0" smtClean="0"/>
              <a:t>Ω </a:t>
            </a:r>
            <a:r>
              <a:rPr lang="sv-SE" dirty="0" smtClean="0"/>
              <a:t>har påverkats.</a:t>
            </a:r>
          </a:p>
          <a:p>
            <a:endParaRPr lang="sv-SE" sz="1200" dirty="0" smtClean="0"/>
          </a:p>
          <a:p>
            <a:r>
              <a:rPr lang="sv-SE" i="1" dirty="0" smtClean="0"/>
              <a:t>B</a:t>
            </a:r>
            <a:r>
              <a:rPr lang="sv-SE" dirty="0" smtClean="0"/>
              <a:t> har inte hänt, dvs. vi kan stryka bort den delen av </a:t>
            </a:r>
            <a:r>
              <a:rPr lang="el-GR" dirty="0" smtClean="0"/>
              <a:t>Ω</a:t>
            </a:r>
            <a:r>
              <a:rPr lang="sv-SE" dirty="0" smtClean="0"/>
              <a:t>.</a:t>
            </a:r>
          </a:p>
          <a:p>
            <a:endParaRPr lang="sv-SE" sz="1200" dirty="0" smtClean="0"/>
          </a:p>
          <a:p>
            <a:r>
              <a:rPr lang="sv-SE" dirty="0" smtClean="0"/>
              <a:t>Sannolikheten för </a:t>
            </a:r>
            <a:r>
              <a:rPr lang="sv-SE" i="1" dirty="0" smtClean="0"/>
              <a:t>A</a:t>
            </a:r>
            <a:r>
              <a:rPr lang="sv-SE" dirty="0" smtClean="0"/>
              <a:t> beräknas genom att titta på den del av </a:t>
            </a:r>
            <a:r>
              <a:rPr lang="sv-SE" i="1" dirty="0" smtClean="0"/>
              <a:t>A</a:t>
            </a:r>
            <a:r>
              <a:rPr lang="sv-SE" dirty="0" smtClean="0"/>
              <a:t> som sammanfaller med </a:t>
            </a:r>
            <a:r>
              <a:rPr lang="sv-SE" i="1" dirty="0" smtClean="0"/>
              <a:t>B</a:t>
            </a:r>
            <a:r>
              <a:rPr lang="sv-SE" dirty="0" smtClean="0"/>
              <a:t> dvs.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snittet</a:t>
            </a:r>
            <a:r>
              <a:rPr lang="sv-SE" dirty="0" smtClean="0"/>
              <a:t> och jämföra med </a:t>
            </a:r>
            <a:r>
              <a:rPr lang="sv-SE" i="1" dirty="0" smtClean="0"/>
              <a:t>B</a:t>
            </a:r>
          </a:p>
        </p:txBody>
      </p:sp>
      <p:cxnSp>
        <p:nvCxnSpPr>
          <p:cNvPr id="6" name="Rak 5"/>
          <p:cNvCxnSpPr/>
          <p:nvPr/>
        </p:nvCxnSpPr>
        <p:spPr>
          <a:xfrm>
            <a:off x="1115616" y="2996952"/>
            <a:ext cx="19202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sv-SE" dirty="0" smtClean="0"/>
              <a:t>Dvs. istället för att titta på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tittar vi på 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(B)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 utläses</a:t>
            </a:r>
          </a:p>
          <a:p>
            <a:pPr marL="355600" indent="-355600">
              <a:buNone/>
            </a:pPr>
            <a:r>
              <a:rPr lang="sv-SE" dirty="0" smtClean="0"/>
              <a:t>	”sannolikheten för A givet B”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och beräknas enligt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6396203" y="2186862"/>
            <a:ext cx="2112235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(Klassiska tolkningen)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2459766" y="5693282"/>
          <a:ext cx="3759001" cy="787291"/>
        </p:xfrm>
        <a:graphic>
          <a:graphicData uri="http://schemas.openxmlformats.org/presentationml/2006/ole">
            <p:oleObj spid="_x0000_s79874" name="Ekvation" r:id="rId3" imgW="1143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kan även uttrycka det som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kan även vända på betingningen och se på sannolikheten att </a:t>
            </a:r>
            <a:r>
              <a:rPr lang="sv-SE" i="1" dirty="0" smtClean="0"/>
              <a:t>B</a:t>
            </a:r>
            <a:r>
              <a:rPr lang="sv-SE" dirty="0" smtClean="0"/>
              <a:t> har inträffat givet </a:t>
            </a:r>
            <a:r>
              <a:rPr lang="sv-SE" i="1" dirty="0" smtClean="0"/>
              <a:t>A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dirty="0" smtClean="0"/>
              <a:t>eller</a:t>
            </a:r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i="1" dirty="0" smtClean="0"/>
              <a:t>A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v-SE" dirty="0" smtClean="0"/>
              <a:t>och därmed att</a:t>
            </a:r>
          </a:p>
          <a:p>
            <a:pPr marL="723900" indent="-723900">
              <a:buNone/>
            </a:pPr>
            <a:r>
              <a:rPr lang="sv-SE" i="1" dirty="0" smtClean="0"/>
              <a:t>	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2267744" y="4131078"/>
          <a:ext cx="3759200" cy="787004"/>
        </p:xfrm>
        <a:graphic>
          <a:graphicData uri="http://schemas.openxmlformats.org/presentationml/2006/ole">
            <p:oleObj spid="_x0000_s80899" name="Ekvation" r:id="rId3" imgW="11430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Ibland är faktiskt de betingade </a:t>
            </a:r>
            <a:r>
              <a:rPr lang="sv-SE" sz="2800" dirty="0" err="1" smtClean="0"/>
              <a:t>sannolik-heterna</a:t>
            </a:r>
            <a:r>
              <a:rPr lang="sv-SE" sz="2800" dirty="0" smtClean="0"/>
              <a:t> kända snarare än snittet.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T.ex. Man har två modeller av en produkt i lager, 30 % av en gammal modell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 och 70 % av en nyare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Av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 brukar 8 % vara behäftade med fel (händelse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) av den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 brukar 3 % vara fel.</a:t>
            </a:r>
          </a:p>
          <a:p>
            <a:pPr marL="0" indent="0">
              <a:buNone/>
            </a:pPr>
            <a:endParaRPr lang="sv-SE" sz="1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Om man tar en enhet på måfå ur lagret, vad är sannolikheten att 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det är fel på den?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det är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 givet att det är fel på den?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25658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lphaLcParenR"/>
            </a:pPr>
            <a:r>
              <a:rPr lang="sv-SE" sz="2800" dirty="0" smtClean="0"/>
              <a:t>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/>
              <a:t>) 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F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F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/>
              <a:t>)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/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(F|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)</a:t>
            </a:r>
            <a:r>
              <a:rPr lang="sv-SE" sz="2800" dirty="0" smtClean="0"/>
              <a:t> ∙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(F|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>
                <a:ea typeface="Cambria Math"/>
              </a:rPr>
              <a:t>)</a:t>
            </a:r>
            <a:r>
              <a:rPr lang="sv-SE" sz="2800" dirty="0" smtClean="0"/>
              <a:t> ∙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2</a:t>
            </a:r>
            <a:r>
              <a:rPr lang="sv-SE" sz="2800" dirty="0" smtClean="0"/>
              <a:t>) 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= </a:t>
            </a:r>
            <a:r>
              <a:rPr lang="sv-SE" sz="2800" dirty="0" smtClean="0"/>
              <a:t>0,08 ∙ 0,3 + 0,03 ∙ 0,7 = 0,045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dvs. 4,5 %</a:t>
            </a:r>
          </a:p>
          <a:p>
            <a:pPr marL="514350" indent="-514350">
              <a:buNone/>
            </a:pPr>
            <a:endParaRPr lang="sv-SE" sz="1200" dirty="0" smtClean="0">
              <a:ea typeface="Cambria Math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lphaLcParenR" startAt="2"/>
            </a:pP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|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latin typeface="Cambria Math"/>
                <a:ea typeface="Cambria Math"/>
              </a:rPr>
              <a:t>|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)∙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M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/>
              <a:t>) /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/>
              <a:t>) 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/>
              <a:t>	= 0,08 ∙ 0,7 / 0,045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= 0,53333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sv-SE" sz="2800" dirty="0" smtClean="0">
                <a:ea typeface="Cambria Math"/>
              </a:rPr>
              <a:t>	dvs. ca 53 %</a:t>
            </a:r>
          </a:p>
          <a:p>
            <a:pPr marL="514350" indent="-514350">
              <a:spcBef>
                <a:spcPts val="1200"/>
              </a:spcBef>
              <a:buNone/>
            </a:pPr>
            <a:endParaRPr lang="sv-SE" sz="1200" dirty="0" smtClean="0">
              <a:ea typeface="Cambria Math"/>
            </a:endParaRPr>
          </a:p>
          <a:p>
            <a:pPr marL="514350" indent="-514350" algn="ctr">
              <a:spcBef>
                <a:spcPts val="1200"/>
              </a:spcBef>
              <a:buNone/>
            </a:pPr>
            <a:r>
              <a:rPr lang="sv-SE" sz="2800" b="1" i="1" dirty="0" smtClean="0">
                <a:solidFill>
                  <a:srgbClr val="C00000"/>
                </a:solidFill>
                <a:ea typeface="Cambria Math"/>
              </a:rPr>
              <a:t>Är detta vettiga svar?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6492213" y="1376772"/>
            <a:ext cx="2112235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Obs! M</a:t>
            </a:r>
            <a:r>
              <a:rPr kumimoji="0" lang="sv-SE" sz="20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M</a:t>
            </a:r>
            <a:r>
              <a:rPr kumimoji="0" lang="sv-SE" sz="20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sv-SE" sz="2000" b="0" i="1" u="none" strike="noStrike" kern="1200" cap="none" spc="0" normalizeH="0" baseline="-25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6" name="Rak 5"/>
          <p:cNvCxnSpPr/>
          <p:nvPr/>
        </p:nvCxnSpPr>
        <p:spPr>
          <a:xfrm>
            <a:off x="7356309" y="1435896"/>
            <a:ext cx="288032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Oberoende: Exempel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Slumpmässigt urval av </a:t>
            </a:r>
            <a:r>
              <a:rPr lang="sv-SE" i="1" dirty="0" smtClean="0"/>
              <a:t>n</a:t>
            </a:r>
            <a:r>
              <a:rPr lang="sv-SE" dirty="0" smtClean="0"/>
              <a:t> = 2 ur en grupp av </a:t>
            </a:r>
            <a:r>
              <a:rPr lang="sv-SE" i="1" dirty="0" smtClean="0"/>
              <a:t>N</a:t>
            </a:r>
            <a:r>
              <a:rPr lang="sv-SE" dirty="0" smtClean="0"/>
              <a:t> = 10 objekt.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drar först en (experiment 1) och sedan en till (experiment 2)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Är experimenten oberoende?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om det sker </a:t>
            </a:r>
            <a:r>
              <a:rPr lang="sv-SE" u="sng" dirty="0" smtClean="0"/>
              <a:t>med</a:t>
            </a:r>
            <a:r>
              <a:rPr lang="sv-SE" dirty="0" smtClean="0"/>
              <a:t> återläggning</a:t>
            </a:r>
          </a:p>
          <a:p>
            <a:pPr marL="355600" indent="-355600"/>
            <a:r>
              <a:rPr lang="sv-SE" dirty="0" smtClean="0"/>
              <a:t>om det sker </a:t>
            </a:r>
            <a:r>
              <a:rPr lang="sv-SE" u="sng" dirty="0" smtClean="0"/>
              <a:t>utan</a:t>
            </a:r>
            <a:r>
              <a:rPr lang="sv-SE" dirty="0" smtClean="0"/>
              <a:t> återläggning</a:t>
            </a:r>
          </a:p>
          <a:p>
            <a:pPr marL="355600" indent="-355600"/>
            <a:endParaRPr lang="sv-SE" dirty="0" smtClean="0"/>
          </a:p>
          <a:p>
            <a:pPr marL="355600" indent="-355600"/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Oberoende: Exempel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fångar en fisk i en sjö. Vi noterar kön, mäter vikt och längd, bedömer eventuella skador etc. Vi kastar sedan tillbaks den. Vi upprepar detta </a:t>
            </a:r>
            <a:r>
              <a:rPr lang="sv-SE" i="1" dirty="0" smtClean="0"/>
              <a:t>k</a:t>
            </a:r>
            <a:r>
              <a:rPr lang="sv-SE" dirty="0" smtClean="0"/>
              <a:t> gånger.</a:t>
            </a:r>
          </a:p>
          <a:p>
            <a:pPr marL="0" indent="0">
              <a:buNone/>
            </a:pPr>
            <a:endParaRPr lang="sv-SE" dirty="0" smtClean="0"/>
          </a:p>
          <a:p>
            <a:pPr marL="355600" indent="-355600"/>
            <a:r>
              <a:rPr lang="sv-SE" dirty="0" smtClean="0"/>
              <a:t>Är fångsterna oberoende?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Hur kan våra mätresultat och observationer eventuellt påverkas om det finns ett beroende?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Oberoende: Exempel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3000" dirty="0" smtClean="0"/>
              <a:t>Ex) Du är i Stockholm och en kompis  i Las Vegas och ni kastar samtidigt varsin rättvis tärning. Vi vet (antar) att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 algn="ctr">
              <a:buNone/>
            </a:pPr>
            <a:r>
              <a:rPr lang="sv-SE" sz="3000" i="1" dirty="0" smtClean="0"/>
              <a:t>P</a:t>
            </a:r>
            <a:r>
              <a:rPr lang="sv-SE" sz="3000" dirty="0" smtClean="0"/>
              <a:t>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du</a:t>
            </a:r>
            <a:r>
              <a:rPr lang="sv-SE" sz="3000" dirty="0" smtClean="0"/>
              <a:t> = 6) = </a:t>
            </a:r>
            <a:r>
              <a:rPr lang="sv-SE" sz="3000" i="1" dirty="0" smtClean="0"/>
              <a:t>P</a:t>
            </a:r>
            <a:r>
              <a:rPr lang="sv-SE" sz="3000" dirty="0" smtClean="0"/>
              <a:t>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kompis</a:t>
            </a:r>
            <a:r>
              <a:rPr lang="sv-SE" sz="3000" dirty="0" smtClean="0"/>
              <a:t> = 6) = 1/6</a:t>
            </a:r>
          </a:p>
          <a:p>
            <a:pPr marL="0" indent="0">
              <a:buNone/>
            </a:pPr>
            <a:endParaRPr lang="sv-SE" sz="1300" dirty="0" smtClean="0"/>
          </a:p>
          <a:p>
            <a:pPr marL="355600" indent="-355600"/>
            <a:r>
              <a:rPr lang="sv-SE" sz="3000" dirty="0" smtClean="0"/>
              <a:t>Vad är sannolikheten att ni båda får en sexa? Dvs.</a:t>
            </a:r>
          </a:p>
          <a:p>
            <a:pPr marL="355600" indent="-355600" algn="ctr">
              <a:buNone/>
            </a:pPr>
            <a:r>
              <a:rPr lang="sv-SE" sz="3000" dirty="0" smtClean="0"/>
              <a:t>P(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du</a:t>
            </a:r>
            <a:r>
              <a:rPr lang="sv-SE" sz="3000" dirty="0" smtClean="0"/>
              <a:t> = 6 ∩ </a:t>
            </a:r>
            <a:r>
              <a:rPr lang="sv-SE" sz="3000" i="1" dirty="0" smtClean="0"/>
              <a:t>P</a:t>
            </a:r>
            <a:r>
              <a:rPr lang="sv-SE" sz="3000" dirty="0" smtClean="0"/>
              <a:t>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kompis</a:t>
            </a:r>
            <a:r>
              <a:rPr lang="sv-SE" sz="3000" dirty="0" smtClean="0"/>
              <a:t> = 6)</a:t>
            </a:r>
          </a:p>
          <a:p>
            <a:pPr marL="355600" indent="-355600">
              <a:spcBef>
                <a:spcPts val="2400"/>
              </a:spcBef>
            </a:pPr>
            <a:r>
              <a:rPr lang="sv-SE" sz="3000" dirty="0" smtClean="0"/>
              <a:t>Vad är sannolikheten att din kompis fick en sexa givet att du fick det? Dvs.</a:t>
            </a:r>
          </a:p>
          <a:p>
            <a:pPr marL="355600" indent="-355600" algn="ctr">
              <a:buNone/>
            </a:pPr>
            <a:r>
              <a:rPr lang="sv-SE" sz="3000" dirty="0" smtClean="0"/>
              <a:t>P(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kompis</a:t>
            </a:r>
            <a:r>
              <a:rPr lang="sv-SE" sz="3000" dirty="0" smtClean="0"/>
              <a:t> = 6 ∣ </a:t>
            </a:r>
            <a:r>
              <a:rPr lang="sv-SE" sz="3000" i="1" dirty="0" err="1" smtClean="0"/>
              <a:t>X</a:t>
            </a:r>
            <a:r>
              <a:rPr lang="sv-SE" sz="3000" i="1" baseline="-25000" dirty="0" err="1" smtClean="0"/>
              <a:t>du</a:t>
            </a:r>
            <a:r>
              <a:rPr lang="sv-SE" sz="3000" dirty="0" smtClean="0"/>
              <a:t> = 6 )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sv-SE" sz="2800" dirty="0" smtClean="0"/>
              <a:t>Ett kort dras slumpmässigt ur en kortlek bestående av de vanliga 52 korten. </a:t>
            </a:r>
            <a:r>
              <a:rPr lang="sv-SE" sz="2800" dirty="0" err="1" smtClean="0"/>
              <a:t>Deiniera</a:t>
            </a:r>
            <a:r>
              <a:rPr lang="sv-SE" sz="2800" dirty="0" smtClean="0"/>
              <a:t> händelserna</a:t>
            </a:r>
          </a:p>
          <a:p>
            <a:pPr marL="0" indent="0">
              <a:spcBef>
                <a:spcPts val="600"/>
              </a:spcBef>
              <a:buNone/>
            </a:pPr>
            <a:endParaRPr lang="sv-SE" sz="1200" dirty="0" smtClean="0"/>
          </a:p>
          <a:p>
            <a:pPr marL="355600" indent="-355600">
              <a:spcBef>
                <a:spcPts val="600"/>
              </a:spcBef>
            </a:pPr>
            <a:r>
              <a:rPr lang="sv-SE" sz="2800" dirty="0" smtClean="0"/>
              <a:t>A = ”rött kort,  </a:t>
            </a:r>
          </a:p>
          <a:p>
            <a:pPr marL="355600" indent="-355600">
              <a:spcBef>
                <a:spcPts val="600"/>
              </a:spcBef>
            </a:pPr>
            <a:r>
              <a:rPr lang="sv-SE" sz="2800" dirty="0" smtClean="0"/>
              <a:t>B = ”kung”</a:t>
            </a:r>
          </a:p>
          <a:p>
            <a:pPr marL="355600" indent="-355600">
              <a:spcBef>
                <a:spcPts val="600"/>
              </a:spcBef>
            </a:pPr>
            <a:r>
              <a:rPr lang="sv-SE" sz="2800" dirty="0" smtClean="0"/>
              <a:t>C = ”spader”</a:t>
            </a:r>
          </a:p>
          <a:p>
            <a:pPr marL="355600" indent="-355600">
              <a:spcBef>
                <a:spcPts val="600"/>
              </a:spcBef>
              <a:buNone/>
            </a:pPr>
            <a:endParaRPr lang="sv-SE" sz="1200" dirty="0" smtClean="0"/>
          </a:p>
          <a:p>
            <a:pPr marL="514350" indent="-514350">
              <a:spcBef>
                <a:spcPts val="600"/>
              </a:spcBef>
              <a:buAutoNum type="alphaLcParenBoth"/>
            </a:pPr>
            <a:r>
              <a:rPr lang="sv-SE" sz="2800" dirty="0" smtClean="0"/>
              <a:t>Vilka par av A, B och C är disjunkta?</a:t>
            </a:r>
          </a:p>
          <a:p>
            <a:pPr marL="514350" indent="-514350">
              <a:spcBef>
                <a:spcPts val="600"/>
              </a:spcBef>
              <a:buAutoNum type="alphaLcParenBoth"/>
            </a:pPr>
            <a:r>
              <a:rPr lang="sv-SE" sz="2800" dirty="0" smtClean="0"/>
              <a:t>Tolka följande händelser och rita </a:t>
            </a:r>
            <a:r>
              <a:rPr lang="sv-SE" sz="2800" dirty="0" err="1" smtClean="0"/>
              <a:t>Venndiagram</a:t>
            </a:r>
            <a:r>
              <a:rPr lang="sv-SE" sz="2800" dirty="0" smtClean="0"/>
              <a:t>:</a:t>
            </a:r>
          </a:p>
          <a:p>
            <a:pPr marL="514350" indent="-514350">
              <a:spcBef>
                <a:spcPts val="600"/>
              </a:spcBef>
              <a:buNone/>
            </a:pPr>
            <a:endParaRPr lang="sv-SE" sz="1200" dirty="0" smtClean="0"/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sz="2400" i="1" dirty="0" smtClean="0"/>
              <a:t>Ā 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 </a:t>
            </a:r>
            <a:r>
              <a:rPr lang="sv-SE" sz="2400" i="1" dirty="0" smtClean="0"/>
              <a:t>B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 </a:t>
            </a:r>
            <a:r>
              <a:rPr lang="sv-SE" sz="2400" i="1" dirty="0" smtClean="0"/>
              <a:t>C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3628827" y="5408172"/>
            <a:ext cx="4495568" cy="1340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dirty="0" smtClean="0"/>
              <a:t>∪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i="1" dirty="0" smtClean="0"/>
              <a:t>B</a:t>
            </a: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dirty="0" smtClean="0"/>
              <a:t>∪</a:t>
            </a:r>
            <a:r>
              <a:rPr lang="sv-SE" sz="2400" dirty="0" smtClean="0">
                <a:latin typeface="Cambria Math"/>
                <a:ea typeface="Cambria Math"/>
              </a:rPr>
              <a:t> </a:t>
            </a:r>
            <a:r>
              <a:rPr lang="sv-SE" sz="2400" i="1" dirty="0" smtClean="0"/>
              <a:t>C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romanLcPeriod" startAt="4"/>
            </a:pPr>
            <a:r>
              <a:rPr kumimoji="0" lang="sv-SE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 </a:t>
            </a:r>
            <a:r>
              <a:rPr lang="sv-SE" sz="2400" dirty="0" smtClean="0"/>
              <a:t>∪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 </a:t>
            </a: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sv-SE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  <p:cxnSp>
        <p:nvCxnSpPr>
          <p:cNvPr id="7" name="Rak 6"/>
          <p:cNvCxnSpPr/>
          <p:nvPr/>
        </p:nvCxnSpPr>
        <p:spPr>
          <a:xfrm>
            <a:off x="5001254" y="6103869"/>
            <a:ext cx="105611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Två händelser / experiment är oberoende om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Och omvänt om man kan visa att de är oberoende så är</a:t>
            </a:r>
            <a:r>
              <a:rPr lang="sv-SE" i="1" dirty="0" smtClean="0"/>
              <a:t> 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0475" y="4671138"/>
            <a:ext cx="8229600" cy="145816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3200" dirty="0" smtClean="0"/>
              <a:t>Om A och B är oberoende så inses att följande gäller: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)∙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Hur ser vi det sista? Jo,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Om A och B är oberoende, så är de även oberoende av varandras komplement och komplementen är också oberoende av varandra. Dvs. varje par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dirty="0" smtClean="0"/>
              <a:t>är också oberoende</a:t>
            </a:r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827584" y="2257575"/>
          <a:ext cx="7518400" cy="787003"/>
        </p:xfrm>
        <a:graphic>
          <a:graphicData uri="http://schemas.openxmlformats.org/presentationml/2006/ole">
            <p:oleObj spid="_x0000_s89090" name="Ekvation" r:id="rId3" imgW="2286000" imgH="419040" progId="Equation.3">
              <p:embed/>
            </p:oleObj>
          </a:graphicData>
        </a:graphic>
      </p:graphicFrame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1499659" y="5427222"/>
          <a:ext cx="6180667" cy="404813"/>
        </p:xfrm>
        <a:graphic>
          <a:graphicData uri="http://schemas.openxmlformats.org/presentationml/2006/ole">
            <p:oleObj spid="_x0000_s89091" name="Ekvation" r:id="rId4" imgW="18795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F6 Nyquist kap 6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Vad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 variabel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Diskreta och kontinuerliga </a:t>
            </a:r>
            <a:r>
              <a:rPr lang="sv-SE" i="1" dirty="0" err="1" smtClean="0"/>
              <a:t>sv</a:t>
            </a:r>
            <a:endParaRPr lang="sv-SE" i="1" dirty="0" smtClean="0"/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Frekvensfunktion (</a:t>
            </a:r>
            <a:r>
              <a:rPr lang="sv-SE" i="1" dirty="0" err="1" smtClean="0"/>
              <a:t>diskr</a:t>
            </a:r>
            <a:r>
              <a:rPr lang="sv-SE" i="1" dirty="0" smtClean="0"/>
              <a:t>.)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Täthetsfunktion (kont.)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Fördelningsfunktion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Men först lite repetition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Additionssatsen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Betingade sannolikheter</a:t>
            </a:r>
          </a:p>
          <a:p>
            <a:pPr marL="755650" lvl="1" indent="-355600">
              <a:spcBef>
                <a:spcPts val="2400"/>
              </a:spcBef>
            </a:pPr>
            <a:r>
              <a:rPr lang="sv-SE" i="1" dirty="0" smtClean="0"/>
              <a:t>Oberoende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Additionssatsen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7531" y="1600201"/>
            <a:ext cx="8448939" cy="856692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Sannolikheten att A eller B eller både A och B inträffar.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0475" y="2853985"/>
            <a:ext cx="8229600" cy="3761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5600" indent="-355600">
              <a:buFont typeface="Arial" pitchFamily="34" charset="0"/>
              <a:buChar char="•"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/>
            <a:endParaRPr lang="sv-SE" sz="3200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sv-SE" sz="3200" dirty="0" smtClean="0"/>
              <a:t>Specialfall om A och B </a:t>
            </a:r>
            <a:r>
              <a:rPr lang="sv-SE" sz="3200" b="1" i="1" u="sng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sz="3200" dirty="0" smtClean="0"/>
              <a:t> dvs. 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 = 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>
                <a:ea typeface="Cambria Math"/>
              </a:rPr>
              <a:t> vilket ger</a:t>
            </a:r>
          </a:p>
          <a:p>
            <a:pPr marL="355600" indent="-355600">
              <a:buNone/>
            </a:pPr>
            <a:endParaRPr lang="sv-SE" sz="1100" dirty="0" smtClean="0">
              <a:ea typeface="Cambria Math"/>
            </a:endParaRPr>
          </a:p>
          <a:p>
            <a:pPr marL="355600" indent="-355600">
              <a:buNone/>
            </a:pPr>
            <a:r>
              <a:rPr lang="sv-SE" sz="3200" i="1" dirty="0" smtClean="0"/>
              <a:t>	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endParaRPr lang="sv-SE" sz="3200" dirty="0" smtClean="0"/>
          </a:p>
          <a:p>
            <a:pPr marL="355600" indent="-355600" algn="ctr">
              <a:buNone/>
            </a:pP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Jmfr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med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Kolmogorovs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axiom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6682213" y="209137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vet vad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är, beräkna 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161794" name="Object 2"/>
          <p:cNvGraphicFramePr>
            <a:graphicFrameLocks noChangeAspect="1"/>
          </p:cNvGraphicFramePr>
          <p:nvPr/>
        </p:nvGraphicFramePr>
        <p:xfrm>
          <a:off x="1211627" y="2240868"/>
          <a:ext cx="6555316" cy="406004"/>
        </p:xfrm>
        <a:graphic>
          <a:graphicData uri="http://schemas.openxmlformats.org/presentationml/2006/ole">
            <p:oleObj spid="_x0000_s157698" name="Ekvation" r:id="rId3" imgW="1993680" imgH="215640" progId="Equation.3">
              <p:embed/>
            </p:oleObj>
          </a:graphicData>
        </a:graphic>
      </p:graphicFrame>
      <p:graphicFrame>
        <p:nvGraphicFramePr>
          <p:cNvPr id="161795" name="Object 3"/>
          <p:cNvGraphicFramePr>
            <a:graphicFrameLocks noChangeAspect="1"/>
          </p:cNvGraphicFramePr>
          <p:nvPr/>
        </p:nvGraphicFramePr>
        <p:xfrm>
          <a:off x="1211627" y="3208827"/>
          <a:ext cx="7097184" cy="382191"/>
        </p:xfrm>
        <a:graphic>
          <a:graphicData uri="http://schemas.openxmlformats.org/presentationml/2006/ole">
            <p:oleObj spid="_x0000_s157699" name="Ekvation" r:id="rId4" imgW="2158920" imgH="203040" progId="Equation.3">
              <p:embed/>
            </p:oleObj>
          </a:graphicData>
        </a:graphic>
      </p:graphicFrame>
      <p:graphicFrame>
        <p:nvGraphicFramePr>
          <p:cNvPr id="161796" name="Object 4"/>
          <p:cNvGraphicFramePr>
            <a:graphicFrameLocks noChangeAspect="1"/>
          </p:cNvGraphicFramePr>
          <p:nvPr/>
        </p:nvGraphicFramePr>
        <p:xfrm>
          <a:off x="1239970" y="5045031"/>
          <a:ext cx="7556500" cy="382191"/>
        </p:xfrm>
        <a:graphic>
          <a:graphicData uri="http://schemas.openxmlformats.org/presentationml/2006/ole">
            <p:oleObj spid="_x0000_s157700" name="Ekvation" r:id="rId5" imgW="2298600" imgH="203040" progId="Equation.3">
              <p:embed/>
            </p:oleObj>
          </a:graphicData>
        </a:graphic>
      </p:graphicFrame>
      <p:graphicFrame>
        <p:nvGraphicFramePr>
          <p:cNvPr id="161797" name="Object 5"/>
          <p:cNvGraphicFramePr>
            <a:graphicFrameLocks noChangeAspect="1"/>
          </p:cNvGraphicFramePr>
          <p:nvPr/>
        </p:nvGraphicFramePr>
        <p:xfrm>
          <a:off x="1211627" y="4455114"/>
          <a:ext cx="6345767" cy="381000"/>
        </p:xfrm>
        <a:graphic>
          <a:graphicData uri="http://schemas.openxmlformats.org/presentationml/2006/ole">
            <p:oleObj spid="_x0000_s157701" name="Ekvation" r:id="rId6" imgW="1930320" imgH="203040" progId="Equation.3">
              <p:embed/>
            </p:oleObj>
          </a:graphicData>
        </a:graphic>
      </p:graphicFrame>
      <p:graphicFrame>
        <p:nvGraphicFramePr>
          <p:cNvPr id="161798" name="Object 6"/>
          <p:cNvGraphicFramePr>
            <a:graphicFrameLocks noChangeAspect="1"/>
          </p:cNvGraphicFramePr>
          <p:nvPr/>
        </p:nvGraphicFramePr>
        <p:xfrm>
          <a:off x="1243293" y="5567661"/>
          <a:ext cx="5090584" cy="453628"/>
        </p:xfrm>
        <a:graphic>
          <a:graphicData uri="http://schemas.openxmlformats.org/presentationml/2006/ole">
            <p:oleObj spid="_x0000_s157702" name="Ekvation" r:id="rId7" imgW="1549080" imgH="241200" progId="Equation.3">
              <p:embed/>
            </p:oleObj>
          </a:graphicData>
        </a:graphic>
      </p:graphicFrame>
      <p:sp>
        <p:nvSpPr>
          <p:cNvPr id="9" name="Platshållare för innehåll 2"/>
          <p:cNvSpPr txBox="1">
            <a:spLocks/>
          </p:cNvSpPr>
          <p:nvPr/>
        </p:nvSpPr>
        <p:spPr>
          <a:xfrm>
            <a:off x="2075723" y="2618910"/>
            <a:ext cx="2496277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Additionssatsen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2171734" y="3699030"/>
            <a:ext cx="2496277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Sannolikheter för komplement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5820139" y="3699030"/>
            <a:ext cx="2496277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Kräver lite tankearbete…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3" name="Rak pil 12"/>
          <p:cNvCxnSpPr/>
          <p:nvPr/>
        </p:nvCxnSpPr>
        <p:spPr>
          <a:xfrm flipH="1" flipV="1">
            <a:off x="2555776" y="3591018"/>
            <a:ext cx="384043" cy="162018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flipV="1">
            <a:off x="3707904" y="3591018"/>
            <a:ext cx="576064" cy="162018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sv-SE" dirty="0" smtClean="0"/>
              <a:t>Dvs. istället för att titta på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tittar vi på 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dirty="0" err="1" smtClean="0"/>
              <a:t>stlk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/ </a:t>
            </a:r>
            <a:r>
              <a:rPr lang="sv-SE" dirty="0" err="1" smtClean="0"/>
              <a:t>stlk</a:t>
            </a:r>
            <a:r>
              <a:rPr lang="sv-SE" dirty="0" smtClean="0"/>
              <a:t>(B)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 utläses</a:t>
            </a:r>
          </a:p>
          <a:p>
            <a:pPr marL="355600" indent="-355600">
              <a:buNone/>
            </a:pPr>
            <a:r>
              <a:rPr lang="sv-SE" dirty="0" smtClean="0"/>
              <a:t>	”sannolikheten för A givet B”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och beräknas enligt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6396203" y="2186862"/>
            <a:ext cx="2112235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(Klassiska tolkningen)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2459766" y="5693282"/>
          <a:ext cx="3759001" cy="787291"/>
        </p:xfrm>
        <a:graphic>
          <a:graphicData uri="http://schemas.openxmlformats.org/presentationml/2006/ole">
            <p:oleObj spid="_x0000_s158722" name="Ekvation" r:id="rId3" imgW="1143000" imgH="41904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6682213" y="209137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kan även uttrycka det som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kan även vända på betingningen och se på sannolikheten att </a:t>
            </a:r>
            <a:r>
              <a:rPr lang="sv-SE" i="1" dirty="0" smtClean="0"/>
              <a:t>B</a:t>
            </a:r>
            <a:r>
              <a:rPr lang="sv-SE" dirty="0" smtClean="0"/>
              <a:t> har inträffat givet </a:t>
            </a:r>
            <a:r>
              <a:rPr lang="sv-SE" i="1" dirty="0" smtClean="0"/>
              <a:t>A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dirty="0" smtClean="0"/>
              <a:t>eller</a:t>
            </a:r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i="1" dirty="0" smtClean="0"/>
              <a:t>A</a:t>
            </a:r>
            <a:r>
              <a:rPr lang="sv-SE" dirty="0" smtClean="0"/>
              <a:t>) ∙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v-SE" dirty="0" smtClean="0"/>
              <a:t>och därmed att</a:t>
            </a:r>
          </a:p>
          <a:p>
            <a:pPr marL="723900" indent="-723900">
              <a:buNone/>
            </a:pPr>
            <a:r>
              <a:rPr lang="sv-SE" i="1" dirty="0" smtClean="0"/>
              <a:t>	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|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∙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2267744" y="4131078"/>
          <a:ext cx="3759200" cy="787004"/>
        </p:xfrm>
        <a:graphic>
          <a:graphicData uri="http://schemas.openxmlformats.org/presentationml/2006/ole">
            <p:oleObj spid="_x0000_s159746" name="Ekvation" r:id="rId3" imgW="1143000" imgH="41904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6682213" y="209137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Två händelser / experiment är oberoende om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Och omvänt, om de är oberoende gäller att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0475" y="4671138"/>
            <a:ext cx="8229600" cy="145816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3200" dirty="0" smtClean="0"/>
              <a:t>Om A och B är oberoende så inses att följande gäller: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)∙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6682213" y="209137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vi har följande sannolikheter:</a:t>
            </a:r>
          </a:p>
          <a:p>
            <a:pPr marL="355600" indent="-355600">
              <a:buNone/>
            </a:pP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= 0,8;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B</a:t>
            </a:r>
            <a:r>
              <a:rPr lang="sv-SE" sz="2800" dirty="0" smtClean="0"/>
              <a:t>) = 0,2;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 = 0,16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den betingade sannolikheten för A givet B</a:t>
            </a:r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Är A och B oberoende?</a:t>
            </a:r>
          </a:p>
          <a:p>
            <a:pPr marL="514350" indent="-514350">
              <a:buFont typeface="+mj-lt"/>
              <a:buAutoNum type="alphaLcParenR"/>
            </a:pPr>
            <a:endParaRPr lang="sv-SE" sz="2800" dirty="0" smtClean="0"/>
          </a:p>
          <a:p>
            <a:pPr marL="514350" lvl="1" indent="-514350">
              <a:buFont typeface="+mj-lt"/>
              <a:buAutoNum type="alphaLcParenR"/>
            </a:pPr>
            <a:r>
              <a:rPr lang="sv-SE" dirty="0" smtClean="0"/>
              <a:t>Beräkna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</a:t>
            </a: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1406194" y="3645824"/>
          <a:ext cx="5662084" cy="701278"/>
        </p:xfrm>
        <a:graphic>
          <a:graphicData uri="http://schemas.openxmlformats.org/presentationml/2006/ole">
            <p:oleObj spid="_x0000_s160770" name="Ekvation" r:id="rId3" imgW="19303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vi har följande sannolikheter: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1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>
                <a:latin typeface="Cambria Math"/>
                <a:ea typeface="Cambria Math"/>
              </a:rPr>
              <a:t> ∩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Beräkna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|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3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Är 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 och 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3</a:t>
            </a:r>
            <a:r>
              <a:rPr lang="sv-SE" sz="2800" dirty="0" smtClean="0">
                <a:ea typeface="Cambria Math"/>
              </a:rPr>
              <a:t> oberoende?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>
                <a:ea typeface="Cambria Math"/>
              </a:rPr>
              <a:t>Beräkna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E</a:t>
            </a:r>
            <a:r>
              <a:rPr lang="sv-SE" sz="2800" baseline="-25000" dirty="0" smtClean="0">
                <a:ea typeface="Cambria Math"/>
              </a:rPr>
              <a:t>1</a:t>
            </a:r>
            <a:r>
              <a:rPr lang="sv-SE" sz="2800" dirty="0" smtClean="0">
                <a:ea typeface="Cambria Math"/>
              </a:rPr>
              <a:t>|</a:t>
            </a:r>
            <a:r>
              <a:rPr lang="sv-SE" sz="2800" i="1" dirty="0" smtClean="0"/>
              <a:t>Ā</a:t>
            </a:r>
            <a:r>
              <a:rPr lang="sv-SE" sz="2800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Är </a:t>
            </a:r>
            <a:r>
              <a:rPr lang="sv-SE" sz="2800" i="1" dirty="0" smtClean="0"/>
              <a:t>E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och </a:t>
            </a:r>
            <a:r>
              <a:rPr lang="sv-SE" sz="2800" i="1" dirty="0" smtClean="0"/>
              <a:t>Ā</a:t>
            </a:r>
            <a:r>
              <a:rPr lang="sv-SE" sz="2800" dirty="0" smtClean="0"/>
              <a:t> oberoende?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sv-SE" sz="2800" dirty="0" smtClean="0"/>
              <a:t>Beräkna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E</a:t>
            </a:r>
            <a:r>
              <a:rPr lang="sv-SE" sz="2800" baseline="-25000" dirty="0" smtClean="0"/>
              <a:t>3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2075722" y="2294874"/>
          <a:ext cx="5280587" cy="102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394681"/>
                <a:gridCol w="1364363"/>
                <a:gridCol w="1369415"/>
              </a:tblGrid>
              <a:tr h="342900">
                <a:tc>
                  <a:txBody>
                    <a:bodyPr/>
                    <a:lstStyle/>
                    <a:p>
                      <a:pPr algn="ctr"/>
                      <a:endParaRPr lang="sv-SE" sz="18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</a:t>
                      </a:r>
                      <a:r>
                        <a:rPr lang="sv-SE" sz="18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sv-SE" sz="1800" b="1" i="1" baseline="-25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</a:t>
                      </a:r>
                      <a:r>
                        <a:rPr lang="sv-SE" sz="18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sv-SE" sz="1800" b="1" i="1" baseline="-25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</a:t>
                      </a:r>
                      <a:r>
                        <a:rPr lang="sv-SE" sz="18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sv-SE" sz="1800" b="1" i="1" baseline="-25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v-SE" sz="1800" b="1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0,12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0,48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0,19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Ā</a:t>
                      </a:r>
                      <a:endParaRPr lang="sv-SE" sz="1800" b="1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0,07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0,06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0,08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u="sng" dirty="0" err="1" smtClean="0"/>
              <a:t>Kolmogorovs</a:t>
            </a:r>
            <a:r>
              <a:rPr lang="sv-SE" u="sng" dirty="0" smtClean="0"/>
              <a:t> axiom</a:t>
            </a:r>
            <a:r>
              <a:rPr lang="sv-SE" dirty="0" smtClean="0"/>
              <a:t>: En sannolikhet är en funktion </a:t>
            </a:r>
            <a:r>
              <a:rPr lang="sv-SE" i="1" dirty="0" smtClean="0"/>
              <a:t>P</a:t>
            </a:r>
            <a:r>
              <a:rPr lang="sv-SE" dirty="0" smtClean="0"/>
              <a:t> som tilldelar varje möjlig händelse </a:t>
            </a:r>
            <a:r>
              <a:rPr lang="sv-SE" i="1" dirty="0" smtClean="0"/>
              <a:t>A</a:t>
            </a:r>
            <a:r>
              <a:rPr lang="sv-SE" dirty="0" smtClean="0"/>
              <a:t> i ett utfallsrum </a:t>
            </a:r>
            <a:r>
              <a:rPr lang="el-GR" dirty="0" smtClean="0"/>
              <a:t>Ω</a:t>
            </a:r>
            <a:r>
              <a:rPr lang="sv-SE" dirty="0" smtClean="0"/>
              <a:t> ett tal P (</a:t>
            </a:r>
            <a:r>
              <a:rPr lang="sv-SE" i="1" dirty="0" smtClean="0"/>
              <a:t>A</a:t>
            </a:r>
            <a:r>
              <a:rPr lang="sv-SE" dirty="0" smtClean="0"/>
              <a:t>) , så att följande villkor är uppfyllda:</a:t>
            </a:r>
          </a:p>
          <a:p>
            <a:pPr marL="0" indent="0">
              <a:buNone/>
            </a:pPr>
            <a:endParaRPr lang="sv-SE" sz="1200" dirty="0" smtClean="0"/>
          </a:p>
          <a:p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≥ 0</a:t>
            </a:r>
          </a:p>
          <a:p>
            <a:pPr>
              <a:spcBef>
                <a:spcPts val="1800"/>
              </a:spcBef>
            </a:pP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el-GR" sz="2800" dirty="0" smtClean="0"/>
              <a:t>Ω</a:t>
            </a:r>
            <a:r>
              <a:rPr lang="sv-SE" sz="2800" dirty="0" smtClean="0"/>
              <a:t>) = 1</a:t>
            </a:r>
          </a:p>
          <a:p>
            <a:pPr>
              <a:spcBef>
                <a:spcPts val="1800"/>
              </a:spcBef>
            </a:pPr>
            <a:r>
              <a:rPr lang="pt-BR" sz="2800" dirty="0" smtClean="0"/>
              <a:t>Om </a:t>
            </a:r>
            <a:r>
              <a:rPr lang="pt-BR" sz="2800" i="1" dirty="0" smtClean="0"/>
              <a:t>A</a:t>
            </a:r>
            <a:r>
              <a:rPr lang="pt-BR" sz="2800" baseline="-25000" dirty="0" smtClean="0"/>
              <a:t>1</a:t>
            </a:r>
            <a:r>
              <a:rPr lang="pt-BR" sz="2800" dirty="0" smtClean="0"/>
              <a:t>, </a:t>
            </a:r>
            <a:r>
              <a:rPr lang="pt-BR" sz="2800" i="1" dirty="0" smtClean="0"/>
              <a:t>A</a:t>
            </a:r>
            <a:r>
              <a:rPr lang="pt-BR" sz="2800" baseline="-25000" dirty="0" smtClean="0"/>
              <a:t>2</a:t>
            </a:r>
            <a:r>
              <a:rPr lang="pt-BR" sz="2800" dirty="0" smtClean="0"/>
              <a:t>, ... , </a:t>
            </a:r>
            <a:r>
              <a:rPr lang="pt-BR" sz="2800" i="1" dirty="0" smtClean="0"/>
              <a:t>A</a:t>
            </a:r>
            <a:r>
              <a:rPr lang="pt-BR" sz="2800" i="1" baseline="-25000" dirty="0" smtClean="0"/>
              <a:t>k</a:t>
            </a:r>
            <a:r>
              <a:rPr lang="pt-BR" sz="2800" dirty="0" smtClean="0"/>
              <a:t>, är parvis disjunkta händelser i S, då är</a:t>
            </a:r>
          </a:p>
          <a:p>
            <a:pPr>
              <a:spcBef>
                <a:spcPts val="1800"/>
              </a:spcBef>
              <a:buNone/>
            </a:pPr>
            <a:r>
              <a:rPr lang="pt-BR" sz="2800" i="1" dirty="0" smtClean="0"/>
              <a:t>	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∪ 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 ∪ . . . ∪ 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k</a:t>
            </a:r>
            <a:r>
              <a:rPr lang="sv-SE" sz="2800" dirty="0" smtClean="0"/>
              <a:t>) </a:t>
            </a:r>
          </a:p>
          <a:p>
            <a:pPr>
              <a:spcBef>
                <a:spcPts val="1800"/>
              </a:spcBef>
              <a:buNone/>
            </a:pPr>
            <a:r>
              <a:rPr lang="sv-SE" sz="2800" dirty="0" smtClean="0"/>
              <a:t>	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) + . . .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i="1" baseline="-25000" dirty="0" smtClean="0"/>
              <a:t>k</a:t>
            </a:r>
            <a:r>
              <a:rPr lang="sv-SE" sz="2800" dirty="0" smtClean="0"/>
              <a:t>)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/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1</a:t>
            </a:r>
            <a:r>
              <a:rPr lang="sv-SE" sz="2600" dirty="0" smtClean="0">
                <a:ea typeface="Cambria Math"/>
              </a:rPr>
              <a:t>) = </a:t>
            </a:r>
            <a:r>
              <a:rPr lang="sv-SE" sz="2600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[avläst från tabellen]</a:t>
            </a:r>
            <a:r>
              <a:rPr lang="sv-SE" sz="2600" dirty="0" smtClean="0">
                <a:ea typeface="Cambria Math"/>
              </a:rPr>
              <a:t> = 0,12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ea typeface="Cambria Math"/>
              </a:rPr>
              <a:t>|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=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/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                      =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/ [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+ </a:t>
            </a: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/>
              <a:t>Ā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) ]      = 0,19 / (0,19 + 0,08) </a:t>
            </a:r>
            <a:r>
              <a:rPr lang="sv-SE" sz="2600" dirty="0" smtClean="0">
                <a:latin typeface="Calibri"/>
                <a:ea typeface="Cambria Math"/>
                <a:cs typeface="Calibri"/>
              </a:rPr>
              <a:t>≈</a:t>
            </a:r>
            <a:r>
              <a:rPr lang="sv-SE" sz="2600" dirty="0" smtClean="0">
                <a:ea typeface="Cambria Math"/>
              </a:rPr>
              <a:t> 0,704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>
                <a:ea typeface="Cambria Math"/>
              </a:rPr>
              <a:t>P(A) = </a:t>
            </a:r>
            <a:r>
              <a:rPr lang="sv-SE" sz="2400" dirty="0" smtClean="0">
                <a:ea typeface="Cambria Math"/>
              </a:rPr>
              <a:t>[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>
                <a:ea typeface="Cambria Math"/>
              </a:rPr>
              <a:t>A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1</a:t>
            </a:r>
            <a:r>
              <a:rPr lang="sv-SE" sz="2400" dirty="0" smtClean="0">
                <a:ea typeface="Cambria Math"/>
              </a:rPr>
              <a:t>) + 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2</a:t>
            </a:r>
            <a:r>
              <a:rPr lang="sv-SE" sz="2400" dirty="0" smtClean="0">
                <a:ea typeface="Cambria Math"/>
              </a:rPr>
              <a:t>) + 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/>
              <a:t>A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3</a:t>
            </a:r>
            <a:r>
              <a:rPr lang="sv-SE" sz="2400" dirty="0" smtClean="0">
                <a:ea typeface="Cambria Math"/>
              </a:rPr>
              <a:t>)]</a:t>
            </a:r>
            <a:r>
              <a:rPr lang="sv-SE" sz="2600" dirty="0" smtClean="0">
                <a:ea typeface="Cambria Math"/>
              </a:rPr>
              <a:t>  </a:t>
            </a:r>
            <a:r>
              <a:rPr lang="sv-SE" sz="2400" dirty="0" smtClean="0">
                <a:ea typeface="Cambria Math"/>
              </a:rPr>
              <a:t>= 0,12 + 0,48 + 0,19 = 0,79 ≠ 0,704 (från b)</a:t>
            </a:r>
            <a:r>
              <a:rPr lang="sv-SE" sz="2600" dirty="0" smtClean="0">
                <a:ea typeface="Cambria Math"/>
              </a:rPr>
              <a:t>          </a:t>
            </a:r>
            <a:r>
              <a:rPr lang="sv-SE" sz="2600" dirty="0" smtClean="0">
                <a:latin typeface="Cambria Math"/>
                <a:ea typeface="Cambria Math"/>
              </a:rPr>
              <a:t>⟹</a:t>
            </a:r>
            <a:r>
              <a:rPr lang="sv-SE" sz="2600" dirty="0" smtClean="0">
                <a:ea typeface="Cambria Math"/>
              </a:rPr>
              <a:t>  </a:t>
            </a:r>
            <a:r>
              <a:rPr lang="sv-SE" sz="2600" i="1" dirty="0" smtClean="0">
                <a:ea typeface="Cambria Math"/>
              </a:rPr>
              <a:t>A</a:t>
            </a:r>
            <a:r>
              <a:rPr lang="sv-SE" sz="2600" dirty="0" smtClean="0">
                <a:ea typeface="Cambria Math"/>
              </a:rPr>
              <a:t> och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>
                <a:ea typeface="Cambria Math"/>
              </a:rPr>
              <a:t> är beroende.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>
                <a:ea typeface="Cambria Math"/>
              </a:rPr>
              <a:t>P</a:t>
            </a:r>
            <a:r>
              <a:rPr lang="sv-SE" sz="2600" dirty="0" smtClean="0">
                <a:ea typeface="Cambria Math"/>
              </a:rPr>
              <a:t>(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1</a:t>
            </a:r>
            <a:r>
              <a:rPr lang="sv-SE" sz="2600" dirty="0" smtClean="0">
                <a:ea typeface="Cambria Math"/>
              </a:rPr>
              <a:t>|</a:t>
            </a:r>
            <a:r>
              <a:rPr lang="sv-SE" sz="2600" i="1" dirty="0" smtClean="0"/>
              <a:t>Ā</a:t>
            </a:r>
            <a:r>
              <a:rPr lang="sv-SE" sz="2600" dirty="0" smtClean="0"/>
              <a:t>)</a:t>
            </a:r>
            <a:r>
              <a:rPr lang="sv-SE" sz="2600" i="1" dirty="0" smtClean="0">
                <a:ea typeface="Cambria Math"/>
              </a:rPr>
              <a:t> </a:t>
            </a:r>
            <a:r>
              <a:rPr lang="sv-SE" sz="2600" dirty="0" smtClean="0">
                <a:ea typeface="Cambria Math"/>
              </a:rPr>
              <a:t>= P(</a:t>
            </a:r>
            <a:r>
              <a:rPr lang="sv-SE" sz="2600" i="1" dirty="0" smtClean="0"/>
              <a:t>Ā</a:t>
            </a:r>
            <a:r>
              <a:rPr lang="sv-SE" sz="2600" dirty="0" smtClean="0">
                <a:latin typeface="Cambria Math"/>
                <a:ea typeface="Cambria Math"/>
              </a:rPr>
              <a:t> ∩</a:t>
            </a:r>
            <a:r>
              <a:rPr lang="sv-SE" sz="2600" dirty="0" smtClean="0">
                <a:ea typeface="Cambria Math"/>
              </a:rPr>
              <a:t> 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1</a:t>
            </a:r>
            <a:r>
              <a:rPr lang="sv-SE" sz="2600" dirty="0" smtClean="0">
                <a:ea typeface="Cambria Math"/>
              </a:rPr>
              <a:t>) / P(</a:t>
            </a:r>
            <a:r>
              <a:rPr lang="sv-SE" sz="2600" i="1" dirty="0" smtClean="0"/>
              <a:t>Ā</a:t>
            </a:r>
            <a:r>
              <a:rPr lang="sv-SE" sz="2600" dirty="0" smtClean="0">
                <a:ea typeface="Cambria Math"/>
              </a:rPr>
              <a:t>)                        = </a:t>
            </a:r>
            <a:r>
              <a:rPr lang="sv-SE" sz="2400" i="1" dirty="0" smtClean="0">
                <a:ea typeface="Cambria Math"/>
              </a:rPr>
              <a:t>P</a:t>
            </a:r>
            <a:r>
              <a:rPr lang="sv-SE" sz="2400" dirty="0" smtClean="0">
                <a:ea typeface="Cambria Math"/>
              </a:rPr>
              <a:t>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 ∩</a:t>
            </a:r>
            <a:r>
              <a:rPr lang="sv-SE" sz="2400" dirty="0" smtClean="0">
                <a:ea typeface="Cambria Math"/>
              </a:rPr>
              <a:t> 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1</a:t>
            </a:r>
            <a:r>
              <a:rPr lang="sv-SE" sz="2400" dirty="0" smtClean="0">
                <a:ea typeface="Cambria Math"/>
              </a:rPr>
              <a:t>) / [P(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∩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1</a:t>
            </a:r>
            <a:r>
              <a:rPr lang="sv-SE" sz="2400" dirty="0" smtClean="0">
                <a:ea typeface="Cambria Math"/>
              </a:rPr>
              <a:t>)+P(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∩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3</a:t>
            </a:r>
            <a:r>
              <a:rPr lang="sv-SE" sz="2400" dirty="0" smtClean="0">
                <a:ea typeface="Cambria Math"/>
              </a:rPr>
              <a:t>)+P(</a:t>
            </a:r>
            <a:r>
              <a:rPr lang="sv-SE" sz="2400" i="1" dirty="0" smtClean="0"/>
              <a:t>Ā</a:t>
            </a:r>
            <a:r>
              <a:rPr lang="sv-SE" sz="2400" dirty="0" smtClean="0">
                <a:latin typeface="Cambria Math"/>
                <a:ea typeface="Cambria Math"/>
              </a:rPr>
              <a:t>∩</a:t>
            </a:r>
            <a:r>
              <a:rPr lang="sv-SE" sz="2400" i="1" dirty="0" smtClean="0">
                <a:ea typeface="Cambria Math"/>
              </a:rPr>
              <a:t>E</a:t>
            </a:r>
            <a:r>
              <a:rPr lang="sv-SE" sz="2400" baseline="-25000" dirty="0" smtClean="0">
                <a:ea typeface="Cambria Math"/>
              </a:rPr>
              <a:t>2</a:t>
            </a:r>
            <a:r>
              <a:rPr lang="sv-SE" sz="2400" dirty="0" smtClean="0">
                <a:ea typeface="Cambria Math"/>
              </a:rPr>
              <a:t>)]</a:t>
            </a:r>
            <a:r>
              <a:rPr lang="sv-SE" sz="2600" dirty="0" smtClean="0">
                <a:ea typeface="Cambria Math"/>
              </a:rPr>
              <a:t>      = 0,07 / (0,07 + 0,06 + 0,08) </a:t>
            </a:r>
            <a:r>
              <a:rPr lang="sv-SE" sz="2600" dirty="0" smtClean="0">
                <a:ea typeface="Cambria Math"/>
                <a:cs typeface="Calibri"/>
              </a:rPr>
              <a:t>≈</a:t>
            </a:r>
            <a:r>
              <a:rPr lang="sv-SE" sz="2600" dirty="0" smtClean="0">
                <a:ea typeface="Cambria Math"/>
              </a:rPr>
              <a:t> 0,333</a:t>
            </a:r>
            <a:endParaRPr lang="sv-SE" sz="26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/>
              <a:t>E</a:t>
            </a:r>
            <a:r>
              <a:rPr lang="sv-SE" sz="2600" baseline="-25000" dirty="0" smtClean="0"/>
              <a:t>1</a:t>
            </a:r>
            <a:r>
              <a:rPr lang="sv-SE" sz="2600" dirty="0" smtClean="0"/>
              <a:t>) = </a:t>
            </a:r>
            <a:r>
              <a:rPr lang="sv-SE" sz="2600" dirty="0" smtClean="0">
                <a:solidFill>
                  <a:schemeClr val="accent5">
                    <a:lumMod val="50000"/>
                  </a:schemeClr>
                </a:solidFill>
              </a:rPr>
              <a:t>[analogt med c]</a:t>
            </a:r>
            <a:r>
              <a:rPr lang="sv-SE" sz="2600" dirty="0" smtClean="0"/>
              <a:t> = 0,19 </a:t>
            </a:r>
            <a:r>
              <a:rPr lang="sv-SE" sz="2600" dirty="0" smtClean="0">
                <a:ea typeface="Cambria Math"/>
              </a:rPr>
              <a:t>≠ 0,333</a:t>
            </a:r>
            <a:endParaRPr lang="sv-SE" sz="26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/>
              <a:t>A</a:t>
            </a:r>
            <a:r>
              <a:rPr lang="sv-SE" sz="2600" dirty="0" smtClean="0"/>
              <a:t>) = [från c] = 0,79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LcParenR"/>
            </a:pPr>
            <a:r>
              <a:rPr lang="sv-SE" sz="2600" i="1" dirty="0" smtClean="0"/>
              <a:t>P</a:t>
            </a:r>
            <a:r>
              <a:rPr lang="sv-SE" sz="2600" dirty="0" smtClean="0"/>
              <a:t>(</a:t>
            </a:r>
            <a:r>
              <a:rPr lang="sv-SE" sz="2600" i="1" dirty="0" smtClean="0">
                <a:ea typeface="Cambria Math"/>
              </a:rPr>
              <a:t>E</a:t>
            </a:r>
            <a:r>
              <a:rPr lang="sv-SE" sz="2600" baseline="-25000" dirty="0" smtClean="0">
                <a:ea typeface="Cambria Math"/>
              </a:rPr>
              <a:t>3</a:t>
            </a:r>
            <a:r>
              <a:rPr lang="sv-SE" sz="2600" dirty="0" smtClean="0"/>
              <a:t>) = [från b] = 0,27</a:t>
            </a:r>
          </a:p>
          <a:p>
            <a:pPr marL="0" indent="0">
              <a:buNone/>
            </a:pPr>
            <a:endParaRPr lang="sv-SE" sz="2600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355600" indent="-355600"/>
            <a:r>
              <a:rPr lang="sv-SE" dirty="0" smtClean="0"/>
              <a:t>Utfall av ett experiment och som resulterar i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siffra</a:t>
            </a:r>
            <a:endParaRPr lang="sv-SE" dirty="0" smtClean="0"/>
          </a:p>
          <a:p>
            <a:pPr marL="755650" lvl="1" indent="-355600"/>
            <a:r>
              <a:rPr lang="sv-SE" dirty="0" smtClean="0"/>
              <a:t>”hur mycket”, hur länge” osv.</a:t>
            </a:r>
          </a:p>
          <a:p>
            <a:pPr marL="355600" indent="-355600">
              <a:spcBef>
                <a:spcPts val="24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Variabler</a:t>
            </a:r>
            <a:r>
              <a:rPr lang="sv-SE" dirty="0" smtClean="0"/>
              <a:t>: något som varierar, typiskt ett tal</a:t>
            </a:r>
          </a:p>
          <a:p>
            <a:pPr marL="355600" indent="-355600">
              <a:spcBef>
                <a:spcPts val="24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Stokastiska variabler</a:t>
            </a:r>
            <a:r>
              <a:rPr lang="sv-SE" dirty="0" smtClean="0"/>
              <a:t>: något som varierar slumpmässigt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Kallas även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slumpvariabel</a:t>
            </a:r>
            <a:r>
              <a:rPr lang="sv-SE" dirty="0" smtClean="0"/>
              <a:t> (s.v.)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Betecknas typiskt med stor bokstav: </a:t>
            </a:r>
            <a:r>
              <a:rPr lang="sv-SE" i="1" dirty="0" smtClean="0"/>
              <a:t>X</a:t>
            </a:r>
            <a:r>
              <a:rPr lang="sv-SE" dirty="0" smtClean="0"/>
              <a:t>, </a:t>
            </a:r>
            <a:r>
              <a:rPr lang="sv-SE" i="1" dirty="0" smtClean="0"/>
              <a:t>Y</a:t>
            </a:r>
            <a:r>
              <a:rPr lang="sv-SE" dirty="0" smtClean="0"/>
              <a:t>, </a:t>
            </a:r>
            <a:r>
              <a:rPr lang="sv-SE" i="1" dirty="0" smtClean="0"/>
              <a:t>Z</a:t>
            </a:r>
            <a:r>
              <a:rPr lang="sv-SE" dirty="0" smtClean="0"/>
              <a:t> osv.</a:t>
            </a:r>
            <a:endParaRPr lang="sv-SE" sz="3600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Ett utfall eller händelse beskrivs med den valda bokstaven, t.ex.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X</a:t>
            </a:r>
            <a:r>
              <a:rPr lang="sv-SE" dirty="0" smtClean="0"/>
              <a:t> = 2,  </a:t>
            </a:r>
            <a:r>
              <a:rPr lang="sv-SE" i="1" dirty="0" smtClean="0"/>
              <a:t>X</a:t>
            </a:r>
            <a:r>
              <a:rPr lang="sv-SE" dirty="0" smtClean="0"/>
              <a:t> = 10,  </a:t>
            </a:r>
            <a:r>
              <a:rPr lang="sv-SE" i="1" dirty="0" smtClean="0"/>
              <a:t>X</a:t>
            </a:r>
            <a:r>
              <a:rPr lang="sv-SE" dirty="0" smtClean="0"/>
              <a:t> = -0,25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X</a:t>
            </a:r>
            <a:r>
              <a:rPr lang="sv-SE" dirty="0" smtClean="0"/>
              <a:t> ≤ 3,  </a:t>
            </a:r>
            <a:r>
              <a:rPr lang="sv-SE" i="1" dirty="0" smtClean="0"/>
              <a:t>X</a:t>
            </a:r>
            <a:r>
              <a:rPr lang="sv-SE" dirty="0" smtClean="0"/>
              <a:t> &gt; 40,  </a:t>
            </a:r>
            <a:r>
              <a:rPr lang="sv-SE" i="1" dirty="0" smtClean="0"/>
              <a:t>X</a:t>
            </a:r>
            <a:r>
              <a:rPr lang="sv-SE" dirty="0" smtClean="0"/>
              <a:t> ≠ 0,4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eller allmänt 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x, X </a:t>
            </a:r>
            <a:r>
              <a:rPr lang="sv-SE" dirty="0" smtClean="0"/>
              <a:t>≤ x, osv.</a:t>
            </a:r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r>
              <a:rPr lang="sv-SE" i="1" dirty="0" smtClean="0"/>
              <a:t>”X</a:t>
            </a:r>
            <a:r>
              <a:rPr lang="sv-SE" dirty="0" smtClean="0"/>
              <a:t> = </a:t>
            </a:r>
            <a:r>
              <a:rPr lang="sv-SE" i="1" dirty="0" smtClean="0"/>
              <a:t>x”</a:t>
            </a:r>
            <a:r>
              <a:rPr lang="sv-SE" dirty="0" smtClean="0"/>
              <a:t> och liknande betecknar alltså en händelse/utfall.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Sedan vill vi veta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 för olika </a:t>
            </a:r>
            <a:r>
              <a:rPr lang="sv-SE" i="1" dirty="0" smtClean="0"/>
              <a:t>x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Sannolikhetsmodell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Ett utfallsrum</a:t>
            </a:r>
            <a:r>
              <a:rPr lang="el-GR" dirty="0" smtClean="0"/>
              <a:t> Ω</a:t>
            </a:r>
            <a:endParaRPr lang="sv-SE" dirty="0" smtClean="0"/>
          </a:p>
          <a:p>
            <a:pPr marL="355600" indent="-355600"/>
            <a:r>
              <a:rPr lang="sv-SE" dirty="0" smtClean="0"/>
              <a:t>Sannolikheter P(A) för alla händelser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⊆</a:t>
            </a:r>
            <a:r>
              <a:rPr lang="el-GR" dirty="0" smtClean="0"/>
              <a:t> Ω</a:t>
            </a: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På motsvarande sätt kan vi formulera en modell när vi har en stokastisk variabel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Utfallsrum</a:t>
            </a:r>
            <a:r>
              <a:rPr lang="el-GR" dirty="0" smtClean="0"/>
              <a:t> Ω</a:t>
            </a:r>
            <a:r>
              <a:rPr lang="sv-SE" dirty="0" smtClean="0"/>
              <a:t>:	</a:t>
            </a:r>
            <a:r>
              <a:rPr lang="sv-SE" i="1" dirty="0" smtClean="0"/>
              <a:t>x</a:t>
            </a:r>
            <a:r>
              <a:rPr lang="sv-SE" dirty="0" smtClean="0"/>
              <a:t> = ….. </a:t>
            </a:r>
          </a:p>
          <a:p>
            <a:pPr marL="355600" indent="-355600"/>
            <a:r>
              <a:rPr lang="sv-SE" dirty="0" smtClean="0"/>
              <a:t>Sannolikheter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):</a:t>
            </a:r>
          </a:p>
          <a:p>
            <a:pPr marL="355600" indent="-355600">
              <a:buNone/>
            </a:pPr>
            <a:r>
              <a:rPr lang="sv-SE" dirty="0" smtClean="0"/>
              <a:t>		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),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</a:t>
            </a:r>
            <a:r>
              <a:rPr lang="sv-SE" i="1" dirty="0" smtClean="0"/>
              <a:t>x</a:t>
            </a:r>
            <a:r>
              <a:rPr lang="sv-SE" dirty="0" smtClean="0"/>
              <a:t>), osv.</a:t>
            </a:r>
          </a:p>
        </p:txBody>
      </p:sp>
      <p:sp>
        <p:nvSpPr>
          <p:cNvPr id="4" name="Rektangel 3"/>
          <p:cNvSpPr/>
          <p:nvPr/>
        </p:nvSpPr>
        <p:spPr>
          <a:xfrm>
            <a:off x="6684235" y="4779150"/>
            <a:ext cx="22447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Alla tillåtna tal för x</a:t>
            </a:r>
            <a:endParaRPr lang="sv-SE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kastar en tärning tre gånger och noterar hur många ettor vi får.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Beteckna med </a:t>
            </a:r>
            <a:r>
              <a:rPr lang="sv-SE" i="1" dirty="0" err="1" smtClean="0"/>
              <a:t>A</a:t>
            </a:r>
            <a:r>
              <a:rPr lang="sv-SE" i="1" baseline="-25000" dirty="0" err="1" smtClean="0"/>
              <a:t>i</a:t>
            </a:r>
            <a:r>
              <a:rPr lang="sv-SE" dirty="0" smtClean="0"/>
              <a:t> att det blev en etta i kast nr </a:t>
            </a:r>
            <a:r>
              <a:rPr lang="sv-SE" i="1" dirty="0" smtClean="0"/>
              <a:t>i</a:t>
            </a:r>
            <a:r>
              <a:rPr lang="sv-SE" dirty="0" smtClean="0"/>
              <a:t> = 1, 2, 3.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Är kasten oberoende?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Möjliga utfall (</a:t>
            </a:r>
            <a:r>
              <a:rPr lang="el-GR" dirty="0" smtClean="0"/>
              <a:t>Ω</a:t>
            </a:r>
            <a:r>
              <a:rPr lang="sv-SE" dirty="0" smtClean="0"/>
              <a:t>):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Ā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r>
              <a:rPr lang="sv-SE" i="1" dirty="0" smtClean="0"/>
              <a:t>		 Ā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 Ā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r>
              <a:rPr lang="sv-SE" i="1" dirty="0" smtClean="0"/>
              <a:t>		 A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 Ā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r>
              <a:rPr lang="sv-SE" i="1" dirty="0" smtClean="0"/>
              <a:t>		 A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 A</a:t>
            </a:r>
            <a:r>
              <a:rPr lang="sv-SE" baseline="-25000" dirty="0" smtClean="0"/>
              <a:t>1</a:t>
            </a:r>
            <a:r>
              <a:rPr lang="sv-SE" i="1" dirty="0" smtClean="0"/>
              <a:t>, Ā</a:t>
            </a:r>
            <a:r>
              <a:rPr lang="sv-SE" baseline="-25000" dirty="0" smtClean="0"/>
              <a:t>2</a:t>
            </a:r>
            <a:r>
              <a:rPr lang="sv-SE" i="1" dirty="0" smtClean="0"/>
              <a:t>, Ā</a:t>
            </a:r>
            <a:r>
              <a:rPr lang="sv-SE" baseline="-25000" dirty="0" smtClean="0"/>
              <a:t>3</a:t>
            </a:r>
            <a:r>
              <a:rPr lang="sv-SE" i="1" dirty="0" smtClean="0"/>
              <a:t>		 A</a:t>
            </a:r>
            <a:r>
              <a:rPr lang="sv-SE" baseline="-25000" dirty="0" smtClean="0"/>
              <a:t>1</a:t>
            </a:r>
            <a:r>
              <a:rPr lang="sv-SE" i="1" dirty="0" smtClean="0"/>
              <a:t>, A</a:t>
            </a:r>
            <a:r>
              <a:rPr lang="sv-SE" baseline="-25000" dirty="0" smtClean="0"/>
              <a:t>2</a:t>
            </a:r>
            <a:r>
              <a:rPr lang="sv-SE" i="1" dirty="0" smtClean="0"/>
              <a:t>, A</a:t>
            </a:r>
            <a:r>
              <a:rPr lang="sv-SE" baseline="-25000" dirty="0" smtClean="0"/>
              <a:t>3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Möjliga utfall som den stokastiska variabeln </a:t>
            </a:r>
            <a:r>
              <a:rPr lang="sv-SE" i="1" dirty="0" smtClean="0"/>
              <a:t>X</a:t>
            </a:r>
            <a:r>
              <a:rPr lang="sv-SE" dirty="0" smtClean="0"/>
              <a:t> kan anta: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0">
              <a:buNone/>
            </a:pP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=</a:t>
            </a:r>
            <a:r>
              <a:rPr lang="sv-SE" dirty="0" smtClean="0"/>
              <a:t> {0,1,2,3}	   el.	</a:t>
            </a:r>
            <a:r>
              <a:rPr lang="sv-SE" i="1" dirty="0" smtClean="0"/>
              <a:t>x</a:t>
            </a:r>
            <a:r>
              <a:rPr lang="sv-SE" dirty="0" smtClean="0"/>
              <a:t> = 0,1,2,3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Sannolikheterna för alla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⊆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beräknas genom att summera alla utfall för de utfall som leder till </a:t>
            </a:r>
            <a:r>
              <a:rPr lang="sv-SE" i="1" dirty="0" smtClean="0"/>
              <a:t>A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Vad är sannolikheten för </a:t>
            </a:r>
            <a:r>
              <a:rPr lang="sv-SE" i="1" dirty="0" smtClean="0"/>
              <a:t>X</a:t>
            </a:r>
            <a:r>
              <a:rPr lang="sv-SE" dirty="0" smtClean="0"/>
              <a:t> = 0?</a:t>
            </a:r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&gt; 2?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=3)</a:t>
            </a:r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≥ 2? 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För X = 4? 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0)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baseline="-25000" dirty="0" smtClean="0"/>
              <a:t>1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Ā</a:t>
            </a:r>
            <a:r>
              <a:rPr lang="sv-SE" baseline="-25000" dirty="0" smtClean="0"/>
              <a:t>2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Ā</a:t>
            </a:r>
            <a:r>
              <a:rPr lang="sv-SE" baseline="-25000" dirty="0" smtClean="0"/>
              <a:t>3</a:t>
            </a:r>
            <a:r>
              <a:rPr lang="sv-SE" dirty="0" smtClean="0"/>
              <a:t>) = 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[ty oberoende]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baseline="-25000" dirty="0" smtClean="0"/>
              <a:t>1</a:t>
            </a:r>
            <a:r>
              <a:rPr lang="sv-SE" dirty="0" smtClean="0">
                <a:latin typeface="Calibri"/>
                <a:cs typeface="Calibri"/>
              </a:rPr>
              <a:t>)</a:t>
            </a:r>
            <a:r>
              <a:rPr lang="sv-SE" dirty="0" smtClean="0">
                <a:cs typeface="Calibri"/>
              </a:rPr>
              <a:t>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Ā</a:t>
            </a:r>
            <a:r>
              <a:rPr lang="sv-SE" baseline="-25000" dirty="0" smtClean="0"/>
              <a:t>2</a:t>
            </a:r>
            <a:r>
              <a:rPr lang="sv-SE" dirty="0" smtClean="0">
                <a:cs typeface="Calibri"/>
              </a:rPr>
              <a:t>)·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 Ā</a:t>
            </a:r>
            <a:r>
              <a:rPr lang="sv-SE" baseline="-25000" dirty="0" smtClean="0"/>
              <a:t>3</a:t>
            </a:r>
            <a:r>
              <a:rPr lang="sv-SE" dirty="0" smtClean="0"/>
              <a:t>) = (5/6)</a:t>
            </a:r>
            <a:r>
              <a:rPr lang="sv-SE" baseline="30000" dirty="0" smtClean="0"/>
              <a:t>3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125/216 </a:t>
            </a:r>
            <a:r>
              <a:rPr lang="sv-SE" dirty="0" smtClean="0">
                <a:latin typeface="Calibri"/>
                <a:cs typeface="Calibri"/>
              </a:rPr>
              <a:t>≈</a:t>
            </a:r>
            <a:r>
              <a:rPr lang="sv-SE" dirty="0" smtClean="0"/>
              <a:t> 0,579</a:t>
            </a:r>
          </a:p>
          <a:p>
            <a:pPr marL="514350" indent="-514350">
              <a:buNone/>
            </a:pPr>
            <a:endParaRPr lang="sv-SE" dirty="0" smtClean="0"/>
          </a:p>
          <a:p>
            <a:pPr marL="514350" indent="-514350">
              <a:buFont typeface="+mj-lt"/>
              <a:buAutoNum type="alphaLcParenR" startAt="2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3)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A</a:t>
            </a:r>
            <a:r>
              <a:rPr lang="sv-SE" baseline="-25000" dirty="0" smtClean="0"/>
              <a:t>2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i="1" dirty="0" smtClean="0"/>
              <a:t> A</a:t>
            </a:r>
            <a:r>
              <a:rPr lang="sv-SE" baseline="-25000" dirty="0" smtClean="0"/>
              <a:t>3</a:t>
            </a:r>
            <a:r>
              <a:rPr lang="sv-SE" dirty="0" smtClean="0"/>
              <a:t>) = 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[ty oberoende]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dirty="0" smtClean="0">
                <a:cs typeface="Calibri"/>
              </a:rPr>
              <a:t>)·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2</a:t>
            </a:r>
            <a:r>
              <a:rPr lang="sv-SE" dirty="0" smtClean="0">
                <a:cs typeface="Calibri"/>
              </a:rPr>
              <a:t>)·</a:t>
            </a:r>
            <a:r>
              <a:rPr lang="sv-SE" i="1" dirty="0" smtClean="0">
                <a:cs typeface="Calibri"/>
              </a:rPr>
              <a:t>P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/>
              <a:t> A</a:t>
            </a:r>
            <a:r>
              <a:rPr lang="sv-SE" baseline="-25000" dirty="0" smtClean="0"/>
              <a:t>3</a:t>
            </a:r>
            <a:r>
              <a:rPr lang="sv-SE" dirty="0" smtClean="0"/>
              <a:t>) = (1/6)</a:t>
            </a:r>
            <a:r>
              <a:rPr lang="sv-SE" baseline="30000" dirty="0" smtClean="0"/>
              <a:t>3</a:t>
            </a:r>
            <a:r>
              <a:rPr lang="sv-SE" dirty="0" smtClean="0"/>
              <a:t> =</a:t>
            </a:r>
          </a:p>
          <a:p>
            <a:pPr marL="514350" indent="-514350">
              <a:buNone/>
            </a:pPr>
            <a:r>
              <a:rPr lang="sv-SE" dirty="0" smtClean="0"/>
              <a:t>	= 1/216 </a:t>
            </a:r>
            <a:r>
              <a:rPr lang="sv-SE" dirty="0" smtClean="0">
                <a:cs typeface="Calibri"/>
              </a:rPr>
              <a:t>≈</a:t>
            </a:r>
            <a:r>
              <a:rPr lang="sv-SE" dirty="0" smtClean="0"/>
              <a:t> 0,00463</a:t>
            </a:r>
          </a:p>
          <a:p>
            <a:pPr marL="514350" indent="-514350">
              <a:buFont typeface="+mj-lt"/>
              <a:buAutoNum type="alphaLcParenR"/>
            </a:pPr>
            <a:endParaRPr lang="sv-SE" dirty="0" smtClean="0"/>
          </a:p>
          <a:p>
            <a:pPr marL="514350" indent="-514350">
              <a:buFont typeface="+mj-lt"/>
              <a:buAutoNum type="alphaLcParenR" startAt="3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≥ 2)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=2) +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=3) = </a:t>
            </a:r>
            <a:r>
              <a:rPr lang="sv-SE" sz="1800" dirty="0" smtClean="0">
                <a:solidFill>
                  <a:schemeClr val="accent5">
                    <a:lumMod val="50000"/>
                  </a:schemeClr>
                </a:solidFill>
              </a:rPr>
              <a:t>16/216</a:t>
            </a:r>
            <a:endParaRPr lang="sv-SE" dirty="0" smtClean="0"/>
          </a:p>
          <a:p>
            <a:pPr marL="514350" indent="-514350">
              <a:buFont typeface="+mj-lt"/>
              <a:buAutoNum type="alphaLcParenR" startAt="3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4)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= 0, ty 4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∉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Ω</a:t>
            </a:r>
            <a:r>
              <a:rPr lang="sv-SE" i="1" baseline="-25000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endParaRPr lang="sv-SE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Diskreta mängder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Diskreta mängder kan ses som en ”lista” av värden. Består av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enstaka</a:t>
            </a:r>
            <a:r>
              <a:rPr lang="sv-SE" sz="2800" dirty="0" smtClean="0"/>
              <a:t> värden, oftast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heltal</a:t>
            </a:r>
            <a:r>
              <a:rPr lang="sv-SE" sz="2800" dirty="0" smtClean="0"/>
              <a:t>. T.ex.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	{0, 1, 2, 3}</a:t>
            </a:r>
          </a:p>
          <a:p>
            <a:pPr marL="0" indent="0">
              <a:buNone/>
            </a:pPr>
            <a:r>
              <a:rPr lang="sv-SE" sz="2800" dirty="0" smtClean="0"/>
              <a:t>	{0, ±1, ±2, ±3}</a:t>
            </a:r>
          </a:p>
          <a:p>
            <a:pPr marL="0" indent="0">
              <a:buNone/>
            </a:pPr>
            <a:r>
              <a:rPr lang="sv-SE" sz="2800" dirty="0" smtClean="0"/>
              <a:t>	{1, 1, 2, 3, 5}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Även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oändliga</a:t>
            </a:r>
            <a:r>
              <a:rPr lang="sv-SE" sz="2800" dirty="0" smtClean="0"/>
              <a:t> diskreta mängder kan förekomma. T.ex.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	{0, 1, 2, 3, …}</a:t>
            </a:r>
          </a:p>
          <a:p>
            <a:pPr marL="0" indent="0">
              <a:buNone/>
            </a:pPr>
            <a:r>
              <a:rPr lang="sv-SE" sz="2800" dirty="0" smtClean="0"/>
              <a:t>	{0, ±1, ±2, ±3, …}</a:t>
            </a:r>
          </a:p>
          <a:p>
            <a:pPr marL="0" indent="0">
              <a:buNone/>
            </a:pPr>
            <a:r>
              <a:rPr lang="sv-SE" sz="2800" dirty="0" smtClean="0"/>
              <a:t>	{1, 1, 2, 3, 5, 8, 13, 21, …}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Kontinuerliga mängder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Kontinuerliga mängder kan typiskt beskrivas med intervall. Består av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samtliga </a:t>
            </a:r>
            <a:r>
              <a:rPr lang="sv-SE" sz="2800" dirty="0" smtClean="0"/>
              <a:t>värden inom ett väldefinierat område.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	[0,1]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sv-SE" sz="2800" dirty="0" smtClean="0"/>
              <a:t>	(0,5)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>
                <a:ea typeface="Cambria Math"/>
              </a:rPr>
              <a:t> (10,15)</a:t>
            </a:r>
            <a:endParaRPr lang="sv-SE" sz="2800" dirty="0" smtClean="0"/>
          </a:p>
          <a:p>
            <a:pPr marL="0" indent="0">
              <a:spcBef>
                <a:spcPts val="2400"/>
              </a:spcBef>
              <a:buNone/>
            </a:pPr>
            <a:r>
              <a:rPr lang="sv-SE" sz="2800" dirty="0" smtClean="0"/>
              <a:t>	(1,2]</a:t>
            </a:r>
          </a:p>
          <a:p>
            <a:pPr marL="0" indent="0">
              <a:spcBef>
                <a:spcPts val="672"/>
              </a:spcBef>
              <a:buNone/>
            </a:pPr>
            <a:endParaRPr lang="sv-SE" sz="1600" dirty="0" smtClean="0"/>
          </a:p>
          <a:p>
            <a:pPr marL="0" indent="0">
              <a:spcBef>
                <a:spcPts val="672"/>
              </a:spcBef>
              <a:buNone/>
            </a:pPr>
            <a:r>
              <a:rPr lang="sv-SE" sz="2800" dirty="0" smtClean="0"/>
              <a:t>Intervallgränserna kan vara oändliga (då anges gränsen som öppet). T.ex.</a:t>
            </a:r>
          </a:p>
          <a:p>
            <a:pPr marL="0" indent="0">
              <a:spcBef>
                <a:spcPts val="672"/>
              </a:spcBef>
              <a:buNone/>
            </a:pPr>
            <a:endParaRPr lang="sv-SE" sz="1100" dirty="0" smtClean="0"/>
          </a:p>
          <a:p>
            <a:pPr marL="0" indent="0">
              <a:buNone/>
            </a:pPr>
            <a:r>
              <a:rPr lang="sv-SE" sz="2800" dirty="0" smtClean="0"/>
              <a:t>	[0,∞) ,  (-∞,∞)</a:t>
            </a:r>
          </a:p>
        </p:txBody>
      </p:sp>
      <p:sp>
        <p:nvSpPr>
          <p:cNvPr id="4" name="Rektangel 3"/>
          <p:cNvSpPr/>
          <p:nvPr/>
        </p:nvSpPr>
        <p:spPr>
          <a:xfrm>
            <a:off x="4283968" y="2996953"/>
            <a:ext cx="3648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Slutna intervall </a:t>
            </a:r>
            <a:r>
              <a:rPr lang="sv-SE" b="1" dirty="0" smtClean="0">
                <a:solidFill>
                  <a:srgbClr val="C00000"/>
                </a:solidFill>
              </a:rPr>
              <a:t>[...,…]</a:t>
            </a:r>
            <a:r>
              <a:rPr lang="sv-SE" b="1" i="1" dirty="0" smtClean="0">
                <a:solidFill>
                  <a:srgbClr val="C00000"/>
                </a:solidFill>
              </a:rPr>
              <a:t> inkluderar ändpunkterna</a:t>
            </a:r>
          </a:p>
        </p:txBody>
      </p:sp>
      <p:sp>
        <p:nvSpPr>
          <p:cNvPr id="5" name="Rektangel 4"/>
          <p:cNvSpPr/>
          <p:nvPr/>
        </p:nvSpPr>
        <p:spPr>
          <a:xfrm>
            <a:off x="5052054" y="3753036"/>
            <a:ext cx="3648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Öppna intervall </a:t>
            </a:r>
            <a:r>
              <a:rPr lang="sv-SE" b="1" dirty="0" smtClean="0">
                <a:solidFill>
                  <a:srgbClr val="C00000"/>
                </a:solidFill>
              </a:rPr>
              <a:t>(…,…)</a:t>
            </a:r>
            <a:r>
              <a:rPr lang="sv-SE" b="1" i="1" dirty="0" smtClean="0">
                <a:solidFill>
                  <a:srgbClr val="C00000"/>
                </a:solidFill>
              </a:rPr>
              <a:t> exkluderar ändpunkterna</a:t>
            </a:r>
          </a:p>
        </p:txBody>
      </p:sp>
      <p:cxnSp>
        <p:nvCxnSpPr>
          <p:cNvPr id="6" name="Rak pil 5"/>
          <p:cNvCxnSpPr>
            <a:stCxn id="5" idx="1"/>
          </p:cNvCxnSpPr>
          <p:nvPr/>
        </p:nvCxnSpPr>
        <p:spPr>
          <a:xfrm flipH="1" flipV="1">
            <a:off x="4668012" y="4023067"/>
            <a:ext cx="384042" cy="53135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pil 8"/>
          <p:cNvCxnSpPr>
            <a:stCxn id="4" idx="1"/>
          </p:cNvCxnSpPr>
          <p:nvPr/>
        </p:nvCxnSpPr>
        <p:spPr>
          <a:xfrm flipH="1">
            <a:off x="3323862" y="3320119"/>
            <a:ext cx="960106" cy="108881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Frekvensfunktionen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Om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 </a:t>
            </a:r>
            <a:r>
              <a:rPr lang="sv-SE" sz="2800" dirty="0" smtClean="0">
                <a:ea typeface="Cambria Math"/>
              </a:rPr>
              <a:t>för en s.v.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är </a:t>
            </a:r>
            <a:r>
              <a:rPr lang="sv-SE" sz="2800" u="sng" dirty="0" smtClean="0">
                <a:ea typeface="Cambria Math"/>
              </a:rPr>
              <a:t>diskret</a:t>
            </a:r>
            <a:r>
              <a:rPr lang="sv-SE" sz="2800" dirty="0" smtClean="0">
                <a:ea typeface="Cambria Math"/>
              </a:rPr>
              <a:t>, kallas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en diskret s.v.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Frekvensfunktionen</a:t>
            </a:r>
            <a:r>
              <a:rPr lang="sv-SE" sz="2800" dirty="0" smtClean="0">
                <a:ea typeface="Cambria Math"/>
              </a:rPr>
              <a:t> för en diskret s.v. definieras som sannolikheten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blir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och betecknas ofta med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=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Exempel:</a:t>
            </a: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baseline="-25000" dirty="0" smtClean="0"/>
              <a:t> </a:t>
            </a:r>
            <a:r>
              <a:rPr lang="sv-SE" sz="2800" dirty="0" smtClean="0"/>
              <a:t>= {0,1} och </a:t>
            </a:r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/>
        </p:nvGraphicFramePr>
        <p:xfrm>
          <a:off x="1752136" y="5333200"/>
          <a:ext cx="5700184" cy="850106"/>
        </p:xfrm>
        <a:graphic>
          <a:graphicData uri="http://schemas.openxmlformats.org/presentationml/2006/ole">
            <p:oleObj spid="_x0000_s161794" name="Ekvation" r:id="rId3" imgW="1942920" imgH="50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355600" indent="-355600"/>
            <a:r>
              <a:rPr lang="sv-SE" dirty="0" smtClean="0"/>
              <a:t>Samtliga tre synsätt (definitioner) på vad en sannolikhet egentligen är, är förenliga med </a:t>
            </a:r>
            <a:r>
              <a:rPr lang="sv-SE" dirty="0" err="1" smtClean="0"/>
              <a:t>Kolmogorovs</a:t>
            </a:r>
            <a:r>
              <a:rPr lang="sv-SE" dirty="0" smtClean="0"/>
              <a:t> axiom.</a:t>
            </a:r>
          </a:p>
          <a:p>
            <a:pPr marL="755650" lvl="1" indent="-355600"/>
            <a:r>
              <a:rPr lang="sv-SE" dirty="0" smtClean="0"/>
              <a:t>Kom ihåg att vi har en formell definition på vad en sannolikhet är också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Massor av nya påståenden kan nu härledas ur dessa tre axiom</a:t>
            </a:r>
          </a:p>
          <a:p>
            <a:pPr marL="755650" lvl="1" indent="-355600"/>
            <a:r>
              <a:rPr lang="sv-SE" dirty="0" smtClean="0"/>
              <a:t>dvs. bevisas vara sanna inom det generella formella systemet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Frekvensfunktionen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Frekvensfunktionen</a:t>
            </a:r>
            <a:r>
              <a:rPr lang="sv-SE" sz="2800" dirty="0" smtClean="0">
                <a:ea typeface="Cambria Math"/>
              </a:rPr>
              <a:t> tillsammans med en tydlig beskrivning av utfallsrummet sammanfattar allt vi behöver veta om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Frekvensfunktionen kallas även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sannolikhetsfunktionen</a:t>
            </a:r>
            <a:r>
              <a:rPr lang="sv-SE" sz="2800" dirty="0" smtClean="0">
                <a:ea typeface="Cambria Math"/>
              </a:rPr>
              <a:t> ty den ger oss just sannolikheterna för samtliga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som ligger i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ea typeface="Cambria Math"/>
              </a:rPr>
              <a:t>Eng. frequency or probability mass function.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Frekvensfunktionen illustreras ofta i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stolpdiagram</a:t>
            </a:r>
            <a:r>
              <a:rPr lang="sv-SE" sz="2800" dirty="0" smtClean="0">
                <a:ea typeface="Cambria Math"/>
              </a:rPr>
              <a:t> där höjden på varje stolpe är lika med sannolikheten för motsvarande värde på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.</a:t>
            </a:r>
            <a:endParaRPr lang="sv-SE" sz="2800" dirty="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Antag följande frekvensfunktion: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355600" indent="-355600"/>
            <a:r>
              <a:rPr lang="sv-SE" sz="2800" dirty="0" smtClean="0">
                <a:ea typeface="Cambria Math"/>
              </a:rPr>
              <a:t>Rita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i ett lämpligt diagram!</a:t>
            </a:r>
          </a:p>
          <a:p>
            <a:pPr marL="355600" indent="-355600"/>
            <a:r>
              <a:rPr lang="sv-SE" sz="2800" dirty="0" smtClean="0">
                <a:ea typeface="Cambria Math"/>
              </a:rPr>
              <a:t>Vad är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för något?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Om vi summerar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för alla värden på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∈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, vad blir summan?</a:t>
            </a: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787691" y="2294874"/>
          <a:ext cx="4800533" cy="171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824203"/>
                <a:gridCol w="1824203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x</a:t>
                      </a:r>
                      <a:endParaRPr lang="sv-SE" sz="18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</a:t>
                      </a:r>
                      <a:r>
                        <a:rPr lang="sv-SE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sv-SE" sz="18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sv-SE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sv-SE" sz="1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</a:t>
                      </a:r>
                      <a:r>
                        <a:rPr lang="sv-SE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sv-SE" sz="18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sv-SE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sv-SE" sz="1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0,5787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0,5787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0,3472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0,9259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0,06944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0,9953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0,00463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Täthetsfunktionen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Om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 </a:t>
            </a:r>
            <a:r>
              <a:rPr lang="sv-SE" sz="2800" dirty="0" smtClean="0">
                <a:ea typeface="Cambria Math"/>
              </a:rPr>
              <a:t>för en s.v.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är </a:t>
            </a:r>
            <a:r>
              <a:rPr lang="sv-SE" sz="2800" u="sng" dirty="0" smtClean="0">
                <a:ea typeface="Cambria Math"/>
              </a:rPr>
              <a:t>kontinuerlig</a:t>
            </a:r>
            <a:r>
              <a:rPr lang="sv-SE" sz="2800" dirty="0" smtClean="0">
                <a:ea typeface="Cambria Math"/>
              </a:rPr>
              <a:t>, kallas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en kontinuerlig s.v.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Täthetsfunktionen</a:t>
            </a:r>
            <a:r>
              <a:rPr lang="sv-SE" sz="2800" dirty="0" smtClean="0">
                <a:ea typeface="Cambria Math"/>
              </a:rPr>
              <a:t> för en kontinuerlig s.v. definieras </a:t>
            </a:r>
            <a:r>
              <a:rPr lang="sv-SE" sz="2800" u="sng" dirty="0" smtClean="0">
                <a:ea typeface="Cambria Math"/>
              </a:rPr>
              <a:t>inte</a:t>
            </a:r>
            <a:r>
              <a:rPr lang="sv-SE" sz="2800" dirty="0" smtClean="0">
                <a:ea typeface="Cambria Math"/>
              </a:rPr>
              <a:t> som sannolikheten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blir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. Betecknas också ofta med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Täthetsfunktionen är en beskrivning av hur sannolikt det är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hamnar i ett </a:t>
            </a:r>
            <a:r>
              <a:rPr lang="sv-SE" sz="2800" u="sng" dirty="0" smtClean="0">
                <a:ea typeface="Cambria Math"/>
              </a:rPr>
              <a:t>delintervall</a:t>
            </a:r>
            <a:r>
              <a:rPr lang="sv-SE" sz="2800" dirty="0" smtClean="0">
                <a:ea typeface="Cambria Math"/>
              </a:rPr>
              <a:t> till</a:t>
            </a:r>
            <a:r>
              <a:rPr lang="el-GR" sz="2800" dirty="0" smtClean="0"/>
              <a:t> Ω</a:t>
            </a:r>
            <a:r>
              <a:rPr lang="sv-SE" sz="2800" i="1" baseline="-25000" dirty="0" smtClean="0"/>
              <a:t>x</a:t>
            </a:r>
            <a:r>
              <a:rPr lang="sv-SE" sz="2800" dirty="0" smtClean="0">
                <a:ea typeface="Cambria Math"/>
              </a:rPr>
              <a:t> 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(Se Figur 6.2, sid 7 Kap 6 i Nyquist)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Täthetsfunktionen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7955227" cy="512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För att beräkna en sannolikhet att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ska ligga i intervallet mellan säg 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 och </a:t>
            </a:r>
            <a:r>
              <a:rPr lang="sv-SE" sz="2800" i="1" dirty="0" smtClean="0">
                <a:ea typeface="Cambria Math"/>
              </a:rPr>
              <a:t>b</a:t>
            </a:r>
            <a:r>
              <a:rPr lang="sv-SE" sz="2800" dirty="0" smtClean="0">
                <a:ea typeface="Cambria Math"/>
              </a:rPr>
              <a:t>, beräknas arenan under 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och över x-axeln och mellan </a:t>
            </a:r>
            <a:r>
              <a:rPr lang="sv-SE" sz="2800" i="1" dirty="0" smtClean="0">
                <a:ea typeface="Cambria Math"/>
              </a:rPr>
              <a:t>a</a:t>
            </a:r>
            <a:r>
              <a:rPr lang="sv-SE" sz="2800" dirty="0" smtClean="0">
                <a:ea typeface="Cambria Math"/>
              </a:rPr>
              <a:t> och </a:t>
            </a:r>
            <a:r>
              <a:rPr lang="sv-SE" sz="2800" i="1" dirty="0" smtClean="0">
                <a:ea typeface="Cambria Math"/>
              </a:rPr>
              <a:t>b.</a:t>
            </a: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Detta kan skrivas som en integral: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(a ≤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≤ b) = </a:t>
            </a:r>
          </a:p>
          <a:p>
            <a:pPr marL="0" indent="0">
              <a:buNone/>
            </a:pPr>
            <a:endParaRPr lang="sv-SE" sz="24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Vi kan lämna ena sidan odefinierad också och skriver</a:t>
            </a:r>
          </a:p>
          <a:p>
            <a:pPr marL="0" indent="0">
              <a:buNone/>
            </a:pPr>
            <a:endParaRPr lang="sv-SE" sz="28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	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≤ c) = </a:t>
            </a:r>
          </a:p>
          <a:p>
            <a:pPr marL="0" indent="0">
              <a:buNone/>
            </a:pPr>
            <a:endParaRPr lang="sv-SE" sz="2400" dirty="0" smtClean="0">
              <a:ea typeface="Cambria Math"/>
            </a:endParaRPr>
          </a:p>
        </p:txBody>
      </p:sp>
      <p:graphicFrame>
        <p:nvGraphicFramePr>
          <p:cNvPr id="182275" name="Object 3"/>
          <p:cNvGraphicFramePr>
            <a:graphicFrameLocks noChangeAspect="1"/>
          </p:cNvGraphicFramePr>
          <p:nvPr/>
        </p:nvGraphicFramePr>
        <p:xfrm>
          <a:off x="4572000" y="3699030"/>
          <a:ext cx="1566333" cy="807244"/>
        </p:xfrm>
        <a:graphic>
          <a:graphicData uri="http://schemas.openxmlformats.org/presentationml/2006/ole">
            <p:oleObj spid="_x0000_s162818" name="Ekvation" r:id="rId3" imgW="533160" imgH="482400" progId="Equation.3">
              <p:embed/>
            </p:oleObj>
          </a:graphicData>
        </a:graphic>
      </p:graphicFrame>
      <p:graphicFrame>
        <p:nvGraphicFramePr>
          <p:cNvPr id="183301" name="Object 3"/>
          <p:cNvGraphicFramePr>
            <a:graphicFrameLocks noChangeAspect="1"/>
          </p:cNvGraphicFramePr>
          <p:nvPr/>
        </p:nvGraphicFramePr>
        <p:xfrm>
          <a:off x="3958167" y="5459016"/>
          <a:ext cx="1710267" cy="819150"/>
        </p:xfrm>
        <a:graphic>
          <a:graphicData uri="http://schemas.openxmlformats.org/presentationml/2006/ole">
            <p:oleObj spid="_x0000_s162819" name="Ekvation" r:id="rId4" imgW="558720" imgH="469800" progId="Equation.3">
              <p:embed/>
            </p:oleObj>
          </a:graphicData>
        </a:graphic>
      </p:graphicFrame>
      <p:sp>
        <p:nvSpPr>
          <p:cNvPr id="10" name="Rektangel 9"/>
          <p:cNvSpPr/>
          <p:nvPr/>
        </p:nvSpPr>
        <p:spPr>
          <a:xfrm>
            <a:off x="5436096" y="6129301"/>
            <a:ext cx="2784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Notera gränsen. Vad betyder det?</a:t>
            </a:r>
          </a:p>
        </p:txBody>
      </p:sp>
      <p:cxnSp>
        <p:nvCxnSpPr>
          <p:cNvPr id="11" name="Rak pil 10"/>
          <p:cNvCxnSpPr>
            <a:stCxn id="10" idx="1"/>
          </p:cNvCxnSpPr>
          <p:nvPr/>
        </p:nvCxnSpPr>
        <p:spPr>
          <a:xfrm flipH="1" flipV="1">
            <a:off x="4668012" y="6237313"/>
            <a:ext cx="768084" cy="215154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Täthetsfunktionen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Vi definierar en täthetsfunktion för en kontinuerlig s.v. i stil med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Det finns vissa krav på hur funktionen får se ut: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sz="2800" i="1" dirty="0" smtClean="0">
                <a:ea typeface="Cambria Math"/>
                <a:cs typeface="Calibri"/>
              </a:rPr>
              <a:t>f</a:t>
            </a:r>
            <a:r>
              <a:rPr lang="sv-SE" sz="2800" dirty="0" smtClean="0">
                <a:ea typeface="Cambria Math"/>
                <a:cs typeface="Calibri"/>
              </a:rPr>
              <a:t>(</a:t>
            </a:r>
            <a:r>
              <a:rPr lang="sv-SE" sz="2800" i="1" dirty="0" smtClean="0">
                <a:ea typeface="Cambria Math"/>
                <a:cs typeface="Calibri"/>
              </a:rPr>
              <a:t>x</a:t>
            </a:r>
            <a:r>
              <a:rPr lang="sv-SE" sz="2800" dirty="0" smtClean="0">
                <a:ea typeface="Cambria Math"/>
                <a:cs typeface="Calibri"/>
              </a:rPr>
              <a:t>)</a:t>
            </a:r>
            <a:r>
              <a:rPr lang="sv-SE" sz="2800" dirty="0" smtClean="0"/>
              <a:t> ska vara kontinuerlig (betyder?)</a:t>
            </a:r>
          </a:p>
          <a:p>
            <a:pPr marL="355600" indent="-355600"/>
            <a:r>
              <a:rPr lang="sv-SE" sz="2800" i="1" dirty="0" smtClean="0">
                <a:ea typeface="Cambria Math"/>
                <a:cs typeface="Calibri"/>
              </a:rPr>
              <a:t>f</a:t>
            </a:r>
            <a:r>
              <a:rPr lang="sv-SE" sz="2800" dirty="0" smtClean="0">
                <a:ea typeface="Cambria Math"/>
                <a:cs typeface="Calibri"/>
              </a:rPr>
              <a:t>(</a:t>
            </a:r>
            <a:r>
              <a:rPr lang="sv-SE" sz="2800" i="1" dirty="0" smtClean="0">
                <a:ea typeface="Cambria Math"/>
                <a:cs typeface="Calibri"/>
              </a:rPr>
              <a:t>x</a:t>
            </a:r>
            <a:r>
              <a:rPr lang="sv-SE" sz="2800" dirty="0" smtClean="0">
                <a:ea typeface="Cambria Math"/>
                <a:cs typeface="Calibri"/>
              </a:rPr>
              <a:t>)</a:t>
            </a:r>
            <a:r>
              <a:rPr lang="sv-SE" sz="2800" dirty="0" smtClean="0"/>
              <a:t> &gt; 0 för alla </a:t>
            </a:r>
            <a:r>
              <a:rPr lang="sv-SE" sz="2800" i="1" dirty="0" smtClean="0"/>
              <a:t>x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∈</a:t>
            </a:r>
            <a:r>
              <a:rPr lang="sv-SE" sz="2800" dirty="0" smtClean="0">
                <a:ea typeface="Cambria Math"/>
              </a:rPr>
              <a:t> </a:t>
            </a:r>
            <a:r>
              <a:rPr lang="el-GR" sz="2800" dirty="0" smtClean="0">
                <a:latin typeface="Calibri"/>
                <a:ea typeface="Cambria Math"/>
                <a:cs typeface="Calibri"/>
              </a:rPr>
              <a:t>Ω</a:t>
            </a:r>
            <a:r>
              <a:rPr lang="sv-SE" sz="2800" i="1" baseline="-25000" dirty="0" smtClean="0">
                <a:latin typeface="Calibri"/>
                <a:ea typeface="Cambria Math"/>
                <a:cs typeface="Calibri"/>
              </a:rPr>
              <a:t>x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 och = 0 annars</a:t>
            </a:r>
          </a:p>
          <a:p>
            <a:pPr marL="355600" indent="-355600"/>
            <a:r>
              <a:rPr lang="sv-SE" sz="2800" dirty="0" smtClean="0">
                <a:latin typeface="Calibri"/>
                <a:ea typeface="Cambria Math"/>
                <a:cs typeface="Calibri"/>
              </a:rPr>
              <a:t>Arean under </a:t>
            </a:r>
            <a:r>
              <a:rPr lang="sv-SE" sz="2800" i="1" dirty="0" smtClean="0">
                <a:latin typeface="Calibri"/>
                <a:ea typeface="Cambria Math"/>
                <a:cs typeface="Calibri"/>
              </a:rPr>
              <a:t>f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(</a:t>
            </a:r>
            <a:r>
              <a:rPr lang="sv-SE" sz="2800" i="1" dirty="0" smtClean="0">
                <a:latin typeface="Calibri"/>
                <a:ea typeface="Cambria Math"/>
                <a:cs typeface="Calibri"/>
              </a:rPr>
              <a:t>x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) mellan ±∞ ska vara = ?</a:t>
            </a:r>
            <a:endParaRPr lang="sv-SE" dirty="0" smtClean="0"/>
          </a:p>
        </p:txBody>
      </p:sp>
      <p:graphicFrame>
        <p:nvGraphicFramePr>
          <p:cNvPr id="184322" name="Object 2"/>
          <p:cNvGraphicFramePr>
            <a:graphicFrameLocks noChangeAspect="1"/>
          </p:cNvGraphicFramePr>
          <p:nvPr/>
        </p:nvGraphicFramePr>
        <p:xfrm>
          <a:off x="1691681" y="2618910"/>
          <a:ext cx="5848351" cy="765572"/>
        </p:xfrm>
        <a:graphic>
          <a:graphicData uri="http://schemas.openxmlformats.org/presentationml/2006/ole">
            <p:oleObj spid="_x0000_s163842" name="Ekvation" r:id="rId3" imgW="199368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Fördelningsfunktionen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7955227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För både diskreta och kontinuerliga s.v. definieras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fördelningsfunktionen</a:t>
            </a:r>
            <a:r>
              <a:rPr lang="sv-SE" sz="2800" dirty="0" smtClean="0"/>
              <a:t> enligt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F(x)</a:t>
            </a:r>
            <a:r>
              <a:rPr lang="sv-SE" sz="2800" dirty="0" smtClean="0"/>
              <a:t> 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 ≤ </a:t>
            </a:r>
            <a:r>
              <a:rPr lang="sv-SE" sz="2800" i="1" dirty="0" smtClean="0"/>
              <a:t>x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u="sng" dirty="0" smtClean="0"/>
              <a:t>Diskreta fallet</a:t>
            </a:r>
            <a:r>
              <a:rPr lang="sv-SE" sz="2800" dirty="0" smtClean="0"/>
              <a:t>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u="sng" dirty="0" smtClean="0"/>
              <a:t>Kontinuerliga fallet</a:t>
            </a:r>
            <a:r>
              <a:rPr lang="sv-SE" sz="2800" dirty="0" smtClean="0"/>
              <a:t>:</a:t>
            </a:r>
            <a:endParaRPr lang="sv-SE" dirty="0" smtClean="0"/>
          </a:p>
        </p:txBody>
      </p:sp>
      <p:graphicFrame>
        <p:nvGraphicFramePr>
          <p:cNvPr id="185346" name="Object 2"/>
          <p:cNvGraphicFramePr>
            <a:graphicFrameLocks noChangeAspect="1"/>
          </p:cNvGraphicFramePr>
          <p:nvPr/>
        </p:nvGraphicFramePr>
        <p:xfrm>
          <a:off x="3899925" y="5319210"/>
          <a:ext cx="2758016" cy="819150"/>
        </p:xfrm>
        <a:graphic>
          <a:graphicData uri="http://schemas.openxmlformats.org/presentationml/2006/ole">
            <p:oleObj spid="_x0000_s164866" name="Ekvation" r:id="rId3" imgW="901440" imgH="469800" progId="Equation.3">
              <p:embed/>
            </p:oleObj>
          </a:graphicData>
        </a:graphic>
      </p:graphicFrame>
      <p:graphicFrame>
        <p:nvGraphicFramePr>
          <p:cNvPr id="185347" name="Object 3"/>
          <p:cNvGraphicFramePr>
            <a:graphicFrameLocks noChangeAspect="1"/>
          </p:cNvGraphicFramePr>
          <p:nvPr/>
        </p:nvGraphicFramePr>
        <p:xfrm>
          <a:off x="3899926" y="3701449"/>
          <a:ext cx="2719916" cy="753665"/>
        </p:xfrm>
        <a:graphic>
          <a:graphicData uri="http://schemas.openxmlformats.org/presentationml/2006/ole">
            <p:oleObj spid="_x0000_s164867" name="Ekvation" r:id="rId4" imgW="8888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dirty="0" smtClean="0"/>
              <a:t>) = 1 - </a:t>
            </a:r>
            <a:r>
              <a:rPr lang="sv-SE" i="1" dirty="0" smtClean="0"/>
              <a:t>P</a:t>
            </a:r>
            <a:r>
              <a:rPr lang="sv-SE" dirty="0" smtClean="0"/>
              <a:t>(A)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  <a:r>
              <a:rPr lang="sv-SE" dirty="0" smtClean="0"/>
              <a:t>) = 0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Om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så gäller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1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v-SE" u="sng" dirty="0" smtClean="0"/>
              <a:t>Permutationer</a:t>
            </a:r>
          </a:p>
          <a:p>
            <a:r>
              <a:rPr lang="sv-SE" dirty="0" smtClean="0"/>
              <a:t>Ett arrangemang av </a:t>
            </a:r>
            <a:r>
              <a:rPr lang="sv-SE" i="1" dirty="0" smtClean="0"/>
              <a:t>n</a:t>
            </a:r>
            <a:r>
              <a:rPr lang="sv-SE" dirty="0" smtClean="0"/>
              <a:t> olika objekt i en </a:t>
            </a:r>
            <a:r>
              <a:rPr lang="sv-SE" u="sng" dirty="0" smtClean="0"/>
              <a:t>bestämd ordning</a:t>
            </a:r>
            <a:r>
              <a:rPr lang="sv-SE" dirty="0" smtClean="0"/>
              <a:t> kallas för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permutation</a:t>
            </a:r>
            <a:r>
              <a:rPr lang="sv-SE" dirty="0" smtClean="0"/>
              <a:t> av objekten.</a:t>
            </a:r>
          </a:p>
          <a:p>
            <a:r>
              <a:rPr lang="sv-SE" dirty="0" smtClean="0"/>
              <a:t>Hur många olika permutationer kan man bilda av </a:t>
            </a:r>
            <a:r>
              <a:rPr lang="sv-SE" i="1" dirty="0" smtClean="0"/>
              <a:t>n</a:t>
            </a:r>
            <a:r>
              <a:rPr lang="sv-SE" dirty="0" smtClean="0"/>
              <a:t> olika objekt?</a:t>
            </a:r>
          </a:p>
          <a:p>
            <a:r>
              <a:rPr lang="sv-SE" dirty="0" smtClean="0"/>
              <a:t>Antalet olika permutationer av </a:t>
            </a:r>
            <a:r>
              <a:rPr lang="sv-SE" i="1" dirty="0" smtClean="0"/>
              <a:t>n</a:t>
            </a:r>
            <a:r>
              <a:rPr lang="sv-SE" dirty="0" smtClean="0"/>
              <a:t> olika objekt är:</a:t>
            </a:r>
          </a:p>
          <a:p>
            <a:endParaRPr lang="sv-SE" sz="1200" dirty="0" smtClean="0"/>
          </a:p>
          <a:p>
            <a:pPr>
              <a:buNone/>
            </a:pPr>
            <a:r>
              <a:rPr lang="pt-BR" i="1" dirty="0" smtClean="0"/>
              <a:t>		n</a:t>
            </a:r>
            <a:r>
              <a:rPr lang="pt-BR" dirty="0" smtClean="0"/>
              <a:t>! = 1 × 2 × 3 × … × (</a:t>
            </a:r>
            <a:r>
              <a:rPr lang="pt-BR" i="1" dirty="0" smtClean="0"/>
              <a:t>n</a:t>
            </a:r>
            <a:r>
              <a:rPr lang="pt-BR" dirty="0" smtClean="0"/>
              <a:t>-1) × </a:t>
            </a:r>
            <a:r>
              <a:rPr lang="pt-BR" i="1" dirty="0" smtClean="0"/>
              <a:t>n</a:t>
            </a:r>
          </a:p>
          <a:p>
            <a:endParaRPr lang="sv-SE" sz="1200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err="1" smtClean="0">
                <a:solidFill>
                  <a:schemeClr val="accent5">
                    <a:lumMod val="50000"/>
                  </a:schemeClr>
                </a:solidFill>
              </a:rPr>
              <a:t>-fakultet</a:t>
            </a:r>
            <a:r>
              <a:rPr lang="sv-SE" i="1" dirty="0" smtClean="0"/>
              <a:t>; (eng. n </a:t>
            </a:r>
            <a:r>
              <a:rPr lang="sv-SE" i="1" dirty="0" err="1" smtClean="0"/>
              <a:t>factorial</a:t>
            </a:r>
            <a:r>
              <a:rPr lang="sv-SE" i="1" dirty="0" smtClean="0"/>
              <a:t>)</a:t>
            </a:r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Permutationer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Ex. På hur många olika sätt kan vi permutera de tre objekten 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, </a:t>
            </a:r>
            <a:r>
              <a:rPr lang="sv-SE" i="1" dirty="0" smtClean="0"/>
              <a:t>C?</a:t>
            </a:r>
          </a:p>
          <a:p>
            <a:pPr>
              <a:buNone/>
            </a:pPr>
            <a:r>
              <a:rPr lang="sv-SE" dirty="0" smtClean="0"/>
              <a:t>	Svar: 3! = 1×2×3 = 6 olika sätt, nämligen</a:t>
            </a:r>
          </a:p>
          <a:p>
            <a:pPr>
              <a:buNone/>
            </a:pPr>
            <a:r>
              <a:rPr lang="sv-SE" i="1" dirty="0" smtClean="0"/>
              <a:t>		ABC, ACB, BAC, BCA, CAB, CBA.</a:t>
            </a:r>
          </a:p>
          <a:p>
            <a:endParaRPr lang="sv-SE" i="1" dirty="0" smtClean="0"/>
          </a:p>
          <a:p>
            <a:pPr algn="ctr">
              <a:buNone/>
            </a:pPr>
            <a:r>
              <a:rPr lang="sv-SE" b="1" i="1" dirty="0" smtClean="0">
                <a:solidFill>
                  <a:srgbClr val="C00000"/>
                </a:solidFill>
              </a:rPr>
              <a:t>OBS! Vi definierar 0! = 1</a:t>
            </a:r>
            <a:endParaRPr lang="sv-SE" b="1" dirty="0">
              <a:solidFill>
                <a:srgbClr val="C00000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6698047" y="191324"/>
            <a:ext cx="2400267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utan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</a:p>
          <a:p>
            <a:pPr lvl="1"/>
            <a:r>
              <a:rPr lang="sv-SE" dirty="0" smtClean="0"/>
              <a:t>Vi drar en kula slumpmässigt och noterar dess nummer och lägger </a:t>
            </a:r>
            <a:r>
              <a:rPr lang="sv-SE" u="sng" dirty="0" smtClean="0"/>
              <a:t>inte</a:t>
            </a:r>
            <a:r>
              <a:rPr lang="sv-SE" dirty="0" smtClean="0"/>
              <a:t> tillbaks den inför nästa dragning</a:t>
            </a:r>
          </a:p>
          <a:p>
            <a:pPr lvl="1"/>
            <a:r>
              <a:rPr lang="sv-SE" dirty="0" smtClean="0"/>
              <a:t>Vi kan bara få ett nummer en gång</a:t>
            </a:r>
          </a:p>
          <a:p>
            <a:pPr lvl="1"/>
            <a:endParaRPr lang="sv-SE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med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en kula slumpmässigt och noterar dess nummer och lägger tillbaks den inför nästa dragning</a:t>
            </a:r>
          </a:p>
          <a:p>
            <a:pPr lvl="1"/>
            <a:r>
              <a:rPr lang="sv-SE" dirty="0" smtClean="0"/>
              <a:t>Vi kan dra samma nummer flera gånger i en sekvens av dragningar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2820</TotalTime>
  <Words>2411</Words>
  <Application>Microsoft Office PowerPoint</Application>
  <PresentationFormat>Bildspel på skärmen (4:3)</PresentationFormat>
  <Paragraphs>584</Paragraphs>
  <Slides>55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55</vt:i4>
      </vt:variant>
    </vt:vector>
  </HeadingPairs>
  <TitlesOfParts>
    <vt:vector size="58" baseType="lpstr">
      <vt:lpstr>Office-tema</vt:lpstr>
      <vt:lpstr>Ekvation</vt:lpstr>
      <vt:lpstr>Formel</vt:lpstr>
      <vt:lpstr>Statistikens grunder, 15p dagtid</vt:lpstr>
      <vt:lpstr>Tolkning av sannolikhet</vt:lpstr>
      <vt:lpstr>Övning</vt:lpstr>
      <vt:lpstr>En axiomatisk teori</vt:lpstr>
      <vt:lpstr>En axiomatisk teori, forts.</vt:lpstr>
      <vt:lpstr>En axiomatisk teori,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Sannolikheter</vt:lpstr>
      <vt:lpstr>Additionssatsen</vt:lpstr>
      <vt:lpstr>Exempel</vt:lpstr>
      <vt:lpstr>Addera mera</vt:lpstr>
      <vt:lpstr>Betingade sannolikheter</vt:lpstr>
      <vt:lpstr>Betingning</vt:lpstr>
      <vt:lpstr>Betingning</vt:lpstr>
      <vt:lpstr>Betingning, forts.</vt:lpstr>
      <vt:lpstr>Exempel</vt:lpstr>
      <vt:lpstr>Exempel, forts.</vt:lpstr>
      <vt:lpstr>Oberoende: Exempel 2</vt:lpstr>
      <vt:lpstr>Oberoende: Exempel 1</vt:lpstr>
      <vt:lpstr>Oberoende: Exempel 3</vt:lpstr>
      <vt:lpstr>Oberoende</vt:lpstr>
      <vt:lpstr>Oberoende</vt:lpstr>
      <vt:lpstr>F6 Nyquist kap 6</vt:lpstr>
      <vt:lpstr>Additionssatsen</vt:lpstr>
      <vt:lpstr>Exempel</vt:lpstr>
      <vt:lpstr>Betingning</vt:lpstr>
      <vt:lpstr>Betingning, forts.</vt:lpstr>
      <vt:lpstr>Oberoende</vt:lpstr>
      <vt:lpstr>Exempel</vt:lpstr>
      <vt:lpstr>Övning</vt:lpstr>
      <vt:lpstr>Övning, forts.</vt:lpstr>
      <vt:lpstr>Stokastiska variabler 1</vt:lpstr>
      <vt:lpstr>Stokastiska variabler 2</vt:lpstr>
      <vt:lpstr>Stokastiska variabler 3</vt:lpstr>
      <vt:lpstr>Exempel</vt:lpstr>
      <vt:lpstr>Exempel, forts.</vt:lpstr>
      <vt:lpstr>Exempel, forts.</vt:lpstr>
      <vt:lpstr>Diskreta mängder</vt:lpstr>
      <vt:lpstr>Kontinuerliga mängder</vt:lpstr>
      <vt:lpstr>Frekvensfunktionen 1</vt:lpstr>
      <vt:lpstr>Frekvensfunktionen 2</vt:lpstr>
      <vt:lpstr>Exempel</vt:lpstr>
      <vt:lpstr>Täthetsfunktionen 1</vt:lpstr>
      <vt:lpstr>Täthetsfunktionen 2</vt:lpstr>
      <vt:lpstr>Täthetsfunktionen 3</vt:lpstr>
      <vt:lpstr>Fördelningsfunktionen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254</cp:revision>
  <dcterms:created xsi:type="dcterms:W3CDTF">2012-09-02T12:13:54Z</dcterms:created>
  <dcterms:modified xsi:type="dcterms:W3CDTF">2013-09-03T14:00:28Z</dcterms:modified>
</cp:coreProperties>
</file>