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41"/>
  </p:notesMasterIdLst>
  <p:handoutMasterIdLst>
    <p:handoutMasterId r:id="rId42"/>
  </p:handoutMasterIdLst>
  <p:sldIdLst>
    <p:sldId id="256" r:id="rId4"/>
    <p:sldId id="257" r:id="rId5"/>
    <p:sldId id="288" r:id="rId6"/>
    <p:sldId id="289" r:id="rId7"/>
    <p:sldId id="297" r:id="rId8"/>
    <p:sldId id="268" r:id="rId9"/>
    <p:sldId id="259" r:id="rId10"/>
    <p:sldId id="260" r:id="rId11"/>
    <p:sldId id="269" r:id="rId12"/>
    <p:sldId id="294" r:id="rId13"/>
    <p:sldId id="261" r:id="rId14"/>
    <p:sldId id="270" r:id="rId15"/>
    <p:sldId id="295" r:id="rId16"/>
    <p:sldId id="262" r:id="rId17"/>
    <p:sldId id="263" r:id="rId18"/>
    <p:sldId id="264" r:id="rId19"/>
    <p:sldId id="274" r:id="rId20"/>
    <p:sldId id="296" r:id="rId21"/>
    <p:sldId id="273" r:id="rId22"/>
    <p:sldId id="266" r:id="rId23"/>
    <p:sldId id="267" r:id="rId24"/>
    <p:sldId id="271" r:id="rId25"/>
    <p:sldId id="272" r:id="rId26"/>
    <p:sldId id="278" r:id="rId27"/>
    <p:sldId id="275" r:id="rId28"/>
    <p:sldId id="280" r:id="rId29"/>
    <p:sldId id="282" r:id="rId30"/>
    <p:sldId id="283" r:id="rId31"/>
    <p:sldId id="284" r:id="rId32"/>
    <p:sldId id="285" r:id="rId33"/>
    <p:sldId id="286" r:id="rId34"/>
    <p:sldId id="291" r:id="rId35"/>
    <p:sldId id="287" r:id="rId36"/>
    <p:sldId id="290" r:id="rId37"/>
    <p:sldId id="276" r:id="rId38"/>
    <p:sldId id="277" r:id="rId39"/>
    <p:sldId id="293" r:id="rId40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78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2B175-1D86-418A-AFDA-F53695DCB574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BF9EA-3D22-4409-BBA0-B5FCA6434E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7253"/>
            <a:ext cx="533527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583"/>
            <a:ext cx="7258050" cy="5286375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EA1E72DA-10F0-4AF6-AC80-90B3C0598BF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94A8-C7B3-4684-A7A4-8C58B38E540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BCBD-312E-43CC-91A4-8C10F9B26D6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A9C9-34DC-4629-9648-5FE1C93A7BF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46B7-ACF7-4683-9EB4-24BD6CE9AFE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BEB3-A4AA-4A52-9E0D-1C7B4B10B4F8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AC9B3EF-CD96-4205-8CF8-9EE65B92F9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6A49-07FC-4020-B52A-27749080A76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C29-4FC1-41F3-B5BA-33F4D603EF7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DCB0-843A-4570-A79F-DDE69E5E1D9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EB8-8A3A-4B81-80D2-6BA72B772ED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FE3F-D302-4533-BE18-FE4A61E86CB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25BB-0EAE-404D-A06A-DA500D5AB60D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D1-FB88-40DA-A192-EB2AF84BB729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329A-4EE2-4529-AA0E-6ECA46867E2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CA657-CFBF-4F6F-9622-590B5295FF9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95C1-7372-4E38-AD3B-1A9A1C84F04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777-925F-4FDC-95EF-2631D1384432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4D308998-8D3A-4E29-9DF1-819C1E0BC39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01EC-CF13-4DDB-B054-7E810EDA8A70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34FDA1E-66E7-4C80-BA56-E088C5B957C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3" r:id="rId5"/>
    <p:sldLayoutId id="2147483661" r:id="rId6"/>
    <p:sldLayoutId id="2147483655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36CA373-ABAF-4BCE-9BCA-AFBAB5860EB1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6D96724-B9B5-4F80-86DA-09E4DBBF188B}" type="datetime1">
              <a:rPr lang="sv-SE" smtClean="0"/>
              <a:pPr/>
              <a:t>2013-09-03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2013 HT, dagtid</a:t>
            </a:r>
          </a:p>
          <a:p>
            <a:r>
              <a:rPr lang="sv-SE" dirty="0" smtClean="0"/>
              <a:t>Statistiska institutionen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10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336178" y="1268760"/>
          <a:ext cx="6980238" cy="744537"/>
        </p:xfrm>
        <a:graphic>
          <a:graphicData uri="http://schemas.openxmlformats.org/presentationml/2006/ole">
            <p:oleObj spid="_x0000_s94212" name="Ekvation" r:id="rId3" imgW="4292280" imgH="457200" progId="Equation.3">
              <p:embed/>
            </p:oleObj>
          </a:graphicData>
        </a:graphic>
      </p:graphicFrame>
      <p:graphicFrame>
        <p:nvGraphicFramePr>
          <p:cNvPr id="94214" name="Object 8"/>
          <p:cNvGraphicFramePr>
            <a:graphicFrameLocks noChangeAspect="1"/>
          </p:cNvGraphicFramePr>
          <p:nvPr/>
        </p:nvGraphicFramePr>
        <p:xfrm>
          <a:off x="1403648" y="2204864"/>
          <a:ext cx="3055937" cy="785813"/>
        </p:xfrm>
        <a:graphic>
          <a:graphicData uri="http://schemas.openxmlformats.org/presentationml/2006/ole">
            <p:oleObj spid="_x0000_s94214" name="Ekvation" r:id="rId4" imgW="1879560" imgH="482400" progId="Equation.3">
              <p:embed/>
            </p:oleObj>
          </a:graphicData>
        </a:graphic>
      </p:graphicFrame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graphicFrame>
        <p:nvGraphicFramePr>
          <p:cNvPr id="94215" name="Object 7"/>
          <p:cNvGraphicFramePr>
            <a:graphicFrameLocks noChangeAspect="1"/>
          </p:cNvGraphicFramePr>
          <p:nvPr/>
        </p:nvGraphicFramePr>
        <p:xfrm>
          <a:off x="1392413" y="4365104"/>
          <a:ext cx="4232275" cy="744538"/>
        </p:xfrm>
        <a:graphic>
          <a:graphicData uri="http://schemas.openxmlformats.org/presentationml/2006/ole">
            <p:oleObj spid="_x0000_s94215" name="Ekvation" r:id="rId5" imgW="2603160" imgH="457200" progId="Equation.3">
              <p:embed/>
            </p:oleObj>
          </a:graphicData>
        </a:graphic>
      </p:graphicFrame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1403648" y="3231264"/>
          <a:ext cx="2746375" cy="744538"/>
        </p:xfrm>
        <a:graphic>
          <a:graphicData uri="http://schemas.openxmlformats.org/presentationml/2006/ole">
            <p:oleObj spid="_x0000_s94216" name="Ekvation" r:id="rId6" imgW="1688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Potenser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tal </a:t>
            </a:r>
            <a:r>
              <a:rPr lang="sv-SE" i="1" dirty="0" smtClean="0"/>
              <a:t>a</a:t>
            </a:r>
            <a:r>
              <a:rPr lang="sv-SE" dirty="0" smtClean="0"/>
              <a:t> gånger sig självt </a:t>
            </a:r>
            <a:r>
              <a:rPr lang="sv-SE" i="1" dirty="0" smtClean="0"/>
              <a:t>b</a:t>
            </a:r>
            <a:r>
              <a:rPr lang="sv-SE" dirty="0" smtClean="0"/>
              <a:t> gånger;</a:t>
            </a:r>
          </a:p>
          <a:p>
            <a:r>
              <a:rPr lang="sv-SE" i="1" dirty="0" smtClean="0"/>
              <a:t>b</a:t>
            </a:r>
            <a:r>
              <a:rPr lang="sv-SE" dirty="0" smtClean="0"/>
              <a:t> är positivt tal kallas </a:t>
            </a:r>
            <a:r>
              <a:rPr lang="sv-SE" b="1" i="1" dirty="0" smtClean="0"/>
              <a:t>exponent</a:t>
            </a:r>
            <a:r>
              <a:rPr lang="sv-SE" dirty="0" smtClean="0"/>
              <a:t>; </a:t>
            </a:r>
            <a:r>
              <a:rPr lang="sv-SE" i="1" dirty="0" smtClean="0"/>
              <a:t>a</a:t>
            </a:r>
            <a:r>
              <a:rPr lang="sv-SE" dirty="0" smtClean="0"/>
              <a:t> kallas </a:t>
            </a:r>
            <a:r>
              <a:rPr lang="sv-SE" b="1" i="1" dirty="0" smtClean="0"/>
              <a:t>basen</a:t>
            </a:r>
            <a:r>
              <a:rPr lang="sv-SE" dirty="0" smtClean="0"/>
              <a:t> 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Självklart(?) att</a:t>
            </a:r>
          </a:p>
          <a:p>
            <a:endParaRPr lang="sv-SE" dirty="0" smtClean="0"/>
          </a:p>
          <a:p>
            <a:r>
              <a:rPr lang="sv-SE" dirty="0" smtClean="0"/>
              <a:t>Utvidga till negativa tal</a:t>
            </a:r>
          </a:p>
          <a:p>
            <a:endParaRPr lang="sv-SE" sz="17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behöver inte vara ett heltal; ex. roten till ett tal kan skrivas som en potens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8B39-A97D-4FEE-AC38-3B75D1BEB40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6012160" y="1327768"/>
          <a:ext cx="2016224" cy="363896"/>
        </p:xfrm>
        <a:graphic>
          <a:graphicData uri="http://schemas.openxmlformats.org/presentationml/2006/ole">
            <p:oleObj spid="_x0000_s7169" name="Ekvation" r:id="rId3" imgW="1130040" imgH="203040" progId="Equation.3">
              <p:embed/>
            </p:oleObj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584079" y="2437879"/>
          <a:ext cx="1528762" cy="331788"/>
        </p:xfrm>
        <a:graphic>
          <a:graphicData uri="http://schemas.openxmlformats.org/presentationml/2006/ole">
            <p:oleObj spid="_x0000_s7170" name="Ekvation" r:id="rId4" imgW="939600" imgH="20304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543327" y="2437879"/>
          <a:ext cx="1404937" cy="373062"/>
        </p:xfrm>
        <a:graphic>
          <a:graphicData uri="http://schemas.openxmlformats.org/presentationml/2006/ole">
            <p:oleObj spid="_x0000_s7171" name="Ekvation" r:id="rId5" imgW="863280" imgH="2286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381996" y="3157959"/>
          <a:ext cx="1054100" cy="663575"/>
        </p:xfrm>
        <a:graphic>
          <a:graphicData uri="http://schemas.openxmlformats.org/presentationml/2006/ole">
            <p:oleObj spid="_x0000_s7172" name="Ekvation" r:id="rId6" imgW="647640" imgH="40608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084168" y="3301975"/>
          <a:ext cx="763587" cy="331787"/>
        </p:xfrm>
        <a:graphic>
          <a:graphicData uri="http://schemas.openxmlformats.org/presentationml/2006/ole">
            <p:oleObj spid="_x0000_s7173" name="Ekvation" r:id="rId7" imgW="46980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205583" y="5174903"/>
          <a:ext cx="4238625" cy="414337"/>
        </p:xfrm>
        <a:graphic>
          <a:graphicData uri="http://schemas.openxmlformats.org/presentationml/2006/ole">
            <p:oleObj spid="_x0000_s7175" name="Ekvation" r:id="rId8" imgW="2603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endParaRPr lang="sv-SE" dirty="0" smtClean="0"/>
          </a:p>
          <a:p>
            <a:pPr marL="457200" indent="-457200">
              <a:spcBef>
                <a:spcPts val="2400"/>
              </a:spcBef>
              <a:buFont typeface="+mj-lt"/>
              <a:buAutoNum type="arabicPeriod" startAt="11"/>
            </a:pPr>
            <a:r>
              <a:rPr lang="sv-SE" dirty="0" smtClean="0"/>
              <a:t>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31640" y="1327746"/>
          <a:ext cx="1570038" cy="373062"/>
        </p:xfrm>
        <a:graphic>
          <a:graphicData uri="http://schemas.openxmlformats.org/presentationml/2006/ole">
            <p:oleObj spid="_x0000_s40962" name="Ekvation" r:id="rId3" imgW="965160" imgH="2286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35790" y="2011249"/>
          <a:ext cx="2149475" cy="373063"/>
        </p:xfrm>
        <a:graphic>
          <a:graphicData uri="http://schemas.openxmlformats.org/presentationml/2006/ole">
            <p:oleObj spid="_x0000_s40963" name="Ekvation" r:id="rId4" imgW="1320480" imgH="22860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62713" y="2692398"/>
          <a:ext cx="2974975" cy="908050"/>
        </p:xfrm>
        <a:graphic>
          <a:graphicData uri="http://schemas.openxmlformats.org/presentationml/2006/ole">
            <p:oleObj spid="_x0000_s40964" name="Ekvation" r:id="rId5" imgW="1828800" imgH="55872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81696" y="4037111"/>
          <a:ext cx="3262312" cy="1408113"/>
        </p:xfrm>
        <a:graphic>
          <a:graphicData uri="http://schemas.openxmlformats.org/presentationml/2006/ole">
            <p:oleObj spid="_x0000_s40965" name="Ekvation" r:id="rId6" imgW="2006280" imgH="86328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5702622" y="1334914"/>
          <a:ext cx="3117850" cy="414337"/>
        </p:xfrm>
        <a:graphic>
          <a:graphicData uri="http://schemas.openxmlformats.org/presentationml/2006/ole">
            <p:oleObj spid="_x0000_s40966" name="Ekvation" r:id="rId7" imgW="1917360" imgH="253800" progId="Equation.3">
              <p:embed/>
            </p:oleObj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5688212" y="2006600"/>
          <a:ext cx="2744788" cy="373063"/>
        </p:xfrm>
        <a:graphic>
          <a:graphicData uri="http://schemas.openxmlformats.org/presentationml/2006/ole">
            <p:oleObj spid="_x0000_s40967" name="Ekvation" r:id="rId8" imgW="1688760" imgH="228600" progId="Equation.3">
              <p:embed/>
            </p:oleObj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5724128" y="2628131"/>
          <a:ext cx="3033712" cy="434975"/>
        </p:xfrm>
        <a:graphic>
          <a:graphicData uri="http://schemas.openxmlformats.org/presentationml/2006/ole">
            <p:oleObj spid="_x0000_s40968" name="Ekvation" r:id="rId9" imgW="1866600" imgH="266400" progId="Equation.3">
              <p:embed/>
            </p:oleObj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5776664" y="3279130"/>
          <a:ext cx="2971800" cy="869950"/>
        </p:xfrm>
        <a:graphic>
          <a:graphicData uri="http://schemas.openxmlformats.org/presentationml/2006/ole">
            <p:oleObj spid="_x0000_s40969" name="Ekvation" r:id="rId10" imgW="1828800" imgH="53316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976128" y="1308272"/>
            <a:ext cx="3700328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ts val="2900"/>
              </a:lnSpc>
              <a:spcBef>
                <a:spcPts val="2400"/>
              </a:spcBef>
              <a:spcAft>
                <a:spcPts val="0"/>
              </a:spcAft>
              <a:buClrTx/>
              <a:buSzPct val="93000"/>
              <a:buFont typeface="+mj-lt"/>
              <a:buAutoNum type="arabicPeriod" startAt="15"/>
              <a:tabLst/>
              <a:defRPr/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19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1;	(2·1-1)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(2·1-1) + (2·2-1) = 1 + 3 = 4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(2·1-1) + (2·2-1) + (2·3-1) = 1 + 3 + 5 = 9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4;	(2·1-1) + ... + (2·4-1) = 16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</a:p>
          <a:p>
            <a:pPr marL="457200" indent="-457200">
              <a:buNone/>
            </a:pPr>
            <a:r>
              <a:rPr lang="sv-SE" dirty="0" smtClean="0"/>
              <a:t>	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4788024" y="4221088"/>
            <a:ext cx="3744416" cy="1008112"/>
          </a:xfrm>
          <a:prstGeom prst="rect">
            <a:avLst/>
          </a:prstGeom>
          <a:solidFill>
            <a:schemeClr val="accent5">
              <a:lumMod val="75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Summan av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”alla” udda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tal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från ger </a:t>
            </a:r>
            <a:r>
              <a:rPr lang="sv-S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ett kvadratiskt heltal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graphicFrame>
        <p:nvGraphicFramePr>
          <p:cNvPr id="6145" name="Object 5"/>
          <p:cNvGraphicFramePr>
            <a:graphicFrameLocks noChangeAspect="1"/>
          </p:cNvGraphicFramePr>
          <p:nvPr/>
        </p:nvGraphicFramePr>
        <p:xfrm>
          <a:off x="2762250" y="3302826"/>
          <a:ext cx="1858963" cy="744537"/>
        </p:xfrm>
        <a:graphic>
          <a:graphicData uri="http://schemas.openxmlformats.org/presentationml/2006/ole">
            <p:oleObj spid="_x0000_s95234" name="Ekvation" r:id="rId3" imgW="1143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4788024" y="4221088"/>
            <a:ext cx="3744416" cy="1008112"/>
          </a:xfrm>
          <a:prstGeom prst="rect">
            <a:avLst/>
          </a:prstGeom>
          <a:solidFill>
            <a:schemeClr val="accent5">
              <a:lumMod val="75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 startAt="20"/>
            </a:pPr>
            <a:r>
              <a:rPr lang="pt-BR" dirty="0" smtClean="0"/>
              <a:t> </a:t>
            </a:r>
            <a:r>
              <a:rPr lang="pt-BR" i="1" dirty="0" smtClean="0"/>
              <a:t>n</a:t>
            </a:r>
            <a:r>
              <a:rPr lang="pt-BR" dirty="0" smtClean="0"/>
              <a:t> = 0;	2</a:t>
            </a:r>
            <a:r>
              <a:rPr lang="pt-BR" baseline="30000" dirty="0" smtClean="0"/>
              <a:t>0</a:t>
            </a:r>
            <a:r>
              <a:rPr lang="pt-BR" dirty="0" smtClean="0"/>
              <a:t> = 1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1;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= 1 + 2 = 3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2;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= 1 + 2 + 4 = 7</a:t>
            </a:r>
          </a:p>
          <a:p>
            <a:pPr marL="539750" indent="-539750">
              <a:buNone/>
            </a:pPr>
            <a:r>
              <a:rPr lang="pt-BR" dirty="0" smtClean="0"/>
              <a:t>	 </a:t>
            </a:r>
            <a:r>
              <a:rPr lang="pt-BR" i="1" dirty="0" smtClean="0"/>
              <a:t>n</a:t>
            </a:r>
            <a:r>
              <a:rPr lang="pt-BR" dirty="0" smtClean="0"/>
              <a:t> = 3;	2</a:t>
            </a:r>
            <a:r>
              <a:rPr lang="pt-BR" baseline="30000" dirty="0" smtClean="0"/>
              <a:t>0</a:t>
            </a:r>
            <a:r>
              <a:rPr lang="pt-BR" dirty="0" smtClean="0"/>
              <a:t> + 2</a:t>
            </a:r>
            <a:r>
              <a:rPr lang="pt-BR" baseline="30000" dirty="0" smtClean="0"/>
              <a:t>1</a:t>
            </a:r>
            <a:r>
              <a:rPr lang="pt-BR" dirty="0" smtClean="0"/>
              <a:t> + 2</a:t>
            </a:r>
            <a:r>
              <a:rPr lang="pt-BR" baseline="30000" dirty="0" smtClean="0"/>
              <a:t>2</a:t>
            </a:r>
            <a:r>
              <a:rPr lang="pt-BR" dirty="0" smtClean="0"/>
              <a:t> + 2</a:t>
            </a:r>
            <a:r>
              <a:rPr lang="pt-BR" baseline="30000" dirty="0" smtClean="0"/>
              <a:t>3</a:t>
            </a:r>
            <a:r>
              <a:rPr lang="pt-BR" dirty="0" smtClean="0"/>
              <a:t> = 1 + 2 + 4 + 8 = 15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	Gissning: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938-A13D-4464-8436-753B52F4461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145" name="Object 5"/>
          <p:cNvGraphicFramePr>
            <a:graphicFrameLocks noChangeAspect="1"/>
          </p:cNvGraphicFramePr>
          <p:nvPr/>
        </p:nvGraphicFramePr>
        <p:xfrm>
          <a:off x="2771800" y="3284984"/>
          <a:ext cx="1838325" cy="744538"/>
        </p:xfrm>
        <a:graphic>
          <a:graphicData uri="http://schemas.openxmlformats.org/presentationml/2006/ole">
            <p:oleObj spid="_x0000_s6145" name="Ekvation" r:id="rId3" imgW="1130040" imgH="457200" progId="Equation.3">
              <p:embed/>
            </p:oleObj>
          </a:graphicData>
        </a:graphic>
      </p:graphicFrame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4932040" y="4293096"/>
          <a:ext cx="3267274" cy="632942"/>
        </p:xfrm>
        <a:graphic>
          <a:graphicData uri="http://schemas.openxmlformats.org/presentationml/2006/ole">
            <p:oleObj spid="_x0000_s6146" name="Ekvation" r:id="rId4" imgW="2361960" imgH="457200" progId="Equation.3">
              <p:embed/>
            </p:oleObj>
          </a:graphicData>
        </a:graphic>
      </p:graphicFrame>
      <p:sp>
        <p:nvSpPr>
          <p:cNvPr id="10" name="Rektangel 9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sp>
        <p:nvSpPr>
          <p:cNvPr id="11" name="Rektangel 10"/>
          <p:cNvSpPr/>
          <p:nvPr/>
        </p:nvSpPr>
        <p:spPr>
          <a:xfrm>
            <a:off x="6012160" y="4849415"/>
            <a:ext cx="2307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 460 miljarder ton ris</a:t>
            </a:r>
            <a:endParaRPr lang="sv-SE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</a:p>
          <a:p>
            <a:r>
              <a:rPr lang="sv-SE" dirty="0" smtClean="0"/>
              <a:t>Vi vet vad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men söker </a:t>
            </a:r>
            <a:r>
              <a:rPr lang="sv-SE" i="1" dirty="0" smtClean="0"/>
              <a:t>x</a:t>
            </a:r>
            <a:r>
              <a:rPr lang="sv-SE" dirty="0" smtClean="0"/>
              <a:t>: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dirty="0" err="1" smtClean="0"/>
              <a:t>log</a:t>
            </a:r>
            <a:r>
              <a:rPr lang="sv-SE" i="1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y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 4 ;  10</a:t>
            </a:r>
            <a:r>
              <a:rPr lang="sv-SE" baseline="30000" dirty="0" smtClean="0"/>
              <a:t>4</a:t>
            </a:r>
            <a:r>
              <a:rPr lang="sv-SE" dirty="0" smtClean="0"/>
              <a:t> = 10000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i="1" baseline="-25000" dirty="0" smtClean="0"/>
              <a:t>e</a:t>
            </a:r>
            <a:r>
              <a:rPr lang="sv-SE" dirty="0" smtClean="0"/>
              <a:t>80 = ln80 = 4,382027…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22B7-C304-42F2-A081-A67DFAC3EA57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796136" y="1340768"/>
            <a:ext cx="2236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Obs! a, y &gt; 0 och a ≠ 1</a:t>
            </a:r>
            <a:endParaRPr lang="sv-SE" i="1" dirty="0">
              <a:solidFill>
                <a:srgbClr val="C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427984" y="2276872"/>
            <a:ext cx="3843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Det tal som vi upphöjer a till för att få y</a:t>
            </a:r>
            <a:endParaRPr lang="sv-SE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156176" y="4787860"/>
            <a:ext cx="2151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 smtClean="0">
                <a:solidFill>
                  <a:srgbClr val="C00000"/>
                </a:solidFill>
              </a:rPr>
              <a:t>Naturliga logaritmen</a:t>
            </a:r>
            <a:endParaRPr lang="sv-SE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Logaritmer,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Oftast används naturliga logaritmfunktionen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 = basen för den naturliga logaritmen ≈ 2,7182818…..</a:t>
            </a:r>
          </a:p>
          <a:p>
            <a:pPr>
              <a:buNone/>
            </a:pPr>
            <a:endParaRPr lang="sv-SE" u="sng" dirty="0" smtClean="0"/>
          </a:p>
          <a:p>
            <a:pPr>
              <a:buNone/>
            </a:pPr>
            <a:r>
              <a:rPr lang="sv-SE" u="sng" dirty="0" smtClean="0"/>
              <a:t>Räkneregler :</a:t>
            </a:r>
            <a:r>
              <a:rPr lang="sv-SE" dirty="0" smtClean="0"/>
              <a:t> (</a:t>
            </a:r>
            <a:r>
              <a:rPr lang="sv-SE" i="1" dirty="0" err="1" smtClean="0"/>
              <a:t>x</a:t>
            </a:r>
            <a:r>
              <a:rPr lang="sv-SE" dirty="0" err="1" smtClean="0"/>
              <a:t>,</a:t>
            </a:r>
            <a:r>
              <a:rPr lang="sv-SE" i="1" dirty="0" err="1" smtClean="0"/>
              <a:t>y</a:t>
            </a:r>
            <a:r>
              <a:rPr lang="sv-SE" dirty="0" smtClean="0"/>
              <a:t> &gt; 0)</a:t>
            </a:r>
          </a:p>
          <a:p>
            <a:pPr>
              <a:spcBef>
                <a:spcPts val="24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i="1" dirty="0" err="1" smtClean="0"/>
              <a:t>k</a:t>
            </a:r>
            <a:r>
              <a:rPr lang="sv-SE" dirty="0" err="1" smtClean="0"/>
              <a:t>·ln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pPr>
              <a:spcBef>
                <a:spcPts val="2400"/>
              </a:spcBef>
              <a:buNone/>
            </a:pPr>
            <a:r>
              <a:rPr lang="sv-SE" sz="1600" b="1" i="1" dirty="0" smtClean="0">
                <a:solidFill>
                  <a:schemeClr val="accent4">
                    <a:lumMod val="75000"/>
                  </a:schemeClr>
                </a:solidFill>
              </a:rPr>
              <a:t>Jämför ovanstående med potensräkningsreglerna!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2871E-3C80-4B3B-85CD-1A0B16E31AE5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769736" y="3275840"/>
            <a:ext cx="3402664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0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kumimoji="0" lang="sv-S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sv-SE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ts val="2900"/>
              </a:lnSpc>
              <a:spcBef>
                <a:spcPts val="1800"/>
              </a:spcBef>
              <a:spcAft>
                <a:spcPts val="0"/>
              </a:spcAft>
              <a:buClrTx/>
              <a:buSzPct val="93000"/>
              <a:buFont typeface="Verdana" pitchFamily="34" charset="0"/>
              <a:buChar char="●"/>
              <a:tabLst/>
              <a:defRPr/>
            </a:pPr>
            <a:r>
              <a:rPr lang="sv-SE" sz="2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i="1" baseline="30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sv-SE" sz="2000" i="1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sv-SE" sz="2000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ln</a:t>
            </a:r>
            <a:r>
              <a:rPr lang="sv-SE" sz="2000" i="1" baseline="30000" noProof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2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sv-SE" sz="2000" i="1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kumimoji="0" lang="sv-SE" sz="20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</a:t>
            </a:r>
          </a:p>
          <a:p>
            <a:pPr marL="1619250" indent="-1619250">
              <a:spcBef>
                <a:spcPts val="2400"/>
              </a:spcBef>
              <a:buFont typeface="+mj-lt"/>
              <a:buAutoNum type="arabicPeriod" startAt="21"/>
            </a:pPr>
            <a:r>
              <a:rPr lang="sv-SE" dirty="0" smtClean="0"/>
              <a:t>  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23578" y="1359241"/>
          <a:ext cx="4400550" cy="395287"/>
        </p:xfrm>
        <a:graphic>
          <a:graphicData uri="http://schemas.openxmlformats.org/presentationml/2006/ole">
            <p:oleObj spid="_x0000_s43010" name="Ekvation" r:id="rId3" imgW="2705040" imgH="2412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49928" y="2686050"/>
          <a:ext cx="3843337" cy="373063"/>
        </p:xfrm>
        <a:graphic>
          <a:graphicData uri="http://schemas.openxmlformats.org/presentationml/2006/ole">
            <p:oleObj spid="_x0000_s43011" name="Ekvation" r:id="rId4" imgW="2361960" imgH="22860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67072" y="4037184"/>
          <a:ext cx="6980238" cy="787400"/>
        </p:xfrm>
        <a:graphic>
          <a:graphicData uri="http://schemas.openxmlformats.org/presentationml/2006/ole">
            <p:oleObj spid="_x0000_s43013" name="Ekvation" r:id="rId5" imgW="4292280" imgH="482400" progId="Equation.3">
              <p:embed/>
            </p:oleObj>
          </a:graphicData>
        </a:graphic>
      </p:graphicFrame>
      <p:graphicFrame>
        <p:nvGraphicFramePr>
          <p:cNvPr id="43018" name="Object 10"/>
          <p:cNvGraphicFramePr>
            <a:graphicFrameLocks noChangeAspect="1"/>
          </p:cNvGraphicFramePr>
          <p:nvPr/>
        </p:nvGraphicFramePr>
        <p:xfrm>
          <a:off x="1331640" y="2031887"/>
          <a:ext cx="1177925" cy="352425"/>
        </p:xfrm>
        <a:graphic>
          <a:graphicData uri="http://schemas.openxmlformats.org/presentationml/2006/ole">
            <p:oleObj spid="_x0000_s43018" name="Ekvation" r:id="rId6" imgW="723600" imgH="215640" progId="Equation.3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1357928" y="3398076"/>
          <a:ext cx="723900" cy="373062"/>
        </p:xfrm>
        <a:graphic>
          <a:graphicData uri="http://schemas.openxmlformats.org/presentationml/2006/ole">
            <p:oleObj spid="_x0000_s43019" name="Ekvation" r:id="rId7" imgW="444240" imgH="228600" progId="Equation.3">
              <p:embed/>
            </p:oleObj>
          </a:graphicData>
        </a:graphic>
      </p:graphicFrame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2295176" y="3350136"/>
            <a:ext cx="6043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existerar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ej oavsett värdet på 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a.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Går mot -∞.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</a:t>
            </a:r>
          </a:p>
          <a:p>
            <a:pPr marL="712788" indent="-712788">
              <a:spcBef>
                <a:spcPts val="4200"/>
              </a:spcBef>
              <a:buFont typeface="+mj-lt"/>
              <a:buAutoNum type="arabicPeriod" startAt="26"/>
            </a:pPr>
            <a:r>
              <a:rPr lang="sv-SE" dirty="0" smtClean="0"/>
              <a:t> Sätt t.ex.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 = 1</a:t>
            </a:r>
          </a:p>
          <a:p>
            <a:pPr marL="712788" indent="-712788">
              <a:spcBef>
                <a:spcPts val="2400"/>
              </a:spcBef>
              <a:buFont typeface="+mj-lt"/>
              <a:buAutoNum type="arabicPeriod" startAt="26"/>
            </a:pPr>
            <a:r>
              <a:rPr lang="sv-SE" dirty="0" smtClean="0"/>
              <a:t> Sätt t.ex.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 = 1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403648" y="2007128"/>
          <a:ext cx="6235700" cy="414338"/>
        </p:xfrm>
        <a:graphic>
          <a:graphicData uri="http://schemas.openxmlformats.org/presentationml/2006/ole">
            <p:oleObj spid="_x0000_s96261" name="Ekvation" r:id="rId3" imgW="3835080" imgH="253800" progId="Equation.3">
              <p:embed/>
            </p:oleObj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/>
        </p:nvGraphicFramePr>
        <p:xfrm>
          <a:off x="1395810" y="1359056"/>
          <a:ext cx="2024062" cy="311150"/>
        </p:xfrm>
        <a:graphic>
          <a:graphicData uri="http://schemas.openxmlformats.org/presentationml/2006/ole">
            <p:oleObj spid="_x0000_s96263" name="Ekvation" r:id="rId4" imgW="1244520" imgH="190440" progId="Equation.3">
              <p:embed/>
            </p:oleObj>
          </a:graphicData>
        </a:graphic>
      </p:graphicFrame>
      <p:graphicFrame>
        <p:nvGraphicFramePr>
          <p:cNvPr id="96264" name="Object 6"/>
          <p:cNvGraphicFramePr>
            <a:graphicFrameLocks noChangeAspect="1"/>
          </p:cNvGraphicFramePr>
          <p:nvPr/>
        </p:nvGraphicFramePr>
        <p:xfrm>
          <a:off x="1437589" y="2536063"/>
          <a:ext cx="2189163" cy="746125"/>
        </p:xfrm>
        <a:graphic>
          <a:graphicData uri="http://schemas.openxmlformats.org/presentationml/2006/ole">
            <p:oleObj spid="_x0000_s96264" name="Ekvation" r:id="rId5" imgW="1346040" imgH="457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Exponentialfunktion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Allmänt</a:t>
            </a:r>
            <a:r>
              <a:rPr lang="sv-SE" dirty="0" smtClean="0"/>
              <a:t>:</a:t>
            </a:r>
          </a:p>
          <a:p>
            <a:r>
              <a:rPr lang="sv-SE" dirty="0" smtClean="0"/>
              <a:t>Basen </a:t>
            </a:r>
            <a:r>
              <a:rPr lang="sv-SE" i="1" dirty="0" smtClean="0"/>
              <a:t>a</a:t>
            </a:r>
            <a:r>
              <a:rPr lang="sv-SE" dirty="0" smtClean="0"/>
              <a:t> upphöjs till </a:t>
            </a:r>
            <a:r>
              <a:rPr lang="sv-SE" i="1" dirty="0" smtClean="0"/>
              <a:t>x</a:t>
            </a:r>
            <a:r>
              <a:rPr lang="sv-SE" dirty="0" smtClean="0"/>
              <a:t>: 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endParaRPr lang="sv-SE" baseline="30000" dirty="0" smtClean="0"/>
          </a:p>
          <a:p>
            <a:r>
              <a:rPr lang="sv-SE" i="1" dirty="0" smtClean="0"/>
              <a:t>a</a:t>
            </a:r>
            <a:r>
              <a:rPr lang="sv-SE" dirty="0" smtClean="0"/>
              <a:t> &gt; 0</a:t>
            </a:r>
          </a:p>
          <a:p>
            <a:r>
              <a:rPr lang="sv-SE" dirty="0" smtClean="0"/>
              <a:t>Då </a:t>
            </a:r>
            <a:r>
              <a:rPr lang="sv-SE" i="1" dirty="0" smtClean="0"/>
              <a:t>a</a:t>
            </a:r>
            <a:r>
              <a:rPr lang="sv-SE" dirty="0" smtClean="0"/>
              <a:t> &gt; 0 följer att </a:t>
            </a:r>
            <a:r>
              <a:rPr lang="sv-SE" i="1" dirty="0" smtClean="0"/>
              <a:t>a</a:t>
            </a:r>
            <a:r>
              <a:rPr lang="sv-SE" i="1" baseline="30000" dirty="0" smtClean="0"/>
              <a:t>x</a:t>
            </a:r>
            <a:r>
              <a:rPr lang="sv-SE" dirty="0" smtClean="0"/>
              <a:t> &gt; 0 oavsett värde på </a:t>
            </a:r>
            <a:r>
              <a:rPr lang="sv-SE" i="1" dirty="0" smtClean="0"/>
              <a:t>x</a:t>
            </a:r>
          </a:p>
          <a:p>
            <a:endParaRPr lang="sv-SE" dirty="0" smtClean="0"/>
          </a:p>
          <a:p>
            <a:pPr>
              <a:buNone/>
            </a:pPr>
            <a:r>
              <a:rPr lang="sv-SE" u="sng" dirty="0" smtClean="0"/>
              <a:t>Naturliga logaritm</a:t>
            </a:r>
            <a:r>
              <a:rPr lang="sv-SE" dirty="0" smtClean="0"/>
              <a:t>:</a:t>
            </a:r>
          </a:p>
          <a:p>
            <a:r>
              <a:rPr lang="sv-SE" dirty="0" smtClean="0"/>
              <a:t>Oftast använt är basen e ≈ 2,7182818…..</a:t>
            </a:r>
          </a:p>
          <a:p>
            <a:r>
              <a:rPr lang="sv-SE" dirty="0" smtClean="0"/>
              <a:t>Skrivs även som</a:t>
            </a:r>
          </a:p>
          <a:p>
            <a:pPr>
              <a:buNone/>
            </a:pPr>
            <a:r>
              <a:rPr lang="sv-SE" dirty="0" smtClean="0"/>
              <a:t>			</a:t>
            </a:r>
            <a:r>
              <a:rPr lang="sv-SE" dirty="0" err="1" smtClean="0"/>
              <a:t>exp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endParaRPr lang="sv-SE" i="1" baseline="30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vi ska gå igenom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Lite mer kombinatorik</a:t>
            </a:r>
            <a:endParaRPr lang="sv-SE" dirty="0" smtClean="0"/>
          </a:p>
          <a:p>
            <a:r>
              <a:rPr lang="sv-SE" dirty="0" smtClean="0"/>
              <a:t>A</a:t>
            </a:r>
          </a:p>
          <a:p>
            <a:r>
              <a:rPr lang="sv-SE" dirty="0" smtClean="0"/>
              <a:t>S</a:t>
            </a:r>
          </a:p>
          <a:p>
            <a:r>
              <a:rPr lang="sv-SE" dirty="0" smtClean="0"/>
              <a:t>P</a:t>
            </a:r>
          </a:p>
          <a:p>
            <a:r>
              <a:rPr lang="sv-SE" dirty="0" smtClean="0"/>
              <a:t>L</a:t>
            </a:r>
          </a:p>
          <a:p>
            <a:r>
              <a:rPr lang="sv-SE" dirty="0" smtClean="0"/>
              <a:t>K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AED6-B57F-4C4D-8BC5-686BF0F43C25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”Klar”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</a:t>
            </a:r>
          </a:p>
          <a:p>
            <a:pPr marL="0" indent="0">
              <a:buNone/>
            </a:pPr>
            <a:r>
              <a:rPr lang="sv-SE" dirty="0" smtClean="0"/>
              <a:t>Antal kombinationer</a:t>
            </a:r>
          </a:p>
          <a:p>
            <a:pPr marL="0" indent="0">
              <a:buNone/>
            </a:pPr>
            <a:endParaRPr lang="sv-SE" sz="1050" dirty="0" smtClean="0"/>
          </a:p>
          <a:p>
            <a:pPr marL="0" indent="0">
              <a:buNone/>
            </a:pPr>
            <a:r>
              <a:rPr lang="sv-SE" dirty="0" smtClean="0"/>
              <a:t>Ex. Matsedel med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tre förrätter</a:t>
            </a:r>
            <a:r>
              <a:rPr lang="sv-SE" dirty="0" smtClean="0"/>
              <a:t>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fyra huvudrätter </a:t>
            </a:r>
            <a:r>
              <a:rPr lang="sv-SE" dirty="0" smtClean="0"/>
              <a:t>och </a:t>
            </a:r>
            <a:r>
              <a:rPr lang="sv-SE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två efterrätter</a:t>
            </a:r>
            <a:r>
              <a:rPr lang="sv-SE" dirty="0" smtClean="0"/>
              <a:t>. 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r>
              <a:rPr lang="sv-SE" dirty="0" smtClean="0"/>
              <a:t>Illustration med träddiagram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B3C1-A1FD-4484-98FF-E814A9A88DE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Multiplikationsprincipen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u="sng" dirty="0" smtClean="0"/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kombinationer av utfall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F588-1BCC-4D35-895A-9888350EA081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220072" y="4150821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Obs! </a:t>
            </a:r>
            <a:r>
              <a:rPr lang="sv-SE" i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sv-SE" baseline="-25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kan påverkas av utfallet i första experimentet!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  <a:endParaRPr lang="sv-SE" dirty="0" smtClean="0"/>
          </a:p>
          <a:p>
            <a:pPr>
              <a:buNone/>
            </a:pPr>
            <a:endParaRPr lang="sv-SE" i="1" dirty="0" smtClean="0"/>
          </a:p>
          <a:p>
            <a:r>
              <a:rPr lang="sv-SE" dirty="0" smtClean="0"/>
              <a:t>Dra en kula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utfall?</a:t>
            </a:r>
          </a:p>
          <a:p>
            <a:r>
              <a:rPr lang="sv-SE" dirty="0" smtClean="0"/>
              <a:t>Dra en kula till slumpmässigt och notera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Hur många möjliga utfall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sv-S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 eller utan återläggning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Utan</a:t>
            </a:r>
            <a:r>
              <a:rPr lang="sv-SE" dirty="0" smtClean="0"/>
              <a:t> återläggning (eng. </a:t>
            </a:r>
            <a:r>
              <a:rPr lang="sv-SE" i="1" dirty="0" err="1" smtClean="0"/>
              <a:t>without</a:t>
            </a:r>
            <a:r>
              <a:rPr lang="sv-SE" i="1" dirty="0" smtClean="0"/>
              <a:t>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inte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</a:t>
            </a:r>
          </a:p>
          <a:p>
            <a:pPr lvl="1"/>
            <a:endParaRPr lang="sv-SE" dirty="0" smtClean="0"/>
          </a:p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Med</a:t>
            </a:r>
            <a:r>
              <a:rPr lang="sv-SE" dirty="0" smtClean="0"/>
              <a:t> återläggning (eng. </a:t>
            </a:r>
            <a:r>
              <a:rPr lang="sv-SE" i="1" dirty="0" smtClean="0"/>
              <a:t>with </a:t>
            </a:r>
            <a:r>
              <a:rPr lang="sv-SE" i="1" dirty="0" err="1" smtClean="0"/>
              <a:t>replacement</a:t>
            </a:r>
            <a:r>
              <a:rPr lang="sv-SE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i första kan dras i nästa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Flera dragningar, dra </a:t>
            </a:r>
            <a:r>
              <a:rPr lang="sv-SE" i="1" dirty="0" smtClean="0"/>
              <a:t>k</a:t>
            </a:r>
            <a:r>
              <a:rPr lang="sv-SE" dirty="0" smtClean="0"/>
              <a:t> gånger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Utan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inte dras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-1)· … ·(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+1)</a:t>
            </a:r>
          </a:p>
          <a:p>
            <a:pPr lvl="1"/>
            <a:endParaRPr lang="sv-SE" dirty="0" smtClean="0"/>
          </a:p>
          <a:p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Med</a:t>
            </a:r>
            <a:r>
              <a:rPr lang="sv-SE" dirty="0" smtClean="0"/>
              <a:t> återläggning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Dvs. kula dragen kan dras flera gånger i efterföljande</a:t>
            </a:r>
          </a:p>
          <a:p>
            <a:pPr lvl="1"/>
            <a:r>
              <a:rPr lang="sv-SE" dirty="0" smtClean="0"/>
              <a:t>Hur många möjliga kombinationer?</a:t>
            </a:r>
          </a:p>
          <a:p>
            <a:pPr lvl="1">
              <a:lnSpc>
                <a:spcPct val="150000"/>
              </a:lnSpc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…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i="1" baseline="-25000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·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sv-SE" b="1" i="1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v-SE" b="1" i="1" baseline="30000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sv-SE" b="1" i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Kombinatorik,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Spelar </a:t>
            </a:r>
            <a:r>
              <a:rPr lang="sv-SE" b="1" i="1" dirty="0" smtClean="0"/>
              <a:t>ordningen</a:t>
            </a:r>
            <a:r>
              <a:rPr lang="sv-SE" dirty="0" smtClean="0"/>
              <a:t> någon roll?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u="sng" dirty="0" smtClean="0"/>
              <a:t>Två fall</a:t>
            </a:r>
            <a:r>
              <a:rPr lang="sv-SE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roll	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Ordningen spelar ingen roll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utan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(1,2,5), (1,5,2), (2,1,5), (2,5,1), (5,1,2) och (5,2,1)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{1,2,5} = {1,5,2} = …{5,2,1}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Ordnat – Ej ordnat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Från en mängd bestående av sex tal {1,2,3,4,5,6} dras tre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med återläggning</a:t>
            </a:r>
          </a:p>
          <a:p>
            <a:endParaRPr lang="sv-SE" dirty="0" smtClean="0"/>
          </a:p>
          <a:p>
            <a:r>
              <a:rPr lang="sv-SE" u="sng" dirty="0" smtClean="0"/>
              <a:t>Ordnad</a:t>
            </a:r>
            <a:r>
              <a:rPr lang="sv-SE" dirty="0" smtClean="0"/>
              <a:t> - vi skiljer t.ex. på utfallen</a:t>
            </a:r>
          </a:p>
          <a:p>
            <a:pPr>
              <a:buNone/>
            </a:pPr>
            <a:r>
              <a:rPr lang="sv-SE" dirty="0" smtClean="0"/>
              <a:t>	(1,1,5), (1,5,1), (5,1,1)</a:t>
            </a:r>
          </a:p>
          <a:p>
            <a:endParaRPr lang="sv-SE" dirty="0" smtClean="0"/>
          </a:p>
          <a:p>
            <a:r>
              <a:rPr lang="sv-SE" u="sng" dirty="0" smtClean="0"/>
              <a:t>Ej ordnad</a:t>
            </a:r>
            <a:r>
              <a:rPr lang="sv-SE" dirty="0" smtClean="0"/>
              <a:t> - utfallen ovan betraktas som samma utfall</a:t>
            </a:r>
          </a:p>
          <a:p>
            <a:pPr>
              <a:buNone/>
            </a:pPr>
            <a:r>
              <a:rPr lang="sv-SE" dirty="0" smtClean="0"/>
              <a:t>	ex. {1,1,5} = {1,5,1} = {5,1,1}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Fyra fall: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2132856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196244"/>
                <a:gridCol w="2196244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sv-SE" dirty="0" smtClean="0"/>
              <a:t>Dra två tal ur mängden {1,2,3,4,5}</a:t>
            </a:r>
          </a:p>
          <a:p>
            <a:pPr marL="630238" lvl="1" indent="-273050"/>
            <a:r>
              <a:rPr lang="sv-SE" dirty="0" smtClean="0"/>
              <a:t>med återläggning och med hänsyn till ordningen</a:t>
            </a:r>
          </a:p>
          <a:p>
            <a:pPr marL="630238" lvl="1" indent="-273050"/>
            <a:r>
              <a:rPr lang="sv-SE" dirty="0" smtClean="0"/>
              <a:t>utan återläggning och med hänsyn till ordningen</a:t>
            </a:r>
          </a:p>
          <a:p>
            <a:pPr marL="630238" lvl="1" indent="-273050"/>
            <a:r>
              <a:rPr lang="sv-SE" dirty="0" smtClean="0"/>
              <a:t>med återläggning och utan hänsyn till ordningen</a:t>
            </a:r>
          </a:p>
          <a:p>
            <a:pPr marL="630238" lvl="1" indent="-273050"/>
            <a:r>
              <a:rPr lang="sv-SE" dirty="0" smtClean="0"/>
              <a:t>utan återläggning och utan hänsyn till ordningen</a:t>
            </a:r>
          </a:p>
          <a:p>
            <a:pPr marL="357188" indent="-357188"/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Lista i vart och ett av fallen alla tänkbara utfall!</a:t>
            </a:r>
          </a:p>
          <a:p>
            <a:pPr marL="357188" indent="-357188">
              <a:buNone/>
            </a:pPr>
            <a:endParaRPr lang="sv-SE" dirty="0" smtClean="0"/>
          </a:p>
          <a:p>
            <a:pPr marL="357188" indent="-357188">
              <a:buNone/>
            </a:pPr>
            <a:r>
              <a:rPr lang="sv-SE" dirty="0" smtClean="0"/>
              <a:t>	Här: </a:t>
            </a:r>
            <a:r>
              <a:rPr lang="sv-SE" i="1" dirty="0" smtClean="0"/>
              <a:t>k</a:t>
            </a:r>
            <a:r>
              <a:rPr lang="sv-SE" dirty="0" smtClean="0"/>
              <a:t> = 2 och </a:t>
            </a:r>
            <a:r>
              <a:rPr lang="sv-SE" i="1" dirty="0" smtClean="0"/>
              <a:t>n</a:t>
            </a:r>
            <a:r>
              <a:rPr lang="sv-SE" dirty="0" smtClean="0"/>
              <a:t> = 5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Absolutbelopp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”Storleken” av ett tal, man bortser ifrån tecknet, + el. –</a:t>
            </a:r>
          </a:p>
          <a:p>
            <a:r>
              <a:rPr lang="sv-SE" dirty="0" smtClean="0"/>
              <a:t>Avstånd mellan två tal</a:t>
            </a:r>
          </a:p>
          <a:p>
            <a:r>
              <a:rPr lang="sv-SE" dirty="0" smtClean="0"/>
              <a:t>Ex.</a:t>
            </a:r>
          </a:p>
          <a:p>
            <a:pPr>
              <a:buNone/>
            </a:pPr>
            <a:r>
              <a:rPr lang="sv-SE" dirty="0" smtClean="0"/>
              <a:t>		|2| = 2		|-2| = 2</a:t>
            </a:r>
          </a:p>
          <a:p>
            <a:pPr>
              <a:buNone/>
            </a:pPr>
            <a:r>
              <a:rPr lang="sv-SE" dirty="0" smtClean="0"/>
              <a:t>		|7-2|= 5		|2-7| = 5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Det gäller att </a:t>
            </a:r>
          </a:p>
          <a:p>
            <a:pPr>
              <a:buNone/>
            </a:pPr>
            <a:r>
              <a:rPr lang="sv-SE" dirty="0" smtClean="0"/>
              <a:t>		|</a:t>
            </a:r>
            <a:r>
              <a:rPr lang="sv-SE" i="1" dirty="0" smtClean="0"/>
              <a:t>x</a:t>
            </a:r>
            <a:r>
              <a:rPr lang="sv-SE" dirty="0" smtClean="0"/>
              <a:t>| = </a:t>
            </a:r>
            <a:r>
              <a:rPr lang="sv-SE" i="1" dirty="0" smtClean="0"/>
              <a:t>x</a:t>
            </a:r>
            <a:r>
              <a:rPr lang="sv-SE" dirty="0" smtClean="0"/>
              <a:t> om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Verdana"/>
                <a:ea typeface="Verdana"/>
                <a:cs typeface="Verdana"/>
              </a:rPr>
              <a:t>≥ 0</a:t>
            </a:r>
          </a:p>
          <a:p>
            <a:pPr>
              <a:buNone/>
            </a:pPr>
            <a:r>
              <a:rPr lang="sv-SE" dirty="0" smtClean="0">
                <a:latin typeface="Verdana"/>
                <a:ea typeface="Verdana"/>
                <a:cs typeface="Verdana"/>
              </a:rPr>
              <a:t>		|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| = -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om </a:t>
            </a:r>
            <a:r>
              <a:rPr lang="sv-SE" i="1" dirty="0" smtClean="0">
                <a:latin typeface="Verdana"/>
                <a:ea typeface="Verdana"/>
                <a:cs typeface="Verdana"/>
              </a:rPr>
              <a:t>x</a:t>
            </a:r>
            <a:r>
              <a:rPr lang="sv-SE" dirty="0" smtClean="0">
                <a:latin typeface="Verdana"/>
                <a:ea typeface="Verdana"/>
                <a:cs typeface="Verdana"/>
              </a:rPr>
              <a:t> &lt; 0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Börja med samtliga tänkbara kombinationer: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Och stryk sedan de som är irrelevanta för vardera fall och gruppera de som är ekvivalenta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Med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err="1" smtClean="0"/>
              <a:t>n</a:t>
            </a:r>
            <a:r>
              <a:rPr lang="sv-SE" dirty="0" err="1" smtClean="0"/>
              <a:t>·</a:t>
            </a:r>
            <a:r>
              <a:rPr lang="sv-SE" i="1" dirty="0" err="1" smtClean="0"/>
              <a:t>n</a:t>
            </a:r>
            <a:r>
              <a:rPr lang="sv-SE" dirty="0" smtClean="0"/>
              <a:t> = 5</a:t>
            </a:r>
            <a:r>
              <a:rPr lang="sv-SE" baseline="30000" dirty="0" smtClean="0"/>
              <a:t>2</a:t>
            </a:r>
            <a:r>
              <a:rPr lang="sv-SE" dirty="0" smtClean="0"/>
              <a:t> = 25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Utan återläggning och med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Samtliga 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= 5·4 = 20 är unika utfall</a:t>
            </a:r>
          </a:p>
          <a:p>
            <a:r>
              <a:rPr lang="sv-SE" i="1" dirty="0" smtClean="0"/>
              <a:t>Är alla lika sannolika?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331640" y="20788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15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Övning, forts.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Utan återläggning och utan hänsyn till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Finns 10 unika utfall</a:t>
            </a:r>
          </a:p>
          <a:p>
            <a:r>
              <a:rPr lang="sv-SE" i="1" dirty="0" smtClean="0"/>
              <a:t>Är alla lika sannolika?</a:t>
            </a:r>
            <a:endParaRPr lang="sv-SE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27584" y="2078856"/>
          <a:ext cx="77048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584176"/>
                <a:gridCol w="1152128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(1,1)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(1,2),(2,1)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(2,2)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(1,3),(3,1)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(2,3),(3,2)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(3,3)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(1,4),(4,1)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(2,4),(4,2)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(3,4),(4,3)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800" b="1" strike="sng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(4,4)</a:t>
                      </a:r>
                      <a:endParaRPr lang="sv-SE" sz="1800" b="1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(5,1),(1,5)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(2,5),(5,2)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(3,5),(5,3)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(4,5),(5,4)</a:t>
                      </a:r>
                      <a:endParaRPr lang="sv-SE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(5,5)</a:t>
                      </a:r>
                      <a:endParaRPr lang="sv-SE" b="1" strike="sng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arrangemang av </a:t>
            </a:r>
            <a:r>
              <a:rPr lang="sv-SE" b="1" i="1" dirty="0" smtClean="0"/>
              <a:t>k </a:t>
            </a:r>
            <a:r>
              <a:rPr lang="sv-SE" b="1" i="1" dirty="0" smtClean="0"/>
              <a:t>olika objekt</a:t>
            </a:r>
            <a:r>
              <a:rPr lang="sv-SE" dirty="0" smtClean="0"/>
              <a:t> i en </a:t>
            </a:r>
            <a:r>
              <a:rPr lang="sv-SE" b="1" i="1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/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unika permutationer kan man </a:t>
            </a:r>
            <a:r>
              <a:rPr lang="sv-SE" dirty="0" smtClean="0"/>
              <a:t>bilda?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Första väljs på </a:t>
            </a:r>
            <a:r>
              <a:rPr lang="sv-SE" i="1" dirty="0" smtClean="0"/>
              <a:t>k</a:t>
            </a:r>
            <a:r>
              <a:rPr lang="sv-SE" dirty="0" smtClean="0"/>
              <a:t> sätt, nästa på (</a:t>
            </a:r>
            <a:r>
              <a:rPr lang="sv-SE" i="1" dirty="0" smtClean="0"/>
              <a:t>k</a:t>
            </a:r>
            <a:r>
              <a:rPr lang="sv-SE" dirty="0" smtClean="0"/>
              <a:t>-1) sätt osv. Multiplikationsprincipen ger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! = 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-1) · (</a:t>
            </a:r>
            <a:r>
              <a:rPr lang="sv-SE" b="1" i="1" dirty="0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-2) · … · 3 · 2 · 1</a:t>
            </a:r>
          </a:p>
          <a:p>
            <a:pPr>
              <a:spcBef>
                <a:spcPts val="3000"/>
              </a:spcBef>
            </a:pPr>
            <a:r>
              <a:rPr lang="sv-SE" b="1" i="1" dirty="0" smtClean="0"/>
              <a:t>k fakultet</a:t>
            </a:r>
            <a:r>
              <a:rPr lang="sv-SE" dirty="0" smtClean="0"/>
              <a:t> (eng. </a:t>
            </a:r>
            <a:r>
              <a:rPr lang="sv-SE" i="1" dirty="0" smtClean="0"/>
              <a:t>k </a:t>
            </a:r>
            <a:r>
              <a:rPr lang="sv-SE" i="1" dirty="0" err="1" smtClean="0"/>
              <a:t>factorial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Permutationer,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Ex. På hur många olika sätt kan vi permutera de tre objekten A, B, C?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dirty="0" smtClean="0"/>
              <a:t>		ABC, ACB, BAC, BCA, CAB, CBA.</a:t>
            </a:r>
          </a:p>
          <a:p>
            <a:endParaRPr lang="sv-SE" dirty="0" smtClean="0"/>
          </a:p>
          <a:p>
            <a:r>
              <a:rPr lang="sv-SE" dirty="0" smtClean="0"/>
              <a:t>Rita ett träddiagram!</a:t>
            </a:r>
          </a:p>
          <a:p>
            <a:endParaRPr lang="sv-SE" dirty="0" smtClean="0"/>
          </a:p>
          <a:p>
            <a:r>
              <a:rPr lang="sv-SE" dirty="0" smtClean="0"/>
              <a:t>OBS! Man definierar </a:t>
            </a:r>
            <a:r>
              <a:rPr lang="sv-SE" b="1" dirty="0" smtClean="0"/>
              <a:t>0! = 1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ur </a:t>
            </a:r>
            <a:r>
              <a:rPr lang="sv-SE" i="1" dirty="0" smtClean="0"/>
              <a:t>n</a:t>
            </a:r>
            <a:r>
              <a:rPr lang="sv-SE" dirty="0" smtClean="0"/>
              <a:t> – Hur många sätt?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494864"/>
          </a:xfrm>
        </p:spPr>
        <p:txBody>
          <a:bodyPr>
            <a:normAutofit/>
          </a:bodyPr>
          <a:lstStyle/>
          <a:p>
            <a:r>
              <a:rPr lang="sv-SE" dirty="0" smtClean="0"/>
              <a:t>Fyra fall: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1 och 2 ovan torde vara lätta att förstå nu (även 2?)</a:t>
            </a:r>
          </a:p>
          <a:p>
            <a:r>
              <a:rPr lang="sv-SE" dirty="0" smtClean="0"/>
              <a:t>3 och särskilt 4 är lite svårare</a:t>
            </a:r>
          </a:p>
          <a:p>
            <a:r>
              <a:rPr lang="sv-SE" dirty="0" smtClean="0"/>
              <a:t>4 behöver ni inte kunna men däremot 1, 2 och 3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/>
        </p:nvGraphicFramePr>
        <p:xfrm>
          <a:off x="884932" y="1916832"/>
          <a:ext cx="7287468" cy="21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980"/>
                <a:gridCol w="2088232"/>
                <a:gridCol w="2304256"/>
              </a:tblGrid>
              <a:tr h="684000"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Ej ordnat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r>
                        <a:rPr lang="sv-SE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Utan återläggning</a:t>
                      </a:r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4644008" y="2780928"/>
          <a:ext cx="331787" cy="311150"/>
        </p:xfrm>
        <a:graphic>
          <a:graphicData uri="http://schemas.openxmlformats.org/presentationml/2006/ole">
            <p:oleObj spid="_x0000_s73730" name="Ekvation" r:id="rId3" imgW="203040" imgH="19044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295331" y="3385568"/>
          <a:ext cx="974725" cy="706437"/>
        </p:xfrm>
        <a:graphic>
          <a:graphicData uri="http://schemas.openxmlformats.org/presentationml/2006/ole">
            <p:oleObj spid="_x0000_s73731" name="Ekvation" r:id="rId4" imgW="596880" imgH="43164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6486525" y="3379664"/>
          <a:ext cx="1244600" cy="706437"/>
        </p:xfrm>
        <a:graphic>
          <a:graphicData uri="http://schemas.openxmlformats.org/presentationml/2006/ole">
            <p:oleObj spid="_x0000_s73734" name="Ekvation" r:id="rId5" imgW="761760" imgH="431640" progId="Equation.3">
              <p:embed/>
            </p:oleObj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415088" y="2631951"/>
          <a:ext cx="1389062" cy="706438"/>
        </p:xfrm>
        <a:graphic>
          <a:graphicData uri="http://schemas.openxmlformats.org/presentationml/2006/ole">
            <p:oleObj spid="_x0000_s73736" name="Ekvation" r:id="rId6" imgW="850680" imgH="43164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378905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789056" y="33601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5873766" y="260033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5873766" y="335104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sv-SE" u="sng" dirty="0" smtClean="0"/>
              <a:t>Ett</a:t>
            </a:r>
            <a:r>
              <a:rPr lang="sv-SE" dirty="0" smtClean="0"/>
              <a:t> </a:t>
            </a:r>
            <a:r>
              <a:rPr lang="sv-SE" dirty="0" smtClean="0"/>
              <a:t>kort dras slumpmässigt ur en kortlek bestående av de vanliga 52 korten. </a:t>
            </a:r>
            <a:r>
              <a:rPr lang="sv-SE" dirty="0" smtClean="0"/>
              <a:t>Definiera </a:t>
            </a:r>
            <a:r>
              <a:rPr lang="sv-SE" dirty="0" smtClean="0"/>
              <a:t>händelserna</a:t>
            </a:r>
          </a:p>
          <a:p>
            <a:pPr marL="355600" indent="-355600"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/>
              <a:t>= ”rött kort, 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</a:t>
            </a:r>
            <a:r>
              <a:rPr lang="sv-SE" dirty="0" smtClean="0"/>
              <a:t>= ”kung</a:t>
            </a:r>
            <a:r>
              <a:rPr lang="sv-SE" dirty="0" smtClean="0"/>
              <a:t>”,  </a:t>
            </a:r>
            <a:r>
              <a:rPr lang="sv-SE" i="1" dirty="0" smtClean="0"/>
              <a:t>C</a:t>
            </a:r>
            <a:r>
              <a:rPr lang="sv-SE" dirty="0" smtClean="0"/>
              <a:t> </a:t>
            </a:r>
            <a:r>
              <a:rPr lang="sv-SE" dirty="0" smtClean="0"/>
              <a:t>= ”spader”</a:t>
            </a:r>
          </a:p>
          <a:p>
            <a:pPr marL="514350" indent="-514350">
              <a:spcBef>
                <a:spcPts val="1800"/>
              </a:spcBef>
              <a:buAutoNum type="alphaLcParenBoth"/>
            </a:pPr>
            <a:r>
              <a:rPr lang="sv-SE" dirty="0" smtClean="0"/>
              <a:t>Vilka </a:t>
            </a:r>
            <a:r>
              <a:rPr lang="sv-SE" dirty="0" smtClean="0"/>
              <a:t>par av A, B och C är disjunkta?</a:t>
            </a:r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dirty="0" smtClean="0"/>
              <a:t>Tolka följande händelser och rita Venndiagram:</a:t>
            </a:r>
          </a:p>
          <a:p>
            <a:pPr marL="914400" lvl="1" indent="-514350">
              <a:spcBef>
                <a:spcPts val="1800"/>
              </a:spcBef>
              <a:buFont typeface="+mj-lt"/>
              <a:buAutoNum type="romanLcPeriod"/>
            </a:pPr>
            <a:r>
              <a:rPr lang="sv-SE" i="1" dirty="0" smtClean="0"/>
              <a:t>Ā </a:t>
            </a:r>
            <a:endParaRPr lang="sv-SE" i="1" dirty="0" smtClean="0"/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i="1" dirty="0" smtClean="0"/>
              <a:t>A</a:t>
            </a:r>
            <a:r>
              <a:rPr lang="sv-SE" dirty="0" smtClean="0"/>
              <a:t> ∩ </a:t>
            </a:r>
            <a:r>
              <a:rPr lang="sv-SE" i="1" dirty="0" smtClean="0"/>
              <a:t>B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i="1" dirty="0" smtClean="0"/>
              <a:t>A</a:t>
            </a:r>
            <a:r>
              <a:rPr lang="sv-SE" dirty="0" smtClean="0"/>
              <a:t> ∩ </a:t>
            </a:r>
            <a:r>
              <a:rPr lang="sv-SE" i="1" dirty="0" smtClean="0"/>
              <a:t>C</a:t>
            </a:r>
            <a:endParaRPr lang="sv-SE" dirty="0" smtClean="0"/>
          </a:p>
          <a:p>
            <a:pPr marL="457200" indent="-457200">
              <a:spcBef>
                <a:spcPts val="1800"/>
              </a:spcBef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0B8-14EA-4C8D-ABC1-1A5E2AE6792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3816424" y="3915633"/>
            <a:ext cx="26277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∪ 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∪ 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∪ </a:t>
            </a:r>
            <a:r>
              <a:rPr lang="sv-SE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sv-SE" sz="2000" baseline="30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sv-SE" sz="2000" baseline="30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”Klar”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, ett tal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så att följande villkor är uppfyllda:</a:t>
            </a:r>
          </a:p>
          <a:p>
            <a:pPr>
              <a:spcBef>
                <a:spcPts val="18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≥ 0	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(sannolikheter är 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aldri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 ne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b="1" u="sng" dirty="0" smtClean="0">
                <a:solidFill>
                  <a:schemeClr val="accent4">
                    <a:lumMod val="75000"/>
                  </a:schemeClr>
                </a:solidFill>
              </a:rPr>
              <a:t>ativa</a:t>
            </a:r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>
              <a:spcBef>
                <a:spcPts val="1200"/>
              </a:spcBef>
            </a:pPr>
            <a:r>
              <a:rPr lang="pt-BR" dirty="0" smtClean="0"/>
              <a:t>Om </a:t>
            </a:r>
            <a:r>
              <a:rPr lang="pt-BR" i="1" dirty="0" smtClean="0"/>
              <a:t>A</a:t>
            </a:r>
            <a:r>
              <a:rPr lang="pt-BR" baseline="-25000" dirty="0" smtClean="0"/>
              <a:t>1</a:t>
            </a:r>
            <a:r>
              <a:rPr lang="pt-BR" dirty="0" smtClean="0"/>
              <a:t>, </a:t>
            </a:r>
            <a:r>
              <a:rPr lang="pt-BR" i="1" dirty="0" smtClean="0"/>
              <a:t>A</a:t>
            </a:r>
            <a:r>
              <a:rPr lang="pt-BR" baseline="-25000" dirty="0" smtClean="0"/>
              <a:t>2</a:t>
            </a:r>
            <a:r>
              <a:rPr lang="pt-BR" dirty="0" smtClean="0"/>
              <a:t>, ... , </a:t>
            </a:r>
            <a:r>
              <a:rPr lang="pt-BR" i="1" dirty="0" smtClean="0"/>
              <a:t>A</a:t>
            </a:r>
            <a:r>
              <a:rPr lang="pt-BR" baseline="-25000" dirty="0" smtClean="0"/>
              <a:t>k</a:t>
            </a:r>
            <a:r>
              <a:rPr lang="pt-BR" dirty="0" smtClean="0"/>
              <a:t>, är parvis </a:t>
            </a:r>
            <a:r>
              <a:rPr lang="pt-BR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pt-BR" dirty="0" smtClean="0"/>
              <a:t> händelser i </a:t>
            </a:r>
            <a:r>
              <a:rPr lang="el-GR" dirty="0" smtClean="0"/>
              <a:t>Ω</a:t>
            </a:r>
            <a:r>
              <a:rPr lang="pt-BR" dirty="0" smtClean="0"/>
              <a:t>, då är</a:t>
            </a:r>
          </a:p>
          <a:p>
            <a:pPr marL="804863" indent="-804863">
              <a:spcBef>
                <a:spcPts val="600"/>
              </a:spcBef>
              <a:buNone/>
            </a:pPr>
            <a:r>
              <a:rPr lang="pt-BR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 ∪ 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 ∪ . . . ∪ 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  =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) + . . .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</a:t>
            </a:r>
          </a:p>
          <a:p>
            <a:pPr marL="804863" indent="-804863">
              <a:spcBef>
                <a:spcPts val="600"/>
              </a:spcBef>
              <a:buNone/>
            </a:pPr>
            <a:r>
              <a:rPr lang="sv-SE" i="1" dirty="0" smtClean="0"/>
              <a:t>	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 ∪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 ∪ . . .)  = 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) + 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sv-SE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3">
                    <a:lumMod val="75000"/>
                  </a:schemeClr>
                </a:solidFill>
              </a:rPr>
              <a:t>) + . . 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520D-C9CD-4503-A6E2-689E79DE7823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Repetition ”Klar”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Istället för att skriva</a:t>
            </a:r>
          </a:p>
          <a:p>
            <a:pPr marL="0" indent="0">
              <a:buNone/>
            </a:pPr>
            <a:r>
              <a:rPr lang="sv-SE" dirty="0" smtClean="0"/>
              <a:t>	1+2+3+4+5+6+7+8+9+10 = 55</a:t>
            </a:r>
          </a:p>
          <a:p>
            <a:pPr marL="0" indent="0">
              <a:buNone/>
            </a:pPr>
            <a:r>
              <a:rPr lang="sv-SE" dirty="0" smtClean="0"/>
              <a:t>används summatecknet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700" dirty="0" smtClean="0"/>
          </a:p>
          <a:p>
            <a:pPr marL="0" indent="0">
              <a:buNone/>
            </a:pPr>
            <a:endParaRPr lang="sv-SE" dirty="0" smtClean="0"/>
          </a:p>
          <a:p>
            <a:pPr marL="357188" indent="-357188"/>
            <a:r>
              <a:rPr lang="sv-SE" i="1" dirty="0" smtClean="0"/>
              <a:t>k</a:t>
            </a:r>
            <a:r>
              <a:rPr lang="sv-SE" dirty="0" smtClean="0"/>
              <a:t> kallas </a:t>
            </a:r>
            <a:r>
              <a:rPr lang="sv-SE" dirty="0" err="1" smtClean="0"/>
              <a:t>summationsindex</a:t>
            </a:r>
            <a:r>
              <a:rPr lang="sv-SE" dirty="0" smtClean="0"/>
              <a:t>;</a:t>
            </a:r>
          </a:p>
          <a:p>
            <a:pPr marL="357188" indent="-357188"/>
            <a:r>
              <a:rPr lang="sv-SE" dirty="0" smtClean="0"/>
              <a:t>startvärde är värdet under summatecknet (här 1)</a:t>
            </a:r>
          </a:p>
          <a:p>
            <a:pPr marL="357188" indent="-357188"/>
            <a:r>
              <a:rPr lang="sv-SE" dirty="0" smtClean="0"/>
              <a:t>öka </a:t>
            </a:r>
            <a:r>
              <a:rPr lang="sv-SE" i="1" dirty="0" smtClean="0"/>
              <a:t>k</a:t>
            </a:r>
            <a:r>
              <a:rPr lang="sv-SE" dirty="0" smtClean="0"/>
              <a:t> med ett (1) i varje steg</a:t>
            </a:r>
          </a:p>
          <a:p>
            <a:pPr marL="357188" indent="-357188"/>
            <a:r>
              <a:rPr lang="sv-SE" dirty="0" smtClean="0"/>
              <a:t>slutvärde är värdet ovanför summatecknet (här 10)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5A08-2FF9-4A44-BFEF-65D37ABFC6AF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95736" y="2655197"/>
          <a:ext cx="825872" cy="1061835"/>
        </p:xfrm>
        <a:graphic>
          <a:graphicData uri="http://schemas.openxmlformats.org/presentationml/2006/ole">
            <p:oleObj spid="_x0000_s38914" name="Ekvation" r:id="rId3" imgW="3553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Summatecken,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Summanden kan utryckas som en </a:t>
            </a:r>
            <a:r>
              <a:rPr lang="sv-SE" b="1" i="1" dirty="0" smtClean="0"/>
              <a:t>funktion</a:t>
            </a:r>
            <a:r>
              <a:rPr lang="sv-SE" dirty="0" smtClean="0"/>
              <a:t> av </a:t>
            </a:r>
            <a:r>
              <a:rPr lang="sv-SE" i="1" dirty="0" smtClean="0"/>
              <a:t>k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Eller användas som </a:t>
            </a:r>
            <a:r>
              <a:rPr lang="sv-SE" b="1" i="1" dirty="0" smtClean="0"/>
              <a:t>index</a:t>
            </a:r>
            <a:r>
              <a:rPr lang="sv-SE" dirty="0" smtClean="0"/>
              <a:t>; anta </a:t>
            </a:r>
            <a:r>
              <a:rPr lang="sv-SE" i="1" dirty="0" smtClean="0"/>
              <a:t>n</a:t>
            </a:r>
            <a:r>
              <a:rPr lang="sv-SE" dirty="0" smtClean="0"/>
              <a:t> stycken tal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baseline="-25000" dirty="0" err="1" smtClean="0"/>
              <a:t>n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9288-4F49-4C6F-BB30-35DDF9235E3C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088826" y="1880256"/>
          <a:ext cx="6075462" cy="743299"/>
        </p:xfrm>
        <a:graphic>
          <a:graphicData uri="http://schemas.openxmlformats.org/presentationml/2006/ole">
            <p:oleObj spid="_x0000_s9217" name="Ekvation" r:id="rId3" imgW="3733560" imgH="457200" progId="Equation.3">
              <p:embed/>
            </p:oleObj>
          </a:graphicData>
        </a:graphic>
      </p:graphicFrame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89922" y="2863911"/>
          <a:ext cx="2851150" cy="744537"/>
        </p:xfrm>
        <a:graphic>
          <a:graphicData uri="http://schemas.openxmlformats.org/presentationml/2006/ole">
            <p:oleObj spid="_x0000_s9218" name="Ekvation" r:id="rId4" imgW="1752480" imgH="4572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2838" y="4437112"/>
          <a:ext cx="3554412" cy="744538"/>
        </p:xfrm>
        <a:graphic>
          <a:graphicData uri="http://schemas.openxmlformats.org/presentationml/2006/ole">
            <p:oleObj spid="_x0000_s9219" name="Ekvation" r:id="rId5" imgW="2184120" imgH="45720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4644008" y="5085184"/>
            <a:ext cx="3433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</a:t>
            </a:r>
            <a:r>
              <a:rPr lang="sv-SE" sz="1600" i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sv-SE" sz="1600" i="1" baseline="-250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1 till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355976" y="3068960"/>
            <a:ext cx="36209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”summa 2</a:t>
            </a:r>
            <a:r>
              <a:rPr lang="sv-SE" sz="1600" i="1" baseline="300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då </a:t>
            </a:r>
            <a:r>
              <a:rPr lang="sv-SE" sz="1600" i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sv-SE" sz="16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går från 0 till 3”</a:t>
            </a:r>
            <a:endParaRPr lang="sv-SE" sz="1600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E9F9-2592-45B9-B301-0A1F1123835B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31640" y="1172294"/>
          <a:ext cx="2913063" cy="744538"/>
        </p:xfrm>
        <a:graphic>
          <a:graphicData uri="http://schemas.openxmlformats.org/presentationml/2006/ole">
            <p:oleObj spid="_x0000_s8194" name="Ekvation" r:id="rId3" imgW="1790640" imgH="4572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215056" y="2005013"/>
          <a:ext cx="4443413" cy="847725"/>
        </p:xfrm>
        <a:graphic>
          <a:graphicData uri="http://schemas.openxmlformats.org/presentationml/2006/ole">
            <p:oleObj spid="_x0000_s8195" name="Ekvation" r:id="rId4" imgW="2730240" imgH="52056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1532" y="4772695"/>
          <a:ext cx="2933700" cy="744537"/>
        </p:xfrm>
        <a:graphic>
          <a:graphicData uri="http://schemas.openxmlformats.org/presentationml/2006/ole">
            <p:oleObj spid="_x0000_s8196" name="Ekvation" r:id="rId5" imgW="1803240" imgH="45720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331913" y="2924944"/>
          <a:ext cx="5910262" cy="785813"/>
        </p:xfrm>
        <a:graphic>
          <a:graphicData uri="http://schemas.openxmlformats.org/presentationml/2006/ole">
            <p:oleObj spid="_x0000_s8199" name="Ekvation" r:id="rId6" imgW="3632040" imgH="48240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331640" y="3861048"/>
          <a:ext cx="2933700" cy="744537"/>
        </p:xfrm>
        <a:graphic>
          <a:graphicData uri="http://schemas.openxmlformats.org/presentationml/2006/ole">
            <p:oleObj spid="_x0000_s8200" name="Ekvation" r:id="rId7" imgW="1803240" imgH="457200" progId="Equation.3">
              <p:embed/>
            </p:oleObj>
          </a:graphicData>
        </a:graphic>
      </p:graphicFrame>
      <p:sp>
        <p:nvSpPr>
          <p:cNvPr id="13" name="Rektangel 12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42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  <a:p>
            <a:pPr marL="457200" indent="-457200">
              <a:spcBef>
                <a:spcPts val="6000"/>
              </a:spcBef>
              <a:buFont typeface="+mj-lt"/>
              <a:buAutoNum type="arabicPeriod" startAt="6"/>
            </a:pPr>
            <a:r>
              <a:rPr lang="sv-SE" dirty="0" smtClean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B780-8864-41EE-8C69-F222AAB4131E}" type="datetime1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331640" y="4124623"/>
          <a:ext cx="5846763" cy="744537"/>
        </p:xfrm>
        <a:graphic>
          <a:graphicData uri="http://schemas.openxmlformats.org/presentationml/2006/ole">
            <p:oleObj spid="_x0000_s39940" name="Ekvation" r:id="rId3" imgW="3593880" imgH="45720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38464" y="2060848"/>
          <a:ext cx="6923088" cy="744537"/>
        </p:xfrm>
        <a:graphic>
          <a:graphicData uri="http://schemas.openxmlformats.org/presentationml/2006/ole">
            <p:oleObj spid="_x0000_s39941" name="Ekvation" r:id="rId4" imgW="4254480" imgH="45720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331640" y="1172294"/>
          <a:ext cx="5762625" cy="744538"/>
        </p:xfrm>
        <a:graphic>
          <a:graphicData uri="http://schemas.openxmlformats.org/presentationml/2006/ole">
            <p:oleObj spid="_x0000_s39944" name="Ekvation" r:id="rId5" imgW="3543120" imgH="457200" progId="Equation.3">
              <p:embed/>
            </p:oleObj>
          </a:graphicData>
        </a:graphic>
      </p:graphicFrame>
      <p:graphicFrame>
        <p:nvGraphicFramePr>
          <p:cNvPr id="39946" name="Object 5"/>
          <p:cNvGraphicFramePr>
            <a:graphicFrameLocks noChangeAspect="1"/>
          </p:cNvGraphicFramePr>
          <p:nvPr/>
        </p:nvGraphicFramePr>
        <p:xfrm>
          <a:off x="1351607" y="2997200"/>
          <a:ext cx="7108825" cy="744538"/>
        </p:xfrm>
        <a:graphic>
          <a:graphicData uri="http://schemas.openxmlformats.org/presentationml/2006/ole">
            <p:oleObj spid="_x0000_s39946" name="Ekvation" r:id="rId6" imgW="4368600" imgH="457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932040" y="26064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 smtClean="0"/>
              <a:t>Se ”SG1 HT 2013 Matematikrep F3.pdf”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730</TotalTime>
  <Words>1609</Words>
  <Application>Microsoft Office PowerPoint</Application>
  <PresentationFormat>Bildspel på skärmen (4:3)</PresentationFormat>
  <Paragraphs>513</Paragraphs>
  <Slides>37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37</vt:i4>
      </vt:variant>
    </vt:vector>
  </HeadingPairs>
  <TitlesOfParts>
    <vt:vector size="42" baseType="lpstr">
      <vt:lpstr>powerpoint-mall_forskning</vt:lpstr>
      <vt:lpstr>SU Forskning Kronor</vt:lpstr>
      <vt:lpstr>SU Forskning Olivkvist</vt:lpstr>
      <vt:lpstr>Ekvation</vt:lpstr>
      <vt:lpstr>Microsoft Equation 3.0</vt:lpstr>
      <vt:lpstr>Statistikens grunder 1</vt:lpstr>
      <vt:lpstr>Vad vi ska gå igenom</vt:lpstr>
      <vt:lpstr>Absolutbelopp</vt:lpstr>
      <vt:lpstr>Övning</vt:lpstr>
      <vt:lpstr>En axiomatisk teori</vt:lpstr>
      <vt:lpstr>Summatecken</vt:lpstr>
      <vt:lpstr>Summatecken, forts.</vt:lpstr>
      <vt:lpstr>Övning</vt:lpstr>
      <vt:lpstr>Övning</vt:lpstr>
      <vt:lpstr>Övning</vt:lpstr>
      <vt:lpstr>Potenser</vt:lpstr>
      <vt:lpstr>Övning</vt:lpstr>
      <vt:lpstr>Övning</vt:lpstr>
      <vt:lpstr>Övning</vt:lpstr>
      <vt:lpstr>Logaritmer</vt:lpstr>
      <vt:lpstr>Logaritmer, forts.</vt:lpstr>
      <vt:lpstr>Övning</vt:lpstr>
      <vt:lpstr>Övning</vt:lpstr>
      <vt:lpstr>Exponentialfunktion</vt:lpstr>
      <vt:lpstr>Kombinatorik</vt:lpstr>
      <vt:lpstr>Multiplikationsprincipen</vt:lpstr>
      <vt:lpstr>Kombinatorik, forts.</vt:lpstr>
      <vt:lpstr>Med eller utan återläggning</vt:lpstr>
      <vt:lpstr>Flera dragningar, dra k gånger</vt:lpstr>
      <vt:lpstr>Kombinatorik, forts.</vt:lpstr>
      <vt:lpstr>Ordnat – Ej ordnat 1</vt:lpstr>
      <vt:lpstr>Ordnat – Ej ordnat 2</vt:lpstr>
      <vt:lpstr>Dra k ur n – Hur många sätt?</vt:lpstr>
      <vt:lpstr>Övning</vt:lpstr>
      <vt:lpstr>Övning, forts.</vt:lpstr>
      <vt:lpstr>Övning, forts. </vt:lpstr>
      <vt:lpstr>Övning, forts. </vt:lpstr>
      <vt:lpstr>Övning, forts. </vt:lpstr>
      <vt:lpstr>Övning, forts. </vt:lpstr>
      <vt:lpstr>Permutationer</vt:lpstr>
      <vt:lpstr>Permutationer, forts.</vt:lpstr>
      <vt:lpstr>Dra k ur n – Hur många sätt?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Statistikens grunder 1</dc:title>
  <dc:creator>Michael Carlson</dc:creator>
  <cp:lastModifiedBy>Michael Carlson</cp:lastModifiedBy>
  <cp:revision>76</cp:revision>
  <dcterms:created xsi:type="dcterms:W3CDTF">2013-08-29T09:15:57Z</dcterms:created>
  <dcterms:modified xsi:type="dcterms:W3CDTF">2013-09-03T14:28:56Z</dcterms:modified>
</cp:coreProperties>
</file>