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2" r:id="rId2"/>
    <p:sldMasterId id="2147483670" r:id="rId3"/>
  </p:sldMasterIdLst>
  <p:notesMasterIdLst>
    <p:notesMasterId r:id="rId40"/>
  </p:notesMasterIdLst>
  <p:handoutMasterIdLst>
    <p:handoutMasterId r:id="rId41"/>
  </p:handoutMasterIdLst>
  <p:sldIdLst>
    <p:sldId id="256" r:id="rId4"/>
    <p:sldId id="257" r:id="rId5"/>
    <p:sldId id="288" r:id="rId6"/>
    <p:sldId id="289" r:id="rId7"/>
    <p:sldId id="268" r:id="rId8"/>
    <p:sldId id="259" r:id="rId9"/>
    <p:sldId id="260" r:id="rId10"/>
    <p:sldId id="269" r:id="rId11"/>
    <p:sldId id="294" r:id="rId12"/>
    <p:sldId id="261" r:id="rId13"/>
    <p:sldId id="270" r:id="rId14"/>
    <p:sldId id="295" r:id="rId15"/>
    <p:sldId id="262" r:id="rId16"/>
    <p:sldId id="263" r:id="rId17"/>
    <p:sldId id="264" r:id="rId18"/>
    <p:sldId id="274" r:id="rId19"/>
    <p:sldId id="296" r:id="rId20"/>
    <p:sldId id="273" r:id="rId21"/>
    <p:sldId id="266" r:id="rId22"/>
    <p:sldId id="267" r:id="rId23"/>
    <p:sldId id="271" r:id="rId24"/>
    <p:sldId id="272" r:id="rId25"/>
    <p:sldId id="278" r:id="rId26"/>
    <p:sldId id="275" r:id="rId27"/>
    <p:sldId id="280" r:id="rId28"/>
    <p:sldId id="282" r:id="rId29"/>
    <p:sldId id="283" r:id="rId30"/>
    <p:sldId id="284" r:id="rId31"/>
    <p:sldId id="285" r:id="rId32"/>
    <p:sldId id="286" r:id="rId33"/>
    <p:sldId id="291" r:id="rId34"/>
    <p:sldId id="287" r:id="rId35"/>
    <p:sldId id="290" r:id="rId36"/>
    <p:sldId id="276" r:id="rId37"/>
    <p:sldId id="277" r:id="rId38"/>
    <p:sldId id="293" r:id="rId39"/>
  </p:sldIdLst>
  <p:sldSz cx="9144000" cy="6858000" type="screen4x3"/>
  <p:notesSz cx="6669088" cy="98679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546" y="-78"/>
      </p:cViewPr>
      <p:guideLst>
        <p:guide orient="horz" pos="2160"/>
        <p:guide orient="horz" pos="3566"/>
        <p:guide pos="2880"/>
        <p:guide pos="53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2B175-1D86-418A-AFDA-F53695DCB574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825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BF9EA-3D22-4409-BBA0-B5FCA6434E80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00B7E-7A17-47E8-A5AB-33071C0C8AAA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39775"/>
            <a:ext cx="4932362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909" y="4687253"/>
            <a:ext cx="5335270" cy="4440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7607" y="9372792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64AB5-3208-46EB-A2CB-53BA67DEFF15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SU_PPT_eld"/>
          <p:cNvPicPr>
            <a:picLocks noChangeAspect="1" noChangeArrowheads="1"/>
          </p:cNvPicPr>
          <p:nvPr userDrawn="1"/>
        </p:nvPicPr>
        <p:blipFill>
          <a:blip r:embed="rId2" cstate="print"/>
          <a:srcRect l="4988" t="-362"/>
          <a:stretch>
            <a:fillRect/>
          </a:stretch>
        </p:blipFill>
        <p:spPr bwMode="auto">
          <a:xfrm>
            <a:off x="0" y="1573583"/>
            <a:ext cx="7258050" cy="5286375"/>
          </a:xfrm>
          <a:prstGeom prst="rect">
            <a:avLst/>
          </a:prstGeom>
          <a:noFill/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7600" y="2437200"/>
            <a:ext cx="6631200" cy="1425600"/>
          </a:xfrm>
        </p:spPr>
        <p:txBody>
          <a:bodyPr lIns="72000" tIns="36000" rIns="72000" bIns="36000" anchor="ctr" anchorCtr="0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7600" y="3859200"/>
            <a:ext cx="6631200" cy="1166400"/>
          </a:xfrm>
        </p:spPr>
        <p:txBody>
          <a:bodyPr>
            <a:norm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97600" y="6386400"/>
            <a:ext cx="1123200" cy="280800"/>
          </a:xfrm>
        </p:spPr>
        <p:txBody>
          <a:bodyPr/>
          <a:lstStyle/>
          <a:p>
            <a:fld id="{EA1E72DA-10F0-4AF6-AC80-90B3C0598BFC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764000" y="6386400"/>
            <a:ext cx="4492800" cy="280800"/>
          </a:xfrm>
        </p:spPr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300000" y="6386400"/>
            <a:ext cx="1425600" cy="280800"/>
          </a:xfrm>
        </p:spPr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9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794A8-C7B3-4684-A7A4-8C58B38E5402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588" indent="-1588">
              <a:lnSpc>
                <a:spcPts val="2600"/>
              </a:lnSpc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3BCBD-312E-43CC-91A4-8C10F9B26D6B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4690800" cy="7956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7600" y="1310400"/>
            <a:ext cx="4690800" cy="43164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87852" y="388800"/>
            <a:ext cx="3060000" cy="523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A9C9-34DC-4629-9648-5FE1C93A7BF7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446B7-ACF7-4683-9EB4-24BD6CE9AFE1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7BEB3-A4AA-4A52-9E0D-1C7B4B10B4F8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 descr="SU_PPT_olivkvist"/>
          <p:cNvPicPr>
            <a:picLocks noChangeAspect="1" noChangeArrowheads="1"/>
          </p:cNvPicPr>
          <p:nvPr userDrawn="1"/>
        </p:nvPicPr>
        <p:blipFill>
          <a:blip r:embed="rId2" cstate="print"/>
          <a:srcRect l="1746"/>
          <a:stretch>
            <a:fillRect/>
          </a:stretch>
        </p:blipFill>
        <p:spPr bwMode="auto">
          <a:xfrm>
            <a:off x="1588" y="317500"/>
            <a:ext cx="6881812" cy="6540500"/>
          </a:xfrm>
          <a:prstGeom prst="rect">
            <a:avLst/>
          </a:prstGeom>
          <a:noFill/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7600" y="2437200"/>
            <a:ext cx="6631200" cy="1425600"/>
          </a:xfrm>
        </p:spPr>
        <p:txBody>
          <a:bodyPr lIns="72000" tIns="36000" rIns="72000" bIns="36000" anchor="ctr" anchorCtr="0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7600" y="3859200"/>
            <a:ext cx="6631200" cy="1166400"/>
          </a:xfrm>
        </p:spPr>
        <p:txBody>
          <a:bodyPr>
            <a:norm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97600" y="6386400"/>
            <a:ext cx="1123200" cy="280800"/>
          </a:xfrm>
        </p:spPr>
        <p:txBody>
          <a:bodyPr/>
          <a:lstStyle/>
          <a:p>
            <a:fld id="{4AC9B3EF-CD96-4205-8CF8-9EE65B92F962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764000" y="6386400"/>
            <a:ext cx="4492800" cy="280800"/>
          </a:xfrm>
        </p:spPr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300000" y="6386400"/>
            <a:ext cx="1425600" cy="280800"/>
          </a:xfrm>
        </p:spPr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56A49-07FC-4020-B52A-27749080A762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9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0C29-4FC1-41F3-B5BA-33F4D603EF7F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588" indent="-1588">
              <a:lnSpc>
                <a:spcPts val="2600"/>
              </a:lnSpc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DCB0-843A-4570-A79F-DDE69E5E1D9F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4690800" cy="7956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7600" y="1310400"/>
            <a:ext cx="4690800" cy="43164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87852" y="388800"/>
            <a:ext cx="3060000" cy="523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DEB8-8A3A-4B81-80D2-6BA72B772ED9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FE3F-D302-4533-BE18-FE4A61E86CB9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25BB-0EAE-404D-A06A-DA500D5AB60D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9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D1-FB88-40DA-A192-EB2AF84BB729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588" indent="-1588">
              <a:lnSpc>
                <a:spcPts val="2600"/>
              </a:lnSpc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2329A-4EE2-4529-AA0E-6ECA46867E23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4690800" cy="7956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7600" y="1310400"/>
            <a:ext cx="4690800" cy="43164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87852" y="388800"/>
            <a:ext cx="3060000" cy="523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CA657-CFBF-4F6F-9622-590B5295FF91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295C1-7372-4E38-AD3B-1A9A1C84F04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3777-925F-4FDC-95EF-2631D1384432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9" descr="SU_PPT_krono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82750"/>
            <a:ext cx="5595938" cy="5175250"/>
          </a:xfrm>
          <a:prstGeom prst="rect">
            <a:avLst/>
          </a:prstGeom>
          <a:noFill/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7600" y="2437200"/>
            <a:ext cx="6631200" cy="1425600"/>
          </a:xfrm>
        </p:spPr>
        <p:txBody>
          <a:bodyPr lIns="72000" tIns="36000" rIns="72000" bIns="36000" anchor="ctr" anchorCtr="0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7600" y="3859200"/>
            <a:ext cx="6631200" cy="1166400"/>
          </a:xfrm>
        </p:spPr>
        <p:txBody>
          <a:bodyPr>
            <a:norm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97600" y="6386400"/>
            <a:ext cx="1123200" cy="280800"/>
          </a:xfrm>
        </p:spPr>
        <p:txBody>
          <a:bodyPr/>
          <a:lstStyle/>
          <a:p>
            <a:fld id="{4D308998-8D3A-4E29-9DF1-819C1E0BC393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764000" y="6386400"/>
            <a:ext cx="4492800" cy="280800"/>
          </a:xfrm>
        </p:spPr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300000" y="6386400"/>
            <a:ext cx="1425600" cy="280800"/>
          </a:xfrm>
        </p:spPr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01EC-CF13-4DDB-B054-7E810EDA8A70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7948800" cy="795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7600" y="1310400"/>
            <a:ext cx="7948800" cy="43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97600" y="6386400"/>
            <a:ext cx="11232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34FDA1E-66E7-4C80-BA56-E088C5B957CB}" type="datetime1">
              <a:rPr lang="sv-SE" smtClean="0"/>
              <a:pPr/>
              <a:t>2013-09-03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64000" y="6386400"/>
            <a:ext cx="4492800" cy="280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300000" y="6386400"/>
            <a:ext cx="14256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400B66ED-EE6C-4E7E-848D-94DB84BF311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15" descr="SU_logo_32mm_300dpi_SVENS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4950" y="5718175"/>
            <a:ext cx="1031875" cy="9096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0" r:id="rId4"/>
    <p:sldLayoutId id="2147483653" r:id="rId5"/>
    <p:sldLayoutId id="2147483661" r:id="rId6"/>
    <p:sldLayoutId id="2147483655" r:id="rId7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900"/>
        </a:lnSpc>
        <a:spcBef>
          <a:spcPct val="20000"/>
        </a:spcBef>
        <a:buSzPct val="93000"/>
        <a:buFont typeface="Verdana" pitchFamily="34" charset="0"/>
        <a:buChar char="●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7948800" cy="795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7600" y="1310400"/>
            <a:ext cx="7948800" cy="43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97600" y="6386400"/>
            <a:ext cx="11232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536CA373-ABAF-4BCE-9BCA-AFBAB5860EB1}" type="datetime1">
              <a:rPr lang="sv-SE" smtClean="0"/>
              <a:pPr/>
              <a:t>2013-09-03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64000" y="6386400"/>
            <a:ext cx="4492800" cy="280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300000" y="6386400"/>
            <a:ext cx="14256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400B66ED-EE6C-4E7E-848D-94DB84BF311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15" descr="SU_logo_32mm_300dpi_SVENS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4950" y="5718175"/>
            <a:ext cx="1031875" cy="9096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900"/>
        </a:lnSpc>
        <a:spcBef>
          <a:spcPct val="20000"/>
        </a:spcBef>
        <a:buSzPct val="93000"/>
        <a:buFont typeface="Verdana" pitchFamily="34" charset="0"/>
        <a:buChar char="●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7948800" cy="795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7600" y="1310400"/>
            <a:ext cx="7948800" cy="43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97600" y="6386400"/>
            <a:ext cx="11232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D6D96724-B9B5-4F80-86DA-09E4DBBF188B}" type="datetime1">
              <a:rPr lang="sv-SE" smtClean="0"/>
              <a:pPr/>
              <a:t>2013-09-03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64000" y="6386400"/>
            <a:ext cx="4492800" cy="280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300000" y="6386400"/>
            <a:ext cx="14256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400B66ED-EE6C-4E7E-848D-94DB84BF311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15" descr="SU_logo_32mm_300dpi_SVENS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4950" y="5718175"/>
            <a:ext cx="1031875" cy="9096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900"/>
        </a:lnSpc>
        <a:spcBef>
          <a:spcPct val="20000"/>
        </a:spcBef>
        <a:buSzPct val="93000"/>
        <a:buFont typeface="Verdana" pitchFamily="34" charset="0"/>
        <a:buChar char="●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3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Statistikens grunder 1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2013 HT, dagtid</a:t>
            </a:r>
          </a:p>
          <a:p>
            <a:r>
              <a:rPr lang="sv-SE" dirty="0" smtClean="0"/>
              <a:t>Statistiska institutionen</a:t>
            </a:r>
            <a:endParaRPr lang="sv-SE" dirty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879184">
            <a:off x="7190048" y="627695"/>
            <a:ext cx="1397288" cy="48387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F3</a:t>
            </a:r>
            <a:endParaRPr kumimoji="0" lang="sv-SE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Potenser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Ett tal </a:t>
            </a:r>
            <a:r>
              <a:rPr lang="sv-SE" i="1" dirty="0" smtClean="0"/>
              <a:t>a</a:t>
            </a:r>
            <a:r>
              <a:rPr lang="sv-SE" dirty="0" smtClean="0"/>
              <a:t> gånger sig självt </a:t>
            </a:r>
            <a:r>
              <a:rPr lang="sv-SE" i="1" dirty="0" smtClean="0"/>
              <a:t>b</a:t>
            </a:r>
            <a:r>
              <a:rPr lang="sv-SE" dirty="0" smtClean="0"/>
              <a:t> gånger;</a:t>
            </a:r>
          </a:p>
          <a:p>
            <a:r>
              <a:rPr lang="sv-SE" i="1" dirty="0" smtClean="0"/>
              <a:t>b</a:t>
            </a:r>
            <a:r>
              <a:rPr lang="sv-SE" dirty="0" smtClean="0"/>
              <a:t> är positivt tal kallas </a:t>
            </a:r>
            <a:r>
              <a:rPr lang="sv-SE" b="1" i="1" dirty="0" smtClean="0"/>
              <a:t>exponent</a:t>
            </a:r>
            <a:r>
              <a:rPr lang="sv-SE" dirty="0" smtClean="0"/>
              <a:t>; </a:t>
            </a:r>
            <a:r>
              <a:rPr lang="sv-SE" i="1" dirty="0" smtClean="0"/>
              <a:t>a</a:t>
            </a:r>
            <a:r>
              <a:rPr lang="sv-SE" dirty="0" smtClean="0"/>
              <a:t> kallas </a:t>
            </a:r>
            <a:r>
              <a:rPr lang="sv-SE" b="1" i="1" dirty="0" smtClean="0"/>
              <a:t>basen</a:t>
            </a:r>
            <a:r>
              <a:rPr lang="sv-SE" dirty="0" smtClean="0"/>
              <a:t> </a:t>
            </a:r>
          </a:p>
          <a:p>
            <a:pPr>
              <a:spcBef>
                <a:spcPts val="2400"/>
              </a:spcBef>
            </a:pPr>
            <a:r>
              <a:rPr lang="sv-SE" dirty="0" smtClean="0"/>
              <a:t>Självklart(?) att</a:t>
            </a:r>
          </a:p>
          <a:p>
            <a:endParaRPr lang="sv-SE" dirty="0" smtClean="0"/>
          </a:p>
          <a:p>
            <a:r>
              <a:rPr lang="sv-SE" dirty="0" smtClean="0"/>
              <a:t>Utvidga till negativa tal</a:t>
            </a:r>
          </a:p>
          <a:p>
            <a:endParaRPr lang="sv-SE" sz="1700" dirty="0" smtClean="0"/>
          </a:p>
          <a:p>
            <a:r>
              <a:rPr lang="sv-SE" i="1" dirty="0" smtClean="0"/>
              <a:t>b</a:t>
            </a:r>
            <a:r>
              <a:rPr lang="sv-SE" dirty="0" smtClean="0"/>
              <a:t> behöver inte vara ett heltal; ex. roten till ett tal kan skrivas som en potens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8B39-A97D-4FEE-AC38-3B75D1BEB40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7169" name="Object 1"/>
          <p:cNvGraphicFramePr>
            <a:graphicFrameLocks noChangeAspect="1"/>
          </p:cNvGraphicFramePr>
          <p:nvPr/>
        </p:nvGraphicFramePr>
        <p:xfrm>
          <a:off x="6012160" y="1327768"/>
          <a:ext cx="2016224" cy="363896"/>
        </p:xfrm>
        <a:graphic>
          <a:graphicData uri="http://schemas.openxmlformats.org/presentationml/2006/ole">
            <p:oleObj spid="_x0000_s7169" name="Ekvation" r:id="rId3" imgW="1130040" imgH="203040" progId="Equation.3">
              <p:embed/>
            </p:oleObj>
          </a:graphicData>
        </a:graphic>
      </p:graphicFrame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3584079" y="2437879"/>
          <a:ext cx="1528762" cy="331788"/>
        </p:xfrm>
        <a:graphic>
          <a:graphicData uri="http://schemas.openxmlformats.org/presentationml/2006/ole">
            <p:oleObj spid="_x0000_s7170" name="Ekvation" r:id="rId4" imgW="939600" imgH="203040" progId="Equation.3">
              <p:embed/>
            </p:oleObj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5543327" y="2437879"/>
          <a:ext cx="1404937" cy="373062"/>
        </p:xfrm>
        <a:graphic>
          <a:graphicData uri="http://schemas.openxmlformats.org/presentationml/2006/ole">
            <p:oleObj spid="_x0000_s7171" name="Ekvation" r:id="rId5" imgW="863280" imgH="228600" progId="Equation.3">
              <p:embed/>
            </p:oleObj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4381996" y="3157959"/>
          <a:ext cx="1054100" cy="663575"/>
        </p:xfrm>
        <a:graphic>
          <a:graphicData uri="http://schemas.openxmlformats.org/presentationml/2006/ole">
            <p:oleObj spid="_x0000_s7172" name="Ekvation" r:id="rId6" imgW="647640" imgH="406080" progId="Equation.3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6084168" y="3301975"/>
          <a:ext cx="763587" cy="331787"/>
        </p:xfrm>
        <a:graphic>
          <a:graphicData uri="http://schemas.openxmlformats.org/presentationml/2006/ole">
            <p:oleObj spid="_x0000_s7173" name="Ekvation" r:id="rId7" imgW="469800" imgH="203040" progId="Equation.3">
              <p:embed/>
            </p:oleObj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2205583" y="5174903"/>
          <a:ext cx="4238625" cy="414337"/>
        </p:xfrm>
        <a:graphic>
          <a:graphicData uri="http://schemas.openxmlformats.org/presentationml/2006/ole">
            <p:oleObj spid="_x0000_s7175" name="Ekvation" r:id="rId8" imgW="26031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2400"/>
              </a:spcBef>
              <a:buFont typeface="+mj-lt"/>
              <a:buAutoNum type="arabicPeriod" startAt="11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11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11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11"/>
            </a:pPr>
            <a:endParaRPr lang="sv-SE" dirty="0" smtClean="0"/>
          </a:p>
          <a:p>
            <a:pPr marL="457200" indent="-457200">
              <a:spcBef>
                <a:spcPts val="2400"/>
              </a:spcBef>
              <a:buFont typeface="+mj-lt"/>
              <a:buAutoNum type="arabicPeriod" startAt="11"/>
            </a:pPr>
            <a:r>
              <a:rPr lang="sv-SE" dirty="0" smtClean="0"/>
              <a:t> 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E9F9-2592-45B9-B301-0A1F1123835B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331640" y="1327746"/>
          <a:ext cx="1570038" cy="373062"/>
        </p:xfrm>
        <a:graphic>
          <a:graphicData uri="http://schemas.openxmlformats.org/presentationml/2006/ole">
            <p:oleObj spid="_x0000_s40962" name="Ekvation" r:id="rId3" imgW="965160" imgH="228600" progId="Equation.3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1335790" y="2011249"/>
          <a:ext cx="2149475" cy="373063"/>
        </p:xfrm>
        <a:graphic>
          <a:graphicData uri="http://schemas.openxmlformats.org/presentationml/2006/ole">
            <p:oleObj spid="_x0000_s40963" name="Ekvation" r:id="rId4" imgW="1320480" imgH="228600" progId="Equation.3">
              <p:embed/>
            </p:oleObj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1362713" y="2692398"/>
          <a:ext cx="2974975" cy="908050"/>
        </p:xfrm>
        <a:graphic>
          <a:graphicData uri="http://schemas.openxmlformats.org/presentationml/2006/ole">
            <p:oleObj spid="_x0000_s40964" name="Ekvation" r:id="rId5" imgW="1828800" imgH="558720" progId="Equation.3">
              <p:embed/>
            </p:oleObj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1381696" y="4037111"/>
          <a:ext cx="3262312" cy="1408113"/>
        </p:xfrm>
        <a:graphic>
          <a:graphicData uri="http://schemas.openxmlformats.org/presentationml/2006/ole">
            <p:oleObj spid="_x0000_s40965" name="Ekvation" r:id="rId6" imgW="2006280" imgH="863280" progId="Equation.3">
              <p:embed/>
            </p:oleObj>
          </a:graphicData>
        </a:graphic>
      </p:graphicFrame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5702622" y="1334914"/>
          <a:ext cx="3117850" cy="414337"/>
        </p:xfrm>
        <a:graphic>
          <a:graphicData uri="http://schemas.openxmlformats.org/presentationml/2006/ole">
            <p:oleObj spid="_x0000_s40966" name="Ekvation" r:id="rId7" imgW="1917360" imgH="253800" progId="Equation.3">
              <p:embed/>
            </p:oleObj>
          </a:graphicData>
        </a:graphic>
      </p:graphicFrame>
      <p:graphicFrame>
        <p:nvGraphicFramePr>
          <p:cNvPr id="40967" name="Object 7"/>
          <p:cNvGraphicFramePr>
            <a:graphicFrameLocks noChangeAspect="1"/>
          </p:cNvGraphicFramePr>
          <p:nvPr/>
        </p:nvGraphicFramePr>
        <p:xfrm>
          <a:off x="5688212" y="2006600"/>
          <a:ext cx="2744788" cy="373063"/>
        </p:xfrm>
        <a:graphic>
          <a:graphicData uri="http://schemas.openxmlformats.org/presentationml/2006/ole">
            <p:oleObj spid="_x0000_s40967" name="Ekvation" r:id="rId8" imgW="1688760" imgH="228600" progId="Equation.3">
              <p:embed/>
            </p:oleObj>
          </a:graphicData>
        </a:graphic>
      </p:graphicFrame>
      <p:graphicFrame>
        <p:nvGraphicFramePr>
          <p:cNvPr id="40968" name="Object 8"/>
          <p:cNvGraphicFramePr>
            <a:graphicFrameLocks noChangeAspect="1"/>
          </p:cNvGraphicFramePr>
          <p:nvPr/>
        </p:nvGraphicFramePr>
        <p:xfrm>
          <a:off x="5724128" y="2628131"/>
          <a:ext cx="3033712" cy="434975"/>
        </p:xfrm>
        <a:graphic>
          <a:graphicData uri="http://schemas.openxmlformats.org/presentationml/2006/ole">
            <p:oleObj spid="_x0000_s40968" name="Ekvation" r:id="rId9" imgW="1866600" imgH="266400" progId="Equation.3">
              <p:embed/>
            </p:oleObj>
          </a:graphicData>
        </a:graphic>
      </p:graphicFrame>
      <p:graphicFrame>
        <p:nvGraphicFramePr>
          <p:cNvPr id="40969" name="Object 9"/>
          <p:cNvGraphicFramePr>
            <a:graphicFrameLocks noChangeAspect="1"/>
          </p:cNvGraphicFramePr>
          <p:nvPr/>
        </p:nvGraphicFramePr>
        <p:xfrm>
          <a:off x="5776664" y="3279130"/>
          <a:ext cx="2971800" cy="869950"/>
        </p:xfrm>
        <a:graphic>
          <a:graphicData uri="http://schemas.openxmlformats.org/presentationml/2006/ole">
            <p:oleObj spid="_x0000_s40969" name="Ekvation" r:id="rId10" imgW="1828800" imgH="533160" progId="Equation.3">
              <p:embed/>
            </p:oleObj>
          </a:graphicData>
        </a:graphic>
      </p:graphicFrame>
      <p:sp>
        <p:nvSpPr>
          <p:cNvPr id="14" name="Platshållare för innehåll 2"/>
          <p:cNvSpPr txBox="1">
            <a:spLocks/>
          </p:cNvSpPr>
          <p:nvPr/>
        </p:nvSpPr>
        <p:spPr>
          <a:xfrm>
            <a:off x="4976128" y="1308272"/>
            <a:ext cx="3700328" cy="43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ts val="2900"/>
              </a:lnSpc>
              <a:spcBef>
                <a:spcPts val="2400"/>
              </a:spcBef>
              <a:spcAft>
                <a:spcPts val="0"/>
              </a:spcAft>
              <a:buClrTx/>
              <a:buSzPct val="93000"/>
              <a:buFont typeface="+mj-lt"/>
              <a:buAutoNum type="arabicPeriod" startAt="15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457200" marR="0" lvl="0" indent="-457200" algn="l" defTabSz="914400" rtl="0" eaLnBrk="1" fontAlgn="auto" latinLnBrk="0" hangingPunct="1">
              <a:lnSpc>
                <a:spcPts val="2900"/>
              </a:lnSpc>
              <a:spcBef>
                <a:spcPts val="2400"/>
              </a:spcBef>
              <a:spcAft>
                <a:spcPts val="0"/>
              </a:spcAft>
              <a:buClrTx/>
              <a:buSzPct val="93000"/>
              <a:buFont typeface="+mj-lt"/>
              <a:buAutoNum type="arabicPeriod" startAt="15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457200" marR="0" lvl="0" indent="-457200" algn="l" defTabSz="914400" rtl="0" eaLnBrk="1" fontAlgn="auto" latinLnBrk="0" hangingPunct="1">
              <a:lnSpc>
                <a:spcPts val="2900"/>
              </a:lnSpc>
              <a:spcBef>
                <a:spcPts val="2400"/>
              </a:spcBef>
              <a:spcAft>
                <a:spcPts val="0"/>
              </a:spcAft>
              <a:buClrTx/>
              <a:buSzPct val="93000"/>
              <a:buFont typeface="+mj-lt"/>
              <a:buAutoNum type="arabicPeriod" startAt="15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457200" marR="0" lvl="0" indent="-457200" algn="l" defTabSz="914400" rtl="0" eaLnBrk="1" fontAlgn="auto" latinLnBrk="0" hangingPunct="1">
              <a:lnSpc>
                <a:spcPts val="2900"/>
              </a:lnSpc>
              <a:spcBef>
                <a:spcPts val="2400"/>
              </a:spcBef>
              <a:spcAft>
                <a:spcPts val="0"/>
              </a:spcAft>
              <a:buClrTx/>
              <a:buSzPct val="93000"/>
              <a:buFont typeface="+mj-lt"/>
              <a:buAutoNum type="arabicPeriod" startAt="15"/>
              <a:tabLst/>
              <a:defRPr/>
            </a:pP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kumimoji="0" lang="sv-SE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9750" indent="-539750">
              <a:buFont typeface="+mj-lt"/>
              <a:buAutoNum type="arabicPeriod" startAt="19"/>
            </a:pPr>
            <a:r>
              <a:rPr lang="pt-BR" dirty="0" smtClean="0"/>
              <a:t> </a:t>
            </a:r>
            <a:r>
              <a:rPr lang="pt-BR" i="1" dirty="0" smtClean="0"/>
              <a:t>n</a:t>
            </a:r>
            <a:r>
              <a:rPr lang="pt-BR" dirty="0" smtClean="0"/>
              <a:t> = 1;	(2·1-1) = 1</a:t>
            </a:r>
          </a:p>
          <a:p>
            <a:pPr marL="539750" indent="-539750">
              <a:buNone/>
            </a:pPr>
            <a:r>
              <a:rPr lang="pt-BR" dirty="0" smtClean="0"/>
              <a:t>	 </a:t>
            </a:r>
            <a:r>
              <a:rPr lang="pt-BR" i="1" dirty="0" smtClean="0"/>
              <a:t>n</a:t>
            </a:r>
            <a:r>
              <a:rPr lang="pt-BR" dirty="0" smtClean="0"/>
              <a:t> = 2;	(2·1-1) + (2·2-1) = 1 + 3 = 4</a:t>
            </a:r>
          </a:p>
          <a:p>
            <a:pPr marL="539750" indent="-539750">
              <a:buNone/>
            </a:pPr>
            <a:r>
              <a:rPr lang="pt-BR" dirty="0" smtClean="0"/>
              <a:t>	 </a:t>
            </a:r>
            <a:r>
              <a:rPr lang="pt-BR" i="1" dirty="0" smtClean="0"/>
              <a:t>n</a:t>
            </a:r>
            <a:r>
              <a:rPr lang="pt-BR" dirty="0" smtClean="0"/>
              <a:t> = 3;	(2·1-1) + (2·2-1) + (2·3-1) = 1 + 3 + 5 = 9</a:t>
            </a:r>
          </a:p>
          <a:p>
            <a:pPr marL="539750" indent="-539750">
              <a:buNone/>
            </a:pPr>
            <a:r>
              <a:rPr lang="pt-BR" dirty="0" smtClean="0"/>
              <a:t>	 </a:t>
            </a:r>
            <a:r>
              <a:rPr lang="pt-BR" i="1" dirty="0" smtClean="0"/>
              <a:t>n</a:t>
            </a:r>
            <a:r>
              <a:rPr lang="pt-BR" dirty="0" smtClean="0"/>
              <a:t> = 4;	(2·1-1) + ... + (2·4-1) = 16</a:t>
            </a:r>
          </a:p>
          <a:p>
            <a:pPr marL="457200" indent="-457200">
              <a:buNone/>
            </a:pPr>
            <a:endParaRPr lang="pt-BR" dirty="0" smtClean="0"/>
          </a:p>
          <a:p>
            <a:pPr marL="457200" indent="-457200">
              <a:buNone/>
            </a:pPr>
            <a:r>
              <a:rPr lang="pt-BR" dirty="0" smtClean="0"/>
              <a:t>	Gissning:</a:t>
            </a:r>
          </a:p>
          <a:p>
            <a:pPr marL="457200" indent="-457200">
              <a:buNone/>
            </a:pPr>
            <a:r>
              <a:rPr lang="sv-SE" dirty="0" smtClean="0"/>
              <a:t>	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3C938-A13D-4464-8436-753B52F4461F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4788024" y="4221088"/>
            <a:ext cx="3744416" cy="1008112"/>
          </a:xfrm>
          <a:prstGeom prst="rect">
            <a:avLst/>
          </a:prstGeom>
          <a:solidFill>
            <a:schemeClr val="accent5">
              <a:lumMod val="75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Summan av </a:t>
            </a:r>
            <a:r>
              <a:rPr lang="sv-S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”alla” udda </a:t>
            </a:r>
            <a:r>
              <a:rPr lang="sv-S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tal </a:t>
            </a:r>
            <a:r>
              <a:rPr lang="sv-S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från ger </a:t>
            </a:r>
            <a:r>
              <a:rPr lang="sv-S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ett kvadratiskt heltal</a:t>
            </a:r>
          </a:p>
        </p:txBody>
      </p:sp>
      <p:sp>
        <p:nvSpPr>
          <p:cNvPr id="12" name="Rektangel 11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  <p:graphicFrame>
        <p:nvGraphicFramePr>
          <p:cNvPr id="6145" name="Object 5"/>
          <p:cNvGraphicFramePr>
            <a:graphicFrameLocks noChangeAspect="1"/>
          </p:cNvGraphicFramePr>
          <p:nvPr/>
        </p:nvGraphicFramePr>
        <p:xfrm>
          <a:off x="2762250" y="3302826"/>
          <a:ext cx="1858963" cy="744537"/>
        </p:xfrm>
        <a:graphic>
          <a:graphicData uri="http://schemas.openxmlformats.org/presentationml/2006/ole">
            <p:oleObj spid="_x0000_s95234" name="Ekvation" r:id="rId3" imgW="11430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4788024" y="4221088"/>
            <a:ext cx="3744416" cy="1008112"/>
          </a:xfrm>
          <a:prstGeom prst="rect">
            <a:avLst/>
          </a:prstGeom>
          <a:solidFill>
            <a:schemeClr val="accent5">
              <a:lumMod val="75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9750" indent="-539750">
              <a:buFont typeface="+mj-lt"/>
              <a:buAutoNum type="arabicPeriod" startAt="20"/>
            </a:pPr>
            <a:r>
              <a:rPr lang="pt-BR" dirty="0" smtClean="0"/>
              <a:t> </a:t>
            </a:r>
            <a:r>
              <a:rPr lang="pt-BR" i="1" dirty="0" smtClean="0"/>
              <a:t>n</a:t>
            </a:r>
            <a:r>
              <a:rPr lang="pt-BR" dirty="0" smtClean="0"/>
              <a:t> = 0;	2</a:t>
            </a:r>
            <a:r>
              <a:rPr lang="pt-BR" baseline="30000" dirty="0" smtClean="0"/>
              <a:t>0</a:t>
            </a:r>
            <a:r>
              <a:rPr lang="pt-BR" dirty="0" smtClean="0"/>
              <a:t> = 1</a:t>
            </a:r>
          </a:p>
          <a:p>
            <a:pPr marL="539750" indent="-539750">
              <a:buNone/>
            </a:pPr>
            <a:r>
              <a:rPr lang="pt-BR" dirty="0" smtClean="0"/>
              <a:t>	 </a:t>
            </a:r>
            <a:r>
              <a:rPr lang="pt-BR" i="1" dirty="0" smtClean="0"/>
              <a:t>n</a:t>
            </a:r>
            <a:r>
              <a:rPr lang="pt-BR" dirty="0" smtClean="0"/>
              <a:t> = 1;	2</a:t>
            </a:r>
            <a:r>
              <a:rPr lang="pt-BR" baseline="30000" dirty="0" smtClean="0"/>
              <a:t>0</a:t>
            </a:r>
            <a:r>
              <a:rPr lang="pt-BR" dirty="0" smtClean="0"/>
              <a:t> + 2</a:t>
            </a:r>
            <a:r>
              <a:rPr lang="pt-BR" baseline="30000" dirty="0" smtClean="0"/>
              <a:t>1</a:t>
            </a:r>
            <a:r>
              <a:rPr lang="pt-BR" dirty="0" smtClean="0"/>
              <a:t> = 1 + 2 = 3</a:t>
            </a:r>
          </a:p>
          <a:p>
            <a:pPr marL="539750" indent="-539750">
              <a:buNone/>
            </a:pPr>
            <a:r>
              <a:rPr lang="pt-BR" dirty="0" smtClean="0"/>
              <a:t>	 </a:t>
            </a:r>
            <a:r>
              <a:rPr lang="pt-BR" i="1" dirty="0" smtClean="0"/>
              <a:t>n</a:t>
            </a:r>
            <a:r>
              <a:rPr lang="pt-BR" dirty="0" smtClean="0"/>
              <a:t> = 2;	2</a:t>
            </a:r>
            <a:r>
              <a:rPr lang="pt-BR" baseline="30000" dirty="0" smtClean="0"/>
              <a:t>0</a:t>
            </a:r>
            <a:r>
              <a:rPr lang="pt-BR" dirty="0" smtClean="0"/>
              <a:t> + 2</a:t>
            </a:r>
            <a:r>
              <a:rPr lang="pt-BR" baseline="30000" dirty="0" smtClean="0"/>
              <a:t>1</a:t>
            </a:r>
            <a:r>
              <a:rPr lang="pt-BR" dirty="0" smtClean="0"/>
              <a:t> + 2</a:t>
            </a:r>
            <a:r>
              <a:rPr lang="pt-BR" baseline="30000" dirty="0" smtClean="0"/>
              <a:t>2</a:t>
            </a:r>
            <a:r>
              <a:rPr lang="pt-BR" dirty="0" smtClean="0"/>
              <a:t> = 1 + 2 + 4 = 7</a:t>
            </a:r>
          </a:p>
          <a:p>
            <a:pPr marL="539750" indent="-539750">
              <a:buNone/>
            </a:pPr>
            <a:r>
              <a:rPr lang="pt-BR" dirty="0" smtClean="0"/>
              <a:t>	 </a:t>
            </a:r>
            <a:r>
              <a:rPr lang="pt-BR" i="1" dirty="0" smtClean="0"/>
              <a:t>n</a:t>
            </a:r>
            <a:r>
              <a:rPr lang="pt-BR" dirty="0" smtClean="0"/>
              <a:t> = 3;	2</a:t>
            </a:r>
            <a:r>
              <a:rPr lang="pt-BR" baseline="30000" dirty="0" smtClean="0"/>
              <a:t>0</a:t>
            </a:r>
            <a:r>
              <a:rPr lang="pt-BR" dirty="0" smtClean="0"/>
              <a:t> + 2</a:t>
            </a:r>
            <a:r>
              <a:rPr lang="pt-BR" baseline="30000" dirty="0" smtClean="0"/>
              <a:t>1</a:t>
            </a:r>
            <a:r>
              <a:rPr lang="pt-BR" dirty="0" smtClean="0"/>
              <a:t> + 2</a:t>
            </a:r>
            <a:r>
              <a:rPr lang="pt-BR" baseline="30000" dirty="0" smtClean="0"/>
              <a:t>2</a:t>
            </a:r>
            <a:r>
              <a:rPr lang="pt-BR" dirty="0" smtClean="0"/>
              <a:t> + 2</a:t>
            </a:r>
            <a:r>
              <a:rPr lang="pt-BR" baseline="30000" dirty="0" smtClean="0"/>
              <a:t>3</a:t>
            </a:r>
            <a:r>
              <a:rPr lang="pt-BR" dirty="0" smtClean="0"/>
              <a:t> = 1 + 2 + 4 + 8 = 15</a:t>
            </a:r>
          </a:p>
          <a:p>
            <a:pPr marL="457200" indent="-457200">
              <a:buNone/>
            </a:pPr>
            <a:endParaRPr lang="pt-BR" dirty="0" smtClean="0"/>
          </a:p>
          <a:p>
            <a:pPr marL="457200" indent="-457200">
              <a:buNone/>
            </a:pPr>
            <a:r>
              <a:rPr lang="pt-BR" dirty="0" smtClean="0"/>
              <a:t>	Gissning:</a:t>
            </a:r>
            <a:r>
              <a:rPr lang="sv-SE" dirty="0" smtClean="0"/>
              <a:t>	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3C938-A13D-4464-8436-753B52F4461F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145" name="Object 5"/>
          <p:cNvGraphicFramePr>
            <a:graphicFrameLocks noChangeAspect="1"/>
          </p:cNvGraphicFramePr>
          <p:nvPr/>
        </p:nvGraphicFramePr>
        <p:xfrm>
          <a:off x="2771800" y="3284984"/>
          <a:ext cx="1838325" cy="744538"/>
        </p:xfrm>
        <a:graphic>
          <a:graphicData uri="http://schemas.openxmlformats.org/presentationml/2006/ole">
            <p:oleObj spid="_x0000_s6145" name="Ekvation" r:id="rId3" imgW="1130040" imgH="457200" progId="Equation.3">
              <p:embed/>
            </p:oleObj>
          </a:graphicData>
        </a:graphic>
      </p:graphicFrame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4932040" y="4293096"/>
          <a:ext cx="3267274" cy="632942"/>
        </p:xfrm>
        <a:graphic>
          <a:graphicData uri="http://schemas.openxmlformats.org/presentationml/2006/ole">
            <p:oleObj spid="_x0000_s6146" name="Ekvation" r:id="rId4" imgW="2361960" imgH="457200" progId="Equation.3">
              <p:embed/>
            </p:oleObj>
          </a:graphicData>
        </a:graphic>
      </p:graphicFrame>
      <p:sp>
        <p:nvSpPr>
          <p:cNvPr id="10" name="Rektangel 9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  <p:sp>
        <p:nvSpPr>
          <p:cNvPr id="11" name="Rektangel 10"/>
          <p:cNvSpPr/>
          <p:nvPr/>
        </p:nvSpPr>
        <p:spPr>
          <a:xfrm>
            <a:off x="6012160" y="4849415"/>
            <a:ext cx="2307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 460 miljarder ton ris</a:t>
            </a:r>
            <a:endParaRPr lang="sv-SE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Logaritmer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Antag att vi har följande:    </a:t>
            </a:r>
            <a:r>
              <a:rPr lang="sv-SE" i="1" dirty="0" smtClean="0"/>
              <a:t>a</a:t>
            </a:r>
            <a:r>
              <a:rPr lang="sv-SE" i="1" baseline="30000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y</a:t>
            </a:r>
          </a:p>
          <a:p>
            <a:r>
              <a:rPr lang="sv-SE" dirty="0" smtClean="0"/>
              <a:t>Vi vet vad </a:t>
            </a:r>
            <a:r>
              <a:rPr lang="sv-SE" i="1" dirty="0" smtClean="0"/>
              <a:t>a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är men söker </a:t>
            </a:r>
            <a:r>
              <a:rPr lang="sv-SE" i="1" dirty="0" smtClean="0"/>
              <a:t>x</a:t>
            </a:r>
            <a:r>
              <a:rPr lang="sv-SE" dirty="0" smtClean="0"/>
              <a:t>: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dirty="0" err="1" smtClean="0"/>
              <a:t>log</a:t>
            </a:r>
            <a:r>
              <a:rPr lang="sv-SE" i="1" baseline="-25000" dirty="0" err="1" smtClean="0"/>
              <a:t>a</a:t>
            </a:r>
            <a:r>
              <a:rPr lang="sv-SE" dirty="0" smtClean="0"/>
              <a:t> </a:t>
            </a:r>
            <a:r>
              <a:rPr lang="sv-SE" i="1" dirty="0" smtClean="0"/>
              <a:t>y</a:t>
            </a:r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Ex.	10</a:t>
            </a:r>
            <a:r>
              <a:rPr lang="sv-SE" i="1" baseline="30000" dirty="0" smtClean="0"/>
              <a:t>x</a:t>
            </a:r>
            <a:r>
              <a:rPr lang="sv-SE" dirty="0" smtClean="0"/>
              <a:t> = 10000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dirty="0" smtClean="0"/>
              <a:t> = log</a:t>
            </a:r>
            <a:r>
              <a:rPr lang="sv-SE" baseline="-25000" dirty="0" smtClean="0"/>
              <a:t>10</a:t>
            </a:r>
            <a:r>
              <a:rPr lang="sv-SE" dirty="0" smtClean="0"/>
              <a:t>10000 = log10000 = 4 ;  10</a:t>
            </a:r>
            <a:r>
              <a:rPr lang="sv-SE" baseline="30000" dirty="0" smtClean="0"/>
              <a:t>4</a:t>
            </a:r>
            <a:r>
              <a:rPr lang="sv-SE" dirty="0" smtClean="0"/>
              <a:t> = 10000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Ex.	</a:t>
            </a:r>
            <a:r>
              <a:rPr lang="sv-SE" i="1" dirty="0" smtClean="0"/>
              <a:t>e</a:t>
            </a:r>
            <a:r>
              <a:rPr lang="sv-SE" i="1" baseline="30000" dirty="0" smtClean="0"/>
              <a:t>x</a:t>
            </a:r>
            <a:r>
              <a:rPr lang="sv-SE" dirty="0" smtClean="0"/>
              <a:t> = 80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dirty="0" smtClean="0"/>
              <a:t> = log</a:t>
            </a:r>
            <a:r>
              <a:rPr lang="sv-SE" i="1" baseline="-25000" dirty="0" smtClean="0"/>
              <a:t>e</a:t>
            </a:r>
            <a:r>
              <a:rPr lang="sv-SE" dirty="0" smtClean="0"/>
              <a:t>80 = ln80 = 4,382027…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22B7-C304-42F2-A081-A67DFAC3EA57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5796136" y="1340768"/>
            <a:ext cx="2236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i="1" dirty="0" smtClean="0">
                <a:solidFill>
                  <a:srgbClr val="C00000"/>
                </a:solidFill>
                <a:ea typeface="Verdana" pitchFamily="34" charset="0"/>
                <a:cs typeface="Verdana" pitchFamily="34" charset="0"/>
              </a:rPr>
              <a:t>Obs! a, y &gt; 0 och a ≠ 1</a:t>
            </a:r>
            <a:endParaRPr lang="sv-SE" i="1" dirty="0">
              <a:solidFill>
                <a:srgbClr val="C0000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427984" y="2276872"/>
            <a:ext cx="3843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i="1" dirty="0" smtClean="0">
                <a:solidFill>
                  <a:srgbClr val="C00000"/>
                </a:solidFill>
              </a:rPr>
              <a:t>Det tal som vi upphöjer a till för att få y</a:t>
            </a:r>
            <a:endParaRPr lang="sv-SE" i="1" dirty="0">
              <a:solidFill>
                <a:srgbClr val="C00000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6156176" y="4787860"/>
            <a:ext cx="21515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i="1" dirty="0" smtClean="0">
                <a:solidFill>
                  <a:srgbClr val="C00000"/>
                </a:solidFill>
              </a:rPr>
              <a:t>Naturliga logaritmen</a:t>
            </a:r>
            <a:endParaRPr lang="sv-SE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Logaritmer,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Oftast används naturliga logaritmfunktionen </a:t>
            </a:r>
            <a:r>
              <a:rPr lang="sv-SE" dirty="0" err="1" smtClean="0"/>
              <a:t>ln</a:t>
            </a:r>
            <a:r>
              <a:rPr lang="sv-SE" i="1" dirty="0" err="1" smtClean="0"/>
              <a:t>x</a:t>
            </a:r>
            <a:endParaRPr lang="sv-SE" i="1" dirty="0" smtClean="0"/>
          </a:p>
          <a:p>
            <a:r>
              <a:rPr lang="sv-SE" i="1" dirty="0" smtClean="0"/>
              <a:t>e</a:t>
            </a:r>
            <a:r>
              <a:rPr lang="sv-SE" dirty="0" smtClean="0"/>
              <a:t> = basen för den naturliga logaritmen ≈ 2,7182818…..</a:t>
            </a:r>
          </a:p>
          <a:p>
            <a:pPr>
              <a:buNone/>
            </a:pPr>
            <a:endParaRPr lang="sv-SE" u="sng" dirty="0" smtClean="0"/>
          </a:p>
          <a:p>
            <a:pPr>
              <a:buNone/>
            </a:pPr>
            <a:r>
              <a:rPr lang="sv-SE" u="sng" dirty="0" smtClean="0"/>
              <a:t>Räkneregler :</a:t>
            </a:r>
            <a:r>
              <a:rPr lang="sv-SE" dirty="0" smtClean="0"/>
              <a:t> (</a:t>
            </a:r>
            <a:r>
              <a:rPr lang="sv-SE" i="1" dirty="0" err="1" smtClean="0"/>
              <a:t>x</a:t>
            </a:r>
            <a:r>
              <a:rPr lang="sv-SE" dirty="0" err="1" smtClean="0"/>
              <a:t>,</a:t>
            </a:r>
            <a:r>
              <a:rPr lang="sv-SE" i="1" dirty="0" err="1" smtClean="0"/>
              <a:t>y</a:t>
            </a:r>
            <a:r>
              <a:rPr lang="sv-SE" dirty="0" smtClean="0"/>
              <a:t> &gt; 0)</a:t>
            </a:r>
          </a:p>
          <a:p>
            <a:pPr>
              <a:spcBef>
                <a:spcPts val="24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dirty="0" err="1" smtClean="0"/>
              <a:t>·</a:t>
            </a:r>
            <a:r>
              <a:rPr lang="sv-SE" i="1" dirty="0" err="1" smtClean="0"/>
              <a:t>y</a:t>
            </a:r>
            <a:r>
              <a:rPr lang="sv-SE" dirty="0" smtClean="0"/>
              <a:t>) = </a:t>
            </a:r>
            <a:r>
              <a:rPr lang="sv-SE" dirty="0" err="1" smtClean="0"/>
              <a:t>ln</a:t>
            </a:r>
            <a:r>
              <a:rPr lang="sv-SE" i="1" dirty="0" err="1" smtClean="0"/>
              <a:t>x</a:t>
            </a:r>
            <a:r>
              <a:rPr lang="sv-SE" dirty="0" smtClean="0"/>
              <a:t> + </a:t>
            </a:r>
            <a:r>
              <a:rPr lang="sv-SE" dirty="0" err="1" smtClean="0"/>
              <a:t>ln</a:t>
            </a:r>
            <a:r>
              <a:rPr lang="sv-SE" i="1" dirty="0" err="1" smtClean="0"/>
              <a:t>y</a:t>
            </a:r>
            <a:endParaRPr lang="sv-SE" i="1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/</a:t>
            </a:r>
            <a:r>
              <a:rPr lang="sv-SE" i="1" dirty="0" smtClean="0"/>
              <a:t>y</a:t>
            </a:r>
            <a:r>
              <a:rPr lang="sv-SE" dirty="0" smtClean="0"/>
              <a:t>) = </a:t>
            </a:r>
            <a:r>
              <a:rPr lang="sv-SE" dirty="0" err="1" smtClean="0"/>
              <a:t>ln</a:t>
            </a:r>
            <a:r>
              <a:rPr lang="sv-SE" i="1" dirty="0" err="1" smtClean="0"/>
              <a:t>x</a:t>
            </a:r>
            <a:r>
              <a:rPr lang="sv-SE" dirty="0" smtClean="0"/>
              <a:t> – </a:t>
            </a:r>
            <a:r>
              <a:rPr lang="sv-SE" dirty="0" err="1" smtClean="0"/>
              <a:t>ln</a:t>
            </a:r>
            <a:r>
              <a:rPr lang="sv-SE" i="1" dirty="0" err="1" smtClean="0"/>
              <a:t>y</a:t>
            </a:r>
            <a:endParaRPr lang="sv-SE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</a:t>
            </a:r>
            <a:r>
              <a:rPr lang="sv-SE" i="1" dirty="0" err="1" smtClean="0"/>
              <a:t>x</a:t>
            </a:r>
            <a:r>
              <a:rPr lang="sv-SE" i="1" baseline="30000" dirty="0" err="1" smtClean="0"/>
              <a:t>k</a:t>
            </a:r>
            <a:r>
              <a:rPr lang="sv-SE" dirty="0" smtClean="0"/>
              <a:t> = </a:t>
            </a:r>
            <a:r>
              <a:rPr lang="sv-SE" i="1" dirty="0" err="1" smtClean="0"/>
              <a:t>k</a:t>
            </a:r>
            <a:r>
              <a:rPr lang="sv-SE" dirty="0" err="1" smtClean="0"/>
              <a:t>·ln</a:t>
            </a:r>
            <a:r>
              <a:rPr lang="sv-SE" i="1" dirty="0" err="1" smtClean="0"/>
              <a:t>x</a:t>
            </a:r>
            <a:endParaRPr lang="sv-SE" i="1" dirty="0" smtClean="0"/>
          </a:p>
          <a:p>
            <a:pPr>
              <a:spcBef>
                <a:spcPts val="2400"/>
              </a:spcBef>
              <a:buNone/>
            </a:pPr>
            <a:r>
              <a:rPr lang="sv-SE" sz="1600" b="1" i="1" dirty="0" smtClean="0">
                <a:solidFill>
                  <a:schemeClr val="accent4">
                    <a:lumMod val="75000"/>
                  </a:schemeClr>
                </a:solidFill>
              </a:rPr>
              <a:t>Jämför ovanstående med potensräkningsreglerna!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2871E-3C80-4B3B-85CD-1A0B16E31AE5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4769736" y="3275840"/>
            <a:ext cx="3402664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ts val="2900"/>
              </a:lnSpc>
              <a:spcBef>
                <a:spcPts val="1800"/>
              </a:spcBef>
              <a:spcAft>
                <a:spcPts val="0"/>
              </a:spcAft>
              <a:buClrTx/>
              <a:buSzPct val="93000"/>
              <a:buFont typeface="Verdana" pitchFamily="34" charset="0"/>
              <a:buChar char="●"/>
              <a:tabLst/>
              <a:defRPr/>
            </a:pPr>
            <a:r>
              <a:rPr kumimoji="0" lang="sv-S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ln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= 0</a:t>
            </a:r>
          </a:p>
          <a:p>
            <a:pPr marL="342900" marR="0" lvl="0" indent="-342900" algn="l" defTabSz="914400" rtl="0" eaLnBrk="1" fontAlgn="auto" latinLnBrk="0" hangingPunct="1">
              <a:lnSpc>
                <a:spcPts val="2900"/>
              </a:lnSpc>
              <a:spcBef>
                <a:spcPts val="1800"/>
              </a:spcBef>
              <a:spcAft>
                <a:spcPts val="0"/>
              </a:spcAft>
              <a:buClrTx/>
              <a:buSzPct val="93000"/>
              <a:buFont typeface="Verdana" pitchFamily="34" charset="0"/>
              <a:buChar char="●"/>
              <a:tabLst/>
              <a:defRPr/>
            </a:pPr>
            <a:r>
              <a:rPr kumimoji="0" lang="sv-S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ln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sv-SE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= 1</a:t>
            </a:r>
          </a:p>
          <a:p>
            <a:pPr marL="342900" marR="0" lvl="0" indent="-342900" algn="l" defTabSz="914400" rtl="0" eaLnBrk="1" fontAlgn="auto" latinLnBrk="0" hangingPunct="1">
              <a:lnSpc>
                <a:spcPts val="2900"/>
              </a:lnSpc>
              <a:spcBef>
                <a:spcPts val="1800"/>
              </a:spcBef>
              <a:spcAft>
                <a:spcPts val="0"/>
              </a:spcAft>
              <a:buClrTx/>
              <a:buSzPct val="93000"/>
              <a:buFont typeface="Verdana" pitchFamily="34" charset="0"/>
              <a:buChar char="●"/>
              <a:tabLst/>
              <a:defRPr/>
            </a:pPr>
            <a:r>
              <a:rPr lang="sv-SE" sz="2000" noProof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ln</a:t>
            </a:r>
            <a:r>
              <a:rPr lang="sv-SE" sz="20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sv-SE" sz="2000" i="1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sv-SE" sz="2000" i="1" baseline="300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sv-SE" sz="20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= </a:t>
            </a:r>
            <a:r>
              <a:rPr lang="sv-SE" sz="2000" i="1" noProof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sv-SE" sz="2000" baseline="30000" noProof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ln</a:t>
            </a:r>
            <a:r>
              <a:rPr lang="sv-SE" sz="2000" i="1" baseline="30000" noProof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sv-SE" sz="20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sv-SE" sz="2000" i="1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endParaRPr kumimoji="0" lang="sv-SE" sz="200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2400"/>
              </a:spcBef>
              <a:buFont typeface="+mj-lt"/>
              <a:buAutoNum type="arabicPeriod" startAt="21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21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21"/>
            </a:pPr>
            <a:r>
              <a:rPr lang="sv-SE" dirty="0" smtClean="0"/>
              <a:t> </a:t>
            </a:r>
          </a:p>
          <a:p>
            <a:pPr marL="1619250" indent="-1619250">
              <a:spcBef>
                <a:spcPts val="2400"/>
              </a:spcBef>
              <a:buFont typeface="+mj-lt"/>
              <a:buAutoNum type="arabicPeriod" startAt="21"/>
            </a:pPr>
            <a:r>
              <a:rPr lang="sv-SE" dirty="0" smtClean="0"/>
              <a:t>  </a:t>
            </a: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E9F9-2592-45B9-B301-0A1F1123835B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323578" y="1359241"/>
          <a:ext cx="4400550" cy="395287"/>
        </p:xfrm>
        <a:graphic>
          <a:graphicData uri="http://schemas.openxmlformats.org/presentationml/2006/ole">
            <p:oleObj spid="_x0000_s43010" name="Ekvation" r:id="rId3" imgW="2705040" imgH="241200" progId="Equation.3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1349928" y="2686050"/>
          <a:ext cx="3843337" cy="373063"/>
        </p:xfrm>
        <a:graphic>
          <a:graphicData uri="http://schemas.openxmlformats.org/presentationml/2006/ole">
            <p:oleObj spid="_x0000_s43011" name="Ekvation" r:id="rId4" imgW="2361960" imgH="228600" progId="Equation.3">
              <p:embed/>
            </p:oleObj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1367072" y="4037184"/>
          <a:ext cx="6980238" cy="787400"/>
        </p:xfrm>
        <a:graphic>
          <a:graphicData uri="http://schemas.openxmlformats.org/presentationml/2006/ole">
            <p:oleObj spid="_x0000_s43013" name="Ekvation" r:id="rId5" imgW="4292280" imgH="482400" progId="Equation.3">
              <p:embed/>
            </p:oleObj>
          </a:graphicData>
        </a:graphic>
      </p:graphicFrame>
      <p:graphicFrame>
        <p:nvGraphicFramePr>
          <p:cNvPr id="43018" name="Object 10"/>
          <p:cNvGraphicFramePr>
            <a:graphicFrameLocks noChangeAspect="1"/>
          </p:cNvGraphicFramePr>
          <p:nvPr/>
        </p:nvGraphicFramePr>
        <p:xfrm>
          <a:off x="1331640" y="2031887"/>
          <a:ext cx="1177925" cy="352425"/>
        </p:xfrm>
        <a:graphic>
          <a:graphicData uri="http://schemas.openxmlformats.org/presentationml/2006/ole">
            <p:oleObj spid="_x0000_s43018" name="Ekvation" r:id="rId6" imgW="723600" imgH="215640" progId="Equation.3">
              <p:embed/>
            </p:oleObj>
          </a:graphicData>
        </a:graphic>
      </p:graphicFrame>
      <p:graphicFrame>
        <p:nvGraphicFramePr>
          <p:cNvPr id="43019" name="Object 11"/>
          <p:cNvGraphicFramePr>
            <a:graphicFrameLocks noChangeAspect="1"/>
          </p:cNvGraphicFramePr>
          <p:nvPr/>
        </p:nvGraphicFramePr>
        <p:xfrm>
          <a:off x="1357928" y="3398076"/>
          <a:ext cx="723900" cy="373062"/>
        </p:xfrm>
        <a:graphic>
          <a:graphicData uri="http://schemas.openxmlformats.org/presentationml/2006/ole">
            <p:oleObj spid="_x0000_s43019" name="Ekvation" r:id="rId7" imgW="444240" imgH="228600" progId="Equation.3">
              <p:embed/>
            </p:oleObj>
          </a:graphicData>
        </a:graphic>
      </p:graphicFrame>
      <p:sp>
        <p:nvSpPr>
          <p:cNvPr id="13" name="Rektangel 12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  <p:sp>
        <p:nvSpPr>
          <p:cNvPr id="14" name="Rektangel 13"/>
          <p:cNvSpPr/>
          <p:nvPr/>
        </p:nvSpPr>
        <p:spPr>
          <a:xfrm>
            <a:off x="2295176" y="3350136"/>
            <a:ext cx="60435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existerar 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ej oavsett värdet på </a:t>
            </a:r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a.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Går mot -∞.</a:t>
            </a:r>
            <a:endParaRPr lang="sv-S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2400"/>
              </a:spcBef>
              <a:buFont typeface="+mj-lt"/>
              <a:buAutoNum type="arabicPeriod" startAt="26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26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26"/>
            </a:pPr>
            <a:r>
              <a:rPr lang="sv-SE" dirty="0" smtClean="0"/>
              <a:t> </a:t>
            </a:r>
          </a:p>
          <a:p>
            <a:pPr marL="712788" indent="-712788">
              <a:spcBef>
                <a:spcPts val="4200"/>
              </a:spcBef>
              <a:buFont typeface="+mj-lt"/>
              <a:buAutoNum type="arabicPeriod" startAt="26"/>
            </a:pPr>
            <a:r>
              <a:rPr lang="sv-SE" dirty="0" smtClean="0"/>
              <a:t> Sätt t.ex. 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y</a:t>
            </a:r>
            <a:r>
              <a:rPr lang="sv-SE" dirty="0" smtClean="0"/>
              <a:t> = 1</a:t>
            </a:r>
          </a:p>
          <a:p>
            <a:pPr marL="712788" indent="-712788">
              <a:spcBef>
                <a:spcPts val="2400"/>
              </a:spcBef>
              <a:buFont typeface="+mj-lt"/>
              <a:buAutoNum type="arabicPeriod" startAt="26"/>
            </a:pPr>
            <a:r>
              <a:rPr lang="sv-SE" dirty="0" smtClean="0"/>
              <a:t> Sätt t.ex. 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y</a:t>
            </a:r>
            <a:r>
              <a:rPr lang="sv-SE" dirty="0" smtClean="0"/>
              <a:t> = 1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E9F9-2592-45B9-B301-0A1F1123835B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1403648" y="2007128"/>
          <a:ext cx="6235700" cy="414338"/>
        </p:xfrm>
        <a:graphic>
          <a:graphicData uri="http://schemas.openxmlformats.org/presentationml/2006/ole">
            <p:oleObj spid="_x0000_s96261" name="Ekvation" r:id="rId3" imgW="3835080" imgH="253800" progId="Equation.3">
              <p:embed/>
            </p:oleObj>
          </a:graphicData>
        </a:graphic>
      </p:graphicFrame>
      <p:graphicFrame>
        <p:nvGraphicFramePr>
          <p:cNvPr id="96263" name="Object 7"/>
          <p:cNvGraphicFramePr>
            <a:graphicFrameLocks noChangeAspect="1"/>
          </p:cNvGraphicFramePr>
          <p:nvPr/>
        </p:nvGraphicFramePr>
        <p:xfrm>
          <a:off x="1395810" y="1359056"/>
          <a:ext cx="2024062" cy="311150"/>
        </p:xfrm>
        <a:graphic>
          <a:graphicData uri="http://schemas.openxmlformats.org/presentationml/2006/ole">
            <p:oleObj spid="_x0000_s96263" name="Ekvation" r:id="rId4" imgW="1244520" imgH="190440" progId="Equation.3">
              <p:embed/>
            </p:oleObj>
          </a:graphicData>
        </a:graphic>
      </p:graphicFrame>
      <p:graphicFrame>
        <p:nvGraphicFramePr>
          <p:cNvPr id="96264" name="Object 6"/>
          <p:cNvGraphicFramePr>
            <a:graphicFrameLocks noChangeAspect="1"/>
          </p:cNvGraphicFramePr>
          <p:nvPr/>
        </p:nvGraphicFramePr>
        <p:xfrm>
          <a:off x="1437589" y="2536063"/>
          <a:ext cx="2189163" cy="746125"/>
        </p:xfrm>
        <a:graphic>
          <a:graphicData uri="http://schemas.openxmlformats.org/presentationml/2006/ole">
            <p:oleObj spid="_x0000_s96264" name="Ekvation" r:id="rId5" imgW="1346040" imgH="457200" progId="Equation.3">
              <p:embed/>
            </p:oleObj>
          </a:graphicData>
        </a:graphic>
      </p:graphicFrame>
      <p:sp>
        <p:nvSpPr>
          <p:cNvPr id="14" name="Rektangel 13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Exponentialfunktion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u="sng" dirty="0" smtClean="0"/>
              <a:t>Allmänt</a:t>
            </a:r>
            <a:r>
              <a:rPr lang="sv-SE" dirty="0" smtClean="0"/>
              <a:t>:</a:t>
            </a:r>
          </a:p>
          <a:p>
            <a:r>
              <a:rPr lang="sv-SE" dirty="0" smtClean="0"/>
              <a:t>Basen </a:t>
            </a:r>
            <a:r>
              <a:rPr lang="sv-SE" i="1" dirty="0" smtClean="0"/>
              <a:t>a</a:t>
            </a:r>
            <a:r>
              <a:rPr lang="sv-SE" dirty="0" smtClean="0"/>
              <a:t> upphöjs till </a:t>
            </a:r>
            <a:r>
              <a:rPr lang="sv-SE" i="1" dirty="0" smtClean="0"/>
              <a:t>x</a:t>
            </a:r>
            <a:r>
              <a:rPr lang="sv-SE" dirty="0" smtClean="0"/>
              <a:t>:  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sv-SE" i="1" dirty="0" smtClean="0"/>
              <a:t>a</a:t>
            </a:r>
            <a:r>
              <a:rPr lang="sv-SE" i="1" baseline="30000" dirty="0" smtClean="0"/>
              <a:t>x</a:t>
            </a:r>
            <a:endParaRPr lang="sv-SE" baseline="30000" dirty="0" smtClean="0"/>
          </a:p>
          <a:p>
            <a:r>
              <a:rPr lang="sv-SE" i="1" dirty="0" smtClean="0"/>
              <a:t>a</a:t>
            </a:r>
            <a:r>
              <a:rPr lang="sv-SE" dirty="0" smtClean="0"/>
              <a:t> &gt; 0</a:t>
            </a:r>
          </a:p>
          <a:p>
            <a:r>
              <a:rPr lang="sv-SE" dirty="0" smtClean="0"/>
              <a:t>Då </a:t>
            </a:r>
            <a:r>
              <a:rPr lang="sv-SE" i="1" dirty="0" smtClean="0"/>
              <a:t>a</a:t>
            </a:r>
            <a:r>
              <a:rPr lang="sv-SE" dirty="0" smtClean="0"/>
              <a:t> &gt; 0 följer att </a:t>
            </a:r>
            <a:r>
              <a:rPr lang="sv-SE" i="1" dirty="0" smtClean="0"/>
              <a:t>a</a:t>
            </a:r>
            <a:r>
              <a:rPr lang="sv-SE" i="1" baseline="30000" dirty="0" smtClean="0"/>
              <a:t>x</a:t>
            </a:r>
            <a:r>
              <a:rPr lang="sv-SE" dirty="0" smtClean="0"/>
              <a:t> &gt; 0 oavsett värde på </a:t>
            </a:r>
            <a:r>
              <a:rPr lang="sv-SE" i="1" dirty="0" smtClean="0"/>
              <a:t>x</a:t>
            </a:r>
          </a:p>
          <a:p>
            <a:endParaRPr lang="sv-SE" dirty="0" smtClean="0"/>
          </a:p>
          <a:p>
            <a:pPr>
              <a:buNone/>
            </a:pPr>
            <a:r>
              <a:rPr lang="sv-SE" u="sng" dirty="0" smtClean="0"/>
              <a:t>Naturliga logaritm</a:t>
            </a:r>
            <a:r>
              <a:rPr lang="sv-SE" dirty="0" smtClean="0"/>
              <a:t>:</a:t>
            </a:r>
          </a:p>
          <a:p>
            <a:r>
              <a:rPr lang="sv-SE" dirty="0" smtClean="0"/>
              <a:t>Oftast använt är basen e ≈ 2,7182818…..</a:t>
            </a:r>
          </a:p>
          <a:p>
            <a:r>
              <a:rPr lang="sv-SE" dirty="0" smtClean="0"/>
              <a:t>Skrivs även som</a:t>
            </a:r>
          </a:p>
          <a:p>
            <a:pPr>
              <a:buNone/>
            </a:pPr>
            <a:r>
              <a:rPr lang="sv-SE" dirty="0" smtClean="0"/>
              <a:t>			</a:t>
            </a:r>
            <a:r>
              <a:rPr lang="sv-SE" dirty="0" err="1" smtClean="0"/>
              <a:t>exp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sv-SE" i="1" dirty="0" smtClean="0"/>
              <a:t>e</a:t>
            </a:r>
            <a:r>
              <a:rPr lang="sv-SE" i="1" baseline="30000" dirty="0" smtClean="0"/>
              <a:t>x</a:t>
            </a:r>
            <a:endParaRPr lang="sv-SE" i="1" baseline="300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Kombinatorik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Att räkna ut hur många sätt något kan göras</a:t>
            </a:r>
          </a:p>
          <a:p>
            <a:pPr marL="0" indent="0">
              <a:buNone/>
            </a:pPr>
            <a:r>
              <a:rPr lang="sv-SE" dirty="0" smtClean="0"/>
              <a:t>Antal kombinationer</a:t>
            </a:r>
          </a:p>
          <a:p>
            <a:pPr marL="0" indent="0">
              <a:buNone/>
            </a:pPr>
            <a:endParaRPr lang="sv-SE" sz="1050" dirty="0" smtClean="0"/>
          </a:p>
          <a:p>
            <a:pPr marL="0" indent="0">
              <a:buNone/>
            </a:pPr>
            <a:r>
              <a:rPr lang="sv-SE" dirty="0" smtClean="0"/>
              <a:t>Ex. Matsedel med </a:t>
            </a:r>
            <a:r>
              <a:rPr lang="sv-SE" b="1" i="1" dirty="0" smtClean="0">
                <a:solidFill>
                  <a:schemeClr val="accent4">
                    <a:lumMod val="75000"/>
                  </a:schemeClr>
                </a:solidFill>
              </a:rPr>
              <a:t>tre förrätter</a:t>
            </a:r>
            <a:r>
              <a:rPr lang="sv-SE" dirty="0" smtClean="0"/>
              <a:t>,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fyra huvudrätter </a:t>
            </a:r>
            <a:r>
              <a:rPr lang="sv-SE" dirty="0" smtClean="0"/>
              <a:t>och </a:t>
            </a:r>
            <a:r>
              <a:rPr lang="sv-SE" b="1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två efterrätter</a:t>
            </a:r>
            <a:r>
              <a:rPr lang="sv-SE" dirty="0" smtClean="0"/>
              <a:t>. På hur många olika sätt kan en trerätters måltid komponeras?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Svar:</a:t>
            </a:r>
          </a:p>
          <a:p>
            <a:pPr marL="0" indent="0">
              <a:buNone/>
            </a:pPr>
            <a:r>
              <a:rPr lang="sv-SE" dirty="0" smtClean="0"/>
              <a:t>Illustration med träddiagram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B3C1-A1FD-4484-98FF-E814A9A88DEC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vi ska gå igenom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Mängdlära	</a:t>
            </a:r>
            <a:r>
              <a:rPr lang="sv-SE" dirty="0" smtClean="0">
                <a:sym typeface="Wingdings"/>
              </a:rPr>
              <a:t></a:t>
            </a:r>
            <a:endParaRPr lang="sv-SE" dirty="0" smtClean="0"/>
          </a:p>
          <a:p>
            <a:r>
              <a:rPr lang="sv-SE" dirty="0" smtClean="0"/>
              <a:t>Absolutbelopp</a:t>
            </a:r>
          </a:p>
          <a:p>
            <a:r>
              <a:rPr lang="sv-SE" dirty="0" smtClean="0"/>
              <a:t>Summatecknet</a:t>
            </a:r>
          </a:p>
          <a:p>
            <a:r>
              <a:rPr lang="sv-SE" dirty="0" smtClean="0"/>
              <a:t>Potensräkning</a:t>
            </a:r>
          </a:p>
          <a:p>
            <a:r>
              <a:rPr lang="sv-SE" dirty="0" smtClean="0"/>
              <a:t>Logaritmer och exponentialfunktionen</a:t>
            </a:r>
          </a:p>
          <a:p>
            <a:r>
              <a:rPr lang="sv-SE" dirty="0" smtClean="0"/>
              <a:t>Kombinatorik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AED6-B57F-4C4D-8BC5-686BF0F43C25}" type="datetime1">
              <a:rPr lang="sv-SE" smtClean="0"/>
              <a:pPr/>
              <a:t>2013-09-03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Multiplikationsprincipen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v-SE" u="sng" dirty="0" smtClean="0"/>
          </a:p>
          <a:p>
            <a:r>
              <a:rPr lang="sv-SE" dirty="0" smtClean="0"/>
              <a:t>Ett experiment har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sv-SE" dirty="0" smtClean="0"/>
              <a:t> möjliga utfall</a:t>
            </a:r>
          </a:p>
          <a:p>
            <a:r>
              <a:rPr lang="sv-SE" dirty="0" smtClean="0"/>
              <a:t>Ett annat efterföljande experiment har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sv-SE" dirty="0" smtClean="0"/>
              <a:t> möjliga utfall</a:t>
            </a:r>
          </a:p>
          <a:p>
            <a:pPr lvl="1"/>
            <a:endParaRPr lang="sv-SE" dirty="0" smtClean="0"/>
          </a:p>
          <a:p>
            <a:r>
              <a:rPr lang="sv-SE" dirty="0" smtClean="0"/>
              <a:t>Vi gör först det ena sedan det andra experimentet</a:t>
            </a:r>
          </a:p>
          <a:p>
            <a:r>
              <a:rPr lang="sv-SE" dirty="0" smtClean="0"/>
              <a:t>Totalt finns det</a:t>
            </a:r>
          </a:p>
          <a:p>
            <a:pPr>
              <a:buNone/>
            </a:pPr>
            <a:r>
              <a:rPr lang="sv-SE" dirty="0" smtClean="0"/>
              <a:t>				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sv-SE" dirty="0" smtClean="0"/>
              <a:t> ×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  <a:p>
            <a:pPr>
              <a:buNone/>
            </a:pPr>
            <a:r>
              <a:rPr lang="sv-SE" dirty="0" smtClean="0"/>
              <a:t>	möjliga kombinationer av utfall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F588-1BCC-4D35-895A-9888350EA081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5220072" y="4150821"/>
            <a:ext cx="36724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i="1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Obs! </a:t>
            </a:r>
            <a:r>
              <a:rPr lang="sv-SE" i="1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sv-SE" baseline="-25000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sv-SE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kan påverkas av utfallet i första experimentet!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Kombinatorik,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u="sng" dirty="0" smtClean="0"/>
              <a:t>Exempel</a:t>
            </a:r>
          </a:p>
          <a:p>
            <a:pPr>
              <a:buNone/>
            </a:pPr>
            <a:r>
              <a:rPr lang="sv-SE" dirty="0" smtClean="0"/>
              <a:t>Påse med numrerade kulor 1, …, </a:t>
            </a:r>
            <a:r>
              <a:rPr lang="sv-SE" i="1" dirty="0" smtClean="0"/>
              <a:t>n</a:t>
            </a:r>
            <a:endParaRPr lang="sv-SE" dirty="0" smtClean="0"/>
          </a:p>
          <a:p>
            <a:pPr>
              <a:buNone/>
            </a:pPr>
            <a:endParaRPr lang="sv-SE" i="1" dirty="0" smtClean="0"/>
          </a:p>
          <a:p>
            <a:r>
              <a:rPr lang="sv-SE" dirty="0" smtClean="0"/>
              <a:t>Dra en kula slumpmässigt och notera dess nummer</a:t>
            </a:r>
          </a:p>
          <a:p>
            <a:pPr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Hur många möjliga utfall?</a:t>
            </a:r>
          </a:p>
          <a:p>
            <a:r>
              <a:rPr lang="sv-SE" dirty="0" smtClean="0"/>
              <a:t>Dra en kula till slumpmässigt och notera dess nummer</a:t>
            </a:r>
          </a:p>
          <a:p>
            <a:pPr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Hur många möjliga utfall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sv-SE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Med eller utan återläggning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u="sng" dirty="0" smtClean="0">
                <a:solidFill>
                  <a:schemeClr val="accent4">
                    <a:lumMod val="75000"/>
                  </a:schemeClr>
                </a:solidFill>
              </a:rPr>
              <a:t>Utan</a:t>
            </a:r>
            <a:r>
              <a:rPr lang="sv-SE" dirty="0" smtClean="0"/>
              <a:t> återläggning (eng. </a:t>
            </a:r>
            <a:r>
              <a:rPr lang="sv-SE" i="1" dirty="0" err="1" smtClean="0"/>
              <a:t>without</a:t>
            </a:r>
            <a:r>
              <a:rPr lang="sv-SE" i="1" dirty="0" smtClean="0"/>
              <a:t> </a:t>
            </a:r>
            <a:r>
              <a:rPr lang="sv-SE" i="1" dirty="0" err="1" smtClean="0"/>
              <a:t>replacement</a:t>
            </a:r>
            <a:r>
              <a:rPr lang="sv-SE" dirty="0" smtClean="0"/>
              <a:t>)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Dvs. kula dragen i första kan inte dras i nästa</a:t>
            </a:r>
          </a:p>
          <a:p>
            <a:pPr lvl="1"/>
            <a:r>
              <a:rPr lang="sv-SE" dirty="0" smtClean="0"/>
              <a:t>Hur många möjliga kombinationer?</a:t>
            </a:r>
          </a:p>
          <a:p>
            <a:pPr lvl="1">
              <a:lnSpc>
                <a:spcPct val="150000"/>
              </a:lnSpc>
              <a:buNone/>
            </a:pPr>
            <a:r>
              <a:rPr lang="sv-SE" dirty="0" smtClean="0"/>
              <a:t>	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2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·(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-1)</a:t>
            </a:r>
          </a:p>
          <a:p>
            <a:pPr lvl="1"/>
            <a:endParaRPr lang="sv-SE" dirty="0" smtClean="0"/>
          </a:p>
          <a:p>
            <a:r>
              <a:rPr lang="sv-SE" b="1" u="sng" dirty="0" smtClean="0">
                <a:solidFill>
                  <a:schemeClr val="accent4">
                    <a:lumMod val="75000"/>
                  </a:schemeClr>
                </a:solidFill>
              </a:rPr>
              <a:t>Med</a:t>
            </a:r>
            <a:r>
              <a:rPr lang="sv-SE" dirty="0" smtClean="0"/>
              <a:t> återläggning (eng. </a:t>
            </a:r>
            <a:r>
              <a:rPr lang="sv-SE" i="1" dirty="0" smtClean="0"/>
              <a:t>with </a:t>
            </a:r>
            <a:r>
              <a:rPr lang="sv-SE" i="1" dirty="0" err="1" smtClean="0"/>
              <a:t>replacement</a:t>
            </a:r>
            <a:r>
              <a:rPr lang="sv-SE" dirty="0" smtClean="0"/>
              <a:t>)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Dvs. kula dragen i första kan dras i nästa</a:t>
            </a:r>
          </a:p>
          <a:p>
            <a:pPr lvl="1"/>
            <a:r>
              <a:rPr lang="sv-SE" dirty="0" smtClean="0"/>
              <a:t>Hur många möjliga kombinationer?</a:t>
            </a:r>
          </a:p>
          <a:p>
            <a:pPr lvl="1">
              <a:lnSpc>
                <a:spcPct val="150000"/>
              </a:lnSpc>
              <a:buNone/>
            </a:pPr>
            <a:r>
              <a:rPr lang="sv-SE" dirty="0" smtClean="0"/>
              <a:t>	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2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baseline="30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Flera dragningar, dra </a:t>
            </a:r>
            <a:r>
              <a:rPr lang="sv-SE" i="1" dirty="0" smtClean="0"/>
              <a:t>k</a:t>
            </a:r>
            <a:r>
              <a:rPr lang="sv-SE" dirty="0" smtClean="0"/>
              <a:t> gånger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u="sng" dirty="0" smtClean="0">
                <a:solidFill>
                  <a:schemeClr val="accent4">
                    <a:lumMod val="75000"/>
                  </a:schemeClr>
                </a:solidFill>
              </a:rPr>
              <a:t>Utan</a:t>
            </a:r>
            <a:r>
              <a:rPr lang="sv-SE" dirty="0" smtClean="0"/>
              <a:t> återläggning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Dvs. kula dragen kan inte dras i efterföljande</a:t>
            </a:r>
          </a:p>
          <a:p>
            <a:pPr lvl="1"/>
            <a:r>
              <a:rPr lang="sv-SE" dirty="0" smtClean="0"/>
              <a:t>Hur många möjliga kombinationer?</a:t>
            </a:r>
          </a:p>
          <a:p>
            <a:pPr lvl="1">
              <a:lnSpc>
                <a:spcPct val="150000"/>
              </a:lnSpc>
              <a:buNone/>
            </a:pPr>
            <a:r>
              <a:rPr lang="sv-SE" dirty="0" smtClean="0"/>
              <a:t>	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2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· …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i="1" baseline="-25000" dirty="0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-1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·(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-1)· … ·(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+1)</a:t>
            </a:r>
          </a:p>
          <a:p>
            <a:pPr lvl="1"/>
            <a:endParaRPr lang="sv-SE" dirty="0" smtClean="0"/>
          </a:p>
          <a:p>
            <a:r>
              <a:rPr lang="sv-SE" b="1" u="sng" dirty="0" smtClean="0">
                <a:solidFill>
                  <a:schemeClr val="accent4">
                    <a:lumMod val="75000"/>
                  </a:schemeClr>
                </a:solidFill>
              </a:rPr>
              <a:t>Med</a:t>
            </a:r>
            <a:r>
              <a:rPr lang="sv-SE" dirty="0" smtClean="0"/>
              <a:t> återläggning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Dvs. kula dragen kan dras flera gånger i efterföljande</a:t>
            </a:r>
          </a:p>
          <a:p>
            <a:pPr lvl="1"/>
            <a:r>
              <a:rPr lang="sv-SE" dirty="0" smtClean="0"/>
              <a:t>Hur många möjliga kombinationer?</a:t>
            </a:r>
          </a:p>
          <a:p>
            <a:pPr lvl="1">
              <a:lnSpc>
                <a:spcPct val="150000"/>
              </a:lnSpc>
              <a:buNone/>
            </a:pPr>
            <a:r>
              <a:rPr lang="sv-SE" dirty="0" smtClean="0"/>
              <a:t>	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2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· …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i="1" baseline="-25000" dirty="0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-1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k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sv-SE" b="1" i="1" dirty="0" err="1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i="1" baseline="30000" dirty="0" err="1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endParaRPr lang="sv-SE" b="1" i="1" baseline="300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Kombinatorik,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Spelar </a:t>
            </a:r>
            <a:r>
              <a:rPr lang="sv-SE" b="1" i="1" dirty="0" smtClean="0"/>
              <a:t>ordningen</a:t>
            </a:r>
            <a:r>
              <a:rPr lang="sv-SE" dirty="0" smtClean="0"/>
              <a:t> någon roll? 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u="sng" dirty="0" smtClean="0"/>
              <a:t>Två fall</a:t>
            </a:r>
            <a:r>
              <a:rPr lang="sv-SE" dirty="0" smtClean="0"/>
              <a:t>:</a:t>
            </a:r>
          </a:p>
          <a:p>
            <a:pPr>
              <a:spcBef>
                <a:spcPts val="1200"/>
              </a:spcBef>
            </a:pPr>
            <a:r>
              <a:rPr lang="sv-SE" dirty="0" smtClean="0"/>
              <a:t>Ordningen spelar roll	</a:t>
            </a:r>
          </a:p>
          <a:p>
            <a:pPr>
              <a:spcBef>
                <a:spcPts val="1200"/>
              </a:spcBef>
            </a:pPr>
            <a:r>
              <a:rPr lang="sv-SE" dirty="0" smtClean="0"/>
              <a:t>Ordningen spelar ingen roll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Ordnat – Ej ordnat 1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Från en mängd bestående av sex tal {1,2,3,4,5,6} dras tre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utan återläggning</a:t>
            </a:r>
          </a:p>
          <a:p>
            <a:endParaRPr lang="sv-SE" dirty="0" smtClean="0"/>
          </a:p>
          <a:p>
            <a:r>
              <a:rPr lang="sv-SE" u="sng" dirty="0" smtClean="0"/>
              <a:t>Ordnad</a:t>
            </a:r>
            <a:r>
              <a:rPr lang="sv-SE" dirty="0" smtClean="0"/>
              <a:t> - vi skiljer t.ex. på utfallen</a:t>
            </a:r>
          </a:p>
          <a:p>
            <a:pPr>
              <a:buNone/>
            </a:pPr>
            <a:r>
              <a:rPr lang="sv-SE" dirty="0" smtClean="0"/>
              <a:t>	(1,2,5), (1,5,2), (2,1,5), (2,5,1), (5,1,2) och (5,2,1)</a:t>
            </a:r>
          </a:p>
          <a:p>
            <a:endParaRPr lang="sv-SE" dirty="0" smtClean="0"/>
          </a:p>
          <a:p>
            <a:r>
              <a:rPr lang="sv-SE" u="sng" dirty="0" smtClean="0"/>
              <a:t>Ej ordnad</a:t>
            </a:r>
            <a:r>
              <a:rPr lang="sv-SE" dirty="0" smtClean="0"/>
              <a:t> - utfallen ovan betraktas som samma utfall</a:t>
            </a:r>
          </a:p>
          <a:p>
            <a:pPr>
              <a:buNone/>
            </a:pPr>
            <a:r>
              <a:rPr lang="sv-SE" dirty="0" smtClean="0"/>
              <a:t>	ex. {1,2,5} = {1,5,2} = …{5,2,1}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Ordnat – Ej ordnat 2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Från en mängd bestående av sex tal {1,2,3,4,5,6} dras tre </a:t>
            </a:r>
            <a:r>
              <a:rPr lang="sv-SE" b="1" i="1" dirty="0" smtClean="0">
                <a:solidFill>
                  <a:schemeClr val="accent4">
                    <a:lumMod val="75000"/>
                  </a:schemeClr>
                </a:solidFill>
              </a:rPr>
              <a:t>med återläggning</a:t>
            </a:r>
          </a:p>
          <a:p>
            <a:endParaRPr lang="sv-SE" dirty="0" smtClean="0"/>
          </a:p>
          <a:p>
            <a:r>
              <a:rPr lang="sv-SE" u="sng" dirty="0" smtClean="0"/>
              <a:t>Ordnad</a:t>
            </a:r>
            <a:r>
              <a:rPr lang="sv-SE" dirty="0" smtClean="0"/>
              <a:t> - vi skiljer t.ex. på utfallen</a:t>
            </a:r>
          </a:p>
          <a:p>
            <a:pPr>
              <a:buNone/>
            </a:pPr>
            <a:r>
              <a:rPr lang="sv-SE" dirty="0" smtClean="0"/>
              <a:t>	(1,1,5), (1,5,1), (5,1,1)</a:t>
            </a:r>
          </a:p>
          <a:p>
            <a:endParaRPr lang="sv-SE" dirty="0" smtClean="0"/>
          </a:p>
          <a:p>
            <a:r>
              <a:rPr lang="sv-SE" u="sng" dirty="0" smtClean="0"/>
              <a:t>Ej ordnad</a:t>
            </a:r>
            <a:r>
              <a:rPr lang="sv-SE" dirty="0" smtClean="0"/>
              <a:t> - utfallen ovan betraktas som samma utfall</a:t>
            </a:r>
          </a:p>
          <a:p>
            <a:pPr>
              <a:buNone/>
            </a:pPr>
            <a:r>
              <a:rPr lang="sv-SE" dirty="0" smtClean="0"/>
              <a:t>	ex. {1,1,5} = {1,5,1} = {5,1,1}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Dra </a:t>
            </a:r>
            <a:r>
              <a:rPr lang="sv-SE" i="1" dirty="0" smtClean="0"/>
              <a:t>k</a:t>
            </a:r>
            <a:r>
              <a:rPr lang="sv-SE" dirty="0" smtClean="0"/>
              <a:t> ur </a:t>
            </a:r>
            <a:r>
              <a:rPr lang="sv-SE" i="1" dirty="0" smtClean="0"/>
              <a:t>n</a:t>
            </a:r>
            <a:r>
              <a:rPr lang="sv-SE" dirty="0" smtClean="0"/>
              <a:t> – Hur många sätt?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Fyra fall: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Platshållare för innehåll 5"/>
          <p:cNvGraphicFramePr>
            <a:graphicFrameLocks/>
          </p:cNvGraphicFramePr>
          <p:nvPr/>
        </p:nvGraphicFramePr>
        <p:xfrm>
          <a:off x="884932" y="2132856"/>
          <a:ext cx="7287468" cy="21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4980"/>
                <a:gridCol w="2196244"/>
                <a:gridCol w="2196244"/>
              </a:tblGrid>
              <a:tr h="684000"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Ordnat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Ej ordnat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Med återläggning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Utan återläggning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/>
            <a:r>
              <a:rPr lang="sv-SE" dirty="0" smtClean="0"/>
              <a:t>Dra två tal ur mängden {1,2,3,4,5}</a:t>
            </a:r>
          </a:p>
          <a:p>
            <a:pPr marL="630238" lvl="1" indent="-273050"/>
            <a:r>
              <a:rPr lang="sv-SE" dirty="0" smtClean="0"/>
              <a:t>med återläggning och med hänsyn till ordningen</a:t>
            </a:r>
          </a:p>
          <a:p>
            <a:pPr marL="630238" lvl="1" indent="-273050"/>
            <a:r>
              <a:rPr lang="sv-SE" dirty="0" smtClean="0"/>
              <a:t>utan återläggning och med hänsyn till ordningen</a:t>
            </a:r>
          </a:p>
          <a:p>
            <a:pPr marL="630238" lvl="1" indent="-273050"/>
            <a:r>
              <a:rPr lang="sv-SE" dirty="0" smtClean="0"/>
              <a:t>med återläggning och utan hänsyn till ordningen</a:t>
            </a:r>
          </a:p>
          <a:p>
            <a:pPr marL="630238" lvl="1" indent="-273050"/>
            <a:r>
              <a:rPr lang="sv-SE" dirty="0" smtClean="0"/>
              <a:t>utan återläggning och utan hänsyn till ordningen</a:t>
            </a:r>
          </a:p>
          <a:p>
            <a:pPr marL="357188" indent="-357188"/>
            <a:endParaRPr lang="sv-SE" dirty="0" smtClean="0"/>
          </a:p>
          <a:p>
            <a:pPr marL="357188" indent="-357188">
              <a:buNone/>
            </a:pPr>
            <a:r>
              <a:rPr lang="sv-SE" dirty="0" smtClean="0"/>
              <a:t>	Lista i vart och ett av fallen alla tänkbara utfall!</a:t>
            </a:r>
          </a:p>
          <a:p>
            <a:pPr marL="357188" indent="-357188">
              <a:buNone/>
            </a:pPr>
            <a:endParaRPr lang="sv-SE" dirty="0" smtClean="0"/>
          </a:p>
          <a:p>
            <a:pPr marL="357188" indent="-357188">
              <a:buNone/>
            </a:pPr>
            <a:r>
              <a:rPr lang="sv-SE" dirty="0" smtClean="0"/>
              <a:t>	Här: </a:t>
            </a:r>
            <a:r>
              <a:rPr lang="sv-SE" i="1" dirty="0" smtClean="0"/>
              <a:t>k</a:t>
            </a:r>
            <a:r>
              <a:rPr lang="sv-SE" dirty="0" smtClean="0"/>
              <a:t> = 2 och </a:t>
            </a:r>
            <a:r>
              <a:rPr lang="sv-SE" i="1" dirty="0" smtClean="0"/>
              <a:t>n</a:t>
            </a:r>
            <a:r>
              <a:rPr lang="sv-SE" dirty="0" smtClean="0"/>
              <a:t> = 5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Börja med samtliga tänkbara kombinationer: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Och stryk sedan de som är irrelevanta för vardera fall och gruppera de som är ekvivalenta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1331640" y="2078856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Absolutbelopp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”Storleken” av ett tal, man bortser ifrån tecknet, + el. –</a:t>
            </a:r>
          </a:p>
          <a:p>
            <a:r>
              <a:rPr lang="sv-SE" dirty="0" smtClean="0"/>
              <a:t>Avstånd mellan två tal</a:t>
            </a:r>
          </a:p>
          <a:p>
            <a:r>
              <a:rPr lang="sv-SE" dirty="0" smtClean="0"/>
              <a:t>Ex.</a:t>
            </a:r>
          </a:p>
          <a:p>
            <a:pPr>
              <a:buNone/>
            </a:pPr>
            <a:r>
              <a:rPr lang="sv-SE" dirty="0" smtClean="0"/>
              <a:t>		|2| = 2		|-2| = 2</a:t>
            </a:r>
          </a:p>
          <a:p>
            <a:pPr>
              <a:buNone/>
            </a:pPr>
            <a:r>
              <a:rPr lang="sv-SE" dirty="0" smtClean="0"/>
              <a:t>		|7-2|= 5		|2-7| = 5</a:t>
            </a:r>
          </a:p>
          <a:p>
            <a:pPr>
              <a:spcBef>
                <a:spcPts val="2400"/>
              </a:spcBef>
            </a:pPr>
            <a:r>
              <a:rPr lang="sv-SE" dirty="0" smtClean="0"/>
              <a:t>Det gäller att </a:t>
            </a:r>
          </a:p>
          <a:p>
            <a:pPr>
              <a:buNone/>
            </a:pPr>
            <a:r>
              <a:rPr lang="sv-SE" dirty="0" smtClean="0"/>
              <a:t>		|</a:t>
            </a:r>
            <a:r>
              <a:rPr lang="sv-SE" i="1" dirty="0" smtClean="0"/>
              <a:t>x</a:t>
            </a:r>
            <a:r>
              <a:rPr lang="sv-SE" dirty="0" smtClean="0"/>
              <a:t>| = </a:t>
            </a:r>
            <a:r>
              <a:rPr lang="sv-SE" i="1" dirty="0" smtClean="0"/>
              <a:t>x</a:t>
            </a:r>
            <a:r>
              <a:rPr lang="sv-SE" dirty="0" smtClean="0"/>
              <a:t> om </a:t>
            </a:r>
            <a:r>
              <a:rPr lang="sv-SE" i="1" dirty="0" smtClean="0"/>
              <a:t>x</a:t>
            </a:r>
            <a:r>
              <a:rPr lang="sv-SE" dirty="0" smtClean="0"/>
              <a:t> </a:t>
            </a:r>
            <a:r>
              <a:rPr lang="sv-SE" dirty="0" smtClean="0">
                <a:latin typeface="Verdana"/>
                <a:ea typeface="Verdana"/>
                <a:cs typeface="Verdana"/>
              </a:rPr>
              <a:t>≥ 0</a:t>
            </a:r>
          </a:p>
          <a:p>
            <a:pPr>
              <a:buNone/>
            </a:pPr>
            <a:r>
              <a:rPr lang="sv-SE" dirty="0" smtClean="0">
                <a:latin typeface="Verdana"/>
                <a:ea typeface="Verdana"/>
                <a:cs typeface="Verdana"/>
              </a:rPr>
              <a:t>		|</a:t>
            </a:r>
            <a:r>
              <a:rPr lang="sv-SE" i="1" dirty="0" smtClean="0">
                <a:latin typeface="Verdana"/>
                <a:ea typeface="Verdana"/>
                <a:cs typeface="Verdana"/>
              </a:rPr>
              <a:t>x</a:t>
            </a:r>
            <a:r>
              <a:rPr lang="sv-SE" dirty="0" smtClean="0">
                <a:latin typeface="Verdana"/>
                <a:ea typeface="Verdana"/>
                <a:cs typeface="Verdana"/>
              </a:rPr>
              <a:t>| = -</a:t>
            </a:r>
            <a:r>
              <a:rPr lang="sv-SE" i="1" dirty="0" smtClean="0">
                <a:latin typeface="Verdana"/>
                <a:ea typeface="Verdana"/>
                <a:cs typeface="Verdana"/>
              </a:rPr>
              <a:t>x</a:t>
            </a:r>
            <a:r>
              <a:rPr lang="sv-SE" dirty="0" smtClean="0">
                <a:latin typeface="Verdana"/>
                <a:ea typeface="Verdana"/>
                <a:cs typeface="Verdana"/>
              </a:rPr>
              <a:t> om </a:t>
            </a:r>
            <a:r>
              <a:rPr lang="sv-SE" i="1" dirty="0" smtClean="0">
                <a:latin typeface="Verdana"/>
                <a:ea typeface="Verdana"/>
                <a:cs typeface="Verdana"/>
              </a:rPr>
              <a:t>x</a:t>
            </a:r>
            <a:r>
              <a:rPr lang="sv-SE" dirty="0" smtClean="0">
                <a:latin typeface="Verdana"/>
                <a:ea typeface="Verdana"/>
                <a:cs typeface="Verdana"/>
              </a:rPr>
              <a:t> &lt; 0</a:t>
            </a: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Övning, forts.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Med återläggning och med hänsyn till ordningen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Samtliga </a:t>
            </a:r>
            <a:r>
              <a:rPr lang="sv-SE" i="1" dirty="0" err="1" smtClean="0"/>
              <a:t>n</a:t>
            </a:r>
            <a:r>
              <a:rPr lang="sv-SE" dirty="0" err="1" smtClean="0"/>
              <a:t>·</a:t>
            </a:r>
            <a:r>
              <a:rPr lang="sv-SE" i="1" dirty="0" err="1" smtClean="0"/>
              <a:t>n</a:t>
            </a:r>
            <a:r>
              <a:rPr lang="sv-SE" dirty="0" smtClean="0"/>
              <a:t> = 5</a:t>
            </a:r>
            <a:r>
              <a:rPr lang="sv-SE" baseline="30000" dirty="0" smtClean="0"/>
              <a:t>2</a:t>
            </a:r>
            <a:r>
              <a:rPr lang="sv-SE" dirty="0" smtClean="0"/>
              <a:t> = 25 är unika utfall</a:t>
            </a:r>
          </a:p>
          <a:p>
            <a:r>
              <a:rPr lang="sv-SE" i="1" dirty="0" smtClean="0"/>
              <a:t>Är alla lika sannolika?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1331640" y="2078856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Övning, forts.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Utan återläggning och med hänsyn till ordningen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Samtliga 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-1) = 5·4 = 20 är unika utfall</a:t>
            </a:r>
          </a:p>
          <a:p>
            <a:r>
              <a:rPr lang="sv-SE" i="1" dirty="0" smtClean="0"/>
              <a:t>Är alla lika sannolika?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1331640" y="2078856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b="1" strike="sng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(1,1)</a:t>
                      </a:r>
                      <a:endParaRPr lang="sv-SE" b="1" strike="sng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(2,2)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(3,3)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(4,4)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(5,5)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Övning, forts.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Med återläggning och utan hänsyn till ordningen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Finns 15 unika utfall</a:t>
            </a:r>
          </a:p>
          <a:p>
            <a:r>
              <a:rPr lang="sv-SE" i="1" dirty="0" smtClean="0"/>
              <a:t>Är alla lika sannolika?</a:t>
            </a:r>
            <a:endParaRPr lang="sv-SE" i="1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827584" y="2078856"/>
          <a:ext cx="770485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  <a:gridCol w="1656184"/>
                <a:gridCol w="1584176"/>
                <a:gridCol w="11521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(1,2),(2,1)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(1,3),(3,1)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(2,3),(3,2)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(1,4),(4,1)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(2,4),(4,2)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(3,4),(4,3)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(5,1),(1,5)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(2,5),(5,2)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(3,5),(5,3)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(4,5),(5,4)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Övning, forts.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Utan återläggning och utan hänsyn till ordningen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Finns 10 unika utfall</a:t>
            </a:r>
          </a:p>
          <a:p>
            <a:r>
              <a:rPr lang="sv-SE" i="1" dirty="0" smtClean="0"/>
              <a:t>Är alla lika sannolika?</a:t>
            </a:r>
            <a:endParaRPr lang="sv-SE" i="1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827584" y="2078856"/>
          <a:ext cx="770485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  <a:gridCol w="1656184"/>
                <a:gridCol w="1584176"/>
                <a:gridCol w="1152128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(1,1)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(1,2),(2,1)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(2,2)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(1,3),(3,1)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(2,3),(3,2)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(3,3)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(1,4),(4,1)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(2,4),(4,2)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(3,4),(4,3)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(4,4)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(5,1),(1,5)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(2,5),(5,2)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(3,5),(5,3)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(4,5),(5,4)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strike="sng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(5,5)</a:t>
                      </a:r>
                      <a:endParaRPr lang="sv-SE" b="1" strike="sng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Permutationer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Ett arrangemang av </a:t>
            </a:r>
            <a:r>
              <a:rPr lang="sv-SE" b="1" i="1" dirty="0" smtClean="0"/>
              <a:t>k </a:t>
            </a:r>
            <a:r>
              <a:rPr lang="sv-SE" b="1" i="1" dirty="0" smtClean="0"/>
              <a:t>olika objekt</a:t>
            </a:r>
            <a:r>
              <a:rPr lang="sv-SE" dirty="0" smtClean="0"/>
              <a:t> i en </a:t>
            </a:r>
            <a:r>
              <a:rPr lang="sv-SE" b="1" i="1" dirty="0" smtClean="0"/>
              <a:t>bestämd ordning</a:t>
            </a:r>
            <a:r>
              <a:rPr lang="sv-SE" dirty="0" smtClean="0"/>
              <a:t> kallas för en </a:t>
            </a:r>
            <a:r>
              <a:rPr lang="sv-SE" b="1" i="1" dirty="0" smtClean="0"/>
              <a:t>permutation</a:t>
            </a:r>
            <a:r>
              <a:rPr lang="sv-SE" dirty="0" smtClean="0"/>
              <a:t> av objekten.</a:t>
            </a:r>
          </a:p>
          <a:p>
            <a:r>
              <a:rPr lang="sv-SE" dirty="0" smtClean="0"/>
              <a:t>Hur många unika permutationer kan man </a:t>
            </a:r>
            <a:r>
              <a:rPr lang="sv-SE" dirty="0" smtClean="0"/>
              <a:t>bilda?</a:t>
            </a:r>
            <a:endParaRPr lang="sv-SE" dirty="0" smtClean="0"/>
          </a:p>
          <a:p>
            <a:pPr>
              <a:spcBef>
                <a:spcPts val="1800"/>
              </a:spcBef>
            </a:pPr>
            <a:r>
              <a:rPr lang="sv-SE" dirty="0" smtClean="0"/>
              <a:t>Första väljs på </a:t>
            </a:r>
            <a:r>
              <a:rPr lang="sv-SE" i="1" dirty="0" smtClean="0"/>
              <a:t>k</a:t>
            </a:r>
            <a:r>
              <a:rPr lang="sv-SE" dirty="0" smtClean="0"/>
              <a:t> sätt, nästa på (</a:t>
            </a:r>
            <a:r>
              <a:rPr lang="sv-SE" i="1" dirty="0" smtClean="0"/>
              <a:t>k</a:t>
            </a:r>
            <a:r>
              <a:rPr lang="sv-SE" dirty="0" smtClean="0"/>
              <a:t>-1) sätt osv. Multiplikationsprincipen ger</a:t>
            </a:r>
          </a:p>
          <a:p>
            <a:pPr>
              <a:lnSpc>
                <a:spcPct val="100000"/>
              </a:lnSpc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! =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k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· (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-1) · (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-2) · … · 3 · 2 · 1</a:t>
            </a:r>
          </a:p>
          <a:p>
            <a:pPr>
              <a:spcBef>
                <a:spcPts val="3000"/>
              </a:spcBef>
            </a:pPr>
            <a:r>
              <a:rPr lang="sv-SE" b="1" i="1" dirty="0" smtClean="0"/>
              <a:t>k fakultet</a:t>
            </a:r>
            <a:r>
              <a:rPr lang="sv-SE" dirty="0" smtClean="0"/>
              <a:t> (eng. </a:t>
            </a:r>
            <a:r>
              <a:rPr lang="sv-SE" i="1" dirty="0" smtClean="0"/>
              <a:t>k </a:t>
            </a:r>
            <a:r>
              <a:rPr lang="sv-SE" i="1" dirty="0" err="1" smtClean="0"/>
              <a:t>factorial</a:t>
            </a:r>
            <a:r>
              <a:rPr lang="sv-SE" dirty="0" smtClean="0"/>
              <a:t>)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Permutationer,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Ex. På hur många olika sätt kan vi permutera de tre objekten A, B, C?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	Svar: 3! = 1×2×3 = 6 olika sätt, nämligen</a:t>
            </a:r>
          </a:p>
          <a:p>
            <a:pPr>
              <a:buNone/>
            </a:pPr>
            <a:r>
              <a:rPr lang="sv-SE" dirty="0" smtClean="0"/>
              <a:t>		ABC, ACB, BAC, BCA, CAB, CBA.</a:t>
            </a:r>
          </a:p>
          <a:p>
            <a:endParaRPr lang="sv-SE" dirty="0" smtClean="0"/>
          </a:p>
          <a:p>
            <a:r>
              <a:rPr lang="sv-SE" dirty="0" smtClean="0"/>
              <a:t>Rita ett träddiagram!</a:t>
            </a:r>
          </a:p>
          <a:p>
            <a:endParaRPr lang="sv-SE" dirty="0" smtClean="0"/>
          </a:p>
          <a:p>
            <a:r>
              <a:rPr lang="sv-SE" dirty="0" smtClean="0"/>
              <a:t>OBS! Man definierar </a:t>
            </a:r>
            <a:r>
              <a:rPr lang="sv-SE" b="1" dirty="0" smtClean="0"/>
              <a:t>0! = 1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Dra </a:t>
            </a:r>
            <a:r>
              <a:rPr lang="sv-SE" i="1" dirty="0" smtClean="0"/>
              <a:t>k</a:t>
            </a:r>
            <a:r>
              <a:rPr lang="sv-SE" dirty="0" smtClean="0"/>
              <a:t> ur </a:t>
            </a:r>
            <a:r>
              <a:rPr lang="sv-SE" i="1" dirty="0" smtClean="0"/>
              <a:t>n</a:t>
            </a:r>
            <a:r>
              <a:rPr lang="sv-SE" dirty="0" smtClean="0"/>
              <a:t> – Hur många sätt?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494864"/>
          </a:xfrm>
        </p:spPr>
        <p:txBody>
          <a:bodyPr>
            <a:normAutofit/>
          </a:bodyPr>
          <a:lstStyle/>
          <a:p>
            <a:r>
              <a:rPr lang="sv-SE" dirty="0" smtClean="0"/>
              <a:t>Fyra fall: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1 och 2 ovan torde vara lätta att förstå nu (även 2?)</a:t>
            </a:r>
          </a:p>
          <a:p>
            <a:r>
              <a:rPr lang="sv-SE" dirty="0" smtClean="0"/>
              <a:t>3 och särskilt 4 är lite svårare</a:t>
            </a:r>
          </a:p>
          <a:p>
            <a:r>
              <a:rPr lang="sv-SE" dirty="0" smtClean="0"/>
              <a:t>4 behöver ni inte kunna men däremot 1, 2 och 3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Platshållare för innehåll 5"/>
          <p:cNvGraphicFramePr>
            <a:graphicFrameLocks/>
          </p:cNvGraphicFramePr>
          <p:nvPr/>
        </p:nvGraphicFramePr>
        <p:xfrm>
          <a:off x="884932" y="1916832"/>
          <a:ext cx="7287468" cy="21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4980"/>
                <a:gridCol w="2088232"/>
                <a:gridCol w="2304256"/>
              </a:tblGrid>
              <a:tr h="684000"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Ordnat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Ej ordnat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Med återläggning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Utan återläggning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3730" name="Object 2"/>
          <p:cNvGraphicFramePr>
            <a:graphicFrameLocks noChangeAspect="1"/>
          </p:cNvGraphicFramePr>
          <p:nvPr/>
        </p:nvGraphicFramePr>
        <p:xfrm>
          <a:off x="4644008" y="2780928"/>
          <a:ext cx="331787" cy="311150"/>
        </p:xfrm>
        <a:graphic>
          <a:graphicData uri="http://schemas.openxmlformats.org/presentationml/2006/ole">
            <p:oleObj spid="_x0000_s73730" name="Ekvation" r:id="rId3" imgW="203040" imgH="190440" progId="Equation.3">
              <p:embed/>
            </p:oleObj>
          </a:graphicData>
        </a:graphic>
      </p:graphicFrame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4295331" y="3385568"/>
          <a:ext cx="974725" cy="706437"/>
        </p:xfrm>
        <a:graphic>
          <a:graphicData uri="http://schemas.openxmlformats.org/presentationml/2006/ole">
            <p:oleObj spid="_x0000_s73731" name="Ekvation" r:id="rId4" imgW="596880" imgH="431640" progId="Equation.3">
              <p:embed/>
            </p:oleObj>
          </a:graphicData>
        </a:graphic>
      </p:graphicFrame>
      <p:graphicFrame>
        <p:nvGraphicFramePr>
          <p:cNvPr id="73734" name="Object 6"/>
          <p:cNvGraphicFramePr>
            <a:graphicFrameLocks noChangeAspect="1"/>
          </p:cNvGraphicFramePr>
          <p:nvPr/>
        </p:nvGraphicFramePr>
        <p:xfrm>
          <a:off x="6486525" y="3379664"/>
          <a:ext cx="1244600" cy="706437"/>
        </p:xfrm>
        <a:graphic>
          <a:graphicData uri="http://schemas.openxmlformats.org/presentationml/2006/ole">
            <p:oleObj spid="_x0000_s73734" name="Ekvation" r:id="rId5" imgW="761760" imgH="431640" progId="Equation.3">
              <p:embed/>
            </p:oleObj>
          </a:graphicData>
        </a:graphic>
      </p:graphicFrame>
      <p:graphicFrame>
        <p:nvGraphicFramePr>
          <p:cNvPr id="73736" name="Object 8"/>
          <p:cNvGraphicFramePr>
            <a:graphicFrameLocks noChangeAspect="1"/>
          </p:cNvGraphicFramePr>
          <p:nvPr/>
        </p:nvGraphicFramePr>
        <p:xfrm>
          <a:off x="6415088" y="2631951"/>
          <a:ext cx="1389062" cy="706438"/>
        </p:xfrm>
        <a:graphic>
          <a:graphicData uri="http://schemas.openxmlformats.org/presentationml/2006/ole">
            <p:oleObj spid="_x0000_s73736" name="Ekvation" r:id="rId6" imgW="850680" imgH="431640" progId="Equation.3">
              <p:embed/>
            </p:oleObj>
          </a:graphicData>
        </a:graphic>
      </p:graphicFrame>
      <p:sp>
        <p:nvSpPr>
          <p:cNvPr id="14" name="Rektangel 13"/>
          <p:cNvSpPr/>
          <p:nvPr/>
        </p:nvSpPr>
        <p:spPr>
          <a:xfrm>
            <a:off x="3789056" y="2600336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</a:t>
            </a:r>
            <a:endParaRPr lang="sv-S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3789056" y="3360190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</a:t>
            </a:r>
            <a:endParaRPr lang="sv-S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5873766" y="2600336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</a:t>
            </a:r>
            <a:endParaRPr lang="sv-S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5873766" y="3351046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</a:t>
            </a:r>
            <a:endParaRPr lang="sv-S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Rita funktionslinjerna för</a:t>
            </a:r>
          </a:p>
          <a:p>
            <a:pPr marL="457200" indent="-457200">
              <a:spcBef>
                <a:spcPts val="1800"/>
              </a:spcBef>
              <a:buFont typeface="+mj-lt"/>
              <a:buAutoNum type="alphaLcPeriod"/>
            </a:pPr>
            <a:r>
              <a:rPr lang="sv-SE" dirty="0" smtClean="0"/>
              <a:t> 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|</a:t>
            </a:r>
            <a:r>
              <a:rPr lang="sv-SE" i="1" dirty="0" smtClean="0"/>
              <a:t>x</a:t>
            </a:r>
            <a:r>
              <a:rPr lang="sv-SE" dirty="0" smtClean="0"/>
              <a:t>|</a:t>
            </a:r>
          </a:p>
          <a:p>
            <a:pPr marL="457200" indent="-457200">
              <a:buFont typeface="+mj-lt"/>
              <a:buAutoNum type="alphaLcPeriod"/>
            </a:pPr>
            <a:r>
              <a:rPr lang="sv-SE" dirty="0" smtClean="0"/>
              <a:t> 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|-</a:t>
            </a:r>
            <a:r>
              <a:rPr lang="sv-SE" i="1" dirty="0" smtClean="0"/>
              <a:t>x</a:t>
            </a:r>
            <a:r>
              <a:rPr lang="sv-SE" dirty="0" smtClean="0"/>
              <a:t>|</a:t>
            </a:r>
          </a:p>
          <a:p>
            <a:pPr marL="457200" indent="-457200">
              <a:buFont typeface="+mj-lt"/>
              <a:buAutoNum type="alphaLcPeriod"/>
            </a:pPr>
            <a:r>
              <a:rPr lang="sv-SE" dirty="0" smtClean="0"/>
              <a:t> 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-|</a:t>
            </a:r>
            <a:r>
              <a:rPr lang="sv-SE" i="1" dirty="0" smtClean="0"/>
              <a:t>x</a:t>
            </a:r>
            <a:r>
              <a:rPr lang="sv-SE" dirty="0" smtClean="0"/>
              <a:t>|</a:t>
            </a:r>
          </a:p>
          <a:p>
            <a:pPr marL="457200" indent="-457200">
              <a:buFont typeface="+mj-lt"/>
              <a:buAutoNum type="alphaLcPeriod"/>
            </a:pPr>
            <a:r>
              <a:rPr lang="sv-SE" dirty="0" smtClean="0"/>
              <a:t> 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|</a:t>
            </a:r>
            <a:r>
              <a:rPr lang="sv-SE" i="1" dirty="0" smtClean="0"/>
              <a:t>x</a:t>
            </a:r>
            <a:r>
              <a:rPr lang="sv-SE" dirty="0" smtClean="0"/>
              <a:t>-2|</a:t>
            </a:r>
          </a:p>
          <a:p>
            <a:pPr marL="457200" indent="-457200">
              <a:buFont typeface="+mj-lt"/>
              <a:buAutoNum type="alphaLcPeriod"/>
            </a:pPr>
            <a:r>
              <a:rPr lang="sv-SE" dirty="0" smtClean="0"/>
              <a:t> 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|4-</a:t>
            </a:r>
            <a:r>
              <a:rPr lang="sv-SE" i="1" dirty="0" smtClean="0"/>
              <a:t>x</a:t>
            </a:r>
            <a:r>
              <a:rPr lang="sv-SE" baseline="30000" dirty="0" smtClean="0"/>
              <a:t>2</a:t>
            </a:r>
            <a:r>
              <a:rPr lang="sv-SE" dirty="0" smtClean="0"/>
              <a:t>|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Summatecken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Istället för att skriva</a:t>
            </a:r>
          </a:p>
          <a:p>
            <a:pPr marL="0" indent="0">
              <a:buNone/>
            </a:pPr>
            <a:r>
              <a:rPr lang="sv-SE" dirty="0" smtClean="0"/>
              <a:t>	1+2+3+4+5+6+7+8+9+10 = 55</a:t>
            </a:r>
          </a:p>
          <a:p>
            <a:pPr marL="0" indent="0">
              <a:buNone/>
            </a:pPr>
            <a:r>
              <a:rPr lang="sv-SE" dirty="0" smtClean="0"/>
              <a:t>används summatecknet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1700" dirty="0" smtClean="0"/>
          </a:p>
          <a:p>
            <a:pPr marL="0" indent="0">
              <a:buNone/>
            </a:pPr>
            <a:endParaRPr lang="sv-SE" dirty="0" smtClean="0"/>
          </a:p>
          <a:p>
            <a:pPr marL="357188" indent="-357188"/>
            <a:r>
              <a:rPr lang="sv-SE" i="1" dirty="0" smtClean="0"/>
              <a:t>k</a:t>
            </a:r>
            <a:r>
              <a:rPr lang="sv-SE" dirty="0" smtClean="0"/>
              <a:t> kallas </a:t>
            </a:r>
            <a:r>
              <a:rPr lang="sv-SE" dirty="0" err="1" smtClean="0"/>
              <a:t>summationsindex</a:t>
            </a:r>
            <a:r>
              <a:rPr lang="sv-SE" dirty="0" smtClean="0"/>
              <a:t>;</a:t>
            </a:r>
          </a:p>
          <a:p>
            <a:pPr marL="357188" indent="-357188"/>
            <a:r>
              <a:rPr lang="sv-SE" dirty="0" smtClean="0"/>
              <a:t>startvärde är värdet under summatecknet (här 1)</a:t>
            </a:r>
          </a:p>
          <a:p>
            <a:pPr marL="357188" indent="-357188"/>
            <a:r>
              <a:rPr lang="sv-SE" dirty="0" smtClean="0"/>
              <a:t>öka </a:t>
            </a:r>
            <a:r>
              <a:rPr lang="sv-SE" i="1" dirty="0" smtClean="0"/>
              <a:t>k</a:t>
            </a:r>
            <a:r>
              <a:rPr lang="sv-SE" dirty="0" smtClean="0"/>
              <a:t> med ett (1) i varje steg</a:t>
            </a:r>
          </a:p>
          <a:p>
            <a:pPr marL="357188" indent="-357188"/>
            <a:r>
              <a:rPr lang="sv-SE" dirty="0" smtClean="0"/>
              <a:t>slutvärde är värdet ovanför summatecknet (här 10)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5A08-2FF9-4A44-BFEF-65D37ABFC6AF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195736" y="2655197"/>
          <a:ext cx="825872" cy="1061835"/>
        </p:xfrm>
        <a:graphic>
          <a:graphicData uri="http://schemas.openxmlformats.org/presentationml/2006/ole">
            <p:oleObj spid="_x0000_s38914" name="Ekvation" r:id="rId3" imgW="35532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Summatecken,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Summanden kan utryckas som en </a:t>
            </a:r>
            <a:r>
              <a:rPr lang="sv-SE" b="1" i="1" dirty="0" smtClean="0"/>
              <a:t>funktion</a:t>
            </a:r>
            <a:r>
              <a:rPr lang="sv-SE" dirty="0" smtClean="0"/>
              <a:t> av </a:t>
            </a:r>
            <a:r>
              <a:rPr lang="sv-SE" i="1" dirty="0" smtClean="0"/>
              <a:t>k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Eller användas som </a:t>
            </a:r>
            <a:r>
              <a:rPr lang="sv-SE" b="1" i="1" dirty="0" smtClean="0"/>
              <a:t>index</a:t>
            </a:r>
            <a:r>
              <a:rPr lang="sv-SE" dirty="0" smtClean="0"/>
              <a:t>; anta </a:t>
            </a:r>
            <a:r>
              <a:rPr lang="sv-SE" i="1" dirty="0" smtClean="0"/>
              <a:t>n</a:t>
            </a:r>
            <a:r>
              <a:rPr lang="sv-SE" dirty="0" smtClean="0"/>
              <a:t> stycken tal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baseline="-25000" dirty="0" err="1" smtClean="0"/>
              <a:t>n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9288-4F49-4C6F-BB30-35DDF9235E3C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9217" name="Object 1"/>
          <p:cNvGraphicFramePr>
            <a:graphicFrameLocks noChangeAspect="1"/>
          </p:cNvGraphicFramePr>
          <p:nvPr/>
        </p:nvGraphicFramePr>
        <p:xfrm>
          <a:off x="1088826" y="1880256"/>
          <a:ext cx="6075462" cy="743299"/>
        </p:xfrm>
        <a:graphic>
          <a:graphicData uri="http://schemas.openxmlformats.org/presentationml/2006/ole">
            <p:oleObj spid="_x0000_s9217" name="Ekvation" r:id="rId3" imgW="3733560" imgH="457200" progId="Equation.3">
              <p:embed/>
            </p:oleObj>
          </a:graphicData>
        </a:graphic>
      </p:graphicFrame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089922" y="2863911"/>
          <a:ext cx="2851150" cy="744537"/>
        </p:xfrm>
        <a:graphic>
          <a:graphicData uri="http://schemas.openxmlformats.org/presentationml/2006/ole">
            <p:oleObj spid="_x0000_s9218" name="Ekvation" r:id="rId4" imgW="1752480" imgH="457200" progId="Equation.3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112838" y="4437112"/>
          <a:ext cx="3554412" cy="744538"/>
        </p:xfrm>
        <a:graphic>
          <a:graphicData uri="http://schemas.openxmlformats.org/presentationml/2006/ole">
            <p:oleObj spid="_x0000_s9219" name="Ekvation" r:id="rId5" imgW="2184120" imgH="457200" progId="Equation.3">
              <p:embed/>
            </p:oleObj>
          </a:graphicData>
        </a:graphic>
      </p:graphicFrame>
      <p:sp>
        <p:nvSpPr>
          <p:cNvPr id="9" name="Rektangel 8"/>
          <p:cNvSpPr/>
          <p:nvPr/>
        </p:nvSpPr>
        <p:spPr>
          <a:xfrm>
            <a:off x="4644008" y="5085184"/>
            <a:ext cx="34333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”summa </a:t>
            </a:r>
            <a:r>
              <a:rPr lang="sv-SE" sz="1600" i="1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sv-SE" sz="1600" i="1" baseline="-250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sv-SE" sz="16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då </a:t>
            </a:r>
            <a:r>
              <a:rPr lang="sv-SE" sz="1600" i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sv-SE" sz="16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går från 1 till </a:t>
            </a:r>
            <a:r>
              <a:rPr lang="sv-SE" sz="1600" i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sv-SE" sz="16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</a:t>
            </a:r>
            <a:endParaRPr lang="sv-SE" sz="1600" dirty="0">
              <a:solidFill>
                <a:schemeClr val="accent6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4355976" y="3068960"/>
            <a:ext cx="36209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”summa 2</a:t>
            </a:r>
            <a:r>
              <a:rPr lang="sv-SE" sz="1600" i="1" baseline="300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lang="sv-SE" sz="16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då </a:t>
            </a:r>
            <a:r>
              <a:rPr lang="sv-SE" sz="1600" i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lang="sv-SE" sz="16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går från 0 till 3”</a:t>
            </a:r>
            <a:endParaRPr lang="sv-SE" sz="1600" dirty="0">
              <a:solidFill>
                <a:schemeClr val="accent6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4200"/>
              </a:spcBef>
              <a:buFont typeface="+mj-lt"/>
              <a:buAutoNum type="arabicPeriod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4200"/>
              </a:spcBef>
              <a:buFont typeface="+mj-lt"/>
              <a:buAutoNum type="arabicPeriod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4200"/>
              </a:spcBef>
              <a:buFont typeface="+mj-lt"/>
              <a:buAutoNum type="arabicPeriod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4200"/>
              </a:spcBef>
              <a:buFont typeface="+mj-lt"/>
              <a:buAutoNum type="arabicPeriod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4200"/>
              </a:spcBef>
              <a:buFont typeface="+mj-lt"/>
              <a:buAutoNum type="arabicPeriod"/>
            </a:pPr>
            <a:r>
              <a:rPr lang="sv-SE" dirty="0" smtClean="0"/>
              <a:t>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E9F9-2592-45B9-B301-0A1F1123835B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331640" y="1172294"/>
          <a:ext cx="2913063" cy="744538"/>
        </p:xfrm>
        <a:graphic>
          <a:graphicData uri="http://schemas.openxmlformats.org/presentationml/2006/ole">
            <p:oleObj spid="_x0000_s8194" name="Ekvation" r:id="rId3" imgW="1790640" imgH="457200" progId="Equation.3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1215056" y="2005013"/>
          <a:ext cx="4443413" cy="847725"/>
        </p:xfrm>
        <a:graphic>
          <a:graphicData uri="http://schemas.openxmlformats.org/presentationml/2006/ole">
            <p:oleObj spid="_x0000_s8195" name="Ekvation" r:id="rId4" imgW="2730240" imgH="520560" progId="Equation.3">
              <p:embed/>
            </p:oleObj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1331532" y="4772695"/>
          <a:ext cx="2933700" cy="744537"/>
        </p:xfrm>
        <a:graphic>
          <a:graphicData uri="http://schemas.openxmlformats.org/presentationml/2006/ole">
            <p:oleObj spid="_x0000_s8196" name="Ekvation" r:id="rId5" imgW="1803240" imgH="457200" progId="Equation.3">
              <p:embed/>
            </p:oleObj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1331913" y="2924944"/>
          <a:ext cx="5910262" cy="785813"/>
        </p:xfrm>
        <a:graphic>
          <a:graphicData uri="http://schemas.openxmlformats.org/presentationml/2006/ole">
            <p:oleObj spid="_x0000_s8199" name="Ekvation" r:id="rId6" imgW="3632040" imgH="482400" progId="Equation.3">
              <p:embed/>
            </p:oleObj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1331640" y="3861048"/>
          <a:ext cx="2933700" cy="744537"/>
        </p:xfrm>
        <a:graphic>
          <a:graphicData uri="http://schemas.openxmlformats.org/presentationml/2006/ole">
            <p:oleObj spid="_x0000_s8200" name="Ekvation" r:id="rId7" imgW="1803240" imgH="457200" progId="Equation.3">
              <p:embed/>
            </p:oleObj>
          </a:graphicData>
        </a:graphic>
      </p:graphicFrame>
      <p:sp>
        <p:nvSpPr>
          <p:cNvPr id="13" name="Rektangel 12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4200"/>
              </a:spcBef>
              <a:buFont typeface="+mj-lt"/>
              <a:buAutoNum type="arabicPeriod" startAt="6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4200"/>
              </a:spcBef>
              <a:buFont typeface="+mj-lt"/>
              <a:buAutoNum type="arabicPeriod" startAt="6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4200"/>
              </a:spcBef>
              <a:buFont typeface="+mj-lt"/>
              <a:buAutoNum type="arabicPeriod" startAt="6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6000"/>
              </a:spcBef>
              <a:buFont typeface="+mj-lt"/>
              <a:buAutoNum type="arabicPeriod" startAt="6"/>
            </a:pPr>
            <a:r>
              <a:rPr lang="sv-SE" dirty="0" smtClean="0"/>
              <a:t>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B780-8864-41EE-8C69-F222AAB4131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1331640" y="4124623"/>
          <a:ext cx="5846763" cy="744537"/>
        </p:xfrm>
        <a:graphic>
          <a:graphicData uri="http://schemas.openxmlformats.org/presentationml/2006/ole">
            <p:oleObj spid="_x0000_s39940" name="Ekvation" r:id="rId3" imgW="3593880" imgH="457200" progId="Equation.3">
              <p:embed/>
            </p:oleObj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1338464" y="2060848"/>
          <a:ext cx="6923088" cy="744537"/>
        </p:xfrm>
        <a:graphic>
          <a:graphicData uri="http://schemas.openxmlformats.org/presentationml/2006/ole">
            <p:oleObj spid="_x0000_s39941" name="Ekvation" r:id="rId4" imgW="4254480" imgH="457200" progId="Equation.3">
              <p:embed/>
            </p:oleObj>
          </a:graphicData>
        </a:graphic>
      </p:graphicFrame>
      <p:graphicFrame>
        <p:nvGraphicFramePr>
          <p:cNvPr id="39944" name="Object 8"/>
          <p:cNvGraphicFramePr>
            <a:graphicFrameLocks noChangeAspect="1"/>
          </p:cNvGraphicFramePr>
          <p:nvPr/>
        </p:nvGraphicFramePr>
        <p:xfrm>
          <a:off x="1331640" y="1172294"/>
          <a:ext cx="5762625" cy="744538"/>
        </p:xfrm>
        <a:graphic>
          <a:graphicData uri="http://schemas.openxmlformats.org/presentationml/2006/ole">
            <p:oleObj spid="_x0000_s39944" name="Ekvation" r:id="rId5" imgW="3543120" imgH="457200" progId="Equation.3">
              <p:embed/>
            </p:oleObj>
          </a:graphicData>
        </a:graphic>
      </p:graphicFrame>
      <p:graphicFrame>
        <p:nvGraphicFramePr>
          <p:cNvPr id="39946" name="Object 5"/>
          <p:cNvGraphicFramePr>
            <a:graphicFrameLocks noChangeAspect="1"/>
          </p:cNvGraphicFramePr>
          <p:nvPr/>
        </p:nvGraphicFramePr>
        <p:xfrm>
          <a:off x="1351607" y="2997200"/>
          <a:ext cx="7108825" cy="744538"/>
        </p:xfrm>
        <a:graphic>
          <a:graphicData uri="http://schemas.openxmlformats.org/presentationml/2006/ole">
            <p:oleObj spid="_x0000_s39946" name="Ekvation" r:id="rId6" imgW="4368600" imgH="457200" progId="Equation.3">
              <p:embed/>
            </p:oleObj>
          </a:graphicData>
        </a:graphic>
      </p:graphicFrame>
      <p:sp>
        <p:nvSpPr>
          <p:cNvPr id="14" name="Rektangel 13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4200"/>
              </a:spcBef>
              <a:buFont typeface="+mj-lt"/>
              <a:buAutoNum type="arabicPeriod" startAt="10"/>
            </a:pPr>
            <a:r>
              <a:rPr lang="sv-SE" dirty="0" smtClean="0"/>
              <a:t>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B780-8864-41EE-8C69-F222AAB4131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39944" name="Object 8"/>
          <p:cNvGraphicFramePr>
            <a:graphicFrameLocks noChangeAspect="1"/>
          </p:cNvGraphicFramePr>
          <p:nvPr/>
        </p:nvGraphicFramePr>
        <p:xfrm>
          <a:off x="1336178" y="1268760"/>
          <a:ext cx="6980238" cy="744537"/>
        </p:xfrm>
        <a:graphic>
          <a:graphicData uri="http://schemas.openxmlformats.org/presentationml/2006/ole">
            <p:oleObj spid="_x0000_s94212" name="Ekvation" r:id="rId3" imgW="4292280" imgH="457200" progId="Equation.3">
              <p:embed/>
            </p:oleObj>
          </a:graphicData>
        </a:graphic>
      </p:graphicFrame>
      <p:graphicFrame>
        <p:nvGraphicFramePr>
          <p:cNvPr id="94214" name="Object 8"/>
          <p:cNvGraphicFramePr>
            <a:graphicFrameLocks noChangeAspect="1"/>
          </p:cNvGraphicFramePr>
          <p:nvPr/>
        </p:nvGraphicFramePr>
        <p:xfrm>
          <a:off x="1403648" y="2204864"/>
          <a:ext cx="3055937" cy="785813"/>
        </p:xfrm>
        <a:graphic>
          <a:graphicData uri="http://schemas.openxmlformats.org/presentationml/2006/ole">
            <p:oleObj spid="_x0000_s94214" name="Ekvation" r:id="rId4" imgW="1879560" imgH="482400" progId="Equation.3">
              <p:embed/>
            </p:oleObj>
          </a:graphicData>
        </a:graphic>
      </p:graphicFrame>
      <p:sp>
        <p:nvSpPr>
          <p:cNvPr id="12" name="Rektangel 11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  <p:graphicFrame>
        <p:nvGraphicFramePr>
          <p:cNvPr id="94215" name="Object 7"/>
          <p:cNvGraphicFramePr>
            <a:graphicFrameLocks noChangeAspect="1"/>
          </p:cNvGraphicFramePr>
          <p:nvPr/>
        </p:nvGraphicFramePr>
        <p:xfrm>
          <a:off x="1392413" y="4365104"/>
          <a:ext cx="4232275" cy="744538"/>
        </p:xfrm>
        <a:graphic>
          <a:graphicData uri="http://schemas.openxmlformats.org/presentationml/2006/ole">
            <p:oleObj spid="_x0000_s94215" name="Ekvation" r:id="rId5" imgW="2603160" imgH="457200" progId="Equation.3">
              <p:embed/>
            </p:oleObj>
          </a:graphicData>
        </a:graphic>
      </p:graphicFrame>
      <p:graphicFrame>
        <p:nvGraphicFramePr>
          <p:cNvPr id="94216" name="Object 8"/>
          <p:cNvGraphicFramePr>
            <a:graphicFrameLocks noChangeAspect="1"/>
          </p:cNvGraphicFramePr>
          <p:nvPr/>
        </p:nvGraphicFramePr>
        <p:xfrm>
          <a:off x="1403648" y="3231264"/>
          <a:ext cx="2746375" cy="744538"/>
        </p:xfrm>
        <a:graphic>
          <a:graphicData uri="http://schemas.openxmlformats.org/presentationml/2006/ole">
            <p:oleObj spid="_x0000_s94216" name="Ekvation" r:id="rId6" imgW="16887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4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4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owerpoint-mall_forskning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U Forskning Kronor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U Forskning Olivkvist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powerpoint-mall_forskning</Template>
  <TotalTime>695</TotalTime>
  <Words>1560</Words>
  <Application>Microsoft Office PowerPoint</Application>
  <PresentationFormat>Bildspel på skärmen (4:3)</PresentationFormat>
  <Paragraphs>497</Paragraphs>
  <Slides>36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Serverprogram för OLE-inbäddning</vt:lpstr>
      </vt:variant>
      <vt:variant>
        <vt:i4>2</vt:i4>
      </vt:variant>
      <vt:variant>
        <vt:lpstr>Bildrubriker</vt:lpstr>
      </vt:variant>
      <vt:variant>
        <vt:i4>36</vt:i4>
      </vt:variant>
    </vt:vector>
  </HeadingPairs>
  <TitlesOfParts>
    <vt:vector size="41" baseType="lpstr">
      <vt:lpstr>powerpoint-mall_forskning</vt:lpstr>
      <vt:lpstr>SU Forskning Kronor</vt:lpstr>
      <vt:lpstr>SU Forskning Olivkvist</vt:lpstr>
      <vt:lpstr>Ekvation</vt:lpstr>
      <vt:lpstr>Microsoft Equation 3.0</vt:lpstr>
      <vt:lpstr>Statistikens grunder 1</vt:lpstr>
      <vt:lpstr>Vad vi ska gå igenom</vt:lpstr>
      <vt:lpstr>Absolutbelopp</vt:lpstr>
      <vt:lpstr>Övning</vt:lpstr>
      <vt:lpstr>Summatecken</vt:lpstr>
      <vt:lpstr>Summatecken, forts.</vt:lpstr>
      <vt:lpstr>Övning</vt:lpstr>
      <vt:lpstr>Övning</vt:lpstr>
      <vt:lpstr>Övning</vt:lpstr>
      <vt:lpstr>Potenser</vt:lpstr>
      <vt:lpstr>Övning</vt:lpstr>
      <vt:lpstr>Övning</vt:lpstr>
      <vt:lpstr>Övning</vt:lpstr>
      <vt:lpstr>Logaritmer</vt:lpstr>
      <vt:lpstr>Logaritmer, forts.</vt:lpstr>
      <vt:lpstr>Övning</vt:lpstr>
      <vt:lpstr>Övning</vt:lpstr>
      <vt:lpstr>Exponentialfunktion</vt:lpstr>
      <vt:lpstr>Kombinatorik</vt:lpstr>
      <vt:lpstr>Multiplikationsprincipen</vt:lpstr>
      <vt:lpstr>Kombinatorik, forts.</vt:lpstr>
      <vt:lpstr>Med eller utan återläggning</vt:lpstr>
      <vt:lpstr>Flera dragningar, dra k gånger</vt:lpstr>
      <vt:lpstr>Kombinatorik, forts.</vt:lpstr>
      <vt:lpstr>Ordnat – Ej ordnat 1</vt:lpstr>
      <vt:lpstr>Ordnat – Ej ordnat 2</vt:lpstr>
      <vt:lpstr>Dra k ur n – Hur många sätt?</vt:lpstr>
      <vt:lpstr>Övning</vt:lpstr>
      <vt:lpstr>Övning, forts.</vt:lpstr>
      <vt:lpstr>Övning, forts. </vt:lpstr>
      <vt:lpstr>Övning, forts. </vt:lpstr>
      <vt:lpstr>Övning, forts. </vt:lpstr>
      <vt:lpstr>Övning, forts. </vt:lpstr>
      <vt:lpstr>Permutationer</vt:lpstr>
      <vt:lpstr>Permutationer, forts.</vt:lpstr>
      <vt:lpstr>Dra k ur n – Hur många sätt?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Statistikens grunder 1</dc:title>
  <dc:creator>Michael Carlson</dc:creator>
  <cp:lastModifiedBy>Michael Carlson</cp:lastModifiedBy>
  <cp:revision>73</cp:revision>
  <dcterms:created xsi:type="dcterms:W3CDTF">2013-08-29T09:15:57Z</dcterms:created>
  <dcterms:modified xsi:type="dcterms:W3CDTF">2013-09-03T13:54:10Z</dcterms:modified>
</cp:coreProperties>
</file>