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383" r:id="rId2"/>
    <p:sldId id="384" r:id="rId3"/>
    <p:sldId id="385" r:id="rId4"/>
    <p:sldId id="386" r:id="rId5"/>
    <p:sldId id="403" r:id="rId6"/>
    <p:sldId id="404" r:id="rId7"/>
    <p:sldId id="387" r:id="rId8"/>
    <p:sldId id="388" r:id="rId9"/>
    <p:sldId id="389" r:id="rId10"/>
    <p:sldId id="390" r:id="rId11"/>
    <p:sldId id="391" r:id="rId12"/>
    <p:sldId id="392" r:id="rId13"/>
    <p:sldId id="393" r:id="rId14"/>
    <p:sldId id="394" r:id="rId15"/>
    <p:sldId id="395" r:id="rId16"/>
    <p:sldId id="396" r:id="rId17"/>
    <p:sldId id="397" r:id="rId18"/>
    <p:sldId id="401" r:id="rId19"/>
    <p:sldId id="398" r:id="rId20"/>
    <p:sldId id="347" r:id="rId21"/>
    <p:sldId id="399" r:id="rId22"/>
    <p:sldId id="400" r:id="rId23"/>
    <p:sldId id="402" r:id="rId24"/>
    <p:sldId id="348" r:id="rId25"/>
    <p:sldId id="343" r:id="rId26"/>
    <p:sldId id="339" r:id="rId27"/>
    <p:sldId id="349" r:id="rId28"/>
    <p:sldId id="351" r:id="rId29"/>
    <p:sldId id="352" r:id="rId30"/>
    <p:sldId id="340" r:id="rId31"/>
    <p:sldId id="363" r:id="rId32"/>
  </p:sldIdLst>
  <p:sldSz cx="9144000" cy="6858000" type="screen4x3"/>
  <p:notesSz cx="6669088" cy="98679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265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4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0D3DD-CD39-4B61-BBE2-DAB38416D993}" type="datetimeFigureOut">
              <a:rPr lang="sv-SE" smtClean="0"/>
              <a:pPr/>
              <a:t>2013-09-02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77825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21179-3813-445A-8176-0ABD11CF8980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6BC197-3B4E-427C-AFFB-092CD710E191}" type="datetimeFigureOut">
              <a:rPr lang="sv-SE" smtClean="0"/>
              <a:pPr/>
              <a:t>2013-09-02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68363" y="739775"/>
            <a:ext cx="4932362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66750" y="4687888"/>
            <a:ext cx="5335588" cy="4440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77825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1A31E-9609-4E95-9F85-D9242532FF97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2013-09-02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59CA3-78C6-4ADE-93E8-6CDE021215E5}" type="datetimeFigureOut">
              <a:rPr lang="sv-SE" smtClean="0"/>
              <a:pPr/>
              <a:t>2013-09-02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4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30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F3 Matematikrep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Autofit/>
          </a:bodyPr>
          <a:lstStyle/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Summatecknet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Potensräkning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Logaritmer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Kombinatorik</a:t>
            </a:r>
          </a:p>
          <a:p>
            <a:pPr marL="355600" indent="-355600">
              <a:spcBef>
                <a:spcPts val="2400"/>
              </a:spcBef>
            </a:pPr>
            <a:endParaRPr lang="sv-SE" i="1" dirty="0" smtClean="0"/>
          </a:p>
          <a:p>
            <a:pPr marL="355600" indent="-355600">
              <a:spcBef>
                <a:spcPts val="2400"/>
              </a:spcBef>
            </a:pPr>
            <a:endParaRPr lang="sv-SE" i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Logaritmer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v-SE" dirty="0" smtClean="0"/>
              <a:t>Antag att vi har följande:    </a:t>
            </a:r>
            <a:r>
              <a:rPr lang="sv-SE" i="1" dirty="0" smtClean="0"/>
              <a:t>a</a:t>
            </a:r>
            <a:r>
              <a:rPr lang="sv-SE" i="1" baseline="30000" dirty="0" smtClean="0"/>
              <a:t>b</a:t>
            </a:r>
            <a:r>
              <a:rPr lang="sv-SE" dirty="0" smtClean="0"/>
              <a:t> = </a:t>
            </a:r>
            <a:r>
              <a:rPr lang="sv-SE" i="1" dirty="0" smtClean="0"/>
              <a:t>c</a:t>
            </a:r>
          </a:p>
          <a:p>
            <a:pPr>
              <a:buNone/>
            </a:pPr>
            <a:endParaRPr lang="sv-SE" sz="1600" dirty="0" smtClean="0"/>
          </a:p>
          <a:p>
            <a:pPr>
              <a:buNone/>
            </a:pPr>
            <a:r>
              <a:rPr lang="sv-SE" dirty="0" smtClean="0"/>
              <a:t>Vi vet </a:t>
            </a:r>
            <a:r>
              <a:rPr lang="sv-SE" i="1" dirty="0" smtClean="0"/>
              <a:t>a</a:t>
            </a:r>
            <a:r>
              <a:rPr lang="sv-SE" dirty="0" smtClean="0"/>
              <a:t> och </a:t>
            </a:r>
            <a:r>
              <a:rPr lang="sv-SE" i="1" dirty="0" smtClean="0"/>
              <a:t>c</a:t>
            </a:r>
            <a:r>
              <a:rPr lang="sv-SE" dirty="0" smtClean="0"/>
              <a:t> och söker </a:t>
            </a:r>
            <a:r>
              <a:rPr lang="sv-SE" i="1" dirty="0" smtClean="0"/>
              <a:t>b</a:t>
            </a:r>
          </a:p>
          <a:p>
            <a:pPr>
              <a:buNone/>
            </a:pPr>
            <a:endParaRPr lang="sv-SE" sz="1600" dirty="0" smtClean="0"/>
          </a:p>
          <a:p>
            <a:pPr>
              <a:buNone/>
            </a:pPr>
            <a:r>
              <a:rPr lang="sv-SE" dirty="0" smtClean="0"/>
              <a:t>	</a:t>
            </a:r>
            <a:r>
              <a:rPr lang="sv-SE" i="1" dirty="0" smtClean="0"/>
              <a:t>b</a:t>
            </a:r>
            <a:r>
              <a:rPr lang="sv-SE" dirty="0" smtClean="0"/>
              <a:t> = </a:t>
            </a:r>
            <a:r>
              <a:rPr lang="sv-SE" dirty="0" err="1" smtClean="0"/>
              <a:t>log</a:t>
            </a:r>
            <a:r>
              <a:rPr lang="sv-SE" i="1" baseline="-25000" dirty="0" err="1" smtClean="0"/>
              <a:t>a</a:t>
            </a:r>
            <a:r>
              <a:rPr lang="sv-SE" dirty="0" smtClean="0"/>
              <a:t> </a:t>
            </a:r>
            <a:r>
              <a:rPr lang="sv-SE" i="1" dirty="0" smtClean="0"/>
              <a:t>c</a:t>
            </a:r>
          </a:p>
          <a:p>
            <a:pPr>
              <a:buNone/>
            </a:pPr>
            <a:endParaRPr lang="sv-SE" sz="2400" dirty="0" smtClean="0"/>
          </a:p>
          <a:p>
            <a:pPr>
              <a:buNone/>
            </a:pPr>
            <a:r>
              <a:rPr lang="sv-SE" dirty="0" smtClean="0"/>
              <a:t>Ex.	10</a:t>
            </a:r>
            <a:r>
              <a:rPr lang="sv-SE" i="1" baseline="30000" dirty="0" smtClean="0"/>
              <a:t>x</a:t>
            </a:r>
            <a:r>
              <a:rPr lang="sv-SE" dirty="0" smtClean="0"/>
              <a:t> = 10000</a:t>
            </a:r>
          </a:p>
          <a:p>
            <a:pPr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dirty="0" smtClean="0"/>
              <a:t> = log</a:t>
            </a:r>
            <a:r>
              <a:rPr lang="sv-SE" baseline="-25000" dirty="0" smtClean="0"/>
              <a:t>10</a:t>
            </a:r>
            <a:r>
              <a:rPr lang="sv-SE" dirty="0" smtClean="0"/>
              <a:t>10000 = log10000 =</a:t>
            </a:r>
          </a:p>
          <a:p>
            <a:pPr>
              <a:buNone/>
            </a:pPr>
            <a:r>
              <a:rPr lang="sv-SE" dirty="0" smtClean="0"/>
              <a:t>		lg10000 = 4</a:t>
            </a:r>
          </a:p>
          <a:p>
            <a:pPr>
              <a:buNone/>
            </a:pPr>
            <a:endParaRPr lang="sv-SE" sz="2000" dirty="0" smtClean="0"/>
          </a:p>
          <a:p>
            <a:pPr>
              <a:buNone/>
            </a:pPr>
            <a:r>
              <a:rPr lang="sv-SE" dirty="0" smtClean="0"/>
              <a:t>Ex.	</a:t>
            </a:r>
            <a:r>
              <a:rPr lang="sv-SE" i="1" dirty="0" smtClean="0"/>
              <a:t>e</a:t>
            </a:r>
            <a:r>
              <a:rPr lang="sv-SE" i="1" baseline="30000" dirty="0" smtClean="0"/>
              <a:t>x</a:t>
            </a:r>
            <a:r>
              <a:rPr lang="sv-SE" dirty="0" smtClean="0"/>
              <a:t> = 80</a:t>
            </a:r>
          </a:p>
          <a:p>
            <a:pPr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dirty="0" smtClean="0"/>
              <a:t> = ln80 = log</a:t>
            </a:r>
            <a:r>
              <a:rPr lang="sv-SE" i="1" baseline="-25000" dirty="0" smtClean="0"/>
              <a:t>e</a:t>
            </a:r>
            <a:r>
              <a:rPr lang="sv-SE" dirty="0" smtClean="0"/>
              <a:t>80 = 4,382027…</a:t>
            </a:r>
          </a:p>
          <a:p>
            <a:pPr>
              <a:buNone/>
            </a:pPr>
            <a:endParaRPr lang="sv-SE" sz="2800" dirty="0" smtClean="0"/>
          </a:p>
        </p:txBody>
      </p:sp>
      <p:sp>
        <p:nvSpPr>
          <p:cNvPr id="4" name="Rektangel 3"/>
          <p:cNvSpPr/>
          <p:nvPr/>
        </p:nvSpPr>
        <p:spPr>
          <a:xfrm>
            <a:off x="4379979" y="2834934"/>
            <a:ext cx="41284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i="1" dirty="0" smtClean="0">
                <a:solidFill>
                  <a:srgbClr val="C00000"/>
                </a:solidFill>
              </a:rPr>
              <a:t>Det tal som vi upphöjer a till för att få c</a:t>
            </a:r>
            <a:endParaRPr lang="sv-SE" sz="2400" i="1" dirty="0">
              <a:solidFill>
                <a:srgbClr val="C00000"/>
              </a:solidFill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4572000" y="4617132"/>
            <a:ext cx="457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i="1" dirty="0" smtClean="0">
                <a:solidFill>
                  <a:srgbClr val="C00000"/>
                </a:solidFill>
              </a:rPr>
              <a:t>Några olika  beteckningar för 10-logaritmen</a:t>
            </a:r>
            <a:endParaRPr lang="sv-SE" sz="2400" i="1" dirty="0">
              <a:solidFill>
                <a:srgbClr val="C00000"/>
              </a:solidFill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4572000" y="6183306"/>
            <a:ext cx="41284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i="1" dirty="0" smtClean="0">
                <a:solidFill>
                  <a:srgbClr val="C00000"/>
                </a:solidFill>
              </a:rPr>
              <a:t>Naturliga logaritmen</a:t>
            </a:r>
            <a:endParaRPr lang="sv-SE" sz="2400" i="1" dirty="0">
              <a:solidFill>
                <a:srgbClr val="C00000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4668011" y="1268760"/>
            <a:ext cx="41284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i="1" dirty="0" smtClean="0">
                <a:solidFill>
                  <a:srgbClr val="C00000"/>
                </a:solidFill>
              </a:rPr>
              <a:t>Obs! </a:t>
            </a:r>
            <a:r>
              <a:rPr lang="sv-SE" sz="2400" i="1" dirty="0" err="1" smtClean="0">
                <a:solidFill>
                  <a:srgbClr val="C00000"/>
                </a:solidFill>
              </a:rPr>
              <a:t>a,b</a:t>
            </a:r>
            <a:r>
              <a:rPr lang="sv-SE" sz="2400" i="1" dirty="0" smtClean="0">
                <a:solidFill>
                  <a:srgbClr val="C00000"/>
                </a:solidFill>
              </a:rPr>
              <a:t> &gt; 0 och a ≠ 1</a:t>
            </a:r>
            <a:endParaRPr lang="sv-SE" sz="24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Logaritmer,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i="1" dirty="0" smtClean="0"/>
              <a:t>e</a:t>
            </a:r>
            <a:r>
              <a:rPr lang="sv-SE" dirty="0" smtClean="0"/>
              <a:t> = basen för den naturliga logaritmen = 2,718281828…..</a:t>
            </a:r>
          </a:p>
          <a:p>
            <a:pPr>
              <a:buNone/>
            </a:pPr>
            <a:endParaRPr lang="sv-SE" sz="1600" dirty="0" smtClean="0"/>
          </a:p>
          <a:p>
            <a:pPr>
              <a:buNone/>
            </a:pPr>
            <a:r>
              <a:rPr lang="sv-SE" u="sng" dirty="0" smtClean="0"/>
              <a:t>Räkneregler:</a:t>
            </a:r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dirty="0" err="1" smtClean="0"/>
              <a:t>·</a:t>
            </a:r>
            <a:r>
              <a:rPr lang="sv-SE" i="1" dirty="0" err="1" smtClean="0"/>
              <a:t>y</a:t>
            </a:r>
            <a:r>
              <a:rPr lang="sv-SE" dirty="0" smtClean="0"/>
              <a:t>) = </a:t>
            </a:r>
            <a:r>
              <a:rPr lang="sv-SE" dirty="0" err="1" smtClean="0"/>
              <a:t>ln</a:t>
            </a:r>
            <a:r>
              <a:rPr lang="sv-SE" i="1" dirty="0" err="1" smtClean="0"/>
              <a:t>x</a:t>
            </a:r>
            <a:r>
              <a:rPr lang="sv-SE" dirty="0" smtClean="0"/>
              <a:t> + </a:t>
            </a:r>
            <a:r>
              <a:rPr lang="sv-SE" dirty="0" err="1" smtClean="0"/>
              <a:t>ln</a:t>
            </a:r>
            <a:r>
              <a:rPr lang="sv-SE" i="1" dirty="0" err="1" smtClean="0"/>
              <a:t>y</a:t>
            </a:r>
            <a:endParaRPr lang="sv-SE" i="1" dirty="0" smtClean="0"/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/</a:t>
            </a:r>
            <a:r>
              <a:rPr lang="sv-SE" i="1" dirty="0" smtClean="0"/>
              <a:t>y</a:t>
            </a:r>
            <a:r>
              <a:rPr lang="sv-SE" dirty="0" smtClean="0"/>
              <a:t>) = </a:t>
            </a:r>
            <a:r>
              <a:rPr lang="sv-SE" dirty="0" err="1" smtClean="0"/>
              <a:t>ln</a:t>
            </a:r>
            <a:r>
              <a:rPr lang="sv-SE" i="1" dirty="0" err="1" smtClean="0"/>
              <a:t>x</a:t>
            </a:r>
            <a:r>
              <a:rPr lang="sv-SE" dirty="0" smtClean="0"/>
              <a:t> – </a:t>
            </a:r>
            <a:r>
              <a:rPr lang="sv-SE" dirty="0" err="1" smtClean="0"/>
              <a:t>ln</a:t>
            </a:r>
            <a:r>
              <a:rPr lang="sv-SE" i="1" dirty="0" err="1" smtClean="0"/>
              <a:t>y</a:t>
            </a:r>
            <a:endParaRPr lang="sv-SE" dirty="0" smtClean="0"/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 </a:t>
            </a:r>
            <a:r>
              <a:rPr lang="sv-SE" i="1" dirty="0" err="1" smtClean="0"/>
              <a:t>x</a:t>
            </a:r>
            <a:r>
              <a:rPr lang="sv-SE" i="1" baseline="30000" dirty="0" err="1" smtClean="0"/>
              <a:t>k</a:t>
            </a:r>
            <a:r>
              <a:rPr lang="sv-SE" dirty="0" smtClean="0"/>
              <a:t> = </a:t>
            </a:r>
            <a:r>
              <a:rPr lang="sv-SE" dirty="0" err="1" smtClean="0"/>
              <a:t>k·lnx</a:t>
            </a:r>
            <a:endParaRPr lang="sv-SE" dirty="0" smtClean="0"/>
          </a:p>
          <a:p>
            <a:pPr>
              <a:spcBef>
                <a:spcPts val="1800"/>
              </a:spcBef>
              <a:buNone/>
            </a:pPr>
            <a:endParaRPr lang="sv-SE" sz="1200" i="1" dirty="0" smtClean="0"/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 1 = 0</a:t>
            </a:r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 </a:t>
            </a:r>
            <a:r>
              <a:rPr lang="sv-SE" i="1" dirty="0" smtClean="0"/>
              <a:t>e</a:t>
            </a:r>
            <a:r>
              <a:rPr lang="sv-SE" dirty="0" smtClean="0"/>
              <a:t> = 1</a:t>
            </a:r>
          </a:p>
        </p:txBody>
      </p:sp>
      <p:sp>
        <p:nvSpPr>
          <p:cNvPr id="4" name="Rektangel 3"/>
          <p:cNvSpPr/>
          <p:nvPr/>
        </p:nvSpPr>
        <p:spPr>
          <a:xfrm>
            <a:off x="4283968" y="5049180"/>
            <a:ext cx="3995936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>
              <a:spcBef>
                <a:spcPts val="1800"/>
              </a:spcBef>
              <a:buFont typeface="Arial" pitchFamily="34" charset="0"/>
              <a:buChar char="•"/>
            </a:pPr>
            <a:r>
              <a:rPr lang="sv-SE" sz="3200" i="1" dirty="0" err="1" smtClean="0"/>
              <a:t>e</a:t>
            </a:r>
            <a:r>
              <a:rPr lang="sv-SE" sz="3200" baseline="30000" dirty="0" err="1" smtClean="0"/>
              <a:t>ln</a:t>
            </a:r>
            <a:r>
              <a:rPr lang="sv-SE" sz="3200" i="1" baseline="30000" dirty="0" err="1" smtClean="0"/>
              <a:t>x</a:t>
            </a:r>
            <a:r>
              <a:rPr lang="sv-SE" sz="3200" dirty="0" smtClean="0"/>
              <a:t> = </a:t>
            </a:r>
            <a:r>
              <a:rPr lang="sv-SE" sz="3200" i="1" dirty="0" smtClean="0"/>
              <a:t>x</a:t>
            </a:r>
          </a:p>
          <a:p>
            <a:pPr marL="355600" indent="-355600">
              <a:spcBef>
                <a:spcPts val="1800"/>
              </a:spcBef>
              <a:buFont typeface="Arial" pitchFamily="34" charset="0"/>
              <a:buChar char="•"/>
            </a:pPr>
            <a:r>
              <a:rPr lang="sv-SE" sz="3200" dirty="0" err="1" smtClean="0"/>
              <a:t>ln</a:t>
            </a:r>
            <a:r>
              <a:rPr lang="sv-SE" sz="3200" dirty="0" smtClean="0"/>
              <a:t>(</a:t>
            </a:r>
            <a:r>
              <a:rPr lang="sv-SE" sz="3200" i="1" dirty="0" smtClean="0"/>
              <a:t>e</a:t>
            </a:r>
            <a:r>
              <a:rPr lang="sv-SE" sz="3200" i="1" baseline="30000" dirty="0" smtClean="0"/>
              <a:t>x</a:t>
            </a:r>
            <a:r>
              <a:rPr lang="sv-SE" sz="3200" dirty="0" smtClean="0"/>
              <a:t>) = </a:t>
            </a:r>
            <a:r>
              <a:rPr lang="sv-SE" sz="3200" i="1" dirty="0" smtClean="0"/>
              <a:t>x</a:t>
            </a:r>
          </a:p>
        </p:txBody>
      </p:sp>
      <p:sp>
        <p:nvSpPr>
          <p:cNvPr id="5" name="Rektangel 4"/>
          <p:cNvSpPr/>
          <p:nvPr/>
        </p:nvSpPr>
        <p:spPr>
          <a:xfrm>
            <a:off x="3995936" y="2618911"/>
            <a:ext cx="31683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>
              <a:spcBef>
                <a:spcPts val="1800"/>
              </a:spcBef>
            </a:pPr>
            <a:r>
              <a:rPr lang="sv-SE" sz="3200" b="1" i="1" dirty="0" smtClean="0">
                <a:solidFill>
                  <a:srgbClr val="C00000"/>
                </a:solidFill>
              </a:rPr>
              <a:t>Obs! x, y &gt; 0</a:t>
            </a:r>
          </a:p>
        </p:txBody>
      </p:sp>
      <p:sp>
        <p:nvSpPr>
          <p:cNvPr id="6" name="Rektangel 5"/>
          <p:cNvSpPr/>
          <p:nvPr/>
        </p:nvSpPr>
        <p:spPr>
          <a:xfrm>
            <a:off x="5148064" y="4194229"/>
            <a:ext cx="35523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i="1" dirty="0" smtClean="0">
                <a:solidFill>
                  <a:schemeClr val="accent5">
                    <a:lumMod val="50000"/>
                  </a:schemeClr>
                </a:solidFill>
              </a:rPr>
              <a:t>Det tal som vi upphöjer e till för att få x är </a:t>
            </a:r>
            <a:r>
              <a:rPr lang="sv-SE" sz="2000" dirty="0" err="1" smtClean="0">
                <a:solidFill>
                  <a:schemeClr val="accent5">
                    <a:lumMod val="50000"/>
                  </a:schemeClr>
                </a:solidFill>
              </a:rPr>
              <a:t>ln</a:t>
            </a:r>
            <a:r>
              <a:rPr lang="sv-SE" sz="2000" i="1" dirty="0" err="1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endParaRPr lang="sv-SE" sz="20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8" name="Rak pil 7"/>
          <p:cNvCxnSpPr/>
          <p:nvPr/>
        </p:nvCxnSpPr>
        <p:spPr>
          <a:xfrm flipH="1">
            <a:off x="5724128" y="4779150"/>
            <a:ext cx="480053" cy="270030"/>
          </a:xfrm>
          <a:prstGeom prst="straightConnector1">
            <a:avLst/>
          </a:prstGeom>
          <a:ln w="1905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Logaritmer,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800" dirty="0" smtClean="0"/>
              <a:t>Ex. Bevisa första räkneregeln:</a:t>
            </a:r>
          </a:p>
          <a:p>
            <a:pPr marL="0" indent="0">
              <a:buNone/>
            </a:pPr>
            <a:r>
              <a:rPr lang="sv-SE" sz="2800" dirty="0" smtClean="0"/>
              <a:t>Vi definierar </a:t>
            </a:r>
            <a:r>
              <a:rPr lang="sv-SE" sz="2800" i="1" dirty="0" smtClean="0"/>
              <a:t>a</a:t>
            </a:r>
            <a:r>
              <a:rPr lang="sv-SE" sz="2800" dirty="0" smtClean="0"/>
              <a:t>, </a:t>
            </a:r>
            <a:r>
              <a:rPr lang="sv-SE" sz="2800" i="1" dirty="0" smtClean="0"/>
              <a:t>b</a:t>
            </a:r>
            <a:r>
              <a:rPr lang="sv-SE" sz="2800" dirty="0" smtClean="0"/>
              <a:t> och </a:t>
            </a:r>
            <a:r>
              <a:rPr lang="sv-SE" sz="2800" i="1" dirty="0" smtClean="0"/>
              <a:t>c</a:t>
            </a:r>
            <a:r>
              <a:rPr lang="sv-SE" sz="2800" dirty="0" smtClean="0"/>
              <a:t> 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sv-SE" sz="2800" dirty="0" smtClean="0"/>
              <a:t> </a:t>
            </a:r>
            <a:r>
              <a:rPr lang="sv-SE" sz="2800" i="1" dirty="0" err="1" smtClean="0"/>
              <a:t>e</a:t>
            </a:r>
            <a:r>
              <a:rPr lang="sv-SE" sz="2800" i="1" baseline="30000" dirty="0" err="1" smtClean="0"/>
              <a:t>a</a:t>
            </a:r>
            <a:r>
              <a:rPr lang="sv-SE" sz="2800" dirty="0" smtClean="0"/>
              <a:t> = </a:t>
            </a:r>
            <a:r>
              <a:rPr lang="sv-SE" sz="2800" i="1" dirty="0" smtClean="0"/>
              <a:t>x</a:t>
            </a:r>
            <a:r>
              <a:rPr lang="sv-SE" sz="2800" dirty="0" smtClean="0"/>
              <a:t>  </a:t>
            </a:r>
            <a:r>
              <a:rPr lang="sv-SE" sz="2800" dirty="0" smtClean="0">
                <a:latin typeface="Cambria Math"/>
                <a:ea typeface="Cambria Math"/>
              </a:rPr>
              <a:t>⟹</a:t>
            </a:r>
            <a:r>
              <a:rPr lang="sv-SE" sz="2800" dirty="0" smtClean="0"/>
              <a:t>  </a:t>
            </a:r>
            <a:r>
              <a:rPr lang="sv-SE" sz="2800" i="1" dirty="0" smtClean="0"/>
              <a:t>a</a:t>
            </a:r>
            <a:r>
              <a:rPr lang="sv-SE" sz="2800" dirty="0" smtClean="0"/>
              <a:t> = </a:t>
            </a:r>
            <a:r>
              <a:rPr lang="sv-SE" sz="2800" dirty="0" err="1" smtClean="0"/>
              <a:t>ln</a:t>
            </a:r>
            <a:r>
              <a:rPr lang="sv-SE" sz="2800" dirty="0" smtClean="0"/>
              <a:t> </a:t>
            </a:r>
            <a:r>
              <a:rPr lang="sv-SE" sz="2800" i="1" dirty="0" smtClean="0"/>
              <a:t>x</a:t>
            </a:r>
            <a:endParaRPr lang="sv-SE" sz="2800" dirty="0" smtClean="0"/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sv-SE" sz="2800" dirty="0" smtClean="0"/>
              <a:t> </a:t>
            </a:r>
            <a:r>
              <a:rPr lang="sv-SE" sz="2800" i="1" dirty="0" err="1" smtClean="0"/>
              <a:t>e</a:t>
            </a:r>
            <a:r>
              <a:rPr lang="sv-SE" sz="2800" i="1" baseline="30000" dirty="0" err="1" smtClean="0"/>
              <a:t>b</a:t>
            </a:r>
            <a:r>
              <a:rPr lang="sv-SE" sz="2800" dirty="0" smtClean="0"/>
              <a:t> = </a:t>
            </a:r>
            <a:r>
              <a:rPr lang="sv-SE" sz="2800" i="1" dirty="0" smtClean="0"/>
              <a:t>y 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⟹</a:t>
            </a:r>
            <a:r>
              <a:rPr lang="sv-SE" sz="2800" dirty="0" smtClean="0"/>
              <a:t>  </a:t>
            </a:r>
            <a:r>
              <a:rPr lang="sv-SE" sz="2800" i="1" dirty="0" smtClean="0"/>
              <a:t>b</a:t>
            </a:r>
            <a:r>
              <a:rPr lang="sv-SE" sz="2800" dirty="0" smtClean="0"/>
              <a:t> = </a:t>
            </a:r>
            <a:r>
              <a:rPr lang="sv-SE" sz="2800" dirty="0" err="1" smtClean="0"/>
              <a:t>ln</a:t>
            </a:r>
            <a:r>
              <a:rPr lang="sv-SE" sz="2800" dirty="0" smtClean="0"/>
              <a:t> </a:t>
            </a:r>
            <a:r>
              <a:rPr lang="sv-SE" sz="2800" i="1" dirty="0" smtClean="0"/>
              <a:t>y</a:t>
            </a:r>
            <a:endParaRPr lang="sv-SE" sz="2800" dirty="0" smtClean="0"/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sv-SE" sz="2800" dirty="0" smtClean="0"/>
              <a:t> </a:t>
            </a:r>
            <a:r>
              <a:rPr lang="sv-SE" sz="2800" i="1" dirty="0" err="1" smtClean="0"/>
              <a:t>e</a:t>
            </a:r>
            <a:r>
              <a:rPr lang="sv-SE" sz="2800" i="1" baseline="30000" dirty="0" err="1" smtClean="0"/>
              <a:t>c</a:t>
            </a:r>
            <a:r>
              <a:rPr lang="sv-SE" sz="2800" dirty="0" smtClean="0"/>
              <a:t> = (</a:t>
            </a:r>
            <a:r>
              <a:rPr lang="sv-SE" sz="2800" i="1" dirty="0" err="1" smtClean="0"/>
              <a:t>x</a:t>
            </a:r>
            <a:r>
              <a:rPr lang="sv-SE" sz="2800" dirty="0" err="1" smtClean="0"/>
              <a:t>·</a:t>
            </a:r>
            <a:r>
              <a:rPr lang="sv-SE" sz="2800" i="1" dirty="0" err="1" smtClean="0"/>
              <a:t>y</a:t>
            </a:r>
            <a:r>
              <a:rPr lang="sv-SE" sz="2800" dirty="0" smtClean="0"/>
              <a:t>)  </a:t>
            </a:r>
            <a:r>
              <a:rPr lang="sv-SE" sz="2800" dirty="0" smtClean="0">
                <a:latin typeface="Cambria Math"/>
                <a:ea typeface="Cambria Math"/>
              </a:rPr>
              <a:t>⟹</a:t>
            </a:r>
            <a:r>
              <a:rPr lang="sv-SE" sz="2800" dirty="0" smtClean="0"/>
              <a:t>  </a:t>
            </a:r>
            <a:r>
              <a:rPr lang="sv-SE" sz="2800" i="1" dirty="0" smtClean="0"/>
              <a:t>c</a:t>
            </a:r>
            <a:r>
              <a:rPr lang="sv-SE" sz="2800" dirty="0" smtClean="0"/>
              <a:t> = </a:t>
            </a:r>
            <a:r>
              <a:rPr lang="sv-SE" sz="2800" dirty="0" err="1" smtClean="0"/>
              <a:t>ln</a:t>
            </a:r>
            <a:r>
              <a:rPr lang="sv-SE" sz="2800" dirty="0" smtClean="0"/>
              <a:t>(</a:t>
            </a:r>
            <a:r>
              <a:rPr lang="sv-SE" sz="2800" i="1" dirty="0" err="1" smtClean="0"/>
              <a:t>x</a:t>
            </a:r>
            <a:r>
              <a:rPr lang="sv-SE" sz="2800" dirty="0" err="1" smtClean="0"/>
              <a:t>·</a:t>
            </a:r>
            <a:r>
              <a:rPr lang="sv-SE" sz="2800" i="1" dirty="0" err="1" smtClean="0"/>
              <a:t>y</a:t>
            </a:r>
            <a:r>
              <a:rPr lang="sv-SE" sz="2800" dirty="0" smtClean="0"/>
              <a:t>)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sz="2800" dirty="0" smtClean="0"/>
              <a:t>enl. definitionen av logaritmfunktionen. Vi har alltså</a:t>
            </a:r>
          </a:p>
          <a:p>
            <a:pPr>
              <a:spcBef>
                <a:spcPts val="1800"/>
              </a:spcBef>
            </a:pPr>
            <a:r>
              <a:rPr lang="sv-SE" sz="2800" i="1" dirty="0" err="1" smtClean="0"/>
              <a:t>x</a:t>
            </a:r>
            <a:r>
              <a:rPr lang="sv-SE" sz="2800" dirty="0" err="1" smtClean="0"/>
              <a:t>·</a:t>
            </a:r>
            <a:r>
              <a:rPr lang="sv-SE" sz="2800" i="1" dirty="0" err="1" smtClean="0"/>
              <a:t>y</a:t>
            </a:r>
            <a:r>
              <a:rPr lang="sv-SE" sz="2800" dirty="0" smtClean="0"/>
              <a:t> = </a:t>
            </a:r>
            <a:r>
              <a:rPr lang="sv-SE" sz="2800" i="1" dirty="0" err="1" smtClean="0"/>
              <a:t>e</a:t>
            </a:r>
            <a:r>
              <a:rPr lang="sv-SE" sz="2800" i="1" baseline="30000" dirty="0" err="1" smtClean="0"/>
              <a:t>a</a:t>
            </a:r>
            <a:r>
              <a:rPr lang="sv-SE" sz="2800" dirty="0" err="1" smtClean="0"/>
              <a:t>·</a:t>
            </a:r>
            <a:r>
              <a:rPr lang="sv-SE" sz="2800" i="1" dirty="0" err="1" smtClean="0"/>
              <a:t>e</a:t>
            </a:r>
            <a:r>
              <a:rPr lang="sv-SE" sz="2800" i="1" baseline="30000" dirty="0" err="1" smtClean="0"/>
              <a:t>b</a:t>
            </a:r>
            <a:r>
              <a:rPr lang="sv-SE" sz="2800" dirty="0" smtClean="0"/>
              <a:t> = </a:t>
            </a:r>
            <a:r>
              <a:rPr lang="sv-SE" sz="2800" i="1" dirty="0" err="1" smtClean="0"/>
              <a:t>e</a:t>
            </a:r>
            <a:r>
              <a:rPr lang="sv-SE" sz="2800" i="1" baseline="30000" dirty="0" err="1" smtClean="0"/>
              <a:t>a+b</a:t>
            </a:r>
            <a:endParaRPr lang="sv-SE" sz="2800" dirty="0" smtClean="0"/>
          </a:p>
          <a:p>
            <a:pPr>
              <a:spcBef>
                <a:spcPts val="1800"/>
              </a:spcBef>
              <a:buNone/>
            </a:pPr>
            <a:r>
              <a:rPr lang="sv-SE" sz="2800" dirty="0" smtClean="0"/>
              <a:t>	</a:t>
            </a:r>
            <a:r>
              <a:rPr lang="sv-SE" sz="2800" dirty="0" smtClean="0">
                <a:latin typeface="Cambria Math"/>
                <a:ea typeface="Cambria Math"/>
              </a:rPr>
              <a:t> ⟹</a:t>
            </a:r>
            <a:r>
              <a:rPr lang="sv-SE" sz="2800" dirty="0" smtClean="0"/>
              <a:t>  </a:t>
            </a:r>
            <a:r>
              <a:rPr lang="sv-SE" sz="2800" dirty="0" err="1" smtClean="0"/>
              <a:t>ln</a:t>
            </a:r>
            <a:r>
              <a:rPr lang="sv-SE" sz="2800" dirty="0" smtClean="0"/>
              <a:t>(</a:t>
            </a:r>
            <a:r>
              <a:rPr lang="sv-SE" sz="2800" i="1" dirty="0" err="1" smtClean="0"/>
              <a:t>x</a:t>
            </a:r>
            <a:r>
              <a:rPr lang="sv-SE" sz="2800" dirty="0" err="1" smtClean="0"/>
              <a:t>·</a:t>
            </a:r>
            <a:r>
              <a:rPr lang="sv-SE" sz="2800" i="1" dirty="0" err="1" smtClean="0"/>
              <a:t>y</a:t>
            </a:r>
            <a:r>
              <a:rPr lang="sv-SE" sz="2800" dirty="0" smtClean="0"/>
              <a:t>) = </a:t>
            </a:r>
            <a:r>
              <a:rPr lang="sv-SE" sz="2800" i="1" dirty="0" smtClean="0"/>
              <a:t>a</a:t>
            </a:r>
            <a:r>
              <a:rPr lang="sv-SE" sz="2800" dirty="0" smtClean="0"/>
              <a:t> + </a:t>
            </a:r>
            <a:r>
              <a:rPr lang="sv-SE" sz="2800" i="1" dirty="0" smtClean="0"/>
              <a:t>b</a:t>
            </a:r>
            <a:r>
              <a:rPr lang="sv-SE" sz="2800" dirty="0" smtClean="0"/>
              <a:t> = </a:t>
            </a:r>
            <a:r>
              <a:rPr lang="sv-SE" sz="2800" dirty="0" err="1" smtClean="0"/>
              <a:t>ln</a:t>
            </a:r>
            <a:r>
              <a:rPr lang="sv-SE" sz="2800" dirty="0" smtClean="0"/>
              <a:t> </a:t>
            </a:r>
            <a:r>
              <a:rPr lang="sv-SE" sz="2800" i="1" dirty="0" smtClean="0"/>
              <a:t>x</a:t>
            </a:r>
            <a:r>
              <a:rPr lang="sv-SE" sz="2800" dirty="0" smtClean="0"/>
              <a:t> + </a:t>
            </a:r>
            <a:r>
              <a:rPr lang="sv-SE" sz="2800" dirty="0" err="1" smtClean="0"/>
              <a:t>ln</a:t>
            </a:r>
            <a:r>
              <a:rPr lang="sv-SE" sz="2800" dirty="0" smtClean="0"/>
              <a:t> </a:t>
            </a:r>
            <a:r>
              <a:rPr lang="sv-SE" sz="2800" i="1" dirty="0" smtClean="0"/>
              <a:t>y</a:t>
            </a:r>
          </a:p>
        </p:txBody>
      </p:sp>
      <p:sp>
        <p:nvSpPr>
          <p:cNvPr id="7" name="Rektangel 6"/>
          <p:cNvSpPr/>
          <p:nvPr/>
        </p:nvSpPr>
        <p:spPr>
          <a:xfrm>
            <a:off x="4572000" y="4455114"/>
            <a:ext cx="23042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i="1" dirty="0" smtClean="0">
                <a:solidFill>
                  <a:srgbClr val="C00000"/>
                </a:solidFill>
              </a:rPr>
              <a:t>Enligt regeln för potenser</a:t>
            </a:r>
            <a:endParaRPr lang="sv-SE" sz="2000" i="1" dirty="0">
              <a:solidFill>
                <a:srgbClr val="C00000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4475989" y="5967282"/>
            <a:ext cx="37444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i="1" dirty="0" smtClean="0">
                <a:solidFill>
                  <a:srgbClr val="C00000"/>
                </a:solidFill>
              </a:rPr>
              <a:t>Enligt definitionen ovan</a:t>
            </a:r>
            <a:endParaRPr lang="sv-SE" sz="2000" i="1" dirty="0">
              <a:solidFill>
                <a:srgbClr val="C00000"/>
              </a:solidFill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923595" y="5967282"/>
            <a:ext cx="32643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i="1" dirty="0" smtClean="0">
                <a:solidFill>
                  <a:srgbClr val="C00000"/>
                </a:solidFill>
              </a:rPr>
              <a:t>Enligt definitionen för logaritmfunktionen</a:t>
            </a:r>
            <a:endParaRPr lang="sv-SE" sz="2000" i="1" dirty="0">
              <a:solidFill>
                <a:srgbClr val="C00000"/>
              </a:solidFill>
            </a:endParaRPr>
          </a:p>
        </p:txBody>
      </p:sp>
      <p:cxnSp>
        <p:nvCxnSpPr>
          <p:cNvPr id="11" name="Rak pil 10"/>
          <p:cNvCxnSpPr/>
          <p:nvPr/>
        </p:nvCxnSpPr>
        <p:spPr>
          <a:xfrm flipV="1">
            <a:off x="2939819" y="5589240"/>
            <a:ext cx="288032" cy="324036"/>
          </a:xfrm>
          <a:prstGeom prst="straightConnector1">
            <a:avLst/>
          </a:prstGeom>
          <a:ln w="158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pil 11"/>
          <p:cNvCxnSpPr/>
          <p:nvPr/>
        </p:nvCxnSpPr>
        <p:spPr>
          <a:xfrm flipH="1" flipV="1">
            <a:off x="4764022" y="5643246"/>
            <a:ext cx="192021" cy="270030"/>
          </a:xfrm>
          <a:prstGeom prst="straightConnector1">
            <a:avLst/>
          </a:prstGeom>
          <a:ln w="158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Logaritmer,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u="sng" dirty="0" smtClean="0"/>
              <a:t>Övningar:</a:t>
            </a:r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 12 = </a:t>
            </a:r>
            <a:r>
              <a:rPr lang="sv-SE" dirty="0" err="1" smtClean="0"/>
              <a:t>ln</a:t>
            </a:r>
            <a:r>
              <a:rPr lang="sv-SE" dirty="0" smtClean="0"/>
              <a:t> 3 + </a:t>
            </a:r>
            <a:r>
              <a:rPr lang="sv-SE" dirty="0" err="1" smtClean="0"/>
              <a:t>ln</a:t>
            </a:r>
            <a:r>
              <a:rPr lang="sv-SE" dirty="0" smtClean="0"/>
              <a:t> 4</a:t>
            </a:r>
            <a:endParaRPr lang="sv-SE" i="1" dirty="0" smtClean="0"/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 0,25 = </a:t>
            </a:r>
            <a:r>
              <a:rPr lang="sv-SE" dirty="0" err="1" smtClean="0"/>
              <a:t>ln</a:t>
            </a:r>
            <a:r>
              <a:rPr lang="sv-SE" dirty="0" smtClean="0"/>
              <a:t>(1/4) = ln1 – ln4 = – ln4 </a:t>
            </a:r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 64 = </a:t>
            </a:r>
            <a:r>
              <a:rPr lang="sv-SE" dirty="0" err="1" smtClean="0"/>
              <a:t>ln</a:t>
            </a:r>
            <a:r>
              <a:rPr lang="sv-SE" dirty="0" smtClean="0"/>
              <a:t> 2</a:t>
            </a:r>
            <a:r>
              <a:rPr lang="sv-SE" baseline="30000" dirty="0" smtClean="0"/>
              <a:t>6</a:t>
            </a:r>
            <a:r>
              <a:rPr lang="sv-SE" dirty="0" smtClean="0"/>
              <a:t> = 6·ln2</a:t>
            </a:r>
          </a:p>
          <a:p>
            <a:pPr>
              <a:spcBef>
                <a:spcPts val="1800"/>
              </a:spcBef>
            </a:pPr>
            <a:endParaRPr lang="sv-SE" dirty="0" smtClean="0"/>
          </a:p>
          <a:p>
            <a:pPr>
              <a:spcBef>
                <a:spcPts val="1800"/>
              </a:spcBef>
            </a:pPr>
            <a:r>
              <a:rPr lang="sv-SE" dirty="0" err="1" smtClean="0"/>
              <a:t>ln</a:t>
            </a:r>
            <a:r>
              <a:rPr lang="sv-SE" dirty="0" smtClean="0"/>
              <a:t>(32/9) = ln32 – ln9 = ln2</a:t>
            </a:r>
            <a:r>
              <a:rPr lang="sv-SE" baseline="30000" dirty="0" smtClean="0"/>
              <a:t>5</a:t>
            </a:r>
            <a:r>
              <a:rPr lang="sv-SE" dirty="0" smtClean="0"/>
              <a:t> – ln3</a:t>
            </a:r>
            <a:r>
              <a:rPr lang="sv-SE" baseline="30000" dirty="0" smtClean="0"/>
              <a:t>2</a:t>
            </a:r>
            <a:r>
              <a:rPr lang="sv-SE" dirty="0" smtClean="0"/>
              <a:t> = 5ln2 – 2ln3</a:t>
            </a:r>
          </a:p>
          <a:p>
            <a:pPr>
              <a:spcBef>
                <a:spcPts val="1800"/>
              </a:spcBef>
              <a:buNone/>
            </a:pPr>
            <a:endParaRPr lang="sv-SE" sz="1200" i="1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dirty="0" smtClean="0"/>
              <a:t>Att räkna ut hur många sätt något kan göras.</a:t>
            </a:r>
          </a:p>
          <a:p>
            <a:pPr marL="0" indent="0">
              <a:buNone/>
            </a:pPr>
            <a:endParaRPr lang="sv-SE" sz="1300" dirty="0" smtClean="0"/>
          </a:p>
          <a:p>
            <a:pPr marL="0" indent="0">
              <a:buNone/>
            </a:pPr>
            <a:r>
              <a:rPr lang="sv-SE" dirty="0" smtClean="0"/>
              <a:t>Ex. Matsedel med tre förrätter, fyra huvudrätter och två efterrätter.</a:t>
            </a:r>
          </a:p>
          <a:p>
            <a:pPr marL="0" indent="0">
              <a:buNone/>
            </a:pPr>
            <a:endParaRPr lang="sv-SE" sz="1300" dirty="0" smtClean="0"/>
          </a:p>
          <a:p>
            <a:pPr marL="0" indent="0">
              <a:buNone/>
            </a:pPr>
            <a:r>
              <a:rPr lang="sv-SE" dirty="0" smtClean="0"/>
              <a:t>På hur många olika sätt kan en trerätters måltid komponeras?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Svar: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Illustration: Träddiagram</a:t>
            </a:r>
            <a:endParaRPr lang="sv-SE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v-SE" u="sng" dirty="0" smtClean="0"/>
              <a:t>Multiplikationsprincipen</a:t>
            </a:r>
          </a:p>
          <a:p>
            <a:r>
              <a:rPr lang="sv-SE" dirty="0" smtClean="0"/>
              <a:t>Ett experiment har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sv-SE" dirty="0" smtClean="0"/>
              <a:t> möjliga utfall</a:t>
            </a:r>
          </a:p>
          <a:p>
            <a:r>
              <a:rPr lang="sv-SE" dirty="0" smtClean="0"/>
              <a:t>Ett annat efterföljande experiment har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dirty="0" smtClean="0"/>
              <a:t> möjliga utfall</a:t>
            </a:r>
          </a:p>
          <a:p>
            <a:pPr lvl="1"/>
            <a:endParaRPr lang="sv-SE" dirty="0" smtClean="0"/>
          </a:p>
          <a:p>
            <a:r>
              <a:rPr lang="sv-SE" dirty="0" smtClean="0"/>
              <a:t>Vi gör först det ena sedan det andra experimentet</a:t>
            </a:r>
          </a:p>
          <a:p>
            <a:r>
              <a:rPr lang="sv-SE" dirty="0" smtClean="0"/>
              <a:t>Totalt finns det</a:t>
            </a:r>
          </a:p>
          <a:p>
            <a:pPr>
              <a:buNone/>
            </a:pPr>
            <a:r>
              <a:rPr lang="sv-SE" dirty="0" smtClean="0"/>
              <a:t>				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sv-SE" dirty="0" smtClean="0"/>
              <a:t> ×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</a:t>
            </a:r>
            <a:r>
              <a:rPr lang="sv-SE" b="1" baseline="-25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</a:p>
          <a:p>
            <a:pPr>
              <a:buNone/>
            </a:pPr>
            <a:r>
              <a:rPr lang="sv-SE" dirty="0" smtClean="0"/>
              <a:t>	möjliga utfall.</a:t>
            </a:r>
            <a:endParaRPr lang="sv-SE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v-SE" u="sng" dirty="0" smtClean="0"/>
              <a:t>Exempel</a:t>
            </a:r>
          </a:p>
          <a:p>
            <a:pPr>
              <a:buNone/>
            </a:pPr>
            <a:r>
              <a:rPr lang="sv-SE" dirty="0" smtClean="0"/>
              <a:t>Påse med numrerade kulor 1, …, </a:t>
            </a:r>
            <a:r>
              <a:rPr lang="sv-SE" i="1" dirty="0" smtClean="0"/>
              <a:t>n</a:t>
            </a:r>
          </a:p>
          <a:p>
            <a:r>
              <a:rPr lang="sv-SE" dirty="0" smtClean="0"/>
              <a:t>Vi drar en kula slumpmässigt och noterar dess nummer</a:t>
            </a:r>
          </a:p>
          <a:p>
            <a:pPr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	Hur många möjliga utfall?</a:t>
            </a:r>
          </a:p>
          <a:p>
            <a:pPr>
              <a:buNone/>
            </a:pP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v-SE" dirty="0" smtClean="0"/>
              <a:t>Vi drar en kula till slumpmässigt och noterar dess nummer</a:t>
            </a:r>
          </a:p>
          <a:p>
            <a:pPr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	Hur många möjliga utfall?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v-SE" u="sng" dirty="0" smtClean="0"/>
              <a:t>Exempel, forts</a:t>
            </a:r>
          </a:p>
          <a:p>
            <a:pPr>
              <a:buNone/>
            </a:pPr>
            <a:r>
              <a:rPr lang="sv-SE" dirty="0" smtClean="0"/>
              <a:t>Samma påse med kulor 1, …, </a:t>
            </a:r>
            <a:r>
              <a:rPr lang="sv-SE" i="1" dirty="0" smtClean="0"/>
              <a:t>n</a:t>
            </a:r>
          </a:p>
          <a:p>
            <a:r>
              <a:rPr lang="sv-SE" dirty="0" smtClean="0"/>
              <a:t>Vi har den totala händelsen </a:t>
            </a:r>
          </a:p>
          <a:p>
            <a:pPr lvl="1">
              <a:buNone/>
            </a:pPr>
            <a:r>
              <a:rPr lang="sv-SE" dirty="0" smtClean="0"/>
              <a:t>(kula 1’s nummer, kula 2’s nummer)</a:t>
            </a:r>
            <a:endParaRPr lang="sv-SE" b="1" i="1" dirty="0" smtClean="0"/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Hur många möjliga utfall?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endParaRPr lang="sv-SE" dirty="0" smtClean="0"/>
          </a:p>
          <a:p>
            <a:r>
              <a:rPr lang="sv-SE" u="sng" dirty="0" smtClean="0"/>
              <a:t>Utan</a:t>
            </a:r>
            <a:r>
              <a:rPr lang="sv-SE" dirty="0" smtClean="0"/>
              <a:t> återläggning:</a:t>
            </a:r>
            <a:endParaRPr lang="sv-SE" sz="3200" dirty="0" smtClean="0"/>
          </a:p>
          <a:p>
            <a:pPr lvl="1"/>
            <a:endParaRPr lang="sv-SE" dirty="0" smtClean="0"/>
          </a:p>
          <a:p>
            <a:r>
              <a:rPr lang="sv-SE" u="sng" dirty="0" smtClean="0"/>
              <a:t>Med</a:t>
            </a:r>
            <a:r>
              <a:rPr lang="sv-SE" dirty="0" smtClean="0"/>
              <a:t> återläggning:</a:t>
            </a:r>
            <a:endParaRPr lang="sv-SE" sz="3200" baseline="30000" dirty="0" smtClean="0"/>
          </a:p>
          <a:p>
            <a:endParaRPr lang="sv-SE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Dragning </a:t>
            </a:r>
            <a:r>
              <a:rPr lang="sv-SE" b="1" u="sng" dirty="0" smtClean="0">
                <a:solidFill>
                  <a:schemeClr val="accent5">
                    <a:lumMod val="50000"/>
                  </a:schemeClr>
                </a:solidFill>
              </a:rPr>
              <a:t>utan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återläggning</a:t>
            </a:r>
          </a:p>
          <a:p>
            <a:pPr lvl="1"/>
            <a:r>
              <a:rPr lang="sv-SE" dirty="0" smtClean="0"/>
              <a:t>Vi drar en kula slumpmässigt och noterar dess nummer och lägger </a:t>
            </a:r>
            <a:r>
              <a:rPr lang="sv-SE" u="sng" dirty="0" smtClean="0"/>
              <a:t>inte</a:t>
            </a:r>
            <a:r>
              <a:rPr lang="sv-SE" dirty="0" smtClean="0"/>
              <a:t> tillbaks den inför nästa dragning</a:t>
            </a:r>
          </a:p>
          <a:p>
            <a:pPr lvl="1"/>
            <a:r>
              <a:rPr lang="sv-SE" dirty="0" smtClean="0"/>
              <a:t>Vi kan bara få ett nummer en gång</a:t>
            </a:r>
          </a:p>
          <a:p>
            <a:pPr lvl="1"/>
            <a:endParaRPr lang="sv-SE" dirty="0" smtClean="0"/>
          </a:p>
          <a:p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Dragning </a:t>
            </a:r>
            <a:r>
              <a:rPr lang="sv-SE" b="1" u="sng" dirty="0" smtClean="0">
                <a:solidFill>
                  <a:schemeClr val="accent5">
                    <a:lumMod val="50000"/>
                  </a:schemeClr>
                </a:solidFill>
              </a:rPr>
              <a:t>med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återläggning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sv-SE" dirty="0" smtClean="0"/>
              <a:t>Vi drar en kula slumpmässigt och noterar dess nummer och lägger tillbaks den inför nästa dragning</a:t>
            </a:r>
          </a:p>
          <a:p>
            <a:pPr lvl="1"/>
            <a:r>
              <a:rPr lang="sv-SE" dirty="0" smtClean="0"/>
              <a:t>Vi kan dra samma nummer flera gånger i en sekvens av dragningar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v-SE" u="sng" dirty="0" smtClean="0"/>
              <a:t>Exempel, forts</a:t>
            </a:r>
          </a:p>
          <a:p>
            <a:r>
              <a:rPr lang="sv-SE" dirty="0" smtClean="0"/>
              <a:t>Spelar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ordningen</a:t>
            </a:r>
            <a:r>
              <a:rPr lang="sv-SE" dirty="0" smtClean="0"/>
              <a:t> någon roll?</a:t>
            </a:r>
          </a:p>
          <a:p>
            <a:r>
              <a:rPr lang="sv-SE" dirty="0" smtClean="0"/>
              <a:t>Dvs. skiljer vi t.ex. på </a:t>
            </a:r>
          </a:p>
          <a:p>
            <a:pPr>
              <a:buNone/>
            </a:pPr>
            <a:r>
              <a:rPr lang="sv-SE" dirty="0" smtClean="0"/>
              <a:t>		(1,3) och (3,1)</a:t>
            </a:r>
          </a:p>
          <a:p>
            <a:pPr>
              <a:buNone/>
            </a:pPr>
            <a:r>
              <a:rPr lang="sv-SE" dirty="0" smtClean="0"/>
              <a:t>	eller betraktar vi det som samma sak? Två fall som uppstår:</a:t>
            </a:r>
          </a:p>
          <a:p>
            <a:pPr>
              <a:buNone/>
            </a:pPr>
            <a:endParaRPr lang="sv-SE" dirty="0" smtClean="0"/>
          </a:p>
          <a:p>
            <a:r>
              <a:rPr lang="sv-SE" dirty="0" smtClean="0"/>
              <a:t>Ordningen spelar roll	</a:t>
            </a:r>
          </a:p>
          <a:p>
            <a:endParaRPr lang="sv-SE" dirty="0" smtClean="0"/>
          </a:p>
          <a:p>
            <a:r>
              <a:rPr lang="sv-SE" dirty="0" smtClean="0"/>
              <a:t>Ordningen spelar ingen roll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Summatecken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Säg att vi har </a:t>
            </a:r>
            <a:r>
              <a:rPr lang="sv-SE" sz="2800" i="1" dirty="0" smtClean="0"/>
              <a:t>n</a:t>
            </a:r>
            <a:r>
              <a:rPr lang="sv-SE" sz="2800" dirty="0" smtClean="0"/>
              <a:t> stycken tal </a:t>
            </a:r>
            <a:r>
              <a:rPr lang="sv-SE" sz="2800" i="1" dirty="0" smtClean="0"/>
              <a:t>x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, …, </a:t>
            </a:r>
            <a:r>
              <a:rPr lang="sv-SE" sz="2800" i="1" dirty="0" err="1" smtClean="0"/>
              <a:t>x</a:t>
            </a:r>
            <a:r>
              <a:rPr lang="sv-SE" sz="2800" i="1" baseline="-25000" dirty="0" err="1" smtClean="0"/>
              <a:t>n</a:t>
            </a:r>
            <a:endParaRPr lang="sv-SE" sz="2800" i="1" baseline="-25000" dirty="0" smtClean="0"/>
          </a:p>
          <a:p>
            <a:pPr marL="0" indent="0">
              <a:buNone/>
            </a:pPr>
            <a:r>
              <a:rPr lang="sv-SE" sz="2800" dirty="0" smtClean="0"/>
              <a:t>Summan av dessa tal (alltså </a:t>
            </a:r>
            <a:r>
              <a:rPr lang="sv-SE" sz="2800" i="1" dirty="0" smtClean="0"/>
              <a:t>x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 + … + </a:t>
            </a:r>
            <a:r>
              <a:rPr lang="sv-SE" sz="2800" i="1" dirty="0" err="1" smtClean="0"/>
              <a:t>x</a:t>
            </a:r>
            <a:r>
              <a:rPr lang="sv-SE" sz="2800" i="1" baseline="-25000" dirty="0" err="1" smtClean="0"/>
              <a:t>n</a:t>
            </a:r>
            <a:r>
              <a:rPr lang="sv-SE" sz="2800" dirty="0" smtClean="0"/>
              <a:t>) skrivs kortfattat med hjälp av </a:t>
            </a:r>
            <a:r>
              <a:rPr lang="sv-SE" sz="2800" dirty="0" err="1" smtClean="0"/>
              <a:t>summa-tecken</a:t>
            </a:r>
            <a:r>
              <a:rPr lang="sv-SE" sz="2800" dirty="0" smtClean="0"/>
              <a:t>: 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”summa </a:t>
            </a:r>
            <a:r>
              <a:rPr lang="sv-SE" sz="2800" i="1" dirty="0" err="1" smtClean="0"/>
              <a:t>x</a:t>
            </a:r>
            <a:r>
              <a:rPr lang="sv-SE" sz="2800" i="1" baseline="-25000" dirty="0" err="1" smtClean="0"/>
              <a:t>i</a:t>
            </a:r>
            <a:r>
              <a:rPr lang="sv-SE" sz="2800" dirty="0" smtClean="0"/>
              <a:t> då </a:t>
            </a:r>
            <a:r>
              <a:rPr lang="sv-SE" sz="2800" i="1" dirty="0" smtClean="0"/>
              <a:t>i</a:t>
            </a:r>
            <a:r>
              <a:rPr lang="sv-SE" sz="2800" dirty="0" smtClean="0"/>
              <a:t> går fr.o.m. 1 t.o.m. </a:t>
            </a:r>
            <a:r>
              <a:rPr lang="sv-SE" sz="2800" i="1" dirty="0" smtClean="0"/>
              <a:t>n</a:t>
            </a:r>
            <a:r>
              <a:rPr lang="sv-SE" sz="2800" dirty="0" smtClean="0"/>
              <a:t> ”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3515883" y="3020955"/>
          <a:ext cx="1344149" cy="952106"/>
        </p:xfrm>
        <a:graphic>
          <a:graphicData uri="http://schemas.openxmlformats.org/presentationml/2006/ole">
            <p:oleObj spid="_x0000_s96258" name="Ekvation" r:id="rId3" imgW="34272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45124"/>
          </a:xfrm>
        </p:spPr>
        <p:txBody>
          <a:bodyPr>
            <a:normAutofit lnSpcReduction="10000"/>
          </a:bodyPr>
          <a:lstStyle/>
          <a:p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Ordnad</a:t>
            </a:r>
          </a:p>
          <a:p>
            <a:pPr lvl="1"/>
            <a:r>
              <a:rPr lang="sv-SE" dirty="0" smtClean="0"/>
              <a:t>Vi drar ett antal kulor slumpmässigt och noterar deras nummer</a:t>
            </a:r>
          </a:p>
          <a:p>
            <a:pPr lvl="1"/>
            <a:r>
              <a:rPr lang="sv-SE" dirty="0" smtClean="0"/>
              <a:t>Ordningen spelar roll, dvs. vi skiljer t.ex. på (1,2,5), (1,5,2), (2,1,5), (2,5,1), (5,1,2) och (5,2,1)</a:t>
            </a:r>
          </a:p>
          <a:p>
            <a:pPr lvl="1"/>
            <a:endParaRPr lang="sv-SE" sz="1200" dirty="0" smtClean="0"/>
          </a:p>
          <a:p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Ej ordnad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sv-SE" dirty="0" smtClean="0"/>
              <a:t>Vi drar ett antal kulor slumpmässigt och noterar deras nummer</a:t>
            </a:r>
          </a:p>
          <a:p>
            <a:pPr lvl="1"/>
            <a:r>
              <a:rPr lang="sv-SE" dirty="0" smtClean="0"/>
              <a:t>Ordningen spelar ingen roll, utfallen ovan betraktas som samma utfall</a:t>
            </a:r>
          </a:p>
        </p:txBody>
      </p:sp>
      <p:sp>
        <p:nvSpPr>
          <p:cNvPr id="4" name="Rektangel 3"/>
          <p:cNvSpPr/>
          <p:nvPr/>
        </p:nvSpPr>
        <p:spPr>
          <a:xfrm>
            <a:off x="731575" y="5913276"/>
            <a:ext cx="76808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i="1" dirty="0" smtClean="0">
                <a:solidFill>
                  <a:srgbClr val="C00000"/>
                </a:solidFill>
              </a:rPr>
              <a:t>Om vi har dragit k </a:t>
            </a:r>
            <a:r>
              <a:rPr lang="sv-SE" sz="2400" b="1" i="1" u="sng" dirty="0" smtClean="0">
                <a:solidFill>
                  <a:srgbClr val="C00000"/>
                </a:solidFill>
              </a:rPr>
              <a:t>olika</a:t>
            </a:r>
            <a:r>
              <a:rPr lang="sv-SE" sz="2400" b="1" i="1" dirty="0" smtClean="0">
                <a:solidFill>
                  <a:srgbClr val="C00000"/>
                </a:solidFill>
              </a:rPr>
              <a:t> nummer av n möjliga, hur många sätt kan de ordnas på?</a:t>
            </a:r>
            <a:endParaRPr lang="sv-SE" sz="24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sv-SE" u="sng" dirty="0" smtClean="0"/>
              <a:t>Permutationer</a:t>
            </a:r>
          </a:p>
          <a:p>
            <a:r>
              <a:rPr lang="sv-SE" dirty="0" smtClean="0"/>
              <a:t>Ett arrangemang av </a:t>
            </a:r>
            <a:r>
              <a:rPr lang="sv-SE" i="1" dirty="0" smtClean="0"/>
              <a:t>n</a:t>
            </a:r>
            <a:r>
              <a:rPr lang="sv-SE" dirty="0" smtClean="0"/>
              <a:t> olika objekt i en </a:t>
            </a:r>
            <a:r>
              <a:rPr lang="sv-SE" u="sng" dirty="0" smtClean="0"/>
              <a:t>bestämd ordning</a:t>
            </a:r>
            <a:r>
              <a:rPr lang="sv-SE" dirty="0" smtClean="0"/>
              <a:t> kallas för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permutation</a:t>
            </a:r>
            <a:r>
              <a:rPr lang="sv-SE" dirty="0" smtClean="0"/>
              <a:t> av objekten.</a:t>
            </a:r>
          </a:p>
          <a:p>
            <a:r>
              <a:rPr lang="sv-SE" dirty="0" smtClean="0"/>
              <a:t>Hur många olika permutationer kan man bilda av </a:t>
            </a:r>
            <a:r>
              <a:rPr lang="sv-SE" i="1" dirty="0" smtClean="0"/>
              <a:t>n</a:t>
            </a:r>
            <a:r>
              <a:rPr lang="sv-SE" dirty="0" smtClean="0"/>
              <a:t> olika objekt?</a:t>
            </a:r>
          </a:p>
          <a:p>
            <a:r>
              <a:rPr lang="sv-SE" dirty="0" smtClean="0"/>
              <a:t>Antalet olika permutationer av </a:t>
            </a:r>
            <a:r>
              <a:rPr lang="sv-SE" i="1" dirty="0" smtClean="0"/>
              <a:t>n</a:t>
            </a:r>
            <a:r>
              <a:rPr lang="sv-SE" dirty="0" smtClean="0"/>
              <a:t> olika objekt är:</a:t>
            </a:r>
          </a:p>
          <a:p>
            <a:endParaRPr lang="sv-SE" sz="1200" dirty="0" smtClean="0"/>
          </a:p>
          <a:p>
            <a:pPr>
              <a:buNone/>
            </a:pPr>
            <a:r>
              <a:rPr lang="pt-BR" i="1" dirty="0" smtClean="0"/>
              <a:t>		n</a:t>
            </a:r>
            <a:r>
              <a:rPr lang="pt-BR" dirty="0" smtClean="0"/>
              <a:t>! = 1 × 2 × 3 × … × (</a:t>
            </a:r>
            <a:r>
              <a:rPr lang="pt-BR" i="1" dirty="0" smtClean="0"/>
              <a:t>n</a:t>
            </a:r>
            <a:r>
              <a:rPr lang="pt-BR" dirty="0" smtClean="0"/>
              <a:t>-1) × </a:t>
            </a:r>
            <a:r>
              <a:rPr lang="pt-BR" i="1" dirty="0" smtClean="0"/>
              <a:t>n</a:t>
            </a:r>
          </a:p>
          <a:p>
            <a:endParaRPr lang="sv-SE" sz="1200" dirty="0" smtClean="0"/>
          </a:p>
          <a:p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sv-SE" b="1" dirty="0" err="1" smtClean="0">
                <a:solidFill>
                  <a:schemeClr val="accent5">
                    <a:lumMod val="50000"/>
                  </a:schemeClr>
                </a:solidFill>
              </a:rPr>
              <a:t>-fakultet</a:t>
            </a:r>
            <a:r>
              <a:rPr lang="sv-SE" i="1" dirty="0" smtClean="0"/>
              <a:t>; (eng. n </a:t>
            </a:r>
            <a:r>
              <a:rPr lang="sv-SE" i="1" dirty="0" err="1" smtClean="0"/>
              <a:t>factorial</a:t>
            </a:r>
            <a:r>
              <a:rPr lang="sv-SE" i="1" dirty="0" smtClean="0"/>
              <a:t>)</a:t>
            </a:r>
            <a:endParaRPr lang="sv-SE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u="sng" dirty="0" smtClean="0"/>
              <a:t>Permutationer</a:t>
            </a: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Ex. På hur många olika sätt kan vi permutera de tre objekten </a:t>
            </a:r>
            <a:r>
              <a:rPr lang="sv-SE" i="1" dirty="0" smtClean="0"/>
              <a:t>A</a:t>
            </a:r>
            <a:r>
              <a:rPr lang="sv-SE" dirty="0" smtClean="0"/>
              <a:t>, </a:t>
            </a:r>
            <a:r>
              <a:rPr lang="sv-SE" i="1" dirty="0" smtClean="0"/>
              <a:t>B</a:t>
            </a:r>
            <a:r>
              <a:rPr lang="sv-SE" dirty="0" smtClean="0"/>
              <a:t>, </a:t>
            </a:r>
            <a:r>
              <a:rPr lang="sv-SE" i="1" dirty="0" smtClean="0"/>
              <a:t>C?</a:t>
            </a:r>
          </a:p>
          <a:p>
            <a:pPr>
              <a:buNone/>
            </a:pPr>
            <a:r>
              <a:rPr lang="sv-SE" dirty="0" smtClean="0"/>
              <a:t>	Svar: 3! = 1×2×3 = 6 olika sätt, nämligen</a:t>
            </a:r>
          </a:p>
          <a:p>
            <a:pPr>
              <a:buNone/>
            </a:pPr>
            <a:r>
              <a:rPr lang="sv-SE" i="1" dirty="0" smtClean="0"/>
              <a:t>		ABC, ACB, BAC, BCA, CAB, CBA.</a:t>
            </a:r>
          </a:p>
          <a:p>
            <a:endParaRPr lang="sv-SE" i="1" dirty="0" smtClean="0"/>
          </a:p>
          <a:p>
            <a:pPr algn="ctr">
              <a:buNone/>
            </a:pPr>
            <a:r>
              <a:rPr lang="sv-SE" b="1" i="1" dirty="0" smtClean="0">
                <a:solidFill>
                  <a:srgbClr val="C00000"/>
                </a:solidFill>
              </a:rPr>
              <a:t>OBS! Vi definierar 0! = 1</a:t>
            </a:r>
            <a:endParaRPr lang="sv-SE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r>
              <a:rPr lang="sv-SE" dirty="0" smtClean="0"/>
              <a:t>På hur många sätt kan vi välja ut </a:t>
            </a:r>
            <a:r>
              <a:rPr lang="sv-SE" i="1" dirty="0" smtClean="0"/>
              <a:t>k</a:t>
            </a:r>
            <a:r>
              <a:rPr lang="sv-SE" dirty="0" smtClean="0"/>
              <a:t> objekt från </a:t>
            </a:r>
            <a:r>
              <a:rPr lang="sv-SE" i="1" dirty="0" smtClean="0"/>
              <a:t>n </a:t>
            </a:r>
            <a:r>
              <a:rPr lang="sv-SE" dirty="0" smtClean="0"/>
              <a:t>objekt (</a:t>
            </a:r>
            <a:r>
              <a:rPr lang="sv-SE" i="1" dirty="0" smtClean="0"/>
              <a:t>k ≤ n</a:t>
            </a:r>
            <a:r>
              <a:rPr lang="sv-SE" dirty="0" smtClean="0"/>
              <a:t>), ifall vi bryr oss om ordningen? Och utan återläggning?</a:t>
            </a:r>
          </a:p>
          <a:p>
            <a:endParaRPr lang="sv-SE" dirty="0" smtClean="0"/>
          </a:p>
          <a:p>
            <a:r>
              <a:rPr lang="sv-SE" dirty="0" smtClean="0"/>
              <a:t>Svar:</a:t>
            </a:r>
          </a:p>
          <a:p>
            <a:endParaRPr lang="sv-SE" dirty="0" smtClean="0"/>
          </a:p>
          <a:p>
            <a:endParaRPr lang="sv-SE" dirty="0" smtClean="0"/>
          </a:p>
          <a:p>
            <a:pPr>
              <a:buNone/>
            </a:pPr>
            <a:r>
              <a:rPr lang="sv-SE" dirty="0" smtClean="0"/>
              <a:t>Ex. </a:t>
            </a:r>
            <a:r>
              <a:rPr lang="sv-SE" i="1" dirty="0" smtClean="0"/>
              <a:t>n</a:t>
            </a:r>
            <a:r>
              <a:rPr lang="sv-SE" dirty="0" smtClean="0"/>
              <a:t> = 5, </a:t>
            </a:r>
            <a:r>
              <a:rPr lang="sv-SE" i="1" dirty="0" smtClean="0"/>
              <a:t>k</a:t>
            </a:r>
            <a:r>
              <a:rPr lang="sv-SE" dirty="0" smtClean="0"/>
              <a:t> = 2</a:t>
            </a: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2843809" y="3375459"/>
          <a:ext cx="1549119" cy="810090"/>
        </p:xfrm>
        <a:graphic>
          <a:graphicData uri="http://schemas.openxmlformats.org/presentationml/2006/ole">
            <p:oleObj spid="_x0000_s102402" name="Ekvation" r:id="rId3" imgW="457200" imgH="419040" progId="Equation.3">
              <p:embed/>
            </p:oleObj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3851920" y="5085184"/>
          <a:ext cx="6532035" cy="809625"/>
        </p:xfrm>
        <a:graphic>
          <a:graphicData uri="http://schemas.openxmlformats.org/presentationml/2006/ole">
            <p:oleObj spid="_x0000_s102403" name="Ekvation" r:id="rId4" imgW="1930320" imgH="419040" progId="Equation.3">
              <p:embed/>
            </p:oleObj>
          </a:graphicData>
        </a:graphic>
      </p:graphicFrame>
      <p:sp>
        <p:nvSpPr>
          <p:cNvPr id="6" name="Rektangel 5"/>
          <p:cNvSpPr/>
          <p:nvPr/>
        </p:nvSpPr>
        <p:spPr>
          <a:xfrm>
            <a:off x="3515883" y="4455114"/>
            <a:ext cx="52805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i="1" dirty="0" smtClean="0">
                <a:solidFill>
                  <a:srgbClr val="C00000"/>
                </a:solidFill>
              </a:rPr>
              <a:t>Tänk multiplikationsprincipen</a:t>
            </a:r>
            <a:endParaRPr lang="sv-SE" sz="2400" b="1" i="1" dirty="0">
              <a:solidFill>
                <a:srgbClr val="C00000"/>
              </a:solidFill>
            </a:endParaRPr>
          </a:p>
        </p:txBody>
      </p:sp>
      <p:cxnSp>
        <p:nvCxnSpPr>
          <p:cNvPr id="8" name="Rak pil 7"/>
          <p:cNvCxnSpPr>
            <a:stCxn id="6" idx="2"/>
          </p:cNvCxnSpPr>
          <p:nvPr/>
        </p:nvCxnSpPr>
        <p:spPr>
          <a:xfrm>
            <a:off x="6156177" y="4916779"/>
            <a:ext cx="240026" cy="564449"/>
          </a:xfrm>
          <a:prstGeom prst="straightConnector1">
            <a:avLst/>
          </a:prstGeom>
          <a:ln w="285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Ordnat med återläggning</a:t>
            </a:r>
          </a:p>
          <a:p>
            <a:pPr marL="355600" indent="-355600"/>
            <a:r>
              <a:rPr lang="sv-SE" dirty="0" smtClean="0"/>
              <a:t>Dra </a:t>
            </a:r>
            <a:r>
              <a:rPr lang="sv-SE" i="1" dirty="0" smtClean="0"/>
              <a:t>k</a:t>
            </a:r>
            <a:r>
              <a:rPr lang="sv-SE" dirty="0" smtClean="0"/>
              <a:t> stycken ur </a:t>
            </a:r>
            <a:r>
              <a:rPr lang="sv-SE" i="1" dirty="0" smtClean="0"/>
              <a:t>n</a:t>
            </a:r>
            <a:r>
              <a:rPr lang="sv-SE" dirty="0" smtClean="0"/>
              <a:t> möjliga.</a:t>
            </a:r>
          </a:p>
          <a:p>
            <a:pPr marL="355600" indent="-355600"/>
            <a:r>
              <a:rPr lang="sv-SE" dirty="0" smtClean="0"/>
              <a:t>1:a kulan </a:t>
            </a:r>
            <a:r>
              <a:rPr lang="sv-SE" i="1" dirty="0" smtClean="0"/>
              <a:t>n</a:t>
            </a:r>
            <a:r>
              <a:rPr lang="sv-SE" dirty="0" smtClean="0"/>
              <a:t> möjligheter, 2:a kulan </a:t>
            </a:r>
            <a:r>
              <a:rPr lang="sv-SE" i="1" dirty="0" smtClean="0"/>
              <a:t>n</a:t>
            </a:r>
            <a:r>
              <a:rPr lang="sv-SE" dirty="0" smtClean="0"/>
              <a:t> möjligheter, osv. …</a:t>
            </a:r>
          </a:p>
          <a:p>
            <a:pPr marL="355600" indent="-355600"/>
            <a:r>
              <a:rPr lang="pt-BR" dirty="0" smtClean="0"/>
              <a:t>Multiplikationsprincipen ger</a:t>
            </a:r>
          </a:p>
          <a:p>
            <a:pPr marL="0" indent="0">
              <a:buNone/>
            </a:pPr>
            <a:endParaRPr lang="sv-SE" dirty="0" smtClean="0"/>
          </a:p>
        </p:txBody>
      </p:sp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2760133" y="4089797"/>
          <a:ext cx="2965451" cy="366713"/>
        </p:xfrm>
        <a:graphic>
          <a:graphicData uri="http://schemas.openxmlformats.org/presentationml/2006/ole">
            <p:oleObj spid="_x0000_s55299" name="Ekvation" r:id="rId3" imgW="876240" imgH="190440" progId="Equation.3">
              <p:embed/>
            </p:oleObj>
          </a:graphicData>
        </a:graphic>
      </p:graphicFrame>
      <p:sp>
        <p:nvSpPr>
          <p:cNvPr id="5" name="Rektangel 4"/>
          <p:cNvSpPr/>
          <p:nvPr/>
        </p:nvSpPr>
        <p:spPr>
          <a:xfrm>
            <a:off x="2843808" y="5427222"/>
            <a:ext cx="52805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i="1" dirty="0" smtClean="0">
                <a:solidFill>
                  <a:srgbClr val="C00000"/>
                </a:solidFill>
              </a:rPr>
              <a:t>Tänk multiplikationsprincipen</a:t>
            </a:r>
            <a:endParaRPr lang="sv-SE" sz="2400" b="1" i="1" dirty="0">
              <a:solidFill>
                <a:srgbClr val="C00000"/>
              </a:solidFill>
            </a:endParaRPr>
          </a:p>
        </p:txBody>
      </p:sp>
      <p:cxnSp>
        <p:nvCxnSpPr>
          <p:cNvPr id="6" name="Rak pil 5"/>
          <p:cNvCxnSpPr>
            <a:stCxn id="5" idx="0"/>
          </p:cNvCxnSpPr>
          <p:nvPr/>
        </p:nvCxnSpPr>
        <p:spPr>
          <a:xfrm flipH="1" flipV="1">
            <a:off x="4572001" y="4725144"/>
            <a:ext cx="912101" cy="702078"/>
          </a:xfrm>
          <a:prstGeom prst="straightConnector1">
            <a:avLst/>
          </a:prstGeom>
          <a:ln w="285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Ordnat utan återläggning</a:t>
            </a:r>
          </a:p>
          <a:p>
            <a:pPr marL="355600" indent="-355600"/>
            <a:r>
              <a:rPr lang="sv-SE" dirty="0" smtClean="0"/>
              <a:t>Dra </a:t>
            </a:r>
            <a:r>
              <a:rPr lang="sv-SE" i="1" dirty="0" smtClean="0"/>
              <a:t>k</a:t>
            </a:r>
            <a:r>
              <a:rPr lang="sv-SE" dirty="0" smtClean="0"/>
              <a:t> stycken ur </a:t>
            </a:r>
            <a:r>
              <a:rPr lang="sv-SE" i="1" dirty="0" smtClean="0"/>
              <a:t>n</a:t>
            </a:r>
            <a:r>
              <a:rPr lang="sv-SE" dirty="0" smtClean="0"/>
              <a:t> möjliga.</a:t>
            </a:r>
          </a:p>
          <a:p>
            <a:pPr marL="355600" indent="-355600"/>
            <a:r>
              <a:rPr lang="sv-SE" dirty="0" smtClean="0"/>
              <a:t>1:a kulan </a:t>
            </a:r>
            <a:r>
              <a:rPr lang="sv-SE" i="1" dirty="0" smtClean="0"/>
              <a:t>n</a:t>
            </a:r>
            <a:r>
              <a:rPr lang="sv-SE" dirty="0" smtClean="0"/>
              <a:t> möjligheter, 2:a kulan (</a:t>
            </a:r>
            <a:r>
              <a:rPr lang="sv-SE" i="1" dirty="0" smtClean="0"/>
              <a:t>n</a:t>
            </a:r>
            <a:r>
              <a:rPr lang="sv-SE" dirty="0" smtClean="0"/>
              <a:t>-1) möjligheter, osv. …</a:t>
            </a:r>
          </a:p>
          <a:p>
            <a:pPr marL="355600" indent="-355600"/>
            <a:r>
              <a:rPr lang="pt-BR" dirty="0" smtClean="0"/>
              <a:t>Multiplikationsprincipen ger</a:t>
            </a:r>
          </a:p>
          <a:p>
            <a:pPr marL="0" indent="0">
              <a:buNone/>
            </a:pPr>
            <a:endParaRPr lang="sv-SE" dirty="0" smtClean="0"/>
          </a:p>
        </p:txBody>
      </p:sp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827584" y="4995174"/>
          <a:ext cx="6705600" cy="809625"/>
        </p:xfrm>
        <a:graphic>
          <a:graphicData uri="http://schemas.openxmlformats.org/presentationml/2006/ole">
            <p:oleObj spid="_x0000_s54275" name="Ekvation" r:id="rId3" imgW="1981080" imgH="419040" progId="Equation.3">
              <p:embed/>
            </p:oleObj>
          </a:graphicData>
        </a:graphic>
      </p:graphicFrame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827584" y="3916245"/>
          <a:ext cx="6832600" cy="391715"/>
        </p:xfrm>
        <a:graphic>
          <a:graphicData uri="http://schemas.openxmlformats.org/presentationml/2006/ole">
            <p:oleObj spid="_x0000_s54276" name="Ekvation" r:id="rId4" imgW="2019240" imgH="203040" progId="Equation.3">
              <p:embed/>
            </p:oleObj>
          </a:graphicData>
        </a:graphic>
      </p:graphicFrame>
      <p:graphicFrame>
        <p:nvGraphicFramePr>
          <p:cNvPr id="54277" name="Object 5"/>
          <p:cNvGraphicFramePr>
            <a:graphicFrameLocks noChangeAspect="1"/>
          </p:cNvGraphicFramePr>
          <p:nvPr/>
        </p:nvGraphicFramePr>
        <p:xfrm>
          <a:off x="827585" y="5750328"/>
          <a:ext cx="1890183" cy="809625"/>
        </p:xfrm>
        <a:graphic>
          <a:graphicData uri="http://schemas.openxmlformats.org/presentationml/2006/ole">
            <p:oleObj spid="_x0000_s54277" name="Ekvation" r:id="rId5" imgW="558720" imgH="419040" progId="Equation.3">
              <p:embed/>
            </p:oleObj>
          </a:graphicData>
        </a:graphic>
      </p:graphicFrame>
      <p:sp>
        <p:nvSpPr>
          <p:cNvPr id="9" name="Vänster klammerparentes 8"/>
          <p:cNvSpPr/>
          <p:nvPr/>
        </p:nvSpPr>
        <p:spPr>
          <a:xfrm rot="16200000">
            <a:off x="4127951" y="992730"/>
            <a:ext cx="216024" cy="6816757"/>
          </a:xfrm>
          <a:prstGeom prst="leftBrace">
            <a:avLst/>
          </a:prstGeom>
          <a:noFill/>
          <a:ln w="2222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innehåll 2"/>
          <p:cNvSpPr txBox="1">
            <a:spLocks/>
          </p:cNvSpPr>
          <p:nvPr/>
        </p:nvSpPr>
        <p:spPr>
          <a:xfrm>
            <a:off x="2075723" y="4509121"/>
            <a:ext cx="4320480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 stycken faktorer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3131840" y="6075294"/>
            <a:ext cx="52805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i="1" dirty="0" smtClean="0">
                <a:solidFill>
                  <a:srgbClr val="C00000"/>
                </a:solidFill>
              </a:rPr>
              <a:t>Tänk multiplikationsprincipen</a:t>
            </a:r>
            <a:endParaRPr lang="sv-SE" sz="24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sv-SE" dirty="0" smtClean="0"/>
              <a:t>Antag att vi har </a:t>
            </a:r>
            <a:r>
              <a:rPr lang="sv-SE" i="1" dirty="0" smtClean="0"/>
              <a:t>n</a:t>
            </a:r>
            <a:r>
              <a:rPr lang="sv-SE" dirty="0" smtClean="0"/>
              <a:t> = 5 objekt </a:t>
            </a:r>
            <a:r>
              <a:rPr lang="sv-SE" i="1" dirty="0" smtClean="0"/>
              <a:t>A, B, C, D, E</a:t>
            </a:r>
            <a:r>
              <a:rPr lang="sv-SE" dirty="0" smtClean="0"/>
              <a:t> och att vi slumpmässigt väljer </a:t>
            </a:r>
            <a:r>
              <a:rPr lang="sv-SE" i="1" dirty="0" smtClean="0"/>
              <a:t>k</a:t>
            </a:r>
            <a:r>
              <a:rPr lang="sv-SE" dirty="0" smtClean="0"/>
              <a:t> = 3.</a:t>
            </a:r>
          </a:p>
          <a:p>
            <a:r>
              <a:rPr lang="sv-SE" dirty="0" smtClean="0"/>
              <a:t>Vi kan få  </a:t>
            </a:r>
            <a:r>
              <a:rPr lang="sv-SE" i="1" dirty="0" smtClean="0"/>
              <a:t>n</a:t>
            </a:r>
            <a:r>
              <a:rPr lang="sv-SE" dirty="0" smtClean="0"/>
              <a:t>!/(</a:t>
            </a:r>
            <a:r>
              <a:rPr lang="sv-SE" i="1" dirty="0" err="1" smtClean="0"/>
              <a:t>n</a:t>
            </a:r>
            <a:r>
              <a:rPr lang="sv-SE" dirty="0" err="1" smtClean="0"/>
              <a:t>-</a:t>
            </a:r>
            <a:r>
              <a:rPr lang="sv-SE" i="1" dirty="0" err="1" smtClean="0"/>
              <a:t>k</a:t>
            </a:r>
            <a:r>
              <a:rPr lang="sv-SE" dirty="0" smtClean="0"/>
              <a:t>)!  = 5! / (5-3)! = 60 olika utfall om vi tar hänsyn till ordningen.</a:t>
            </a:r>
          </a:p>
          <a:p>
            <a:r>
              <a:rPr lang="sv-SE" dirty="0" smtClean="0"/>
              <a:t>Av alla dessa 60 utfall, hur många innehåller objekten </a:t>
            </a:r>
            <a:r>
              <a:rPr lang="sv-SE" i="1" dirty="0" smtClean="0"/>
              <a:t>A</a:t>
            </a:r>
            <a:r>
              <a:rPr lang="sv-SE" dirty="0" smtClean="0"/>
              <a:t>, </a:t>
            </a:r>
            <a:r>
              <a:rPr lang="sv-SE" i="1" dirty="0" smtClean="0"/>
              <a:t>B</a:t>
            </a:r>
            <a:r>
              <a:rPr lang="sv-SE" dirty="0" smtClean="0"/>
              <a:t> och </a:t>
            </a:r>
            <a:r>
              <a:rPr lang="sv-SE" i="1" dirty="0" smtClean="0"/>
              <a:t>C</a:t>
            </a:r>
            <a:r>
              <a:rPr lang="sv-SE" dirty="0" smtClean="0"/>
              <a:t>? </a:t>
            </a:r>
          </a:p>
          <a:p>
            <a:r>
              <a:rPr lang="sv-SE" dirty="0" smtClean="0"/>
              <a:t>Svar: Vi kan lista dem: </a:t>
            </a:r>
            <a:r>
              <a:rPr lang="sv-SE" i="1" dirty="0" smtClean="0"/>
              <a:t>ABC</a:t>
            </a:r>
            <a:r>
              <a:rPr lang="sv-SE" dirty="0" smtClean="0"/>
              <a:t>, </a:t>
            </a:r>
            <a:r>
              <a:rPr lang="sv-SE" i="1" dirty="0" smtClean="0"/>
              <a:t>ACB</a:t>
            </a:r>
            <a:r>
              <a:rPr lang="sv-SE" dirty="0" smtClean="0"/>
              <a:t>, </a:t>
            </a:r>
            <a:r>
              <a:rPr lang="sv-SE" i="1" dirty="0" smtClean="0"/>
              <a:t>BAC</a:t>
            </a:r>
            <a:r>
              <a:rPr lang="sv-SE" dirty="0" smtClean="0"/>
              <a:t>, </a:t>
            </a:r>
            <a:r>
              <a:rPr lang="sv-SE" i="1" dirty="0" smtClean="0"/>
              <a:t>BCA</a:t>
            </a:r>
            <a:r>
              <a:rPr lang="sv-SE" dirty="0" smtClean="0"/>
              <a:t>, </a:t>
            </a:r>
            <a:r>
              <a:rPr lang="sv-SE" i="1" dirty="0" smtClean="0"/>
              <a:t>CAB</a:t>
            </a:r>
            <a:r>
              <a:rPr lang="sv-SE" dirty="0" smtClean="0"/>
              <a:t>, </a:t>
            </a:r>
            <a:r>
              <a:rPr lang="sv-SE" i="1" dirty="0" smtClean="0"/>
              <a:t>CBA</a:t>
            </a:r>
            <a:r>
              <a:rPr lang="sv-SE" dirty="0" smtClean="0"/>
              <a:t>; 6 utfall</a:t>
            </a:r>
          </a:p>
          <a:p>
            <a:pPr>
              <a:buNone/>
            </a:pPr>
            <a:r>
              <a:rPr lang="sv-SE" i="1" dirty="0" smtClean="0"/>
              <a:t>	</a:t>
            </a:r>
            <a:r>
              <a:rPr lang="sv-SE" b="1" i="1" dirty="0" smtClean="0">
                <a:solidFill>
                  <a:srgbClr val="C00000"/>
                </a:solidFill>
              </a:rPr>
              <a:t>Eller inse att de k valda objekten kan ordnas på k! = 3! = 6 sätt</a:t>
            </a:r>
            <a:endParaRPr lang="pt-BR" b="1" i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Ej ordnat utan återläggning</a:t>
            </a:r>
            <a:endParaRPr lang="sv-SE" dirty="0" smtClean="0"/>
          </a:p>
          <a:p>
            <a:pPr>
              <a:buNone/>
            </a:pPr>
            <a:endParaRPr lang="sv-SE" sz="1200" dirty="0" smtClean="0"/>
          </a:p>
          <a:p>
            <a:pPr marL="355600" indent="-355600"/>
            <a:r>
              <a:rPr lang="sv-SE" dirty="0" smtClean="0"/>
              <a:t>Dra </a:t>
            </a:r>
            <a:r>
              <a:rPr lang="sv-SE" i="1" dirty="0" smtClean="0"/>
              <a:t>k</a:t>
            </a:r>
            <a:r>
              <a:rPr lang="sv-SE" dirty="0" smtClean="0"/>
              <a:t> stycken ur </a:t>
            </a:r>
            <a:r>
              <a:rPr lang="sv-SE" i="1" dirty="0" smtClean="0"/>
              <a:t>n</a:t>
            </a:r>
            <a:r>
              <a:rPr lang="sv-SE" dirty="0" smtClean="0"/>
              <a:t> möjliga.</a:t>
            </a:r>
          </a:p>
          <a:p>
            <a:pPr marL="355600" indent="-355600"/>
            <a:r>
              <a:rPr lang="sv-SE" dirty="0" smtClean="0"/>
              <a:t>1:a kulan </a:t>
            </a:r>
            <a:r>
              <a:rPr lang="sv-SE" i="1" dirty="0" smtClean="0"/>
              <a:t>n</a:t>
            </a:r>
            <a:r>
              <a:rPr lang="sv-SE" dirty="0" smtClean="0"/>
              <a:t> möjligheter, 2:a kulan (</a:t>
            </a:r>
            <a:r>
              <a:rPr lang="sv-SE" i="1" dirty="0" smtClean="0"/>
              <a:t>n</a:t>
            </a:r>
            <a:r>
              <a:rPr lang="sv-SE" dirty="0" smtClean="0"/>
              <a:t>-1) möjligheter, osv. … Ger</a:t>
            </a:r>
          </a:p>
          <a:p>
            <a:pPr marL="355600" indent="-355600"/>
            <a:endParaRPr lang="pt-BR" dirty="0" smtClean="0"/>
          </a:p>
          <a:p>
            <a:pPr marL="355600" indent="-355600"/>
            <a:endParaRPr lang="pt-BR" dirty="0" smtClean="0"/>
          </a:p>
          <a:p>
            <a:pPr marL="355600" indent="-355600"/>
            <a:r>
              <a:rPr lang="pt-BR" u="sng" dirty="0" smtClean="0"/>
              <a:t>Justera</a:t>
            </a:r>
            <a:r>
              <a:rPr lang="pt-BR" dirty="0" smtClean="0"/>
              <a:t> sedan för att ordningen inte spelar roll genom att dela med antal möjliga permutationer av </a:t>
            </a:r>
            <a:r>
              <a:rPr lang="pt-BR" i="1" dirty="0" smtClean="0"/>
              <a:t>k</a:t>
            </a:r>
            <a:r>
              <a:rPr lang="pt-BR" dirty="0" smtClean="0"/>
              <a:t> objekt</a:t>
            </a:r>
            <a:endParaRPr lang="sv-SE" dirty="0" smtClean="0"/>
          </a:p>
        </p:txBody>
      </p:sp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3441701" y="3482579"/>
          <a:ext cx="1460500" cy="809625"/>
        </p:xfrm>
        <a:graphic>
          <a:graphicData uri="http://schemas.openxmlformats.org/presentationml/2006/ole">
            <p:oleObj spid="_x0000_s57348" name="Ekvation" r:id="rId3" imgW="431640" imgH="419040" progId="Equation.3">
              <p:embed/>
            </p:oleObj>
          </a:graphicData>
        </a:graphic>
      </p:graphicFrame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4187958" y="5643246"/>
          <a:ext cx="3136900" cy="883444"/>
        </p:xfrm>
        <a:graphic>
          <a:graphicData uri="http://schemas.openxmlformats.org/presentationml/2006/ole">
            <p:oleObj spid="_x0000_s57349" name="Ekvation" r:id="rId4" imgW="927000" imgH="457200" progId="Equation.3">
              <p:embed/>
            </p:oleObj>
          </a:graphicData>
        </a:graphic>
      </p:graphicFrame>
      <p:sp>
        <p:nvSpPr>
          <p:cNvPr id="6" name="Platshållare för innehåll 2"/>
          <p:cNvSpPr txBox="1">
            <a:spLocks/>
          </p:cNvSpPr>
          <p:nvPr/>
        </p:nvSpPr>
        <p:spPr>
          <a:xfrm rot="20039041">
            <a:off x="3624363" y="6258906"/>
            <a:ext cx="768085" cy="378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→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v-SE" b="1" u="sng" dirty="0" smtClean="0">
                <a:solidFill>
                  <a:schemeClr val="accent5">
                    <a:lumMod val="50000"/>
                  </a:schemeClr>
                </a:solidFill>
              </a:rPr>
              <a:t>Kombinationer</a:t>
            </a:r>
            <a:endParaRPr lang="sv-SE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endParaRPr lang="sv-SE" sz="1200" dirty="0" smtClean="0"/>
          </a:p>
          <a:p>
            <a:r>
              <a:rPr lang="sv-SE" dirty="0" smtClean="0"/>
              <a:t>Välja ut </a:t>
            </a:r>
            <a:r>
              <a:rPr lang="sv-SE" i="1" dirty="0" smtClean="0"/>
              <a:t>k</a:t>
            </a:r>
            <a:r>
              <a:rPr lang="sv-SE" dirty="0" smtClean="0"/>
              <a:t> objekt från </a:t>
            </a:r>
            <a:r>
              <a:rPr lang="sv-SE" i="1" dirty="0" smtClean="0"/>
              <a:t>n </a:t>
            </a:r>
            <a:r>
              <a:rPr lang="sv-SE" dirty="0" smtClean="0"/>
              <a:t>objekt där </a:t>
            </a:r>
            <a:r>
              <a:rPr lang="sv-SE" i="1" dirty="0" smtClean="0"/>
              <a:t>k ≤ n</a:t>
            </a:r>
            <a:r>
              <a:rPr lang="sv-SE" dirty="0" smtClean="0"/>
              <a:t>, och strunta i ordningen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”</a:t>
            </a:r>
            <a:r>
              <a:rPr lang="sv-SE" i="1" dirty="0" smtClean="0"/>
              <a:t>n över k”</a:t>
            </a:r>
            <a:r>
              <a:rPr lang="sv-SE" dirty="0" smtClean="0"/>
              <a:t>,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binomialkoefficient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Pascals triangel</a:t>
            </a:r>
            <a:endParaRPr lang="sv-SE" i="1" baseline="300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k:te 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koeffeicienten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 i (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a+b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r>
              <a:rPr lang="sv-SE" i="1" baseline="30000" dirty="0" smtClean="0">
                <a:solidFill>
                  <a:schemeClr val="accent5">
                    <a:lumMod val="50000"/>
                  </a:schemeClr>
                </a:solidFill>
              </a:rPr>
              <a:t>n</a:t>
            </a:r>
            <a:endParaRPr lang="sv-SE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691681" y="3212976"/>
          <a:ext cx="5069417" cy="883444"/>
        </p:xfrm>
        <a:graphic>
          <a:graphicData uri="http://schemas.openxmlformats.org/presentationml/2006/ole">
            <p:oleObj spid="_x0000_s59394" name="Ekvation" r:id="rId3" imgW="149832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v-SE" b="1" u="sng" dirty="0" smtClean="0">
                <a:solidFill>
                  <a:schemeClr val="accent5">
                    <a:lumMod val="50000"/>
                  </a:schemeClr>
                </a:solidFill>
              </a:rPr>
              <a:t>Kombinationer</a:t>
            </a:r>
            <a:endParaRPr lang="sv-SE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endParaRPr lang="sv-SE" sz="1200" dirty="0" smtClean="0"/>
          </a:p>
          <a:p>
            <a:r>
              <a:rPr lang="sv-SE" dirty="0" smtClean="0"/>
              <a:t>Några särskilda resultat: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>
              <a:buNone/>
            </a:pPr>
            <a:r>
              <a:rPr lang="sv-SE" dirty="0" smtClean="0"/>
              <a:t>Ex. På hur många sätt kan man dra fem kort ur en vanlig kortlek?</a:t>
            </a:r>
          </a:p>
        </p:txBody>
      </p:sp>
      <p:graphicFrame>
        <p:nvGraphicFramePr>
          <p:cNvPr id="59397" name="Object 5"/>
          <p:cNvGraphicFramePr>
            <a:graphicFrameLocks noChangeAspect="1"/>
          </p:cNvGraphicFramePr>
          <p:nvPr/>
        </p:nvGraphicFramePr>
        <p:xfrm>
          <a:off x="1499659" y="3645024"/>
          <a:ext cx="4053251" cy="824830"/>
        </p:xfrm>
        <a:graphic>
          <a:graphicData uri="http://schemas.openxmlformats.org/presentationml/2006/ole">
            <p:oleObj spid="_x0000_s60419" name="Ekvation" r:id="rId3" imgW="1282680" imgH="457200" progId="Equation.3">
              <p:embed/>
            </p:oleObj>
          </a:graphicData>
        </a:graphic>
      </p:graphicFrame>
      <p:graphicFrame>
        <p:nvGraphicFramePr>
          <p:cNvPr id="60420" name="Object 4"/>
          <p:cNvGraphicFramePr>
            <a:graphicFrameLocks noChangeAspect="1"/>
          </p:cNvGraphicFramePr>
          <p:nvPr/>
        </p:nvGraphicFramePr>
        <p:xfrm>
          <a:off x="1499658" y="2672916"/>
          <a:ext cx="6048673" cy="818336"/>
        </p:xfrm>
        <a:graphic>
          <a:graphicData uri="http://schemas.openxmlformats.org/presentationml/2006/ole">
            <p:oleObj spid="_x0000_s60420" name="Ekvation" r:id="rId4" imgW="1930320" imgH="457200" progId="Equation.3">
              <p:embed/>
            </p:oleObj>
          </a:graphicData>
        </a:graphic>
      </p:graphicFrame>
      <p:graphicFrame>
        <p:nvGraphicFramePr>
          <p:cNvPr id="60421" name="Object 5"/>
          <p:cNvGraphicFramePr>
            <a:graphicFrameLocks noChangeAspect="1"/>
          </p:cNvGraphicFramePr>
          <p:nvPr/>
        </p:nvGraphicFramePr>
        <p:xfrm>
          <a:off x="1019605" y="5697253"/>
          <a:ext cx="7618579" cy="708956"/>
        </p:xfrm>
        <a:graphic>
          <a:graphicData uri="http://schemas.openxmlformats.org/presentationml/2006/ole">
            <p:oleObj spid="_x0000_s60421" name="Ekvation" r:id="rId5" imgW="280656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Summatecken,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v-SE" sz="2800" dirty="0" smtClean="0"/>
              <a:t>Vad betyder följande?</a:t>
            </a:r>
          </a:p>
          <a:p>
            <a:pPr marL="0" indent="0">
              <a:buNone/>
            </a:pPr>
            <a:endParaRPr lang="sv-SE" sz="2800" dirty="0" smtClean="0"/>
          </a:p>
          <a:p>
            <a:pPr marL="355600" indent="-355600"/>
            <a:r>
              <a:rPr lang="sv-SE" sz="2800" dirty="0" smtClean="0"/>
              <a:t> </a:t>
            </a:r>
          </a:p>
          <a:p>
            <a:pPr marL="355600" indent="-355600"/>
            <a:endParaRPr lang="sv-SE" sz="2800" dirty="0" smtClean="0"/>
          </a:p>
          <a:p>
            <a:pPr marL="355600" indent="-355600"/>
            <a:r>
              <a:rPr lang="sv-SE" sz="2800" dirty="0" smtClean="0"/>
              <a:t> </a:t>
            </a:r>
          </a:p>
          <a:p>
            <a:pPr marL="355600" indent="-355600"/>
            <a:endParaRPr lang="sv-SE" sz="2800" dirty="0" smtClean="0"/>
          </a:p>
          <a:p>
            <a:pPr marL="355600" indent="-355600"/>
            <a:r>
              <a:rPr lang="sv-SE" sz="2800" dirty="0" smtClean="0"/>
              <a:t> </a:t>
            </a:r>
          </a:p>
          <a:p>
            <a:pPr marL="355600" indent="-355600"/>
            <a:endParaRPr lang="sv-SE" sz="2800" dirty="0" smtClean="0"/>
          </a:p>
          <a:p>
            <a:pPr marL="355600" indent="-355600"/>
            <a:r>
              <a:rPr lang="sv-SE" sz="2800" dirty="0" smtClean="0"/>
              <a:t> </a:t>
            </a:r>
          </a:p>
          <a:p>
            <a:pPr marL="355600" indent="-355600"/>
            <a:endParaRPr lang="sv-SE" sz="2800" dirty="0" smtClean="0"/>
          </a:p>
          <a:p>
            <a:pPr marL="355600" indent="-355600"/>
            <a:r>
              <a:rPr lang="sv-SE" sz="2800" dirty="0" smtClean="0"/>
              <a:t> </a:t>
            </a:r>
          </a:p>
          <a:p>
            <a:pPr marL="355600" indent="-355600"/>
            <a:endParaRPr lang="sv-SE" sz="2800" dirty="0" smtClean="0"/>
          </a:p>
          <a:p>
            <a:pPr marL="355600" indent="-355600"/>
            <a:r>
              <a:rPr lang="sv-SE" sz="2800" dirty="0" smtClean="0"/>
              <a:t> 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809493" y="2078832"/>
          <a:ext cx="4146551" cy="702469"/>
        </p:xfrm>
        <a:graphic>
          <a:graphicData uri="http://schemas.openxmlformats.org/presentationml/2006/ole">
            <p:oleObj spid="_x0000_s97282" name="Ekvation" r:id="rId3" imgW="1434960" imgH="431640" progId="Equation.3">
              <p:embed/>
            </p:oleObj>
          </a:graphicData>
        </a:graphic>
      </p:graphicFrame>
      <p:graphicFrame>
        <p:nvGraphicFramePr>
          <p:cNvPr id="23561" name="Object 1"/>
          <p:cNvGraphicFramePr>
            <a:graphicFrameLocks noChangeAspect="1"/>
          </p:cNvGraphicFramePr>
          <p:nvPr/>
        </p:nvGraphicFramePr>
        <p:xfrm>
          <a:off x="826922" y="2740819"/>
          <a:ext cx="4993217" cy="784622"/>
        </p:xfrm>
        <a:graphic>
          <a:graphicData uri="http://schemas.openxmlformats.org/presentationml/2006/ole">
            <p:oleObj spid="_x0000_s97283" name="Ekvation" r:id="rId4" imgW="1726920" imgH="482400" progId="Equation.3">
              <p:embed/>
            </p:oleObj>
          </a:graphicData>
        </a:graphic>
      </p:graphicFrame>
      <p:graphicFrame>
        <p:nvGraphicFramePr>
          <p:cNvPr id="23562" name="Object 1"/>
          <p:cNvGraphicFramePr>
            <a:graphicFrameLocks noChangeAspect="1"/>
          </p:cNvGraphicFramePr>
          <p:nvPr/>
        </p:nvGraphicFramePr>
        <p:xfrm>
          <a:off x="882219" y="3482579"/>
          <a:ext cx="4220635" cy="702469"/>
        </p:xfrm>
        <a:graphic>
          <a:graphicData uri="http://schemas.openxmlformats.org/presentationml/2006/ole">
            <p:oleObj spid="_x0000_s97284" name="Ekvation" r:id="rId5" imgW="1460160" imgH="431640" progId="Equation.3">
              <p:embed/>
            </p:oleObj>
          </a:graphicData>
        </a:graphic>
      </p:graphicFrame>
      <p:graphicFrame>
        <p:nvGraphicFramePr>
          <p:cNvPr id="23563" name="Object 1"/>
          <p:cNvGraphicFramePr>
            <a:graphicFrameLocks noChangeAspect="1"/>
          </p:cNvGraphicFramePr>
          <p:nvPr/>
        </p:nvGraphicFramePr>
        <p:xfrm>
          <a:off x="765440" y="4238625"/>
          <a:ext cx="8286751" cy="702469"/>
        </p:xfrm>
        <a:graphic>
          <a:graphicData uri="http://schemas.openxmlformats.org/presentationml/2006/ole">
            <p:oleObj spid="_x0000_s97285" name="Ekvation" r:id="rId6" imgW="2869920" imgH="431640" progId="Equation.3">
              <p:embed/>
            </p:oleObj>
          </a:graphicData>
        </a:graphic>
      </p:graphicFrame>
      <p:graphicFrame>
        <p:nvGraphicFramePr>
          <p:cNvPr id="23564" name="Object 1"/>
          <p:cNvGraphicFramePr>
            <a:graphicFrameLocks noChangeAspect="1"/>
          </p:cNvGraphicFramePr>
          <p:nvPr/>
        </p:nvGraphicFramePr>
        <p:xfrm>
          <a:off x="900080" y="4941094"/>
          <a:ext cx="4586816" cy="702469"/>
        </p:xfrm>
        <a:graphic>
          <a:graphicData uri="http://schemas.openxmlformats.org/presentationml/2006/ole">
            <p:oleObj spid="_x0000_s97286" name="Ekvation" r:id="rId7" imgW="1587240" imgH="431640" progId="Equation.3">
              <p:embed/>
            </p:oleObj>
          </a:graphicData>
        </a:graphic>
      </p:graphicFrame>
      <p:graphicFrame>
        <p:nvGraphicFramePr>
          <p:cNvPr id="23565" name="Object 1"/>
          <p:cNvGraphicFramePr>
            <a:graphicFrameLocks noChangeAspect="1"/>
          </p:cNvGraphicFramePr>
          <p:nvPr/>
        </p:nvGraphicFramePr>
        <p:xfrm>
          <a:off x="909042" y="5697141"/>
          <a:ext cx="5391151" cy="702469"/>
        </p:xfrm>
        <a:graphic>
          <a:graphicData uri="http://schemas.openxmlformats.org/presentationml/2006/ole">
            <p:oleObj spid="_x0000_s97287" name="Ekvation" r:id="rId8" imgW="186660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376773"/>
            <a:ext cx="8229600" cy="58666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u="sng" dirty="0" smtClean="0"/>
              <a:t>Sammanfattning: fyra fall</a:t>
            </a:r>
          </a:p>
        </p:txBody>
      </p:sp>
      <p:graphicFrame>
        <p:nvGraphicFramePr>
          <p:cNvPr id="4" name="Group 3"/>
          <p:cNvGraphicFramePr>
            <a:graphicFrameLocks/>
          </p:cNvGraphicFramePr>
          <p:nvPr/>
        </p:nvGraphicFramePr>
        <p:xfrm>
          <a:off x="251520" y="2456892"/>
          <a:ext cx="8736971" cy="1854994"/>
        </p:xfrm>
        <a:graphic>
          <a:graphicData uri="http://schemas.openxmlformats.org/drawingml/2006/table">
            <a:tbl>
              <a:tblPr/>
              <a:tblGrid>
                <a:gridCol w="2496277"/>
                <a:gridCol w="2400267"/>
                <a:gridCol w="3840427"/>
              </a:tblGrid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Ordnad</a:t>
                      </a: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Ej ordnad</a:t>
                      </a: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84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Med återläggning</a:t>
                      </a:r>
                    </a:p>
                  </a:txBody>
                  <a:tcPr marL="121920" marR="12192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84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Utan återläggning</a:t>
                      </a:r>
                    </a:p>
                  </a:txBody>
                  <a:tcPr marL="121920" marR="12192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382434" y="3699272"/>
          <a:ext cx="1043517" cy="560784"/>
        </p:xfrm>
        <a:graphic>
          <a:graphicData uri="http://schemas.openxmlformats.org/presentationml/2006/ole">
            <p:oleObj spid="_x0000_s9218" name="Ekvation" r:id="rId3" imgW="444240" imgH="41904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5724129" y="3645024"/>
          <a:ext cx="2324100" cy="579835"/>
        </p:xfrm>
        <a:graphic>
          <a:graphicData uri="http://schemas.openxmlformats.org/presentationml/2006/ole">
            <p:oleObj spid="_x0000_s9219" name="Formel" r:id="rId4" imgW="1041120" imgH="457200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3630084" y="3105057"/>
          <a:ext cx="541867" cy="329804"/>
        </p:xfrm>
        <a:graphic>
          <a:graphicData uri="http://schemas.openxmlformats.org/presentationml/2006/ole">
            <p:oleObj spid="_x0000_s9220" name="Ekvation" r:id="rId5" imgW="177480" imgH="190440" progId="Equation.3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5340351" y="2943226"/>
          <a:ext cx="3293533" cy="584597"/>
        </p:xfrm>
        <a:graphic>
          <a:graphicData uri="http://schemas.openxmlformats.org/presentationml/2006/ole">
            <p:oleObj spid="_x0000_s9221" name="Ekvation" r:id="rId6" imgW="1447560" imgH="457200" progId="Equation.3">
              <p:embed/>
            </p:oleObj>
          </a:graphicData>
        </a:graphic>
      </p:graphicFrame>
      <p:sp>
        <p:nvSpPr>
          <p:cNvPr id="14" name="Platshållare för innehåll 2"/>
          <p:cNvSpPr txBox="1">
            <a:spLocks/>
          </p:cNvSpPr>
          <p:nvPr/>
        </p:nvSpPr>
        <p:spPr>
          <a:xfrm>
            <a:off x="459375" y="4840561"/>
            <a:ext cx="8229600" cy="586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Intressant samband?</a:t>
            </a:r>
          </a:p>
        </p:txBody>
      </p:sp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443541" y="5481229"/>
          <a:ext cx="8445501" cy="611981"/>
        </p:xfrm>
        <a:graphic>
          <a:graphicData uri="http://schemas.openxmlformats.org/presentationml/2006/ole">
            <p:oleObj spid="_x0000_s9222" name="Ekvation" r:id="rId7" imgW="3403440" imgH="431640" progId="Equation.3">
              <p:embed/>
            </p:oleObj>
          </a:graphicData>
        </a:graphic>
      </p:graphicFrame>
      <p:sp>
        <p:nvSpPr>
          <p:cNvPr id="11" name="Rektangel 10"/>
          <p:cNvSpPr/>
          <p:nvPr/>
        </p:nvSpPr>
        <p:spPr>
          <a:xfrm>
            <a:off x="6204181" y="2002632"/>
            <a:ext cx="26882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i="1" dirty="0" smtClean="0">
                <a:solidFill>
                  <a:srgbClr val="C00000"/>
                </a:solidFill>
              </a:rPr>
              <a:t>Ej viktigt nu</a:t>
            </a:r>
            <a:endParaRPr lang="sv-SE" sz="2400" b="1" i="1" dirty="0">
              <a:solidFill>
                <a:srgbClr val="C00000"/>
              </a:solidFill>
            </a:endParaRPr>
          </a:p>
        </p:txBody>
      </p:sp>
      <p:sp>
        <p:nvSpPr>
          <p:cNvPr id="13" name="Frihandsfigur 12"/>
          <p:cNvSpPr/>
          <p:nvPr/>
        </p:nvSpPr>
        <p:spPr>
          <a:xfrm>
            <a:off x="4626526" y="2151351"/>
            <a:ext cx="1481644" cy="896649"/>
          </a:xfrm>
          <a:custGeom>
            <a:avLst/>
            <a:gdLst>
              <a:gd name="connsiteX0" fmla="*/ 774700 w 774700"/>
              <a:gd name="connsiteY0" fmla="*/ 0 h 1346200"/>
              <a:gd name="connsiteX1" fmla="*/ 88900 w 774700"/>
              <a:gd name="connsiteY1" fmla="*/ 381000 h 1346200"/>
              <a:gd name="connsiteX2" fmla="*/ 241300 w 774700"/>
              <a:gd name="connsiteY2" fmla="*/ 1346200 h 1346200"/>
              <a:gd name="connsiteX3" fmla="*/ 241300 w 774700"/>
              <a:gd name="connsiteY3" fmla="*/ 1346200 h 1346200"/>
              <a:gd name="connsiteX0" fmla="*/ 1011684 w 1011684"/>
              <a:gd name="connsiteY0" fmla="*/ 0 h 1346200"/>
              <a:gd name="connsiteX1" fmla="*/ 88900 w 1011684"/>
              <a:gd name="connsiteY1" fmla="*/ 342032 h 1346200"/>
              <a:gd name="connsiteX2" fmla="*/ 478284 w 1011684"/>
              <a:gd name="connsiteY2" fmla="*/ 1346200 h 1346200"/>
              <a:gd name="connsiteX3" fmla="*/ 478284 w 1011684"/>
              <a:gd name="connsiteY3" fmla="*/ 1346200 h 1346200"/>
              <a:gd name="connsiteX0" fmla="*/ 1111233 w 1111233"/>
              <a:gd name="connsiteY0" fmla="*/ 47348 h 1195532"/>
              <a:gd name="connsiteX1" fmla="*/ 103121 w 1111233"/>
              <a:gd name="connsiteY1" fmla="*/ 191364 h 1195532"/>
              <a:gd name="connsiteX2" fmla="*/ 492505 w 1111233"/>
              <a:gd name="connsiteY2" fmla="*/ 1195532 h 1195532"/>
              <a:gd name="connsiteX3" fmla="*/ 492505 w 1111233"/>
              <a:gd name="connsiteY3" fmla="*/ 1195532 h 1195532"/>
              <a:gd name="connsiteX0" fmla="*/ 1111233 w 1111233"/>
              <a:gd name="connsiteY0" fmla="*/ 47348 h 1195532"/>
              <a:gd name="connsiteX1" fmla="*/ 103121 w 1111233"/>
              <a:gd name="connsiteY1" fmla="*/ 191364 h 1195532"/>
              <a:gd name="connsiteX2" fmla="*/ 492505 w 1111233"/>
              <a:gd name="connsiteY2" fmla="*/ 1195532 h 1195532"/>
              <a:gd name="connsiteX3" fmla="*/ 492505 w 1111233"/>
              <a:gd name="connsiteY3" fmla="*/ 1195532 h 1195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1233" h="1195532">
                <a:moveTo>
                  <a:pt x="1111233" y="47348"/>
                </a:moveTo>
                <a:cubicBezTo>
                  <a:pt x="799587" y="8040"/>
                  <a:pt x="206242" y="0"/>
                  <a:pt x="103121" y="191364"/>
                </a:cubicBezTo>
                <a:cubicBezTo>
                  <a:pt x="0" y="382728"/>
                  <a:pt x="427608" y="1028171"/>
                  <a:pt x="492505" y="1195532"/>
                </a:cubicBezTo>
                <a:lnTo>
                  <a:pt x="492505" y="1195532"/>
                </a:lnTo>
              </a:path>
            </a:pathLst>
          </a:cu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r>
              <a:rPr lang="sv-SE" sz="2800" dirty="0" smtClean="0"/>
              <a:t>Hur många olika urval av storlek </a:t>
            </a:r>
            <a:r>
              <a:rPr lang="sv-SE" sz="2800" i="1" dirty="0" smtClean="0"/>
              <a:t>k</a:t>
            </a:r>
            <a:r>
              <a:rPr lang="sv-SE" sz="2800" dirty="0" smtClean="0"/>
              <a:t> = 4 kan vi dra från </a:t>
            </a:r>
            <a:r>
              <a:rPr lang="sv-SE" sz="2800" i="1" dirty="0" smtClean="0"/>
              <a:t>n</a:t>
            </a:r>
            <a:r>
              <a:rPr lang="sv-SE" sz="2800" dirty="0" smtClean="0"/>
              <a:t> = 10 personer?</a:t>
            </a:r>
          </a:p>
        </p:txBody>
      </p:sp>
      <p:graphicFrame>
        <p:nvGraphicFramePr>
          <p:cNvPr id="8" name="Group 3"/>
          <p:cNvGraphicFramePr>
            <a:graphicFrameLocks/>
          </p:cNvGraphicFramePr>
          <p:nvPr/>
        </p:nvGraphicFramePr>
        <p:xfrm>
          <a:off x="347531" y="2834934"/>
          <a:ext cx="8383685" cy="3523078"/>
        </p:xfrm>
        <a:graphic>
          <a:graphicData uri="http://schemas.openxmlformats.org/drawingml/2006/table">
            <a:tbl>
              <a:tblPr/>
              <a:tblGrid>
                <a:gridCol w="2052736"/>
                <a:gridCol w="6330949"/>
              </a:tblGrid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v-S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Ordnad</a:t>
                      </a: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84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v-S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Med </a:t>
                      </a:r>
                      <a:r>
                        <a:rPr kumimoji="0" lang="sv-S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återl</a:t>
                      </a:r>
                      <a:r>
                        <a:rPr kumimoji="0" lang="sv-S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84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Utan </a:t>
                      </a:r>
                      <a:r>
                        <a:rPr kumimoji="0" lang="sv-S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återl</a:t>
                      </a:r>
                      <a:r>
                        <a:rPr kumimoji="0" lang="sv-S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4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Ej ordnad</a:t>
                      </a:r>
                    </a:p>
                  </a:txBody>
                  <a:tcPr marL="121920" marR="12192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84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v-S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Med </a:t>
                      </a:r>
                      <a:r>
                        <a:rPr kumimoji="0" lang="sv-S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återl</a:t>
                      </a:r>
                      <a:r>
                        <a:rPr kumimoji="0" lang="sv-S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84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Utan </a:t>
                      </a:r>
                      <a:r>
                        <a:rPr kumimoji="0" lang="sv-S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återl</a:t>
                      </a:r>
                      <a:r>
                        <a:rPr kumimoji="0" lang="sv-S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121920" marR="12192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8853" name="Object 5"/>
          <p:cNvGraphicFramePr>
            <a:graphicFrameLocks noChangeAspect="1"/>
          </p:cNvGraphicFramePr>
          <p:nvPr/>
        </p:nvGraphicFramePr>
        <p:xfrm>
          <a:off x="3419873" y="4941168"/>
          <a:ext cx="4102100" cy="709613"/>
        </p:xfrm>
        <a:graphic>
          <a:graphicData uri="http://schemas.openxmlformats.org/presentationml/2006/ole">
            <p:oleObj spid="_x0000_s78853" name="Ekvation" r:id="rId3" imgW="1511280" imgH="457200" progId="Equation.3">
              <p:embed/>
            </p:oleObj>
          </a:graphicData>
        </a:graphic>
      </p:graphicFrame>
      <p:graphicFrame>
        <p:nvGraphicFramePr>
          <p:cNvPr id="60421" name="Object 5"/>
          <p:cNvGraphicFramePr>
            <a:graphicFrameLocks noChangeAspect="1"/>
          </p:cNvGraphicFramePr>
          <p:nvPr/>
        </p:nvGraphicFramePr>
        <p:xfrm>
          <a:off x="4091947" y="5662296"/>
          <a:ext cx="1930400" cy="709613"/>
        </p:xfrm>
        <a:graphic>
          <a:graphicData uri="http://schemas.openxmlformats.org/presentationml/2006/ole">
            <p:oleObj spid="_x0000_s78852" name="Ekvation" r:id="rId4" imgW="711000" imgH="457200" progId="Equation.3">
              <p:embed/>
            </p:oleObj>
          </a:graphicData>
        </a:graphic>
      </p:graphicFrame>
      <p:graphicFrame>
        <p:nvGraphicFramePr>
          <p:cNvPr id="78856" name="Object 8"/>
          <p:cNvGraphicFramePr>
            <a:graphicFrameLocks noChangeAspect="1"/>
          </p:cNvGraphicFramePr>
          <p:nvPr/>
        </p:nvGraphicFramePr>
        <p:xfrm>
          <a:off x="3803916" y="3320989"/>
          <a:ext cx="2137833" cy="315515"/>
        </p:xfrm>
        <a:graphic>
          <a:graphicData uri="http://schemas.openxmlformats.org/presentationml/2006/ole">
            <p:oleObj spid="_x0000_s78856" name="Ekvation" r:id="rId5" imgW="787320" imgH="203040" progId="Equation.3">
              <p:embed/>
            </p:oleObj>
          </a:graphicData>
        </a:graphic>
      </p:graphicFrame>
      <p:graphicFrame>
        <p:nvGraphicFramePr>
          <p:cNvPr id="78857" name="Object 9"/>
          <p:cNvGraphicFramePr>
            <a:graphicFrameLocks noChangeAspect="1"/>
          </p:cNvGraphicFramePr>
          <p:nvPr/>
        </p:nvGraphicFramePr>
        <p:xfrm>
          <a:off x="3803915" y="3915055"/>
          <a:ext cx="2652183" cy="650081"/>
        </p:xfrm>
        <a:graphic>
          <a:graphicData uri="http://schemas.openxmlformats.org/presentationml/2006/ole">
            <p:oleObj spid="_x0000_s78857" name="Ekvation" r:id="rId6" imgW="97776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Summatecken,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sz="2800" dirty="0" smtClean="0"/>
              <a:t>Ex. Antag att </a:t>
            </a:r>
            <a:r>
              <a:rPr lang="sv-SE" sz="2800" i="1" dirty="0" smtClean="0"/>
              <a:t>x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 = 3, </a:t>
            </a:r>
            <a:r>
              <a:rPr lang="sv-SE" sz="2800" i="1" dirty="0" smtClean="0"/>
              <a:t>x</a:t>
            </a:r>
            <a:r>
              <a:rPr lang="sv-SE" sz="2800" baseline="-25000" dirty="0" smtClean="0"/>
              <a:t>2</a:t>
            </a:r>
            <a:r>
              <a:rPr lang="sv-SE" sz="2800" dirty="0" smtClean="0"/>
              <a:t> = -2, </a:t>
            </a:r>
            <a:r>
              <a:rPr lang="sv-SE" sz="2800" i="1" dirty="0" smtClean="0"/>
              <a:t>x</a:t>
            </a:r>
            <a:r>
              <a:rPr lang="sv-SE" sz="2800" baseline="-25000" dirty="0" smtClean="0"/>
              <a:t>3</a:t>
            </a:r>
            <a:r>
              <a:rPr lang="sv-SE" sz="2800" dirty="0" smtClean="0"/>
              <a:t> = 5, </a:t>
            </a:r>
            <a:r>
              <a:rPr lang="sv-SE" sz="2800" i="1" dirty="0" smtClean="0"/>
              <a:t>x</a:t>
            </a:r>
            <a:r>
              <a:rPr lang="sv-SE" sz="2800" baseline="-25000" dirty="0" smtClean="0"/>
              <a:t>4</a:t>
            </a:r>
            <a:r>
              <a:rPr lang="sv-SE" sz="2800" dirty="0" smtClean="0"/>
              <a:t> = 3</a:t>
            </a:r>
          </a:p>
          <a:p>
            <a:pPr marL="0" indent="0">
              <a:buNone/>
            </a:pPr>
            <a:r>
              <a:rPr lang="sv-SE" sz="2800" dirty="0" smtClean="0"/>
              <a:t>Beräkna: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Medelvärde: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Varians: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Standardavvikelse: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781843" y="2581275"/>
          <a:ext cx="7630584" cy="847725"/>
        </p:xfrm>
        <a:graphic>
          <a:graphicData uri="http://schemas.openxmlformats.org/presentationml/2006/ole">
            <p:oleObj spid="_x0000_s98306" name="Ekvation" r:id="rId3" imgW="2641320" imgH="520560" progId="Equation.3">
              <p:embed/>
            </p:oleObj>
          </a:graphicData>
        </a:graphic>
      </p:graphicFrame>
      <p:graphicFrame>
        <p:nvGraphicFramePr>
          <p:cNvPr id="24584" name="Object 1"/>
          <p:cNvGraphicFramePr>
            <a:graphicFrameLocks noChangeAspect="1"/>
          </p:cNvGraphicFramePr>
          <p:nvPr/>
        </p:nvGraphicFramePr>
        <p:xfrm>
          <a:off x="3433432" y="3753036"/>
          <a:ext cx="5171017" cy="702469"/>
        </p:xfrm>
        <a:graphic>
          <a:graphicData uri="http://schemas.openxmlformats.org/presentationml/2006/ole">
            <p:oleObj spid="_x0000_s98307" name="Ekvation" r:id="rId4" imgW="1790640" imgH="431640" progId="Equation.3">
              <p:embed/>
            </p:oleObj>
          </a:graphicData>
        </a:graphic>
      </p:graphicFrame>
      <p:graphicFrame>
        <p:nvGraphicFramePr>
          <p:cNvPr id="24585" name="Object 9"/>
          <p:cNvGraphicFramePr>
            <a:graphicFrameLocks noChangeAspect="1"/>
          </p:cNvGraphicFramePr>
          <p:nvPr/>
        </p:nvGraphicFramePr>
        <p:xfrm>
          <a:off x="2459766" y="4563126"/>
          <a:ext cx="3740151" cy="702469"/>
        </p:xfrm>
        <a:graphic>
          <a:graphicData uri="http://schemas.openxmlformats.org/presentationml/2006/ole">
            <p:oleObj spid="_x0000_s98308" name="Ekvation" r:id="rId5" imgW="1295280" imgH="431640" progId="Equation.3">
              <p:embed/>
            </p:oleObj>
          </a:graphicData>
        </a:graphic>
      </p:graphicFrame>
      <p:graphicFrame>
        <p:nvGraphicFramePr>
          <p:cNvPr id="24586" name="Object 10"/>
          <p:cNvGraphicFramePr>
            <a:graphicFrameLocks noChangeAspect="1"/>
          </p:cNvGraphicFramePr>
          <p:nvPr/>
        </p:nvGraphicFramePr>
        <p:xfrm>
          <a:off x="4475990" y="5481229"/>
          <a:ext cx="1504951" cy="413147"/>
        </p:xfrm>
        <a:graphic>
          <a:graphicData uri="http://schemas.openxmlformats.org/presentationml/2006/ole">
            <p:oleObj spid="_x0000_s98309" name="Ekvation" r:id="rId6" imgW="52056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Summatecken,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Lösning: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923595" y="2132856"/>
          <a:ext cx="7480300" cy="4254103"/>
        </p:xfrm>
        <a:graphic>
          <a:graphicData uri="http://schemas.openxmlformats.org/presentationml/2006/ole">
            <p:oleObj spid="_x0000_s131074" name="Ekvation" r:id="rId3" imgW="2590560" imgH="2616120" progId="Equation.3">
              <p:embed/>
            </p:oleObj>
          </a:graphicData>
        </a:graphic>
      </p:graphicFrame>
      <p:sp>
        <p:nvSpPr>
          <p:cNvPr id="9" name="Rektangel 8"/>
          <p:cNvSpPr/>
          <p:nvPr/>
        </p:nvSpPr>
        <p:spPr>
          <a:xfrm>
            <a:off x="6492213" y="2834934"/>
            <a:ext cx="24002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sz="2000" i="1" dirty="0" smtClean="0">
                <a:solidFill>
                  <a:srgbClr val="C00000"/>
                </a:solidFill>
              </a:rPr>
              <a:t>Antag att n = 4</a:t>
            </a:r>
            <a:endParaRPr lang="sv-SE" sz="2000" i="1" dirty="0">
              <a:solidFill>
                <a:srgbClr val="C00000"/>
              </a:solidFill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6204182" y="3830995"/>
            <a:ext cx="24962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sz="2000" i="1" dirty="0" smtClean="0">
                <a:solidFill>
                  <a:srgbClr val="C00000"/>
                </a:solidFill>
              </a:rPr>
              <a:t>Antag att n = 4</a:t>
            </a:r>
            <a:endParaRPr lang="sv-SE" sz="2000" i="1" dirty="0">
              <a:solidFill>
                <a:srgbClr val="C00000"/>
              </a:solidFill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3707904" y="6291318"/>
            <a:ext cx="54360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i="1" dirty="0" smtClean="0">
                <a:solidFill>
                  <a:srgbClr val="C00000"/>
                </a:solidFill>
              </a:rPr>
              <a:t>x</a:t>
            </a:r>
            <a:r>
              <a:rPr lang="sv-SE" sz="2000" i="1" baseline="-25000" dirty="0" smtClean="0">
                <a:solidFill>
                  <a:srgbClr val="C00000"/>
                </a:solidFill>
              </a:rPr>
              <a:t>0</a:t>
            </a:r>
            <a:r>
              <a:rPr lang="sv-SE" sz="2000" i="1" dirty="0" smtClean="0">
                <a:solidFill>
                  <a:srgbClr val="C00000"/>
                </a:solidFill>
              </a:rPr>
              <a:t> finns inte så antag att x</a:t>
            </a:r>
            <a:r>
              <a:rPr lang="sv-SE" sz="2000" i="1" baseline="-25000" dirty="0" smtClean="0">
                <a:solidFill>
                  <a:srgbClr val="C00000"/>
                </a:solidFill>
              </a:rPr>
              <a:t>0</a:t>
            </a:r>
            <a:r>
              <a:rPr lang="sv-SE" sz="2000" i="1" dirty="0" smtClean="0">
                <a:solidFill>
                  <a:srgbClr val="C00000"/>
                </a:solidFill>
              </a:rPr>
              <a:t> = 0</a:t>
            </a:r>
            <a:endParaRPr lang="sv-SE" sz="20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Summatecken,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Medelvärde: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4000" dirty="0" smtClean="0"/>
          </a:p>
          <a:p>
            <a:pPr marL="0" indent="0">
              <a:buNone/>
            </a:pPr>
            <a:r>
              <a:rPr lang="sv-SE" sz="2800" dirty="0" smtClean="0"/>
              <a:t>Varians (del av formeln):</a:t>
            </a:r>
          </a:p>
          <a:p>
            <a:pPr marL="0" indent="0">
              <a:buNone/>
            </a:pPr>
            <a:endParaRPr lang="sv-SE" sz="2800" dirty="0" smtClean="0"/>
          </a:p>
        </p:txBody>
      </p:sp>
      <p:graphicFrame>
        <p:nvGraphicFramePr>
          <p:cNvPr id="24584" name="Object 1"/>
          <p:cNvGraphicFramePr>
            <a:graphicFrameLocks noChangeAspect="1"/>
          </p:cNvGraphicFramePr>
          <p:nvPr/>
        </p:nvGraphicFramePr>
        <p:xfrm>
          <a:off x="2651787" y="1910433"/>
          <a:ext cx="5463117" cy="1302544"/>
        </p:xfrm>
        <a:graphic>
          <a:graphicData uri="http://schemas.openxmlformats.org/presentationml/2006/ole">
            <p:oleObj spid="_x0000_s132099" name="Ekvation" r:id="rId3" imgW="1892160" imgH="799920" progId="Equation.3">
              <p:embed/>
            </p:oleObj>
          </a:graphicData>
        </a:graphic>
      </p:graphicFrame>
      <p:graphicFrame>
        <p:nvGraphicFramePr>
          <p:cNvPr id="24585" name="Object 9"/>
          <p:cNvGraphicFramePr>
            <a:graphicFrameLocks noChangeAspect="1"/>
          </p:cNvGraphicFramePr>
          <p:nvPr/>
        </p:nvGraphicFramePr>
        <p:xfrm>
          <a:off x="1348318" y="3755231"/>
          <a:ext cx="7080249" cy="2644379"/>
        </p:xfrm>
        <a:graphic>
          <a:graphicData uri="http://schemas.openxmlformats.org/presentationml/2006/ole">
            <p:oleObj spid="_x0000_s132100" name="Ekvation" r:id="rId4" imgW="2450880" imgH="16254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Summatecken,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sz="2800" dirty="0" smtClean="0"/>
              <a:t>Övning: Utveckla (dvs. lista termerna)</a:t>
            </a:r>
          </a:p>
          <a:p>
            <a:pPr marL="0" indent="0">
              <a:buNone/>
            </a:pPr>
            <a:endParaRPr lang="sv-SE" sz="2800" dirty="0" smtClean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sv-SE" sz="2800" dirty="0" smtClean="0"/>
              <a:t>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sv-SE" sz="2800" dirty="0" smtClean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sv-SE" sz="2800" dirty="0" smtClean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sv-SE" sz="2800" dirty="0" smtClean="0"/>
              <a:t>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sv-SE" sz="2800" dirty="0" smtClean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sv-SE" sz="2800" dirty="0" smtClean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sv-SE" sz="2800" dirty="0" smtClean="0"/>
              <a:t>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sv-SE" sz="2800" dirty="0" smtClean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sv-SE" sz="2800" dirty="0" smtClean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sv-SE" sz="2800" dirty="0" smtClean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sv-SE" sz="2800" dirty="0" smtClean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sv-SE" sz="2800" dirty="0" smtClean="0"/>
          </a:p>
          <a:p>
            <a:pPr marL="514350" indent="-514350">
              <a:spcBef>
                <a:spcPts val="0"/>
              </a:spcBef>
              <a:buNone/>
            </a:pPr>
            <a:r>
              <a:rPr lang="sv-SE" sz="1600" dirty="0" smtClean="0"/>
              <a:t>Fotnot: Man kan visa att (1+2+…+</a:t>
            </a:r>
            <a:r>
              <a:rPr lang="sv-SE" sz="1600" i="1" dirty="0" smtClean="0"/>
              <a:t>n</a:t>
            </a:r>
            <a:r>
              <a:rPr lang="sv-SE" sz="1600" dirty="0" smtClean="0"/>
              <a:t>) = </a:t>
            </a:r>
            <a:r>
              <a:rPr lang="sv-SE" sz="1600" i="1" dirty="0" smtClean="0"/>
              <a:t>n</a:t>
            </a:r>
            <a:r>
              <a:rPr lang="sv-SE" sz="1600" dirty="0" smtClean="0"/>
              <a:t>(</a:t>
            </a:r>
            <a:r>
              <a:rPr lang="sv-SE" sz="1600" i="1" dirty="0" smtClean="0"/>
              <a:t>n</a:t>
            </a:r>
            <a:r>
              <a:rPr lang="sv-SE" sz="1600" dirty="0" smtClean="0"/>
              <a:t>+1)/2</a:t>
            </a:r>
          </a:p>
        </p:txBody>
      </p:sp>
      <p:graphicFrame>
        <p:nvGraphicFramePr>
          <p:cNvPr id="10246" name="Object 1"/>
          <p:cNvGraphicFramePr>
            <a:graphicFrameLocks noChangeAspect="1"/>
          </p:cNvGraphicFramePr>
          <p:nvPr/>
        </p:nvGraphicFramePr>
        <p:xfrm>
          <a:off x="1276813" y="2149079"/>
          <a:ext cx="6559549" cy="702469"/>
        </p:xfrm>
        <a:graphic>
          <a:graphicData uri="http://schemas.openxmlformats.org/presentationml/2006/ole">
            <p:oleObj spid="_x0000_s99330" name="Ekvation" r:id="rId3" imgW="2273040" imgH="431640" progId="Equation.3">
              <p:embed/>
            </p:oleObj>
          </a:graphicData>
        </a:graphic>
      </p:graphicFrame>
      <p:graphicFrame>
        <p:nvGraphicFramePr>
          <p:cNvPr id="10247" name="Object 1"/>
          <p:cNvGraphicFramePr>
            <a:graphicFrameLocks noChangeAspect="1"/>
          </p:cNvGraphicFramePr>
          <p:nvPr/>
        </p:nvGraphicFramePr>
        <p:xfrm>
          <a:off x="1307638" y="3105150"/>
          <a:ext cx="6487583" cy="702469"/>
        </p:xfrm>
        <a:graphic>
          <a:graphicData uri="http://schemas.openxmlformats.org/presentationml/2006/ole">
            <p:oleObj spid="_x0000_s99331" name="Ekvation" r:id="rId4" imgW="2247840" imgH="431640" progId="Equation.3">
              <p:embed/>
            </p:oleObj>
          </a:graphicData>
        </a:graphic>
      </p:graphicFrame>
      <p:graphicFrame>
        <p:nvGraphicFramePr>
          <p:cNvPr id="10248" name="Object 1"/>
          <p:cNvGraphicFramePr>
            <a:graphicFrameLocks noChangeAspect="1"/>
          </p:cNvGraphicFramePr>
          <p:nvPr/>
        </p:nvGraphicFramePr>
        <p:xfrm>
          <a:off x="1358437" y="4083955"/>
          <a:ext cx="6093884" cy="1613297"/>
        </p:xfrm>
        <a:graphic>
          <a:graphicData uri="http://schemas.openxmlformats.org/presentationml/2006/ole">
            <p:oleObj spid="_x0000_s99332" name="Ekvation" r:id="rId5" imgW="2108160" imgH="99036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Potensräkning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sv-SE" sz="1200" dirty="0" smtClean="0"/>
          </a:p>
          <a:p>
            <a:r>
              <a:rPr lang="sv-SE" i="1" dirty="0" smtClean="0"/>
              <a:t>a</a:t>
            </a:r>
            <a:r>
              <a:rPr lang="sv-SE" i="1" baseline="30000" dirty="0" smtClean="0"/>
              <a:t>b</a:t>
            </a:r>
            <a:r>
              <a:rPr lang="sv-SE" dirty="0" smtClean="0"/>
              <a:t> = </a:t>
            </a:r>
            <a:r>
              <a:rPr lang="sv-SE" i="1" dirty="0" err="1" smtClean="0"/>
              <a:t>a</a:t>
            </a:r>
            <a:r>
              <a:rPr lang="sv-SE" dirty="0" err="1" smtClean="0"/>
              <a:t>·</a:t>
            </a:r>
            <a:r>
              <a:rPr lang="sv-SE" i="1" dirty="0" err="1" smtClean="0"/>
              <a:t>a</a:t>
            </a:r>
            <a:r>
              <a:rPr lang="sv-SE" dirty="0" smtClean="0"/>
              <a:t>· … ·</a:t>
            </a:r>
            <a:r>
              <a:rPr lang="sv-SE" i="1" dirty="0" smtClean="0"/>
              <a:t>a</a:t>
            </a:r>
          </a:p>
          <a:p>
            <a:pPr lvl="1">
              <a:buNone/>
            </a:pPr>
            <a:endParaRPr lang="sv-SE" sz="2400" dirty="0" smtClean="0"/>
          </a:p>
          <a:p>
            <a:r>
              <a:rPr lang="sv-SE" i="1" dirty="0" err="1" smtClean="0"/>
              <a:t>a</a:t>
            </a:r>
            <a:r>
              <a:rPr lang="sv-SE" i="1" baseline="30000" dirty="0" err="1" smtClean="0"/>
              <a:t>b</a:t>
            </a:r>
            <a:r>
              <a:rPr lang="sv-SE" dirty="0" err="1" smtClean="0"/>
              <a:t>·</a:t>
            </a:r>
            <a:r>
              <a:rPr lang="sv-SE" i="1" dirty="0" err="1" smtClean="0"/>
              <a:t>a</a:t>
            </a:r>
            <a:r>
              <a:rPr lang="sv-SE" i="1" baseline="30000" dirty="0" err="1" smtClean="0"/>
              <a:t>c</a:t>
            </a:r>
            <a:r>
              <a:rPr lang="sv-SE" dirty="0" smtClean="0"/>
              <a:t> = </a:t>
            </a:r>
            <a:r>
              <a:rPr lang="sv-SE" i="1" dirty="0" smtClean="0"/>
              <a:t>a</a:t>
            </a:r>
            <a:r>
              <a:rPr lang="sv-SE" baseline="30000" dirty="0" smtClean="0"/>
              <a:t>(</a:t>
            </a:r>
            <a:r>
              <a:rPr lang="sv-SE" i="1" baseline="30000" dirty="0" err="1" smtClean="0"/>
              <a:t>b</a:t>
            </a:r>
            <a:r>
              <a:rPr lang="sv-SE" baseline="30000" dirty="0" err="1" smtClean="0"/>
              <a:t>+</a:t>
            </a:r>
            <a:r>
              <a:rPr lang="sv-SE" i="1" baseline="30000" dirty="0" err="1" smtClean="0"/>
              <a:t>c</a:t>
            </a:r>
            <a:r>
              <a:rPr lang="sv-SE" baseline="30000" dirty="0" smtClean="0"/>
              <a:t>)</a:t>
            </a:r>
            <a:r>
              <a:rPr lang="sv-SE" dirty="0" smtClean="0"/>
              <a:t>	</a:t>
            </a:r>
          </a:p>
          <a:p>
            <a:endParaRPr lang="sv-SE" sz="2400" dirty="0" smtClean="0"/>
          </a:p>
          <a:p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i="1" baseline="30000" dirty="0" smtClean="0"/>
              <a:t>b</a:t>
            </a:r>
            <a:r>
              <a:rPr lang="sv-SE" dirty="0" smtClean="0"/>
              <a:t>)</a:t>
            </a:r>
            <a:r>
              <a:rPr lang="sv-SE" i="1" baseline="30000" dirty="0" smtClean="0"/>
              <a:t>c</a:t>
            </a:r>
            <a:r>
              <a:rPr lang="sv-SE" dirty="0" smtClean="0"/>
              <a:t> = </a:t>
            </a:r>
            <a:r>
              <a:rPr lang="sv-SE" i="1" dirty="0" smtClean="0"/>
              <a:t>a</a:t>
            </a:r>
            <a:r>
              <a:rPr lang="sv-SE" baseline="30000" dirty="0" smtClean="0"/>
              <a:t>(</a:t>
            </a:r>
            <a:r>
              <a:rPr lang="sv-SE" i="1" baseline="30000" dirty="0" err="1" smtClean="0"/>
              <a:t>bc</a:t>
            </a:r>
            <a:r>
              <a:rPr lang="sv-SE" baseline="30000" dirty="0" smtClean="0"/>
              <a:t>)</a:t>
            </a:r>
            <a:endParaRPr lang="sv-SE" dirty="0" smtClean="0"/>
          </a:p>
          <a:p>
            <a:endParaRPr lang="sv-SE" sz="2400" dirty="0" smtClean="0"/>
          </a:p>
          <a:p>
            <a:r>
              <a:rPr lang="sv-SE" i="1" dirty="0" smtClean="0"/>
              <a:t>a</a:t>
            </a:r>
            <a:r>
              <a:rPr lang="sv-SE" baseline="30000" dirty="0" smtClean="0"/>
              <a:t>–</a:t>
            </a:r>
            <a:r>
              <a:rPr lang="sv-SE" i="1" baseline="30000" dirty="0" smtClean="0"/>
              <a:t>b</a:t>
            </a:r>
            <a:r>
              <a:rPr lang="sv-SE" i="1" dirty="0" smtClean="0"/>
              <a:t> = 1 / a</a:t>
            </a:r>
            <a:r>
              <a:rPr lang="sv-SE" i="1" baseline="30000" dirty="0" smtClean="0"/>
              <a:t>b</a:t>
            </a:r>
            <a:endParaRPr lang="sv-SE" i="1" dirty="0" smtClean="0"/>
          </a:p>
          <a:p>
            <a:endParaRPr lang="sv-SE" sz="2400" i="1" dirty="0" smtClean="0"/>
          </a:p>
          <a:p>
            <a:r>
              <a:rPr lang="sv-SE" i="1" dirty="0" smtClean="0"/>
              <a:t>a</a:t>
            </a:r>
            <a:r>
              <a:rPr lang="sv-SE" i="1" baseline="30000" dirty="0" smtClean="0"/>
              <a:t>0</a:t>
            </a:r>
            <a:r>
              <a:rPr lang="sv-SE" dirty="0" smtClean="0"/>
              <a:t> = 1</a:t>
            </a:r>
          </a:p>
          <a:p>
            <a:endParaRPr lang="sv-SE" sz="2400" dirty="0" smtClean="0"/>
          </a:p>
          <a:p>
            <a:r>
              <a:rPr lang="sv-SE" i="1" dirty="0" smtClean="0"/>
              <a:t>a</a:t>
            </a:r>
            <a:r>
              <a:rPr lang="sv-SE" baseline="30000" dirty="0" smtClean="0"/>
              <a:t>1/</a:t>
            </a:r>
            <a:r>
              <a:rPr lang="sv-SE" i="1" baseline="30000" dirty="0" smtClean="0"/>
              <a:t>b</a:t>
            </a:r>
            <a:r>
              <a:rPr lang="sv-SE" dirty="0" smtClean="0"/>
              <a:t> =</a:t>
            </a:r>
          </a:p>
        </p:txBody>
      </p:sp>
      <p:sp>
        <p:nvSpPr>
          <p:cNvPr id="5" name="Vänster klammerparentes 4"/>
          <p:cNvSpPr/>
          <p:nvPr/>
        </p:nvSpPr>
        <p:spPr>
          <a:xfrm rot="5400000">
            <a:off x="2906815" y="834855"/>
            <a:ext cx="162018" cy="2016224"/>
          </a:xfrm>
          <a:prstGeom prst="leftBrac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2363755" y="1437922"/>
            <a:ext cx="1344149" cy="3240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ggr</a:t>
            </a: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4495800" y="3348038"/>
          <a:ext cx="152400" cy="161925"/>
        </p:xfrm>
        <a:graphic>
          <a:graphicData uri="http://schemas.openxmlformats.org/presentationml/2006/ole">
            <p:oleObj spid="_x0000_s100354" name="Ekvation" r:id="rId3" imgW="114120" imgH="215640" progId="Equation.3">
              <p:embed/>
            </p:oleObj>
          </a:graphicData>
        </a:graphic>
      </p:graphicFrame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/>
        </p:nvGraphicFramePr>
        <p:xfrm>
          <a:off x="2448752" y="5786883"/>
          <a:ext cx="491067" cy="228600"/>
        </p:xfrm>
        <a:graphic>
          <a:graphicData uri="http://schemas.openxmlformats.org/presentationml/2006/ole">
            <p:oleObj spid="_x0000_s100355" name="Ekvation" r:id="rId4" imgW="368280" imgH="30456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En </a:t>
            </a:r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komboövning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dirty="0" smtClean="0"/>
              <a:t>Beräkna följande</a:t>
            </a:r>
          </a:p>
          <a:p>
            <a:pPr>
              <a:buNone/>
            </a:pPr>
            <a:r>
              <a:rPr lang="sv-SE" dirty="0" smtClean="0"/>
              <a:t>för </a:t>
            </a:r>
            <a:r>
              <a:rPr lang="sv-SE" i="1" dirty="0" smtClean="0"/>
              <a:t>n</a:t>
            </a:r>
            <a:r>
              <a:rPr lang="sv-SE" dirty="0" smtClean="0"/>
              <a:t> = 0, 1, 2, 3</a:t>
            </a:r>
          </a:p>
          <a:p>
            <a:pPr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Svar:</a:t>
            </a:r>
          </a:p>
          <a:p>
            <a:pPr marL="1258888" indent="-1258888">
              <a:buNone/>
            </a:pPr>
            <a:r>
              <a:rPr lang="sv-SE" i="1" dirty="0" smtClean="0"/>
              <a:t>n</a:t>
            </a:r>
            <a:r>
              <a:rPr lang="sv-SE" dirty="0" smtClean="0"/>
              <a:t> = 0;	2</a:t>
            </a:r>
            <a:r>
              <a:rPr lang="sv-SE" baseline="30000" dirty="0" smtClean="0"/>
              <a:t>0</a:t>
            </a:r>
            <a:r>
              <a:rPr lang="sv-SE" dirty="0" smtClean="0"/>
              <a:t> = 1</a:t>
            </a:r>
          </a:p>
          <a:p>
            <a:pPr marL="1258888" indent="-1258888">
              <a:buNone/>
            </a:pPr>
            <a:r>
              <a:rPr lang="sv-SE" i="1" dirty="0" smtClean="0"/>
              <a:t>n</a:t>
            </a:r>
            <a:r>
              <a:rPr lang="sv-SE" dirty="0" smtClean="0"/>
              <a:t> = 1;	2</a:t>
            </a:r>
            <a:r>
              <a:rPr lang="sv-SE" baseline="30000" dirty="0" smtClean="0"/>
              <a:t>0</a:t>
            </a:r>
            <a:r>
              <a:rPr lang="sv-SE" dirty="0" smtClean="0"/>
              <a:t> + 2</a:t>
            </a:r>
            <a:r>
              <a:rPr lang="sv-SE" baseline="30000" dirty="0" smtClean="0"/>
              <a:t>1</a:t>
            </a:r>
            <a:r>
              <a:rPr lang="sv-SE" dirty="0" smtClean="0"/>
              <a:t> = 1 + 2 = 3</a:t>
            </a:r>
          </a:p>
          <a:p>
            <a:pPr marL="1258888" indent="-1258888">
              <a:buNone/>
            </a:pPr>
            <a:r>
              <a:rPr lang="sv-SE" i="1" dirty="0" smtClean="0"/>
              <a:t>n</a:t>
            </a:r>
            <a:r>
              <a:rPr lang="sv-SE" dirty="0" smtClean="0"/>
              <a:t> = 2;	2</a:t>
            </a:r>
            <a:r>
              <a:rPr lang="sv-SE" baseline="30000" dirty="0" smtClean="0"/>
              <a:t>0</a:t>
            </a:r>
            <a:r>
              <a:rPr lang="sv-SE" dirty="0" smtClean="0"/>
              <a:t> + 2</a:t>
            </a:r>
            <a:r>
              <a:rPr lang="sv-SE" baseline="30000" dirty="0" smtClean="0"/>
              <a:t>1</a:t>
            </a:r>
            <a:r>
              <a:rPr lang="sv-SE" dirty="0" smtClean="0"/>
              <a:t> + 2</a:t>
            </a:r>
            <a:r>
              <a:rPr lang="sv-SE" baseline="30000" dirty="0" smtClean="0"/>
              <a:t>2</a:t>
            </a:r>
            <a:r>
              <a:rPr lang="sv-SE" dirty="0" smtClean="0"/>
              <a:t> = 1 + 2 + 4 = 7</a:t>
            </a:r>
          </a:p>
          <a:p>
            <a:pPr marL="1258888" indent="-1258888">
              <a:buNone/>
            </a:pPr>
            <a:r>
              <a:rPr lang="sv-SE" i="1" dirty="0" smtClean="0"/>
              <a:t>n</a:t>
            </a:r>
            <a:r>
              <a:rPr lang="sv-SE" dirty="0" smtClean="0"/>
              <a:t> = 3;	2</a:t>
            </a:r>
            <a:r>
              <a:rPr lang="sv-SE" baseline="30000" dirty="0" smtClean="0"/>
              <a:t>0</a:t>
            </a:r>
            <a:r>
              <a:rPr lang="sv-SE" dirty="0" smtClean="0"/>
              <a:t> + 2</a:t>
            </a:r>
            <a:r>
              <a:rPr lang="sv-SE" baseline="30000" dirty="0" smtClean="0"/>
              <a:t>1</a:t>
            </a:r>
            <a:r>
              <a:rPr lang="sv-SE" dirty="0" smtClean="0"/>
              <a:t> + 2</a:t>
            </a:r>
            <a:r>
              <a:rPr lang="sv-SE" baseline="30000" dirty="0" smtClean="0"/>
              <a:t>2</a:t>
            </a:r>
            <a:r>
              <a:rPr lang="sv-SE" dirty="0" smtClean="0"/>
              <a:t> + 2</a:t>
            </a:r>
            <a:r>
              <a:rPr lang="sv-SE" baseline="30000" dirty="0" smtClean="0"/>
              <a:t>3</a:t>
            </a:r>
            <a:r>
              <a:rPr lang="sv-SE" dirty="0" smtClean="0"/>
              <a:t> = 15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4495800" y="3348038"/>
          <a:ext cx="152400" cy="161925"/>
        </p:xfrm>
        <a:graphic>
          <a:graphicData uri="http://schemas.openxmlformats.org/presentationml/2006/ole">
            <p:oleObj spid="_x0000_s101378" name="Ekvation" r:id="rId3" imgW="114120" imgH="215640" progId="Equation.3">
              <p:embed/>
            </p:oleObj>
          </a:graphicData>
        </a:graphic>
      </p:graphicFrame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graphicFrame>
        <p:nvGraphicFramePr>
          <p:cNvPr id="25604" name="Object 1"/>
          <p:cNvGraphicFramePr>
            <a:graphicFrameLocks noChangeAspect="1"/>
          </p:cNvGraphicFramePr>
          <p:nvPr/>
        </p:nvGraphicFramePr>
        <p:xfrm>
          <a:off x="4816301" y="1367866"/>
          <a:ext cx="1774571" cy="810090"/>
        </p:xfrm>
        <a:graphic>
          <a:graphicData uri="http://schemas.openxmlformats.org/presentationml/2006/ole">
            <p:oleObj spid="_x0000_s101379" name="Ekvation" r:id="rId4" imgW="533160" imgH="431640" progId="Equation.3">
              <p:embed/>
            </p:oleObj>
          </a:graphicData>
        </a:graphic>
      </p:graphicFrame>
      <p:graphicFrame>
        <p:nvGraphicFramePr>
          <p:cNvPr id="25605" name="Object 1"/>
          <p:cNvGraphicFramePr>
            <a:graphicFrameLocks noChangeAspect="1"/>
          </p:cNvGraphicFramePr>
          <p:nvPr/>
        </p:nvGraphicFramePr>
        <p:xfrm>
          <a:off x="4283968" y="3284984"/>
          <a:ext cx="3130551" cy="809625"/>
        </p:xfrm>
        <a:graphic>
          <a:graphicData uri="http://schemas.openxmlformats.org/presentationml/2006/ole">
            <p:oleObj spid="_x0000_s101380" name="Ekvation" r:id="rId5" imgW="939600" imgH="431640" progId="Equation.3">
              <p:embed/>
            </p:oleObj>
          </a:graphicData>
        </a:graphic>
      </p:graphicFrame>
      <p:sp>
        <p:nvSpPr>
          <p:cNvPr id="8" name="Rektangel 7"/>
          <p:cNvSpPr/>
          <p:nvPr/>
        </p:nvSpPr>
        <p:spPr>
          <a:xfrm>
            <a:off x="6684235" y="6345324"/>
            <a:ext cx="1369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 smtClean="0"/>
              <a:t> 3.6893×10¹⁹</a:t>
            </a:r>
            <a:endParaRPr lang="sv-S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3193</TotalTime>
  <Words>1169</Words>
  <Application>Microsoft Office PowerPoint</Application>
  <PresentationFormat>Bildspel på skärmen (4:3)</PresentationFormat>
  <Paragraphs>295</Paragraphs>
  <Slides>31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Serverprogram för OLE-inbäddning</vt:lpstr>
      </vt:variant>
      <vt:variant>
        <vt:i4>2</vt:i4>
      </vt:variant>
      <vt:variant>
        <vt:lpstr>Bildrubriker</vt:lpstr>
      </vt:variant>
      <vt:variant>
        <vt:i4>31</vt:i4>
      </vt:variant>
    </vt:vector>
  </HeadingPairs>
  <TitlesOfParts>
    <vt:vector size="34" baseType="lpstr">
      <vt:lpstr>Office-tema</vt:lpstr>
      <vt:lpstr>Ekvation</vt:lpstr>
      <vt:lpstr>Formel</vt:lpstr>
      <vt:lpstr>F3 Matematikrep</vt:lpstr>
      <vt:lpstr>Summatecken</vt:lpstr>
      <vt:lpstr>Summatecken, forts.</vt:lpstr>
      <vt:lpstr>Summatecken, forts.</vt:lpstr>
      <vt:lpstr>Summatecken, forts.</vt:lpstr>
      <vt:lpstr>Summatecken, forts.</vt:lpstr>
      <vt:lpstr>Summatecken, forts.</vt:lpstr>
      <vt:lpstr>Potensräkning</vt:lpstr>
      <vt:lpstr>En komboövning</vt:lpstr>
      <vt:lpstr>Logaritmer</vt:lpstr>
      <vt:lpstr>Logaritmer, forts.</vt:lpstr>
      <vt:lpstr>Logaritmer, forts.</vt:lpstr>
      <vt:lpstr>Logaritmer, forts.</vt:lpstr>
      <vt:lpstr>Kombinatorik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Kombinatorik, forts.</vt:lpstr>
      <vt:lpstr>Exempel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Michael Carlson</dc:creator>
  <cp:lastModifiedBy>Michael Carlson</cp:lastModifiedBy>
  <cp:revision>293</cp:revision>
  <dcterms:created xsi:type="dcterms:W3CDTF">2012-09-02T12:13:54Z</dcterms:created>
  <dcterms:modified xsi:type="dcterms:W3CDTF">2013-09-02T16:14:43Z</dcterms:modified>
</cp:coreProperties>
</file>