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2" r:id="rId2"/>
    <p:sldMasterId id="2147483670" r:id="rId3"/>
  </p:sldMasterIdLst>
  <p:notesMasterIdLst>
    <p:notesMasterId r:id="rId48"/>
  </p:notesMasterIdLst>
  <p:handoutMasterIdLst>
    <p:handoutMasterId r:id="rId49"/>
  </p:handoutMasterIdLst>
  <p:sldIdLst>
    <p:sldId id="256" r:id="rId4"/>
    <p:sldId id="257" r:id="rId5"/>
    <p:sldId id="258" r:id="rId6"/>
    <p:sldId id="259" r:id="rId7"/>
    <p:sldId id="260" r:id="rId8"/>
    <p:sldId id="261" r:id="rId9"/>
    <p:sldId id="262" r:id="rId10"/>
    <p:sldId id="263" r:id="rId11"/>
    <p:sldId id="269" r:id="rId12"/>
    <p:sldId id="264" r:id="rId13"/>
    <p:sldId id="265" r:id="rId14"/>
    <p:sldId id="266" r:id="rId15"/>
    <p:sldId id="267" r:id="rId16"/>
    <p:sldId id="268" r:id="rId17"/>
    <p:sldId id="270" r:id="rId18"/>
    <p:sldId id="271" r:id="rId19"/>
    <p:sldId id="272" r:id="rId20"/>
    <p:sldId id="273" r:id="rId21"/>
    <p:sldId id="274" r:id="rId22"/>
    <p:sldId id="275" r:id="rId23"/>
    <p:sldId id="303" r:id="rId24"/>
    <p:sldId id="276" r:id="rId25"/>
    <p:sldId id="277" r:id="rId26"/>
    <p:sldId id="280" r:id="rId27"/>
    <p:sldId id="279"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300" r:id="rId45"/>
    <p:sldId id="301" r:id="rId46"/>
    <p:sldId id="302" r:id="rId47"/>
  </p:sldIdLst>
  <p:sldSz cx="9144000" cy="6858000" type="screen4x3"/>
  <p:notesSz cx="6669088" cy="98679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546" y="-78"/>
      </p:cViewPr>
      <p:guideLst>
        <p:guide orient="horz" pos="2160"/>
        <p:guide orient="horz" pos="3566"/>
        <p:guide pos="2880"/>
        <p:guide pos="5375"/>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notesMaster" Target="notesMasters/notesMaster1.xml"/><Relationship Id="rId8" Type="http://schemas.openxmlformats.org/officeDocument/2006/relationships/slide" Target="slides/slide5.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339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777607" y="0"/>
            <a:ext cx="2889938" cy="493395"/>
          </a:xfrm>
          <a:prstGeom prst="rect">
            <a:avLst/>
          </a:prstGeom>
        </p:spPr>
        <p:txBody>
          <a:bodyPr vert="horz" lIns="91440" tIns="45720" rIns="91440" bIns="45720" rtlCol="0"/>
          <a:lstStyle>
            <a:lvl1pPr algn="r">
              <a:defRPr sz="1200"/>
            </a:lvl1pPr>
          </a:lstStyle>
          <a:p>
            <a:fld id="{C1E2FD77-478F-424D-80E6-E99BD11473BC}" type="datetimeFigureOut">
              <a:rPr lang="sv-SE" smtClean="0"/>
              <a:pPr/>
              <a:t>2013-09-02</a:t>
            </a:fld>
            <a:endParaRPr lang="sv-SE"/>
          </a:p>
        </p:txBody>
      </p:sp>
      <p:sp>
        <p:nvSpPr>
          <p:cNvPr id="4" name="Platshållare för sidfot 3"/>
          <p:cNvSpPr>
            <a:spLocks noGrp="1"/>
          </p:cNvSpPr>
          <p:nvPr>
            <p:ph type="ftr" sz="quarter" idx="2"/>
          </p:nvPr>
        </p:nvSpPr>
        <p:spPr>
          <a:xfrm>
            <a:off x="0" y="9372792"/>
            <a:ext cx="2889938" cy="493395"/>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777607" y="9372792"/>
            <a:ext cx="2889938" cy="493395"/>
          </a:xfrm>
          <a:prstGeom prst="rect">
            <a:avLst/>
          </a:prstGeom>
        </p:spPr>
        <p:txBody>
          <a:bodyPr vert="horz" lIns="91440" tIns="45720" rIns="91440" bIns="45720" rtlCol="0" anchor="b"/>
          <a:lstStyle>
            <a:lvl1pPr algn="r">
              <a:defRPr sz="1200"/>
            </a:lvl1pPr>
          </a:lstStyle>
          <a:p>
            <a:fld id="{C3B9492B-E37A-4581-B450-D6141C128797}" type="slidenum">
              <a:rPr lang="sv-SE" smtClean="0"/>
              <a:pPr/>
              <a:t>‹#›</a:t>
            </a:fld>
            <a:endParaRPr lang="sv-S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339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777607" y="0"/>
            <a:ext cx="2889938" cy="493395"/>
          </a:xfrm>
          <a:prstGeom prst="rect">
            <a:avLst/>
          </a:prstGeom>
        </p:spPr>
        <p:txBody>
          <a:bodyPr vert="horz" lIns="91440" tIns="45720" rIns="91440" bIns="45720" rtlCol="0"/>
          <a:lstStyle>
            <a:lvl1pPr algn="r">
              <a:defRPr sz="1200"/>
            </a:lvl1pPr>
          </a:lstStyle>
          <a:p>
            <a:fld id="{32100B7E-7A17-47E8-A5AB-33071C0C8AAA}" type="datetimeFigureOut">
              <a:rPr lang="sv-SE" smtClean="0"/>
              <a:pPr/>
              <a:t>2013-09-02</a:t>
            </a:fld>
            <a:endParaRPr lang="sv-SE"/>
          </a:p>
        </p:txBody>
      </p:sp>
      <p:sp>
        <p:nvSpPr>
          <p:cNvPr id="4" name="Platshållare för bildobjekt 3"/>
          <p:cNvSpPr>
            <a:spLocks noGrp="1" noRot="1" noChangeAspect="1"/>
          </p:cNvSpPr>
          <p:nvPr>
            <p:ph type="sldImg" idx="2"/>
          </p:nvPr>
        </p:nvSpPr>
        <p:spPr>
          <a:xfrm>
            <a:off x="868363" y="739775"/>
            <a:ext cx="4932362" cy="370046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66909" y="4687253"/>
            <a:ext cx="5335270" cy="4440555"/>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372792"/>
            <a:ext cx="2889938" cy="493395"/>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777607" y="9372792"/>
            <a:ext cx="2889938" cy="493395"/>
          </a:xfrm>
          <a:prstGeom prst="rect">
            <a:avLst/>
          </a:prstGeom>
        </p:spPr>
        <p:txBody>
          <a:bodyPr vert="horz" lIns="91440" tIns="45720" rIns="91440" bIns="45720" rtlCol="0" anchor="b"/>
          <a:lstStyle>
            <a:lvl1pPr algn="r">
              <a:defRPr sz="1200"/>
            </a:lvl1pPr>
          </a:lstStyle>
          <a:p>
            <a:fld id="{A9264AB5-3208-46EB-A2CB-53BA67DEFF15}" type="slidenum">
              <a:rPr lang="sv-SE" smtClean="0"/>
              <a:pPr/>
              <a:t>‹#›</a:t>
            </a:fld>
            <a:endParaRPr lang="sv-S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7" name="Picture 2" descr="SU_PPT_eld"/>
          <p:cNvPicPr>
            <a:picLocks noChangeAspect="1" noChangeArrowheads="1"/>
          </p:cNvPicPr>
          <p:nvPr userDrawn="1"/>
        </p:nvPicPr>
        <p:blipFill>
          <a:blip r:embed="rId2" cstate="print"/>
          <a:srcRect l="4988" t="-362"/>
          <a:stretch>
            <a:fillRect/>
          </a:stretch>
        </p:blipFill>
        <p:spPr bwMode="auto">
          <a:xfrm>
            <a:off x="0" y="1573583"/>
            <a:ext cx="7258050" cy="5286375"/>
          </a:xfrm>
          <a:prstGeom prst="rect">
            <a:avLst/>
          </a:prstGeom>
          <a:noFill/>
        </p:spPr>
      </p:pic>
      <p:sp>
        <p:nvSpPr>
          <p:cNvPr id="2" name="Rubrik 1"/>
          <p:cNvSpPr>
            <a:spLocks noGrp="1"/>
          </p:cNvSpPr>
          <p:nvPr>
            <p:ph type="ctrTitle"/>
          </p:nvPr>
        </p:nvSpPr>
        <p:spPr>
          <a:xfrm>
            <a:off x="597600" y="2437200"/>
            <a:ext cx="6631200" cy="1425600"/>
          </a:xfrm>
        </p:spPr>
        <p:txBody>
          <a:bodyPr lIns="72000" tIns="36000" rIns="72000" bIns="36000" anchor="ctr" anchorCtr="0">
            <a:normAutofit/>
          </a:bodyPr>
          <a:lstStyle>
            <a:lvl1pPr algn="l">
              <a:defRPr sz="4400" b="0">
                <a:latin typeface="Verdana" pitchFamily="34" charset="0"/>
                <a:ea typeface="Verdana" pitchFamily="34" charset="0"/>
                <a:cs typeface="Verdana" pitchFamily="34" charset="0"/>
              </a:defRPr>
            </a:lvl1pPr>
          </a:lstStyle>
          <a:p>
            <a:r>
              <a:rPr lang="sv-SE" smtClean="0"/>
              <a:t>Klicka här för att ändra format</a:t>
            </a:r>
            <a:endParaRPr lang="sv-SE" dirty="0"/>
          </a:p>
        </p:txBody>
      </p:sp>
      <p:sp>
        <p:nvSpPr>
          <p:cNvPr id="3" name="Underrubrik 2"/>
          <p:cNvSpPr>
            <a:spLocks noGrp="1"/>
          </p:cNvSpPr>
          <p:nvPr>
            <p:ph type="subTitle" idx="1"/>
          </p:nvPr>
        </p:nvSpPr>
        <p:spPr>
          <a:xfrm>
            <a:off x="597600" y="3859200"/>
            <a:ext cx="6631200" cy="1166400"/>
          </a:xfrm>
        </p:spPr>
        <p:txBody>
          <a:bodyPr>
            <a:normAutofit/>
          </a:bodyPr>
          <a:lstStyle>
            <a:lvl1pPr marL="0" indent="0" algn="l">
              <a:lnSpc>
                <a:spcPts val="2900"/>
              </a:lnSpc>
              <a:spcBef>
                <a:spcPts val="480"/>
              </a:spcBef>
              <a:buNone/>
              <a:defRPr sz="2000">
                <a:solidFill>
                  <a:schemeClr val="tx2"/>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dirty="0"/>
          </a:p>
        </p:txBody>
      </p:sp>
      <p:sp>
        <p:nvSpPr>
          <p:cNvPr id="4" name="Platshållare för datum 3"/>
          <p:cNvSpPr>
            <a:spLocks noGrp="1"/>
          </p:cNvSpPr>
          <p:nvPr>
            <p:ph type="dt" sz="half" idx="10"/>
          </p:nvPr>
        </p:nvSpPr>
        <p:spPr>
          <a:xfrm>
            <a:off x="597600" y="6386400"/>
            <a:ext cx="1123200" cy="280800"/>
          </a:xfrm>
        </p:spPr>
        <p:txBody>
          <a:bodyPr/>
          <a:lstStyle/>
          <a:p>
            <a:fld id="{B7AFF022-B64B-425C-930E-5221EA814771}" type="datetime1">
              <a:rPr lang="sv-SE" smtClean="0"/>
              <a:t>2013-09-02</a:t>
            </a:fld>
            <a:endParaRPr lang="sv-SE"/>
          </a:p>
        </p:txBody>
      </p:sp>
      <p:sp>
        <p:nvSpPr>
          <p:cNvPr id="5" name="Platshållare för sidfot 4"/>
          <p:cNvSpPr>
            <a:spLocks noGrp="1"/>
          </p:cNvSpPr>
          <p:nvPr>
            <p:ph type="ftr" sz="quarter" idx="11"/>
          </p:nvPr>
        </p:nvSpPr>
        <p:spPr>
          <a:xfrm>
            <a:off x="1764000" y="6386400"/>
            <a:ext cx="4492800" cy="280800"/>
          </a:xfrm>
        </p:spPr>
        <p:txBody>
          <a:bodyPr/>
          <a:lstStyle/>
          <a:p>
            <a:r>
              <a:rPr lang="sv-SE" smtClean="0"/>
              <a:t>Michael Carlson, Statistiska institutionen</a:t>
            </a:r>
            <a:endParaRPr lang="sv-SE" dirty="0"/>
          </a:p>
        </p:txBody>
      </p:sp>
      <p:sp>
        <p:nvSpPr>
          <p:cNvPr id="6" name="Platshållare för bildnummer 5"/>
          <p:cNvSpPr>
            <a:spLocks noGrp="1"/>
          </p:cNvSpPr>
          <p:nvPr>
            <p:ph type="sldNum" sz="quarter" idx="12"/>
          </p:nvPr>
        </p:nvSpPr>
        <p:spPr>
          <a:xfrm>
            <a:off x="6300000" y="6386400"/>
            <a:ext cx="1425600" cy="280800"/>
          </a:xfrm>
        </p:spPr>
        <p:txBody>
          <a:bodyPr/>
          <a:lstStyle/>
          <a:p>
            <a:fld id="{400B66ED-EE6C-4E7E-848D-94DB84BF3115}"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nchorCtr="0"/>
          <a:lstStyle/>
          <a:p>
            <a:r>
              <a:rPr lang="sv-SE" dirty="0" smtClean="0"/>
              <a:t>Klicka här för att ändra format</a:t>
            </a:r>
            <a:endParaRPr lang="sv-SE" dirty="0"/>
          </a:p>
        </p:txBody>
      </p:sp>
      <p:sp>
        <p:nvSpPr>
          <p:cNvPr id="3" name="Platshållare för innehåll 2"/>
          <p:cNvSpPr>
            <a:spLocks noGrp="1"/>
          </p:cNvSpPr>
          <p:nvPr>
            <p:ph sz="half" idx="1"/>
          </p:nvPr>
        </p:nvSpPr>
        <p:spPr>
          <a:xfrm>
            <a:off x="597600" y="1310400"/>
            <a:ext cx="3898800" cy="43164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innehåll 3"/>
          <p:cNvSpPr>
            <a:spLocks noGrp="1"/>
          </p:cNvSpPr>
          <p:nvPr>
            <p:ph sz="half" idx="2"/>
          </p:nvPr>
        </p:nvSpPr>
        <p:spPr>
          <a:xfrm>
            <a:off x="4647600" y="1310400"/>
            <a:ext cx="3898800" cy="43164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datum 4"/>
          <p:cNvSpPr>
            <a:spLocks noGrp="1"/>
          </p:cNvSpPr>
          <p:nvPr>
            <p:ph type="dt" sz="half" idx="10"/>
          </p:nvPr>
        </p:nvSpPr>
        <p:spPr/>
        <p:txBody>
          <a:bodyPr/>
          <a:lstStyle/>
          <a:p>
            <a:fld id="{E20DDC31-01C8-4107-B361-3135852F6065}" type="datetime1">
              <a:rPr lang="sv-SE" smtClean="0"/>
              <a:t>2013-09-02</a:t>
            </a:fld>
            <a:endParaRPr lang="sv-SE"/>
          </a:p>
        </p:txBody>
      </p:sp>
      <p:sp>
        <p:nvSpPr>
          <p:cNvPr id="6" name="Platshållare för sidfot 5"/>
          <p:cNvSpPr>
            <a:spLocks noGrp="1"/>
          </p:cNvSpPr>
          <p:nvPr>
            <p:ph type="ftr" sz="quarter" idx="11"/>
          </p:nvPr>
        </p:nvSpPr>
        <p:spPr/>
        <p:txBody>
          <a:bodyPr/>
          <a:lstStyle/>
          <a:p>
            <a:r>
              <a:rPr lang="sv-SE" smtClean="0"/>
              <a:t>Michael Carlson, Statistiska institutionen</a:t>
            </a:r>
            <a:endParaRPr lang="sv-SE"/>
          </a:p>
        </p:txBody>
      </p:sp>
      <p:sp>
        <p:nvSpPr>
          <p:cNvPr id="7" name="Platshållare för bildnummer 6"/>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nchorCtr="0"/>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lvl1pPr marL="1588" indent="-1588">
              <a:lnSpc>
                <a:spcPts val="2600"/>
              </a:lnSpc>
              <a:buNone/>
              <a:defRPr/>
            </a:lvl1pPr>
            <a:lvl2pPr>
              <a:buNone/>
              <a:defRPr/>
            </a:lvl2pPr>
            <a:lvl3pPr>
              <a:buNone/>
              <a:defRPr/>
            </a:lvl3pPr>
            <a:lvl4pPr>
              <a:buNone/>
              <a:defRPr/>
            </a:lvl4pPr>
            <a:lvl5pPr>
              <a:buNone/>
              <a:defRPr/>
            </a:lvl5pPr>
          </a:lstStyle>
          <a:p>
            <a:pPr lvl="0"/>
            <a:r>
              <a:rPr lang="sv-SE" dirty="0" smtClean="0"/>
              <a:t>Klicka här för att ändra format på bakgrundstexten</a:t>
            </a:r>
          </a:p>
        </p:txBody>
      </p:sp>
      <p:sp>
        <p:nvSpPr>
          <p:cNvPr id="4" name="Platshållare för datum 3"/>
          <p:cNvSpPr>
            <a:spLocks noGrp="1"/>
          </p:cNvSpPr>
          <p:nvPr>
            <p:ph type="dt" sz="half" idx="10"/>
          </p:nvPr>
        </p:nvSpPr>
        <p:spPr/>
        <p:txBody>
          <a:bodyPr/>
          <a:lstStyle/>
          <a:p>
            <a:fld id="{EE4D8647-031D-4BAC-B631-CE7FDF67FBE3}"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nehåll med rubrik">
    <p:spTree>
      <p:nvGrpSpPr>
        <p:cNvPr id="1" name=""/>
        <p:cNvGrpSpPr/>
        <p:nvPr/>
      </p:nvGrpSpPr>
      <p:grpSpPr>
        <a:xfrm>
          <a:off x="0" y="0"/>
          <a:ext cx="0" cy="0"/>
          <a:chOff x="0" y="0"/>
          <a:chExt cx="0" cy="0"/>
        </a:xfrm>
      </p:grpSpPr>
      <p:sp>
        <p:nvSpPr>
          <p:cNvPr id="2" name="Rubrik 1"/>
          <p:cNvSpPr>
            <a:spLocks noGrp="1"/>
          </p:cNvSpPr>
          <p:nvPr>
            <p:ph type="title"/>
          </p:nvPr>
        </p:nvSpPr>
        <p:spPr>
          <a:xfrm>
            <a:off x="597600" y="388800"/>
            <a:ext cx="4690800" cy="795600"/>
          </a:xfrm>
        </p:spPr>
        <p:txBody>
          <a:bodyPr anchor="t" anchorCtr="0"/>
          <a:lstStyle>
            <a:lvl1pPr>
              <a:defRPr/>
            </a:lvl1pPr>
          </a:lstStyle>
          <a:p>
            <a:r>
              <a:rPr lang="sv-SE" dirty="0" smtClean="0"/>
              <a:t>Klicka här för att ändra format</a:t>
            </a:r>
            <a:endParaRPr lang="sv-SE" dirty="0"/>
          </a:p>
        </p:txBody>
      </p:sp>
      <p:sp>
        <p:nvSpPr>
          <p:cNvPr id="4" name="Platshållare för innehåll 3"/>
          <p:cNvSpPr>
            <a:spLocks noGrp="1"/>
          </p:cNvSpPr>
          <p:nvPr>
            <p:ph sz="half" idx="2"/>
          </p:nvPr>
        </p:nvSpPr>
        <p:spPr>
          <a:xfrm>
            <a:off x="597600" y="1310400"/>
            <a:ext cx="4690800" cy="43164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innehåll 5"/>
          <p:cNvSpPr>
            <a:spLocks noGrp="1"/>
          </p:cNvSpPr>
          <p:nvPr>
            <p:ph sz="quarter" idx="4"/>
          </p:nvPr>
        </p:nvSpPr>
        <p:spPr>
          <a:xfrm>
            <a:off x="5487852" y="388800"/>
            <a:ext cx="3060000" cy="52380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7" name="Platshållare för datum 6"/>
          <p:cNvSpPr>
            <a:spLocks noGrp="1"/>
          </p:cNvSpPr>
          <p:nvPr>
            <p:ph type="dt" sz="half" idx="10"/>
          </p:nvPr>
        </p:nvSpPr>
        <p:spPr/>
        <p:txBody>
          <a:bodyPr/>
          <a:lstStyle/>
          <a:p>
            <a:fld id="{DA9F6ACA-710A-4BFA-814A-6DD46C0CAB7A}" type="datetime1">
              <a:rPr lang="sv-SE" smtClean="0"/>
              <a:t>2013-09-02</a:t>
            </a:fld>
            <a:endParaRPr lang="sv-SE"/>
          </a:p>
        </p:txBody>
      </p:sp>
      <p:sp>
        <p:nvSpPr>
          <p:cNvPr id="8" name="Platshållare för sidfot 7"/>
          <p:cNvSpPr>
            <a:spLocks noGrp="1"/>
          </p:cNvSpPr>
          <p:nvPr>
            <p:ph type="ftr" sz="quarter" idx="11"/>
          </p:nvPr>
        </p:nvSpPr>
        <p:spPr/>
        <p:txBody>
          <a:bodyPr/>
          <a:lstStyle/>
          <a:p>
            <a:r>
              <a:rPr lang="sv-SE" smtClean="0"/>
              <a:t>Michael Carlson, Statistiska institutionen</a:t>
            </a:r>
            <a:endParaRPr lang="sv-SE"/>
          </a:p>
        </p:txBody>
      </p:sp>
      <p:sp>
        <p:nvSpPr>
          <p:cNvPr id="9" name="Platshållare för bildnummer 8"/>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ndast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97600" y="1310400"/>
            <a:ext cx="7948800" cy="431640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10"/>
          </p:nvPr>
        </p:nvSpPr>
        <p:spPr/>
        <p:txBody>
          <a:bodyPr/>
          <a:lstStyle/>
          <a:p>
            <a:fld id="{522958F4-A890-4C73-8998-8F7B96F9EDCB}"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FCED0514-4D4C-40C3-8F4E-89687D8117C2}" type="datetime1">
              <a:rPr lang="sv-SE" smtClean="0"/>
              <a:t>2013-09-02</a:t>
            </a:fld>
            <a:endParaRPr lang="sv-SE"/>
          </a:p>
        </p:txBody>
      </p:sp>
      <p:sp>
        <p:nvSpPr>
          <p:cNvPr id="3" name="Platshållare för sidfot 2"/>
          <p:cNvSpPr>
            <a:spLocks noGrp="1"/>
          </p:cNvSpPr>
          <p:nvPr>
            <p:ph type="ftr" sz="quarter" idx="11"/>
          </p:nvPr>
        </p:nvSpPr>
        <p:spPr/>
        <p:txBody>
          <a:bodyPr/>
          <a:lstStyle/>
          <a:p>
            <a:r>
              <a:rPr lang="sv-SE" smtClean="0"/>
              <a:t>Michael Carlson, Statistiska institutionen</a:t>
            </a:r>
            <a:endParaRPr lang="sv-SE"/>
          </a:p>
        </p:txBody>
      </p:sp>
      <p:sp>
        <p:nvSpPr>
          <p:cNvPr id="4" name="Platshållare för bildnummer 3"/>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9" name="Picture 9" descr="SU_PPT_olivkvist"/>
          <p:cNvPicPr>
            <a:picLocks noChangeAspect="1" noChangeArrowheads="1"/>
          </p:cNvPicPr>
          <p:nvPr userDrawn="1"/>
        </p:nvPicPr>
        <p:blipFill>
          <a:blip r:embed="rId2" cstate="print"/>
          <a:srcRect l="1746"/>
          <a:stretch>
            <a:fillRect/>
          </a:stretch>
        </p:blipFill>
        <p:spPr bwMode="auto">
          <a:xfrm>
            <a:off x="1588" y="317500"/>
            <a:ext cx="6881812" cy="6540500"/>
          </a:xfrm>
          <a:prstGeom prst="rect">
            <a:avLst/>
          </a:prstGeom>
          <a:noFill/>
        </p:spPr>
      </p:pic>
      <p:sp>
        <p:nvSpPr>
          <p:cNvPr id="2" name="Rubrik 1"/>
          <p:cNvSpPr>
            <a:spLocks noGrp="1"/>
          </p:cNvSpPr>
          <p:nvPr>
            <p:ph type="ctrTitle"/>
          </p:nvPr>
        </p:nvSpPr>
        <p:spPr>
          <a:xfrm>
            <a:off x="597600" y="2437200"/>
            <a:ext cx="6631200" cy="1425600"/>
          </a:xfrm>
        </p:spPr>
        <p:txBody>
          <a:bodyPr lIns="72000" tIns="36000" rIns="72000" bIns="36000" anchor="ctr" anchorCtr="0">
            <a:normAutofit/>
          </a:bodyPr>
          <a:lstStyle>
            <a:lvl1pPr algn="l">
              <a:defRPr sz="4400" b="0">
                <a:latin typeface="Verdana" pitchFamily="34" charset="0"/>
                <a:ea typeface="Verdana" pitchFamily="34" charset="0"/>
                <a:cs typeface="Verdana" pitchFamily="34" charset="0"/>
              </a:defRPr>
            </a:lvl1pPr>
          </a:lstStyle>
          <a:p>
            <a:r>
              <a:rPr lang="sv-SE" dirty="0" smtClean="0"/>
              <a:t>Klicka här för att ändra format</a:t>
            </a:r>
            <a:endParaRPr lang="sv-SE" dirty="0"/>
          </a:p>
        </p:txBody>
      </p:sp>
      <p:sp>
        <p:nvSpPr>
          <p:cNvPr id="3" name="Underrubrik 2"/>
          <p:cNvSpPr>
            <a:spLocks noGrp="1"/>
          </p:cNvSpPr>
          <p:nvPr>
            <p:ph type="subTitle" idx="1"/>
          </p:nvPr>
        </p:nvSpPr>
        <p:spPr>
          <a:xfrm>
            <a:off x="597600" y="3859200"/>
            <a:ext cx="6631200" cy="1166400"/>
          </a:xfrm>
        </p:spPr>
        <p:txBody>
          <a:bodyPr>
            <a:normAutofit/>
          </a:bodyPr>
          <a:lstStyle>
            <a:lvl1pPr marL="0" indent="0" algn="l">
              <a:lnSpc>
                <a:spcPts val="2900"/>
              </a:lnSpc>
              <a:spcBef>
                <a:spcPts val="480"/>
              </a:spcBef>
              <a:buNone/>
              <a:defRPr sz="2000">
                <a:solidFill>
                  <a:schemeClr val="tx2"/>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datum 3"/>
          <p:cNvSpPr>
            <a:spLocks noGrp="1"/>
          </p:cNvSpPr>
          <p:nvPr>
            <p:ph type="dt" sz="half" idx="10"/>
          </p:nvPr>
        </p:nvSpPr>
        <p:spPr>
          <a:xfrm>
            <a:off x="597600" y="6386400"/>
            <a:ext cx="1123200" cy="280800"/>
          </a:xfrm>
        </p:spPr>
        <p:txBody>
          <a:bodyPr/>
          <a:lstStyle/>
          <a:p>
            <a:fld id="{8B534F1C-DD8D-49C0-84B0-4EABDA56FEE5}" type="datetime1">
              <a:rPr lang="sv-SE" smtClean="0"/>
              <a:t>2013-09-02</a:t>
            </a:fld>
            <a:endParaRPr lang="sv-SE"/>
          </a:p>
        </p:txBody>
      </p:sp>
      <p:sp>
        <p:nvSpPr>
          <p:cNvPr id="5" name="Platshållare för sidfot 4"/>
          <p:cNvSpPr>
            <a:spLocks noGrp="1"/>
          </p:cNvSpPr>
          <p:nvPr>
            <p:ph type="ftr" sz="quarter" idx="11"/>
          </p:nvPr>
        </p:nvSpPr>
        <p:spPr>
          <a:xfrm>
            <a:off x="1764000" y="6386400"/>
            <a:ext cx="4492800" cy="280800"/>
          </a:xfrm>
        </p:spPr>
        <p:txBody>
          <a:bodyPr/>
          <a:lstStyle/>
          <a:p>
            <a:r>
              <a:rPr lang="sv-SE" smtClean="0"/>
              <a:t>Michael Carlson, Statistiska institutionen</a:t>
            </a:r>
            <a:endParaRPr lang="sv-SE" dirty="0"/>
          </a:p>
        </p:txBody>
      </p:sp>
      <p:sp>
        <p:nvSpPr>
          <p:cNvPr id="6" name="Platshållare för bildnummer 5"/>
          <p:cNvSpPr>
            <a:spLocks noGrp="1"/>
          </p:cNvSpPr>
          <p:nvPr>
            <p:ph type="sldNum" sz="quarter" idx="12"/>
          </p:nvPr>
        </p:nvSpPr>
        <p:spPr>
          <a:xfrm>
            <a:off x="6300000" y="6386400"/>
            <a:ext cx="1425600" cy="280800"/>
          </a:xfrm>
        </p:spPr>
        <p:txBody>
          <a:bodyPr/>
          <a:lstStyle/>
          <a:p>
            <a:fld id="{400B66ED-EE6C-4E7E-848D-94DB84BF3115}" type="slidenum">
              <a:rPr lang="sv-SE" smtClean="0"/>
              <a:pPr/>
              <a:t>‹#›</a:t>
            </a:fld>
            <a:endParaRPr lang="sv-SE"/>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nchorCtr="0"/>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10"/>
          </p:nvPr>
        </p:nvSpPr>
        <p:spPr/>
        <p:txBody>
          <a:bodyPr/>
          <a:lstStyle/>
          <a:p>
            <a:fld id="{68A11484-31BC-413F-A253-83C57450322A}"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nchorCtr="0"/>
          <a:lstStyle/>
          <a:p>
            <a:r>
              <a:rPr lang="sv-SE" dirty="0" smtClean="0"/>
              <a:t>Klicka här för att ändra format</a:t>
            </a:r>
            <a:endParaRPr lang="sv-SE" dirty="0"/>
          </a:p>
        </p:txBody>
      </p:sp>
      <p:sp>
        <p:nvSpPr>
          <p:cNvPr id="3" name="Platshållare för innehåll 2"/>
          <p:cNvSpPr>
            <a:spLocks noGrp="1"/>
          </p:cNvSpPr>
          <p:nvPr>
            <p:ph sz="half" idx="1"/>
          </p:nvPr>
        </p:nvSpPr>
        <p:spPr>
          <a:xfrm>
            <a:off x="597600" y="1310400"/>
            <a:ext cx="3898800" cy="43164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innehåll 3"/>
          <p:cNvSpPr>
            <a:spLocks noGrp="1"/>
          </p:cNvSpPr>
          <p:nvPr>
            <p:ph sz="half" idx="2"/>
          </p:nvPr>
        </p:nvSpPr>
        <p:spPr>
          <a:xfrm>
            <a:off x="4647600" y="1310400"/>
            <a:ext cx="3898800" cy="43164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5" name="Platshållare för datum 4"/>
          <p:cNvSpPr>
            <a:spLocks noGrp="1"/>
          </p:cNvSpPr>
          <p:nvPr>
            <p:ph type="dt" sz="half" idx="10"/>
          </p:nvPr>
        </p:nvSpPr>
        <p:spPr/>
        <p:txBody>
          <a:bodyPr/>
          <a:lstStyle/>
          <a:p>
            <a:fld id="{FDBDD5C0-B50C-432E-8251-BA350120D77D}" type="datetime1">
              <a:rPr lang="sv-SE" smtClean="0"/>
              <a:t>2013-09-02</a:t>
            </a:fld>
            <a:endParaRPr lang="sv-SE"/>
          </a:p>
        </p:txBody>
      </p:sp>
      <p:sp>
        <p:nvSpPr>
          <p:cNvPr id="6" name="Platshållare för sidfot 5"/>
          <p:cNvSpPr>
            <a:spLocks noGrp="1"/>
          </p:cNvSpPr>
          <p:nvPr>
            <p:ph type="ftr" sz="quarter" idx="11"/>
          </p:nvPr>
        </p:nvSpPr>
        <p:spPr/>
        <p:txBody>
          <a:bodyPr/>
          <a:lstStyle/>
          <a:p>
            <a:r>
              <a:rPr lang="sv-SE" smtClean="0"/>
              <a:t>Michael Carlson, Statistiska institutionen</a:t>
            </a:r>
            <a:endParaRPr lang="sv-SE"/>
          </a:p>
        </p:txBody>
      </p:sp>
      <p:sp>
        <p:nvSpPr>
          <p:cNvPr id="7" name="Platshållare för bildnummer 6"/>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nchorCtr="0"/>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lvl1pPr marL="1588" indent="-1588">
              <a:lnSpc>
                <a:spcPts val="2600"/>
              </a:lnSpc>
              <a:buNone/>
              <a:defRPr/>
            </a:lvl1pPr>
            <a:lvl2pPr>
              <a:buNone/>
              <a:defRPr/>
            </a:lvl2pPr>
            <a:lvl3pPr>
              <a:buNone/>
              <a:defRPr/>
            </a:lvl3pPr>
            <a:lvl4pPr>
              <a:buNone/>
              <a:defRPr/>
            </a:lvl4pPr>
            <a:lvl5pPr>
              <a:buNone/>
              <a:defRPr/>
            </a:lvl5pPr>
          </a:lstStyle>
          <a:p>
            <a:pPr lvl="0"/>
            <a:r>
              <a:rPr lang="sv-SE" dirty="0" smtClean="0"/>
              <a:t>Klicka här för att ändra format på bakgrundstexten</a:t>
            </a:r>
          </a:p>
        </p:txBody>
      </p:sp>
      <p:sp>
        <p:nvSpPr>
          <p:cNvPr id="4" name="Platshållare för datum 3"/>
          <p:cNvSpPr>
            <a:spLocks noGrp="1"/>
          </p:cNvSpPr>
          <p:nvPr>
            <p:ph type="dt" sz="half" idx="10"/>
          </p:nvPr>
        </p:nvSpPr>
        <p:spPr/>
        <p:txBody>
          <a:bodyPr/>
          <a:lstStyle/>
          <a:p>
            <a:fld id="{6D9FB7B2-AC52-41D8-BA01-04DACA28AC9D}"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nehåll med rubrik">
    <p:spTree>
      <p:nvGrpSpPr>
        <p:cNvPr id="1" name=""/>
        <p:cNvGrpSpPr/>
        <p:nvPr/>
      </p:nvGrpSpPr>
      <p:grpSpPr>
        <a:xfrm>
          <a:off x="0" y="0"/>
          <a:ext cx="0" cy="0"/>
          <a:chOff x="0" y="0"/>
          <a:chExt cx="0" cy="0"/>
        </a:xfrm>
      </p:grpSpPr>
      <p:sp>
        <p:nvSpPr>
          <p:cNvPr id="2" name="Rubrik 1"/>
          <p:cNvSpPr>
            <a:spLocks noGrp="1"/>
          </p:cNvSpPr>
          <p:nvPr>
            <p:ph type="title"/>
          </p:nvPr>
        </p:nvSpPr>
        <p:spPr>
          <a:xfrm>
            <a:off x="597600" y="388800"/>
            <a:ext cx="4690800" cy="795600"/>
          </a:xfrm>
        </p:spPr>
        <p:txBody>
          <a:bodyPr anchor="t" anchorCtr="0"/>
          <a:lstStyle>
            <a:lvl1pPr>
              <a:defRPr/>
            </a:lvl1pPr>
          </a:lstStyle>
          <a:p>
            <a:r>
              <a:rPr lang="sv-SE" dirty="0" smtClean="0"/>
              <a:t>Klicka här för att ändra format</a:t>
            </a:r>
            <a:endParaRPr lang="sv-SE" dirty="0"/>
          </a:p>
        </p:txBody>
      </p:sp>
      <p:sp>
        <p:nvSpPr>
          <p:cNvPr id="4" name="Platshållare för innehåll 3"/>
          <p:cNvSpPr>
            <a:spLocks noGrp="1"/>
          </p:cNvSpPr>
          <p:nvPr>
            <p:ph sz="half" idx="2"/>
          </p:nvPr>
        </p:nvSpPr>
        <p:spPr>
          <a:xfrm>
            <a:off x="597600" y="1310400"/>
            <a:ext cx="4690800" cy="43164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6" name="Platshållare för innehåll 5"/>
          <p:cNvSpPr>
            <a:spLocks noGrp="1"/>
          </p:cNvSpPr>
          <p:nvPr>
            <p:ph sz="quarter" idx="4"/>
          </p:nvPr>
        </p:nvSpPr>
        <p:spPr>
          <a:xfrm>
            <a:off x="5487852" y="388800"/>
            <a:ext cx="3060000" cy="52380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7" name="Platshållare för datum 6"/>
          <p:cNvSpPr>
            <a:spLocks noGrp="1"/>
          </p:cNvSpPr>
          <p:nvPr>
            <p:ph type="dt" sz="half" idx="10"/>
          </p:nvPr>
        </p:nvSpPr>
        <p:spPr/>
        <p:txBody>
          <a:bodyPr/>
          <a:lstStyle/>
          <a:p>
            <a:fld id="{071903E6-CEE3-4F38-81AF-6F597A810D2A}" type="datetime1">
              <a:rPr lang="sv-SE" smtClean="0"/>
              <a:t>2013-09-02</a:t>
            </a:fld>
            <a:endParaRPr lang="sv-SE"/>
          </a:p>
        </p:txBody>
      </p:sp>
      <p:sp>
        <p:nvSpPr>
          <p:cNvPr id="8" name="Platshållare för sidfot 7"/>
          <p:cNvSpPr>
            <a:spLocks noGrp="1"/>
          </p:cNvSpPr>
          <p:nvPr>
            <p:ph type="ftr" sz="quarter" idx="11"/>
          </p:nvPr>
        </p:nvSpPr>
        <p:spPr/>
        <p:txBody>
          <a:bodyPr/>
          <a:lstStyle/>
          <a:p>
            <a:r>
              <a:rPr lang="sv-SE" smtClean="0"/>
              <a:t>Michael Carlson, Statistiska institutionen</a:t>
            </a:r>
            <a:endParaRPr lang="sv-SE"/>
          </a:p>
        </p:txBody>
      </p:sp>
      <p:sp>
        <p:nvSpPr>
          <p:cNvPr id="9" name="Platshållare för bildnummer 8"/>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nchorCtr="0"/>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fld id="{958C32B3-4F19-4ED6-B87C-20571BE2CAD4}"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ast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97600" y="1310400"/>
            <a:ext cx="7948800" cy="4316400"/>
          </a:xfrm>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10"/>
          </p:nvPr>
        </p:nvSpPr>
        <p:spPr/>
        <p:txBody>
          <a:bodyPr/>
          <a:lstStyle/>
          <a:p>
            <a:fld id="{348B3814-6840-4121-8892-78590E7CBC98}"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B55AD19-5833-4931-BA26-2A6EDCA36EFB}" type="datetime1">
              <a:rPr lang="sv-SE" smtClean="0"/>
              <a:t>2013-09-02</a:t>
            </a:fld>
            <a:endParaRPr lang="sv-SE"/>
          </a:p>
        </p:txBody>
      </p:sp>
      <p:sp>
        <p:nvSpPr>
          <p:cNvPr id="3" name="Platshållare för sidfot 2"/>
          <p:cNvSpPr>
            <a:spLocks noGrp="1"/>
          </p:cNvSpPr>
          <p:nvPr>
            <p:ph type="ftr" sz="quarter" idx="11"/>
          </p:nvPr>
        </p:nvSpPr>
        <p:spPr/>
        <p:txBody>
          <a:bodyPr/>
          <a:lstStyle/>
          <a:p>
            <a:r>
              <a:rPr lang="sv-SE" smtClean="0"/>
              <a:t>Michael Carlson, Statistiska institutionen</a:t>
            </a:r>
            <a:endParaRPr lang="sv-SE"/>
          </a:p>
        </p:txBody>
      </p:sp>
      <p:sp>
        <p:nvSpPr>
          <p:cNvPr id="4" name="Platshållare för bildnummer 3"/>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nchorCtr="0"/>
          <a:lstStyle/>
          <a:p>
            <a:r>
              <a:rPr lang="sv-SE" smtClean="0"/>
              <a:t>Klicka här för att ändra format</a:t>
            </a:r>
            <a:endParaRPr lang="sv-SE" dirty="0"/>
          </a:p>
        </p:txBody>
      </p:sp>
      <p:sp>
        <p:nvSpPr>
          <p:cNvPr id="3" name="Platshållare för innehåll 2"/>
          <p:cNvSpPr>
            <a:spLocks noGrp="1"/>
          </p:cNvSpPr>
          <p:nvPr>
            <p:ph sz="half" idx="1"/>
          </p:nvPr>
        </p:nvSpPr>
        <p:spPr>
          <a:xfrm>
            <a:off x="597600" y="1310400"/>
            <a:ext cx="3898800" cy="43164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4647600" y="1310400"/>
            <a:ext cx="3898800" cy="4316400"/>
          </a:xfrm>
        </p:spPr>
        <p:txBody>
          <a:bodyPr/>
          <a:lstStyle>
            <a:lvl1pPr>
              <a:defRPr sz="1800"/>
            </a:lvl1pPr>
            <a:lvl2pPr>
              <a:defRPr sz="1400"/>
            </a:lvl2pPr>
            <a:lvl3pPr>
              <a:defRPr sz="1000"/>
            </a:lvl3pPr>
            <a:lvl4pPr>
              <a:defRPr sz="800"/>
            </a:lvl4pPr>
            <a:lvl5pPr>
              <a:defRPr sz="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fld id="{413A3677-9E7F-480C-8BD3-6E5ABCE624CD}" type="datetime1">
              <a:rPr lang="sv-SE" smtClean="0"/>
              <a:t>2013-09-02</a:t>
            </a:fld>
            <a:endParaRPr lang="sv-SE"/>
          </a:p>
        </p:txBody>
      </p:sp>
      <p:sp>
        <p:nvSpPr>
          <p:cNvPr id="6" name="Platshållare för sidfot 5"/>
          <p:cNvSpPr>
            <a:spLocks noGrp="1"/>
          </p:cNvSpPr>
          <p:nvPr>
            <p:ph type="ftr" sz="quarter" idx="11"/>
          </p:nvPr>
        </p:nvSpPr>
        <p:spPr/>
        <p:txBody>
          <a:bodyPr/>
          <a:lstStyle/>
          <a:p>
            <a:r>
              <a:rPr lang="sv-SE" smtClean="0"/>
              <a:t>Michael Carlson, Statistiska institutionen</a:t>
            </a:r>
            <a:endParaRPr lang="sv-SE"/>
          </a:p>
        </p:txBody>
      </p:sp>
      <p:sp>
        <p:nvSpPr>
          <p:cNvPr id="7" name="Platshållare för bildnummer 6"/>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nchorCtr="0"/>
          <a:lstStyle/>
          <a:p>
            <a:r>
              <a:rPr lang="sv-SE" smtClean="0"/>
              <a:t>Klicka här för att ändra format</a:t>
            </a:r>
            <a:endParaRPr lang="sv-SE" dirty="0"/>
          </a:p>
        </p:txBody>
      </p:sp>
      <p:sp>
        <p:nvSpPr>
          <p:cNvPr id="3" name="Platshållare för innehåll 2"/>
          <p:cNvSpPr>
            <a:spLocks noGrp="1"/>
          </p:cNvSpPr>
          <p:nvPr>
            <p:ph idx="1"/>
          </p:nvPr>
        </p:nvSpPr>
        <p:spPr/>
        <p:txBody>
          <a:bodyPr/>
          <a:lstStyle>
            <a:lvl1pPr marL="1588" indent="-1588">
              <a:lnSpc>
                <a:spcPts val="2600"/>
              </a:lnSpc>
              <a:buNone/>
              <a:defRPr/>
            </a:lvl1pPr>
            <a:lvl2pPr>
              <a:buNone/>
              <a:defRPr/>
            </a:lvl2pPr>
            <a:lvl3pPr>
              <a:buNone/>
              <a:defRPr/>
            </a:lvl3pPr>
            <a:lvl4pPr>
              <a:buNone/>
              <a:defRPr/>
            </a:lvl4pPr>
            <a:lvl5pPr>
              <a:buNone/>
              <a:defRPr/>
            </a:lvl5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40F3CA1C-2313-481B-ADEB-954EB785D0BE}"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ehåll med rubrik">
    <p:spTree>
      <p:nvGrpSpPr>
        <p:cNvPr id="1" name=""/>
        <p:cNvGrpSpPr/>
        <p:nvPr/>
      </p:nvGrpSpPr>
      <p:grpSpPr>
        <a:xfrm>
          <a:off x="0" y="0"/>
          <a:ext cx="0" cy="0"/>
          <a:chOff x="0" y="0"/>
          <a:chExt cx="0" cy="0"/>
        </a:xfrm>
      </p:grpSpPr>
      <p:sp>
        <p:nvSpPr>
          <p:cNvPr id="2" name="Rubrik 1"/>
          <p:cNvSpPr>
            <a:spLocks noGrp="1"/>
          </p:cNvSpPr>
          <p:nvPr>
            <p:ph type="title"/>
          </p:nvPr>
        </p:nvSpPr>
        <p:spPr>
          <a:xfrm>
            <a:off x="597600" y="388800"/>
            <a:ext cx="4690800" cy="795600"/>
          </a:xfrm>
        </p:spPr>
        <p:txBody>
          <a:bodyPr anchor="t" anchorCtr="0"/>
          <a:lstStyle>
            <a:lvl1pPr>
              <a:defRPr/>
            </a:lvl1pPr>
          </a:lstStyle>
          <a:p>
            <a:r>
              <a:rPr lang="sv-SE" smtClean="0"/>
              <a:t>Klicka här för att ändra format</a:t>
            </a:r>
            <a:endParaRPr lang="sv-SE" dirty="0"/>
          </a:p>
        </p:txBody>
      </p:sp>
      <p:sp>
        <p:nvSpPr>
          <p:cNvPr id="4" name="Platshållare för innehåll 3"/>
          <p:cNvSpPr>
            <a:spLocks noGrp="1"/>
          </p:cNvSpPr>
          <p:nvPr>
            <p:ph sz="half" idx="2"/>
          </p:nvPr>
        </p:nvSpPr>
        <p:spPr>
          <a:xfrm>
            <a:off x="597600" y="1310400"/>
            <a:ext cx="4690800" cy="43164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6" name="Platshållare för innehåll 5"/>
          <p:cNvSpPr>
            <a:spLocks noGrp="1"/>
          </p:cNvSpPr>
          <p:nvPr>
            <p:ph sz="quarter" idx="4"/>
          </p:nvPr>
        </p:nvSpPr>
        <p:spPr>
          <a:xfrm>
            <a:off x="5487852" y="388800"/>
            <a:ext cx="3060000" cy="5238000"/>
          </a:xfrm>
        </p:spPr>
        <p:txBody>
          <a:bodyPr/>
          <a:lstStyle>
            <a:lvl1pPr>
              <a:defRPr sz="1800"/>
            </a:lvl1pPr>
            <a:lvl2pPr>
              <a:defRPr sz="18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7" name="Platshållare för datum 6"/>
          <p:cNvSpPr>
            <a:spLocks noGrp="1"/>
          </p:cNvSpPr>
          <p:nvPr>
            <p:ph type="dt" sz="half" idx="10"/>
          </p:nvPr>
        </p:nvSpPr>
        <p:spPr/>
        <p:txBody>
          <a:bodyPr/>
          <a:lstStyle/>
          <a:p>
            <a:fld id="{24884739-540C-431F-9429-5385330B943A}" type="datetime1">
              <a:rPr lang="sv-SE" smtClean="0"/>
              <a:t>2013-09-02</a:t>
            </a:fld>
            <a:endParaRPr lang="sv-SE"/>
          </a:p>
        </p:txBody>
      </p:sp>
      <p:sp>
        <p:nvSpPr>
          <p:cNvPr id="8" name="Platshållare för sidfot 7"/>
          <p:cNvSpPr>
            <a:spLocks noGrp="1"/>
          </p:cNvSpPr>
          <p:nvPr>
            <p:ph type="ftr" sz="quarter" idx="11"/>
          </p:nvPr>
        </p:nvSpPr>
        <p:spPr/>
        <p:txBody>
          <a:bodyPr/>
          <a:lstStyle/>
          <a:p>
            <a:r>
              <a:rPr lang="sv-SE" smtClean="0"/>
              <a:t>Michael Carlson, Statistiska institutionen</a:t>
            </a:r>
            <a:endParaRPr lang="sv-SE"/>
          </a:p>
        </p:txBody>
      </p:sp>
      <p:sp>
        <p:nvSpPr>
          <p:cNvPr id="9" name="Platshållare för bildnummer 8"/>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ndast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597600" y="1310400"/>
            <a:ext cx="7948800" cy="4316400"/>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p:txBody>
          <a:bodyPr/>
          <a:lstStyle/>
          <a:p>
            <a:fld id="{11D432B0-4D74-4BA2-8610-63B26871C8A4}"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C149C86-7808-42EC-A3F8-235135E7620B}" type="datetime1">
              <a:rPr lang="sv-SE" smtClean="0"/>
              <a:t>2013-09-02</a:t>
            </a:fld>
            <a:endParaRPr lang="sv-SE"/>
          </a:p>
        </p:txBody>
      </p:sp>
      <p:sp>
        <p:nvSpPr>
          <p:cNvPr id="3" name="Platshållare för sidfot 2"/>
          <p:cNvSpPr>
            <a:spLocks noGrp="1"/>
          </p:cNvSpPr>
          <p:nvPr>
            <p:ph type="ftr" sz="quarter" idx="11"/>
          </p:nvPr>
        </p:nvSpPr>
        <p:spPr/>
        <p:txBody>
          <a:bodyPr/>
          <a:lstStyle/>
          <a:p>
            <a:r>
              <a:rPr lang="sv-SE" smtClean="0"/>
              <a:t>Michael Carlson, Statistiska institutionen</a:t>
            </a:r>
            <a:endParaRPr lang="sv-SE"/>
          </a:p>
        </p:txBody>
      </p:sp>
      <p:sp>
        <p:nvSpPr>
          <p:cNvPr id="4" name="Platshållare för bildnummer 3"/>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8" name="Picture 9" descr="SU_PPT_kronor"/>
          <p:cNvPicPr>
            <a:picLocks noChangeAspect="1" noChangeArrowheads="1"/>
          </p:cNvPicPr>
          <p:nvPr userDrawn="1"/>
        </p:nvPicPr>
        <p:blipFill>
          <a:blip r:embed="rId2" cstate="print"/>
          <a:srcRect/>
          <a:stretch>
            <a:fillRect/>
          </a:stretch>
        </p:blipFill>
        <p:spPr bwMode="auto">
          <a:xfrm>
            <a:off x="0" y="1682750"/>
            <a:ext cx="5595938" cy="5175250"/>
          </a:xfrm>
          <a:prstGeom prst="rect">
            <a:avLst/>
          </a:prstGeom>
          <a:noFill/>
        </p:spPr>
      </p:pic>
      <p:sp>
        <p:nvSpPr>
          <p:cNvPr id="2" name="Rubrik 1"/>
          <p:cNvSpPr>
            <a:spLocks noGrp="1"/>
          </p:cNvSpPr>
          <p:nvPr>
            <p:ph type="ctrTitle"/>
          </p:nvPr>
        </p:nvSpPr>
        <p:spPr>
          <a:xfrm>
            <a:off x="597600" y="2437200"/>
            <a:ext cx="6631200" cy="1425600"/>
          </a:xfrm>
        </p:spPr>
        <p:txBody>
          <a:bodyPr lIns="72000" tIns="36000" rIns="72000" bIns="36000" anchor="ctr" anchorCtr="0">
            <a:normAutofit/>
          </a:bodyPr>
          <a:lstStyle>
            <a:lvl1pPr algn="l">
              <a:defRPr sz="4400" b="0">
                <a:latin typeface="Verdana" pitchFamily="34" charset="0"/>
                <a:ea typeface="Verdana" pitchFamily="34" charset="0"/>
                <a:cs typeface="Verdana" pitchFamily="34" charset="0"/>
              </a:defRPr>
            </a:lvl1pPr>
          </a:lstStyle>
          <a:p>
            <a:r>
              <a:rPr lang="sv-SE" dirty="0" smtClean="0"/>
              <a:t>Klicka här för att ändra format</a:t>
            </a:r>
            <a:endParaRPr lang="sv-SE" dirty="0"/>
          </a:p>
        </p:txBody>
      </p:sp>
      <p:sp>
        <p:nvSpPr>
          <p:cNvPr id="3" name="Underrubrik 2"/>
          <p:cNvSpPr>
            <a:spLocks noGrp="1"/>
          </p:cNvSpPr>
          <p:nvPr>
            <p:ph type="subTitle" idx="1"/>
          </p:nvPr>
        </p:nvSpPr>
        <p:spPr>
          <a:xfrm>
            <a:off x="597600" y="3859200"/>
            <a:ext cx="6631200" cy="1166400"/>
          </a:xfrm>
        </p:spPr>
        <p:txBody>
          <a:bodyPr>
            <a:normAutofit/>
          </a:bodyPr>
          <a:lstStyle>
            <a:lvl1pPr marL="0" indent="0" algn="l">
              <a:lnSpc>
                <a:spcPts val="2900"/>
              </a:lnSpc>
              <a:spcBef>
                <a:spcPts val="480"/>
              </a:spcBef>
              <a:buNone/>
              <a:defRPr sz="2000">
                <a:solidFill>
                  <a:schemeClr val="tx2"/>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4" name="Platshållare för datum 3"/>
          <p:cNvSpPr>
            <a:spLocks noGrp="1"/>
          </p:cNvSpPr>
          <p:nvPr>
            <p:ph type="dt" sz="half" idx="10"/>
          </p:nvPr>
        </p:nvSpPr>
        <p:spPr>
          <a:xfrm>
            <a:off x="597600" y="6386400"/>
            <a:ext cx="1123200" cy="280800"/>
          </a:xfrm>
        </p:spPr>
        <p:txBody>
          <a:bodyPr/>
          <a:lstStyle/>
          <a:p>
            <a:fld id="{FCF9905A-A6CC-40A8-9FA1-0575F00A3CEC}" type="datetime1">
              <a:rPr lang="sv-SE" smtClean="0"/>
              <a:t>2013-09-02</a:t>
            </a:fld>
            <a:endParaRPr lang="sv-SE"/>
          </a:p>
        </p:txBody>
      </p:sp>
      <p:sp>
        <p:nvSpPr>
          <p:cNvPr id="5" name="Platshållare för sidfot 4"/>
          <p:cNvSpPr>
            <a:spLocks noGrp="1"/>
          </p:cNvSpPr>
          <p:nvPr>
            <p:ph type="ftr" sz="quarter" idx="11"/>
          </p:nvPr>
        </p:nvSpPr>
        <p:spPr>
          <a:xfrm>
            <a:off x="1764000" y="6386400"/>
            <a:ext cx="4492800" cy="280800"/>
          </a:xfrm>
        </p:spPr>
        <p:txBody>
          <a:bodyPr/>
          <a:lstStyle/>
          <a:p>
            <a:r>
              <a:rPr lang="sv-SE" smtClean="0"/>
              <a:t>Michael Carlson, Statistiska institutionen</a:t>
            </a:r>
            <a:endParaRPr lang="sv-SE" dirty="0"/>
          </a:p>
        </p:txBody>
      </p:sp>
      <p:sp>
        <p:nvSpPr>
          <p:cNvPr id="6" name="Platshållare för bildnummer 5"/>
          <p:cNvSpPr>
            <a:spLocks noGrp="1"/>
          </p:cNvSpPr>
          <p:nvPr>
            <p:ph type="sldNum" sz="quarter" idx="12"/>
          </p:nvPr>
        </p:nvSpPr>
        <p:spPr>
          <a:xfrm>
            <a:off x="6300000" y="6386400"/>
            <a:ext cx="1425600" cy="280800"/>
          </a:xfrm>
        </p:spPr>
        <p:txBody>
          <a:bodyPr/>
          <a:lstStyle/>
          <a:p>
            <a:fld id="{400B66ED-EE6C-4E7E-848D-94DB84BF3115}"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nchor="b" anchorCtr="0"/>
          <a:lstStyle/>
          <a:p>
            <a:r>
              <a:rPr lang="sv-SE" dirty="0" smtClean="0"/>
              <a:t>Klicka här för att ändra format</a:t>
            </a:r>
            <a:endParaRPr lang="sv-SE" dirty="0"/>
          </a:p>
        </p:txBody>
      </p:sp>
      <p:sp>
        <p:nvSpPr>
          <p:cNvPr id="3" name="Platshållare för innehåll 2"/>
          <p:cNvSpPr>
            <a:spLocks noGrp="1"/>
          </p:cNvSpPr>
          <p:nvPr>
            <p:ph idx="1"/>
          </p:nvPr>
        </p:nvSpPr>
        <p:spPr/>
        <p:txBody>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10"/>
          </p:nvPr>
        </p:nvSpPr>
        <p:spPr/>
        <p:txBody>
          <a:bodyPr/>
          <a:lstStyle/>
          <a:p>
            <a:fld id="{014041FA-E67D-4470-867D-5BE43BA6D86B}"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97600" y="388800"/>
            <a:ext cx="7948800" cy="795600"/>
          </a:xfrm>
          <a:prstGeom prst="rect">
            <a:avLst/>
          </a:prstGeom>
        </p:spPr>
        <p:txBody>
          <a:bodyPr vert="horz" lIns="91440" tIns="45720" rIns="91440" bIns="45720" rtlCol="0" anchor="b" anchorCtr="0">
            <a:norm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597600" y="1310400"/>
            <a:ext cx="7948800" cy="4316400"/>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597600" y="6386400"/>
            <a:ext cx="1123200" cy="280800"/>
          </a:xfrm>
          <a:prstGeom prst="rect">
            <a:avLst/>
          </a:prstGeom>
        </p:spPr>
        <p:txBody>
          <a:bodyPr vert="horz" lIns="91440" tIns="45720" rIns="91440" bIns="45720" rtlCol="0" anchor="ctr"/>
          <a:lstStyle>
            <a:lvl1pPr algn="l">
              <a:defRPr sz="1200">
                <a:solidFill>
                  <a:schemeClr val="tx1"/>
                </a:solidFill>
                <a:latin typeface="Verdana" pitchFamily="34" charset="0"/>
                <a:ea typeface="Verdana" pitchFamily="34" charset="0"/>
                <a:cs typeface="Verdana" pitchFamily="34" charset="0"/>
              </a:defRPr>
            </a:lvl1pPr>
          </a:lstStyle>
          <a:p>
            <a:fld id="{78436435-85DD-48F0-BB51-EA6A58407004}" type="datetime1">
              <a:rPr lang="sv-SE" smtClean="0"/>
              <a:t>2013-09-02</a:t>
            </a:fld>
            <a:endParaRPr lang="sv-SE" dirty="0"/>
          </a:p>
        </p:txBody>
      </p:sp>
      <p:sp>
        <p:nvSpPr>
          <p:cNvPr id="5" name="Platshållare för sidfot 4"/>
          <p:cNvSpPr>
            <a:spLocks noGrp="1"/>
          </p:cNvSpPr>
          <p:nvPr>
            <p:ph type="ftr" sz="quarter" idx="3"/>
          </p:nvPr>
        </p:nvSpPr>
        <p:spPr>
          <a:xfrm>
            <a:off x="1764000" y="6386400"/>
            <a:ext cx="4492800" cy="280800"/>
          </a:xfrm>
          <a:prstGeom prst="rect">
            <a:avLst/>
          </a:prstGeom>
        </p:spPr>
        <p:txBody>
          <a:bodyPr vert="horz" lIns="91440" tIns="45720" rIns="91440" bIns="45720" rtlCol="0" anchor="t"/>
          <a:lstStyle>
            <a:lvl1pPr algn="l">
              <a:defRPr sz="1200">
                <a:solidFill>
                  <a:schemeClr val="tx1"/>
                </a:solidFill>
                <a:latin typeface="Verdana" pitchFamily="34" charset="0"/>
                <a:ea typeface="Verdana" pitchFamily="34" charset="0"/>
                <a:cs typeface="Verdana" pitchFamily="34" charset="0"/>
              </a:defRPr>
            </a:lvl1pPr>
          </a:lstStyle>
          <a:p>
            <a:r>
              <a:rPr lang="sv-SE" smtClean="0"/>
              <a:t>Michael Carlson, Statistiska institutionen</a:t>
            </a:r>
            <a:endParaRPr lang="sv-SE" dirty="0"/>
          </a:p>
        </p:txBody>
      </p:sp>
      <p:sp>
        <p:nvSpPr>
          <p:cNvPr id="6" name="Platshållare för bildnummer 5"/>
          <p:cNvSpPr>
            <a:spLocks noGrp="1"/>
          </p:cNvSpPr>
          <p:nvPr>
            <p:ph type="sldNum" sz="quarter" idx="4"/>
          </p:nvPr>
        </p:nvSpPr>
        <p:spPr>
          <a:xfrm>
            <a:off x="6300000" y="6386400"/>
            <a:ext cx="1425600" cy="280800"/>
          </a:xfrm>
          <a:prstGeom prst="rect">
            <a:avLst/>
          </a:prstGeom>
        </p:spPr>
        <p:txBody>
          <a:bodyPr vert="horz" lIns="91440" tIns="45720" rIns="91440" bIns="45720" rtlCol="0" anchor="ctr"/>
          <a:lstStyle>
            <a:lvl1pPr algn="r">
              <a:defRPr sz="1200">
                <a:solidFill>
                  <a:schemeClr val="tx1"/>
                </a:solidFill>
                <a:latin typeface="Verdana" pitchFamily="34" charset="0"/>
                <a:ea typeface="Verdana" pitchFamily="34" charset="0"/>
                <a:cs typeface="Verdana" pitchFamily="34" charset="0"/>
              </a:defRPr>
            </a:lvl1pPr>
          </a:lstStyle>
          <a:p>
            <a:fld id="{400B66ED-EE6C-4E7E-848D-94DB84BF3115}" type="slidenum">
              <a:rPr lang="sv-SE" smtClean="0"/>
              <a:pPr/>
              <a:t>‹#›</a:t>
            </a:fld>
            <a:endParaRPr lang="sv-SE" dirty="0"/>
          </a:p>
        </p:txBody>
      </p:sp>
      <p:pic>
        <p:nvPicPr>
          <p:cNvPr id="8" name="Picture 15" descr="SU_logo_32mm_300dpi_SVENSK"/>
          <p:cNvPicPr>
            <a:picLocks noChangeAspect="1" noChangeArrowheads="1"/>
          </p:cNvPicPr>
          <p:nvPr/>
        </p:nvPicPr>
        <p:blipFill>
          <a:blip r:embed="rId9" cstate="print"/>
          <a:srcRect/>
          <a:stretch>
            <a:fillRect/>
          </a:stretch>
        </p:blipFill>
        <p:spPr bwMode="auto">
          <a:xfrm>
            <a:off x="7854950" y="5718175"/>
            <a:ext cx="1031875" cy="909638"/>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0" r:id="rId4"/>
    <p:sldLayoutId id="2147483653" r:id="rId5"/>
    <p:sldLayoutId id="2147483661" r:id="rId6"/>
    <p:sldLayoutId id="2147483655" r:id="rId7"/>
  </p:sldLayoutIdLst>
  <p:hf hdr="0"/>
  <p:txStyles>
    <p:titleStyle>
      <a:lvl1pPr algn="l" defTabSz="914400" rtl="0" eaLnBrk="1" latinLnBrk="0" hangingPunct="1">
        <a:spcBef>
          <a:spcPct val="0"/>
        </a:spcBef>
        <a:buNone/>
        <a:defRPr sz="2600" b="1"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lnSpc>
          <a:spcPts val="2900"/>
        </a:lnSpc>
        <a:spcBef>
          <a:spcPct val="20000"/>
        </a:spcBef>
        <a:buSzPct val="93000"/>
        <a:buFont typeface="Verdana" pitchFamily="34" charset="0"/>
        <a:buChar char="●"/>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97600" y="388800"/>
            <a:ext cx="7948800" cy="795600"/>
          </a:xfrm>
          <a:prstGeom prst="rect">
            <a:avLst/>
          </a:prstGeom>
        </p:spPr>
        <p:txBody>
          <a:bodyPr vert="horz" lIns="91440" tIns="45720" rIns="91440" bIns="45720" rtlCol="0" anchor="b" anchorCtr="0">
            <a:norm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597600" y="1310400"/>
            <a:ext cx="7948800" cy="4316400"/>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597600" y="6386400"/>
            <a:ext cx="1123200" cy="280800"/>
          </a:xfrm>
          <a:prstGeom prst="rect">
            <a:avLst/>
          </a:prstGeom>
        </p:spPr>
        <p:txBody>
          <a:bodyPr vert="horz" lIns="91440" tIns="45720" rIns="91440" bIns="45720" rtlCol="0" anchor="ctr"/>
          <a:lstStyle>
            <a:lvl1pPr algn="l">
              <a:defRPr sz="1200">
                <a:solidFill>
                  <a:schemeClr val="tx1"/>
                </a:solidFill>
                <a:latin typeface="Verdana" pitchFamily="34" charset="0"/>
                <a:ea typeface="Verdana" pitchFamily="34" charset="0"/>
                <a:cs typeface="Verdana" pitchFamily="34" charset="0"/>
              </a:defRPr>
            </a:lvl1pPr>
          </a:lstStyle>
          <a:p>
            <a:fld id="{08681FC9-053D-40FE-A8EC-DA479A2DA1CD}" type="datetime1">
              <a:rPr lang="sv-SE" smtClean="0"/>
              <a:t>2013-09-02</a:t>
            </a:fld>
            <a:endParaRPr lang="sv-SE" dirty="0"/>
          </a:p>
        </p:txBody>
      </p:sp>
      <p:sp>
        <p:nvSpPr>
          <p:cNvPr id="5" name="Platshållare för sidfot 4"/>
          <p:cNvSpPr>
            <a:spLocks noGrp="1"/>
          </p:cNvSpPr>
          <p:nvPr>
            <p:ph type="ftr" sz="quarter" idx="3"/>
          </p:nvPr>
        </p:nvSpPr>
        <p:spPr>
          <a:xfrm>
            <a:off x="1764000" y="6386400"/>
            <a:ext cx="4492800" cy="280800"/>
          </a:xfrm>
          <a:prstGeom prst="rect">
            <a:avLst/>
          </a:prstGeom>
        </p:spPr>
        <p:txBody>
          <a:bodyPr vert="horz" lIns="91440" tIns="45720" rIns="91440" bIns="45720" rtlCol="0" anchor="t"/>
          <a:lstStyle>
            <a:lvl1pPr algn="l">
              <a:defRPr sz="1200">
                <a:solidFill>
                  <a:schemeClr val="tx1"/>
                </a:solidFill>
                <a:latin typeface="Verdana" pitchFamily="34" charset="0"/>
                <a:ea typeface="Verdana" pitchFamily="34" charset="0"/>
                <a:cs typeface="Verdana" pitchFamily="34" charset="0"/>
              </a:defRPr>
            </a:lvl1pPr>
          </a:lstStyle>
          <a:p>
            <a:r>
              <a:rPr lang="sv-SE" smtClean="0"/>
              <a:t>Michael Carlson, Statistiska institutionen</a:t>
            </a:r>
            <a:endParaRPr lang="sv-SE" dirty="0"/>
          </a:p>
        </p:txBody>
      </p:sp>
      <p:sp>
        <p:nvSpPr>
          <p:cNvPr id="6" name="Platshållare för bildnummer 5"/>
          <p:cNvSpPr>
            <a:spLocks noGrp="1"/>
          </p:cNvSpPr>
          <p:nvPr>
            <p:ph type="sldNum" sz="quarter" idx="4"/>
          </p:nvPr>
        </p:nvSpPr>
        <p:spPr>
          <a:xfrm>
            <a:off x="6300000" y="6386400"/>
            <a:ext cx="1425600" cy="280800"/>
          </a:xfrm>
          <a:prstGeom prst="rect">
            <a:avLst/>
          </a:prstGeom>
        </p:spPr>
        <p:txBody>
          <a:bodyPr vert="horz" lIns="91440" tIns="45720" rIns="91440" bIns="45720" rtlCol="0" anchor="ctr"/>
          <a:lstStyle>
            <a:lvl1pPr algn="r">
              <a:defRPr sz="1200">
                <a:solidFill>
                  <a:schemeClr val="tx1"/>
                </a:solidFill>
                <a:latin typeface="Verdana" pitchFamily="34" charset="0"/>
                <a:ea typeface="Verdana" pitchFamily="34" charset="0"/>
                <a:cs typeface="Verdana" pitchFamily="34" charset="0"/>
              </a:defRPr>
            </a:lvl1pPr>
          </a:lstStyle>
          <a:p>
            <a:fld id="{400B66ED-EE6C-4E7E-848D-94DB84BF3115}" type="slidenum">
              <a:rPr lang="sv-SE" smtClean="0"/>
              <a:pPr/>
              <a:t>‹#›</a:t>
            </a:fld>
            <a:endParaRPr lang="sv-SE" dirty="0"/>
          </a:p>
        </p:txBody>
      </p:sp>
      <p:pic>
        <p:nvPicPr>
          <p:cNvPr id="8" name="Picture 15" descr="SU_logo_32mm_300dpi_SVENSK"/>
          <p:cNvPicPr>
            <a:picLocks noChangeAspect="1" noChangeArrowheads="1"/>
          </p:cNvPicPr>
          <p:nvPr/>
        </p:nvPicPr>
        <p:blipFill>
          <a:blip r:embed="rId9" cstate="print"/>
          <a:srcRect/>
          <a:stretch>
            <a:fillRect/>
          </a:stretch>
        </p:blipFill>
        <p:spPr bwMode="auto">
          <a:xfrm>
            <a:off x="7854950" y="5718175"/>
            <a:ext cx="1031875" cy="909638"/>
          </a:xfrm>
          <a:prstGeom prst="rect">
            <a:avLst/>
          </a:prstGeom>
          <a:noFill/>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Lst>
  <p:hf hdr="0"/>
  <p:txStyles>
    <p:titleStyle>
      <a:lvl1pPr algn="l" defTabSz="914400" rtl="0" eaLnBrk="1" latinLnBrk="0" hangingPunct="1">
        <a:spcBef>
          <a:spcPct val="0"/>
        </a:spcBef>
        <a:buNone/>
        <a:defRPr sz="2600" b="1"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lnSpc>
          <a:spcPts val="2900"/>
        </a:lnSpc>
        <a:spcBef>
          <a:spcPct val="20000"/>
        </a:spcBef>
        <a:buSzPct val="93000"/>
        <a:buFont typeface="Verdana" pitchFamily="34" charset="0"/>
        <a:buChar char="●"/>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97600" y="388800"/>
            <a:ext cx="7948800" cy="795600"/>
          </a:xfrm>
          <a:prstGeom prst="rect">
            <a:avLst/>
          </a:prstGeom>
        </p:spPr>
        <p:txBody>
          <a:bodyPr vert="horz" lIns="91440" tIns="45720" rIns="91440" bIns="45720" rtlCol="0" anchor="b" anchorCtr="0">
            <a:norm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597600" y="1310400"/>
            <a:ext cx="7948800" cy="4316400"/>
          </a:xfrm>
          <a:prstGeom prst="rect">
            <a:avLst/>
          </a:prstGeom>
        </p:spPr>
        <p:txBody>
          <a:bodyPr vert="horz" lIns="91440" tIns="45720" rIns="91440" bIns="45720" rtlCol="0">
            <a:norm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597600" y="6386400"/>
            <a:ext cx="1123200" cy="280800"/>
          </a:xfrm>
          <a:prstGeom prst="rect">
            <a:avLst/>
          </a:prstGeom>
        </p:spPr>
        <p:txBody>
          <a:bodyPr vert="horz" lIns="91440" tIns="45720" rIns="91440" bIns="45720" rtlCol="0" anchor="ctr"/>
          <a:lstStyle>
            <a:lvl1pPr algn="l">
              <a:defRPr sz="1200">
                <a:solidFill>
                  <a:schemeClr val="tx1"/>
                </a:solidFill>
                <a:latin typeface="Verdana" pitchFamily="34" charset="0"/>
                <a:ea typeface="Verdana" pitchFamily="34" charset="0"/>
                <a:cs typeface="Verdana" pitchFamily="34" charset="0"/>
              </a:defRPr>
            </a:lvl1pPr>
          </a:lstStyle>
          <a:p>
            <a:fld id="{5BFF91DC-FA99-4C5D-820A-B214571BAFBC}" type="datetime1">
              <a:rPr lang="sv-SE" smtClean="0"/>
              <a:t>2013-09-02</a:t>
            </a:fld>
            <a:endParaRPr lang="sv-SE" dirty="0"/>
          </a:p>
        </p:txBody>
      </p:sp>
      <p:sp>
        <p:nvSpPr>
          <p:cNvPr id="5" name="Platshållare för sidfot 4"/>
          <p:cNvSpPr>
            <a:spLocks noGrp="1"/>
          </p:cNvSpPr>
          <p:nvPr>
            <p:ph type="ftr" sz="quarter" idx="3"/>
          </p:nvPr>
        </p:nvSpPr>
        <p:spPr>
          <a:xfrm>
            <a:off x="1764000" y="6386400"/>
            <a:ext cx="4492800" cy="280800"/>
          </a:xfrm>
          <a:prstGeom prst="rect">
            <a:avLst/>
          </a:prstGeom>
        </p:spPr>
        <p:txBody>
          <a:bodyPr vert="horz" lIns="91440" tIns="45720" rIns="91440" bIns="45720" rtlCol="0" anchor="t"/>
          <a:lstStyle>
            <a:lvl1pPr algn="l">
              <a:defRPr sz="1200">
                <a:solidFill>
                  <a:schemeClr val="tx1"/>
                </a:solidFill>
                <a:latin typeface="Verdana" pitchFamily="34" charset="0"/>
                <a:ea typeface="Verdana" pitchFamily="34" charset="0"/>
                <a:cs typeface="Verdana" pitchFamily="34" charset="0"/>
              </a:defRPr>
            </a:lvl1pPr>
          </a:lstStyle>
          <a:p>
            <a:r>
              <a:rPr lang="sv-SE" smtClean="0"/>
              <a:t>Michael Carlson, Statistiska institutionen</a:t>
            </a:r>
            <a:endParaRPr lang="sv-SE" dirty="0"/>
          </a:p>
        </p:txBody>
      </p:sp>
      <p:sp>
        <p:nvSpPr>
          <p:cNvPr id="6" name="Platshållare för bildnummer 5"/>
          <p:cNvSpPr>
            <a:spLocks noGrp="1"/>
          </p:cNvSpPr>
          <p:nvPr>
            <p:ph type="sldNum" sz="quarter" idx="4"/>
          </p:nvPr>
        </p:nvSpPr>
        <p:spPr>
          <a:xfrm>
            <a:off x="6300000" y="6386400"/>
            <a:ext cx="1425600" cy="280800"/>
          </a:xfrm>
          <a:prstGeom prst="rect">
            <a:avLst/>
          </a:prstGeom>
        </p:spPr>
        <p:txBody>
          <a:bodyPr vert="horz" lIns="91440" tIns="45720" rIns="91440" bIns="45720" rtlCol="0" anchor="ctr"/>
          <a:lstStyle>
            <a:lvl1pPr algn="r">
              <a:defRPr sz="1200">
                <a:solidFill>
                  <a:schemeClr val="tx1"/>
                </a:solidFill>
                <a:latin typeface="Verdana" pitchFamily="34" charset="0"/>
                <a:ea typeface="Verdana" pitchFamily="34" charset="0"/>
                <a:cs typeface="Verdana" pitchFamily="34" charset="0"/>
              </a:defRPr>
            </a:lvl1pPr>
          </a:lstStyle>
          <a:p>
            <a:fld id="{400B66ED-EE6C-4E7E-848D-94DB84BF3115}" type="slidenum">
              <a:rPr lang="sv-SE" smtClean="0"/>
              <a:pPr/>
              <a:t>‹#›</a:t>
            </a:fld>
            <a:endParaRPr lang="sv-SE" dirty="0"/>
          </a:p>
        </p:txBody>
      </p:sp>
      <p:pic>
        <p:nvPicPr>
          <p:cNvPr id="8" name="Picture 15" descr="SU_logo_32mm_300dpi_SVENSK"/>
          <p:cNvPicPr>
            <a:picLocks noChangeAspect="1" noChangeArrowheads="1"/>
          </p:cNvPicPr>
          <p:nvPr/>
        </p:nvPicPr>
        <p:blipFill>
          <a:blip r:embed="rId9" cstate="print"/>
          <a:srcRect/>
          <a:stretch>
            <a:fillRect/>
          </a:stretch>
        </p:blipFill>
        <p:spPr bwMode="auto">
          <a:xfrm>
            <a:off x="7854950" y="5718175"/>
            <a:ext cx="1031875" cy="909638"/>
          </a:xfrm>
          <a:prstGeom prst="rect">
            <a:avLst/>
          </a:prstGeom>
          <a:noFill/>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Lst>
  <p:hf hdr="0"/>
  <p:txStyles>
    <p:titleStyle>
      <a:lvl1pPr algn="l" defTabSz="914400" rtl="0" eaLnBrk="1" latinLnBrk="0" hangingPunct="1">
        <a:spcBef>
          <a:spcPct val="0"/>
        </a:spcBef>
        <a:buNone/>
        <a:defRPr sz="2600" b="1"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lnSpc>
          <a:spcPts val="2900"/>
        </a:lnSpc>
        <a:spcBef>
          <a:spcPct val="20000"/>
        </a:spcBef>
        <a:buSzPct val="93000"/>
        <a:buFont typeface="Verdana" pitchFamily="34" charset="0"/>
        <a:buChar char="●"/>
        <a:defRPr sz="20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ondo.su.se/portal" TargetMode="External"/><Relationship Id="rId2" Type="http://schemas.openxmlformats.org/officeDocument/2006/relationships/hyperlink" Target="http://www.statistics.su.s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studievagledare@stat.su.se"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Statistikens grunder</a:t>
            </a:r>
            <a:endParaRPr lang="sv-SE" dirty="0"/>
          </a:p>
        </p:txBody>
      </p:sp>
      <p:sp>
        <p:nvSpPr>
          <p:cNvPr id="3" name="Underrubrik 2"/>
          <p:cNvSpPr>
            <a:spLocks noGrp="1"/>
          </p:cNvSpPr>
          <p:nvPr>
            <p:ph type="subTitle" idx="1"/>
          </p:nvPr>
        </p:nvSpPr>
        <p:spPr/>
        <p:txBody>
          <a:bodyPr/>
          <a:lstStyle/>
          <a:p>
            <a:r>
              <a:rPr lang="sv-SE" dirty="0" smtClean="0"/>
              <a:t>2013 HT, dagtid</a:t>
            </a:r>
          </a:p>
          <a:p>
            <a:r>
              <a:rPr lang="sv-SE" dirty="0" smtClean="0"/>
              <a:t>Statistiska institutionen</a:t>
            </a:r>
          </a:p>
        </p:txBody>
      </p:sp>
      <p:sp>
        <p:nvSpPr>
          <p:cNvPr id="5" name="Platshållare för innehåll 2"/>
          <p:cNvSpPr txBox="1">
            <a:spLocks/>
          </p:cNvSpPr>
          <p:nvPr/>
        </p:nvSpPr>
        <p:spPr>
          <a:xfrm rot="1879184">
            <a:off x="7190048" y="627695"/>
            <a:ext cx="1397288"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F1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Vad är det som krävs i tid?</a:t>
            </a:r>
            <a:endParaRPr lang="sv-SE" dirty="0"/>
          </a:p>
        </p:txBody>
      </p:sp>
      <p:sp>
        <p:nvSpPr>
          <p:cNvPr id="4" name="Platshållare för datum 3"/>
          <p:cNvSpPr>
            <a:spLocks noGrp="1"/>
          </p:cNvSpPr>
          <p:nvPr>
            <p:ph type="dt" sz="half" idx="10"/>
          </p:nvPr>
        </p:nvSpPr>
        <p:spPr/>
        <p:txBody>
          <a:bodyPr/>
          <a:lstStyle/>
          <a:p>
            <a:fld id="{F311CDD4-A7E0-41C4-A307-D514E6E7E8DF}"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graphicFrame>
        <p:nvGraphicFramePr>
          <p:cNvPr id="6" name="Tabell 5"/>
          <p:cNvGraphicFramePr>
            <a:graphicFrameLocks noGrp="1"/>
          </p:cNvGraphicFramePr>
          <p:nvPr/>
        </p:nvGraphicFramePr>
        <p:xfrm>
          <a:off x="898448" y="1340768"/>
          <a:ext cx="5928659" cy="4280264"/>
        </p:xfrm>
        <a:graphic>
          <a:graphicData uri="http://schemas.openxmlformats.org/drawingml/2006/table">
            <a:tbl>
              <a:tblPr firstRow="1" bandRow="1">
                <a:tableStyleId>{5C22544A-7EE6-4342-B048-85BDC9FD1C3A}</a:tableStyleId>
              </a:tblPr>
              <a:tblGrid>
                <a:gridCol w="3241504"/>
                <a:gridCol w="1080120"/>
                <a:gridCol w="1607035"/>
              </a:tblGrid>
              <a:tr h="434340">
                <a:tc>
                  <a:txBody>
                    <a:bodyPr/>
                    <a:lstStyle/>
                    <a:p>
                      <a:r>
                        <a:rPr lang="sv-SE" sz="2000" b="0" kern="1200" dirty="0" smtClean="0">
                          <a:solidFill>
                            <a:schemeClr val="tx1"/>
                          </a:solidFill>
                          <a:latin typeface="Verdana" pitchFamily="34" charset="0"/>
                          <a:ea typeface="Verdana" pitchFamily="34" charset="0"/>
                          <a:cs typeface="Verdana" pitchFamily="34" charset="0"/>
                        </a:rPr>
                        <a:t>Lärarledd undervisning</a:t>
                      </a: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endParaRPr lang="sv-SE" sz="2000" b="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endParaRPr lang="sv-SE" sz="2000" b="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4340">
                <a:tc>
                  <a:txBody>
                    <a:bodyPr/>
                    <a:lstStyle/>
                    <a:p>
                      <a:pPr>
                        <a:buFontTx/>
                        <a:buNone/>
                      </a:pPr>
                      <a:r>
                        <a:rPr lang="sv-SE" sz="2000" b="0" i="1" kern="1200" dirty="0" smtClean="0">
                          <a:solidFill>
                            <a:schemeClr val="tx1"/>
                          </a:solidFill>
                          <a:latin typeface="Verdana" pitchFamily="34" charset="0"/>
                          <a:ea typeface="Verdana" pitchFamily="34" charset="0"/>
                          <a:cs typeface="Verdana" pitchFamily="34" charset="0"/>
                        </a:rPr>
                        <a:t>   - föreläsningar</a:t>
                      </a: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l"/>
                      <a:r>
                        <a:rPr lang="sv-SE" sz="2000" b="0" i="0" dirty="0" smtClean="0">
                          <a:solidFill>
                            <a:schemeClr val="tx1"/>
                          </a:solidFill>
                          <a:latin typeface="Verdana" pitchFamily="34" charset="0"/>
                          <a:ea typeface="Verdana" pitchFamily="34" charset="0"/>
                          <a:cs typeface="Verdana" pitchFamily="34" charset="0"/>
                        </a:rPr>
                        <a:t>2</a:t>
                      </a:r>
                      <a:r>
                        <a:rPr lang="sv-SE" sz="2000" b="0" i="0" dirty="0" smtClean="0">
                          <a:solidFill>
                            <a:schemeClr val="tx1"/>
                          </a:solidFill>
                          <a:latin typeface="Verdana" pitchFamily="34" charset="0"/>
                          <a:ea typeface="Verdana" pitchFamily="34" charset="0"/>
                          <a:cs typeface="Verdana" pitchFamily="34" charset="0"/>
                          <a:sym typeface="Symbol"/>
                        </a:rPr>
                        <a:t></a:t>
                      </a:r>
                      <a:r>
                        <a:rPr lang="sv-SE" sz="2000" b="0" i="0" dirty="0" smtClean="0">
                          <a:solidFill>
                            <a:schemeClr val="tx1"/>
                          </a:solidFill>
                          <a:latin typeface="Verdana" pitchFamily="34" charset="0"/>
                          <a:ea typeface="Verdana" pitchFamily="34" charset="0"/>
                          <a:cs typeface="Verdana" pitchFamily="34" charset="0"/>
                        </a:rPr>
                        <a:t>23</a:t>
                      </a:r>
                      <a:endParaRPr lang="sv-SE" sz="2000" b="0" i="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endParaRPr lang="sv-SE" sz="2000" b="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34340">
                <a:tc>
                  <a:txBody>
                    <a:bodyPr/>
                    <a:lstStyle/>
                    <a:p>
                      <a:pPr>
                        <a:buFontTx/>
                        <a:buNone/>
                      </a:pPr>
                      <a:r>
                        <a:rPr lang="sv-SE" sz="2000" i="1" dirty="0" smtClean="0">
                          <a:latin typeface="Verdana" pitchFamily="34" charset="0"/>
                          <a:ea typeface="Verdana" pitchFamily="34" charset="0"/>
                          <a:cs typeface="Verdana" pitchFamily="34" charset="0"/>
                        </a:rPr>
                        <a:t>   -</a:t>
                      </a:r>
                      <a:r>
                        <a:rPr lang="sv-SE" sz="2000" i="1" baseline="0" dirty="0" smtClean="0">
                          <a:latin typeface="Verdana" pitchFamily="34" charset="0"/>
                          <a:ea typeface="Verdana" pitchFamily="34" charset="0"/>
                          <a:cs typeface="Verdana" pitchFamily="34" charset="0"/>
                        </a:rPr>
                        <a:t> </a:t>
                      </a:r>
                      <a:r>
                        <a:rPr lang="sv-SE" sz="2000" i="1" dirty="0" smtClean="0">
                          <a:latin typeface="Verdana" pitchFamily="34" charset="0"/>
                          <a:ea typeface="Verdana" pitchFamily="34" charset="0"/>
                          <a:cs typeface="Verdana" pitchFamily="34" charset="0"/>
                        </a:rPr>
                        <a:t>räkneövningar</a:t>
                      </a:r>
                      <a:endParaRPr lang="sv-SE" sz="2000" i="1"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a:r>
                        <a:rPr lang="sv-SE" sz="2000" i="0" dirty="0" smtClean="0">
                          <a:latin typeface="Verdana" pitchFamily="34" charset="0"/>
                          <a:ea typeface="Verdana" pitchFamily="34" charset="0"/>
                          <a:cs typeface="Verdana" pitchFamily="34" charset="0"/>
                        </a:rPr>
                        <a:t>2</a:t>
                      </a:r>
                      <a:r>
                        <a:rPr lang="sv-SE" sz="2000" i="0" dirty="0" smtClean="0">
                          <a:latin typeface="Verdana" pitchFamily="34" charset="0"/>
                          <a:ea typeface="Verdana" pitchFamily="34" charset="0"/>
                          <a:cs typeface="Verdana" pitchFamily="34" charset="0"/>
                          <a:sym typeface="Symbol"/>
                        </a:rPr>
                        <a:t>17</a:t>
                      </a:r>
                      <a:endParaRPr lang="sv-SE" sz="2000" i="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endParaRPr lang="sv-SE" sz="20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569188">
                <a:tc>
                  <a:txBody>
                    <a:bodyPr/>
                    <a:lstStyle/>
                    <a:p>
                      <a:pPr>
                        <a:buFontTx/>
                        <a:buNone/>
                      </a:pPr>
                      <a:r>
                        <a:rPr lang="sv-SE" sz="2000" i="1" dirty="0" smtClean="0">
                          <a:latin typeface="Verdana" pitchFamily="34" charset="0"/>
                          <a:ea typeface="Verdana" pitchFamily="34" charset="0"/>
                          <a:cs typeface="Verdana" pitchFamily="34" charset="0"/>
                          <a:sym typeface="Symbol"/>
                        </a:rPr>
                        <a:t>   - datorlabbar</a:t>
                      </a:r>
                      <a:endParaRPr lang="sv-SE" sz="2000" i="1"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l"/>
                      <a:r>
                        <a:rPr lang="sv-SE" sz="2000" i="0" dirty="0" smtClean="0">
                          <a:latin typeface="Verdana" pitchFamily="34" charset="0"/>
                          <a:ea typeface="Verdana" pitchFamily="34" charset="0"/>
                          <a:cs typeface="Verdana" pitchFamily="34" charset="0"/>
                        </a:rPr>
                        <a:t>2</a:t>
                      </a:r>
                      <a:r>
                        <a:rPr lang="sv-SE" sz="2000" i="0" dirty="0" smtClean="0">
                          <a:latin typeface="Verdana" pitchFamily="34" charset="0"/>
                          <a:ea typeface="Verdana" pitchFamily="34" charset="0"/>
                          <a:cs typeface="Verdana" pitchFamily="34" charset="0"/>
                          <a:sym typeface="Symbol"/>
                        </a:rPr>
                        <a:t>6</a:t>
                      </a:r>
                      <a:endParaRPr lang="sv-SE" sz="2000" i="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000" dirty="0" smtClean="0">
                          <a:latin typeface="Verdana" pitchFamily="34" charset="0"/>
                          <a:ea typeface="Verdana" pitchFamily="34" charset="0"/>
                          <a:cs typeface="Verdana" pitchFamily="34" charset="0"/>
                          <a:sym typeface="Symbol"/>
                        </a:rPr>
                        <a:t>92 h</a:t>
                      </a:r>
                      <a:endParaRPr lang="sv-SE" sz="20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000" dirty="0" smtClean="0">
                          <a:latin typeface="Verdana" pitchFamily="34" charset="0"/>
                          <a:ea typeface="Verdana" pitchFamily="34" charset="0"/>
                          <a:cs typeface="Verdana" pitchFamily="34" charset="0"/>
                          <a:sym typeface="Symbol"/>
                        </a:rPr>
                        <a:t>Läsning egen tid</a:t>
                      </a:r>
                      <a:endParaRPr lang="sv-SE" sz="20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0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000" kern="1200" dirty="0" smtClean="0">
                          <a:solidFill>
                            <a:schemeClr val="tx1"/>
                          </a:solidFill>
                          <a:latin typeface="Verdana" pitchFamily="34" charset="0"/>
                          <a:ea typeface="Verdana" pitchFamily="34" charset="0"/>
                          <a:cs typeface="Verdana" pitchFamily="34" charset="0"/>
                        </a:rPr>
                        <a:t>100 h</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000" dirty="0" err="1" smtClean="0">
                          <a:latin typeface="Verdana" pitchFamily="34" charset="0"/>
                          <a:ea typeface="Verdana" pitchFamily="34" charset="0"/>
                          <a:cs typeface="Verdana" pitchFamily="34" charset="0"/>
                          <a:sym typeface="Symbol"/>
                        </a:rPr>
                        <a:t>Övningar/inluppar</a:t>
                      </a:r>
                      <a:endParaRPr lang="sv-SE" sz="20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0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000" kern="1200" dirty="0" smtClean="0">
                          <a:solidFill>
                            <a:schemeClr val="tx1"/>
                          </a:solidFill>
                          <a:latin typeface="Verdana" pitchFamily="34" charset="0"/>
                          <a:ea typeface="Verdana" pitchFamily="34" charset="0"/>
                          <a:cs typeface="Verdana" pitchFamily="34" charset="0"/>
                        </a:rPr>
                        <a:t>100 h</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000" kern="1200" dirty="0" smtClean="0">
                          <a:solidFill>
                            <a:schemeClr val="tx1"/>
                          </a:solidFill>
                          <a:latin typeface="Verdana" pitchFamily="34" charset="0"/>
                          <a:ea typeface="Verdana" pitchFamily="34" charset="0"/>
                          <a:cs typeface="Verdana" pitchFamily="34" charset="0"/>
                        </a:rPr>
                        <a:t>Restid</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0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000" kern="1200" dirty="0" smtClean="0">
                          <a:solidFill>
                            <a:schemeClr val="tx1"/>
                          </a:solidFill>
                          <a:latin typeface="Verdana" pitchFamily="34" charset="0"/>
                          <a:ea typeface="Verdana" pitchFamily="34" charset="0"/>
                          <a:cs typeface="Verdana" pitchFamily="34" charset="0"/>
                        </a:rPr>
                        <a:t>ca 70 h</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236356">
                <a:tc>
                  <a:txBody>
                    <a:bodyPr/>
                    <a:lstStyle/>
                    <a:p>
                      <a:endParaRPr lang="sv-SE" sz="11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11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endParaRPr lang="sv-SE" sz="1100"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000" b="1" kern="1200" dirty="0" smtClean="0">
                          <a:solidFill>
                            <a:schemeClr val="tx1"/>
                          </a:solidFill>
                          <a:latin typeface="Verdana" pitchFamily="34" charset="0"/>
                          <a:ea typeface="Verdana" pitchFamily="34" charset="0"/>
                          <a:cs typeface="Verdana" pitchFamily="34" charset="0"/>
                        </a:rPr>
                        <a:t>Totalt</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000" b="1" kern="1200" dirty="0" smtClean="0">
                        <a:solidFill>
                          <a:schemeClr val="tx1"/>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000" b="1" kern="1200" dirty="0" smtClean="0">
                          <a:solidFill>
                            <a:schemeClr val="tx1"/>
                          </a:solidFill>
                          <a:latin typeface="Verdana" pitchFamily="34" charset="0"/>
                          <a:ea typeface="Verdana" pitchFamily="34" charset="0"/>
                          <a:cs typeface="Verdana" pitchFamily="34" charset="0"/>
                        </a:rPr>
                        <a:t>362 h</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34340">
                <a:tc>
                  <a:txBody>
                    <a:bodyPr/>
                    <a:lstStyle/>
                    <a:p>
                      <a:r>
                        <a:rPr lang="sv-SE" sz="2000" b="1" kern="1200" dirty="0" smtClean="0">
                          <a:solidFill>
                            <a:schemeClr val="tx2"/>
                          </a:solidFill>
                          <a:latin typeface="Verdana" pitchFamily="34" charset="0"/>
                          <a:ea typeface="Verdana" pitchFamily="34" charset="0"/>
                          <a:cs typeface="Verdana" pitchFamily="34" charset="0"/>
                        </a:rPr>
                        <a:t>Nio veckor heltid</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endParaRPr lang="sv-SE" sz="2000" b="1" kern="1200" dirty="0" smtClean="0">
                        <a:solidFill>
                          <a:schemeClr val="tx2"/>
                        </a:solidFill>
                        <a:latin typeface="Verdana" pitchFamily="34" charset="0"/>
                        <a:ea typeface="Verdana" pitchFamily="34" charset="0"/>
                        <a:cs typeface="Verdana" pitchFamily="34" charset="0"/>
                      </a:endParaRP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r"/>
                      <a:r>
                        <a:rPr lang="sv-SE" sz="2000" b="1" kern="1200" dirty="0" smtClean="0">
                          <a:solidFill>
                            <a:schemeClr val="tx2"/>
                          </a:solidFill>
                          <a:latin typeface="Verdana" pitchFamily="34" charset="0"/>
                          <a:ea typeface="Verdana" pitchFamily="34" charset="0"/>
                          <a:cs typeface="Verdana" pitchFamily="34" charset="0"/>
                        </a:rPr>
                        <a:t>360 h</a:t>
                      </a:r>
                    </a:p>
                  </a:txBody>
                  <a:tcPr marL="121920" marR="121920" marT="34290" marB="3429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
        <p:nvSpPr>
          <p:cNvPr id="7" name="Platshållare för bildnummer 6"/>
          <p:cNvSpPr>
            <a:spLocks noGrp="1"/>
          </p:cNvSpPr>
          <p:nvPr>
            <p:ph type="sldNum" sz="quarter" idx="12"/>
          </p:nvPr>
        </p:nvSpPr>
        <p:spPr/>
        <p:txBody>
          <a:bodyPr/>
          <a:lstStyle/>
          <a:p>
            <a:fld id="{400B66ED-EE6C-4E7E-848D-94DB84BF3115}" type="slidenum">
              <a:rPr lang="sv-SE" smtClean="0"/>
              <a:pPr/>
              <a:t>10</a:t>
            </a:fld>
            <a:endParaRPr lang="sv-SE"/>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Matematik</a:t>
            </a:r>
            <a:endParaRPr lang="sv-SE" dirty="0"/>
          </a:p>
        </p:txBody>
      </p:sp>
      <p:sp>
        <p:nvSpPr>
          <p:cNvPr id="3" name="Platshållare för innehåll 2"/>
          <p:cNvSpPr>
            <a:spLocks noGrp="1"/>
          </p:cNvSpPr>
          <p:nvPr>
            <p:ph idx="1"/>
          </p:nvPr>
        </p:nvSpPr>
        <p:spPr/>
        <p:txBody>
          <a:bodyPr>
            <a:normAutofit fontScale="92500" lnSpcReduction="10000"/>
          </a:bodyPr>
          <a:lstStyle/>
          <a:p>
            <a:r>
              <a:rPr lang="sv-SE" dirty="0" smtClean="0"/>
              <a:t>Allmän räknefärdighet, använda lite sunt förnuft, t.ex. bedöma om en lösning verkar rimlig eller ej</a:t>
            </a:r>
          </a:p>
          <a:p>
            <a:r>
              <a:rPr lang="sv-SE" dirty="0" smtClean="0"/>
              <a:t>Förstå vad en formel säger, kunna uttrycka sig med hjälp av formler</a:t>
            </a:r>
          </a:p>
          <a:p>
            <a:r>
              <a:rPr lang="sv-SE" dirty="0" smtClean="0"/>
              <a:t>Elementär algebra, funktioner, summatecken, mängdlära, kombinatorik, potenser och logaritmer</a:t>
            </a:r>
          </a:p>
          <a:p>
            <a:endParaRPr lang="sv-SE" dirty="0" smtClean="0"/>
          </a:p>
          <a:p>
            <a:r>
              <a:rPr lang="sv-SE" b="1" i="1" dirty="0" smtClean="0">
                <a:solidFill>
                  <a:schemeClr val="tx2"/>
                </a:solidFill>
              </a:rPr>
              <a:t>Lästips: ”Mot bättre vetande i matematik”, Dunkels et al. Studentlitteratur, 3.e uppl.</a:t>
            </a:r>
          </a:p>
          <a:p>
            <a:pPr lvl="1"/>
            <a:r>
              <a:rPr lang="sv-SE" dirty="0" smtClean="0">
                <a:solidFill>
                  <a:schemeClr val="tx2"/>
                </a:solidFill>
              </a:rPr>
              <a:t>Ej kurslitteratur på Statistik I, men se avsnitt 1-3 och 5</a:t>
            </a:r>
          </a:p>
          <a:p>
            <a:pPr lvl="1"/>
            <a:r>
              <a:rPr lang="sv-SE" dirty="0" smtClean="0">
                <a:solidFill>
                  <a:schemeClr val="tx2"/>
                </a:solidFill>
              </a:rPr>
              <a:t>Kurslitteratur på Statistik II</a:t>
            </a:r>
          </a:p>
          <a:p>
            <a:endParaRPr lang="sv-SE" dirty="0"/>
          </a:p>
        </p:txBody>
      </p:sp>
      <p:sp>
        <p:nvSpPr>
          <p:cNvPr id="4" name="Platshållare för datum 3"/>
          <p:cNvSpPr>
            <a:spLocks noGrp="1"/>
          </p:cNvSpPr>
          <p:nvPr>
            <p:ph type="dt" sz="half" idx="10"/>
          </p:nvPr>
        </p:nvSpPr>
        <p:spPr/>
        <p:txBody>
          <a:bodyPr/>
          <a:lstStyle/>
          <a:p>
            <a:fld id="{C4A3435F-A26C-47A1-B3BA-0FDC7C1C5115}"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11</a:t>
            </a:fld>
            <a:endParaRPr lang="sv-SE"/>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Sannolikheter och slumpförsök</a:t>
            </a:r>
            <a:endParaRPr lang="sv-SE" dirty="0"/>
          </a:p>
        </p:txBody>
      </p:sp>
      <p:sp>
        <p:nvSpPr>
          <p:cNvPr id="3" name="Platshållare för innehåll 2"/>
          <p:cNvSpPr>
            <a:spLocks noGrp="1"/>
          </p:cNvSpPr>
          <p:nvPr>
            <p:ph idx="1"/>
          </p:nvPr>
        </p:nvSpPr>
        <p:spPr/>
        <p:txBody>
          <a:bodyPr/>
          <a:lstStyle/>
          <a:p>
            <a:pPr>
              <a:spcBef>
                <a:spcPts val="1800"/>
              </a:spcBef>
            </a:pPr>
            <a:r>
              <a:rPr lang="sv-SE" dirty="0" smtClean="0"/>
              <a:t>Vi kommer att tala om </a:t>
            </a:r>
            <a:r>
              <a:rPr lang="sv-SE" b="1" i="1" dirty="0" smtClean="0"/>
              <a:t>sannolikheter</a:t>
            </a:r>
            <a:r>
              <a:rPr lang="sv-SE" dirty="0" smtClean="0"/>
              <a:t> i samband med </a:t>
            </a:r>
            <a:r>
              <a:rPr lang="sv-SE" b="1" i="1" dirty="0" smtClean="0">
                <a:solidFill>
                  <a:schemeClr val="tx2"/>
                </a:solidFill>
              </a:rPr>
              <a:t>slumpförsök</a:t>
            </a:r>
            <a:r>
              <a:rPr lang="sv-SE" dirty="0" smtClean="0"/>
              <a:t>.</a:t>
            </a:r>
          </a:p>
          <a:p>
            <a:pPr>
              <a:spcBef>
                <a:spcPts val="1800"/>
              </a:spcBef>
            </a:pPr>
            <a:r>
              <a:rPr lang="sv-SE" dirty="0" smtClean="0"/>
              <a:t>Ett slumpförsök är ett försök, som kan </a:t>
            </a:r>
            <a:r>
              <a:rPr lang="sv-SE" b="1" i="1" dirty="0" smtClean="0">
                <a:solidFill>
                  <a:schemeClr val="tx2"/>
                </a:solidFill>
              </a:rPr>
              <a:t>upprepas</a:t>
            </a:r>
            <a:r>
              <a:rPr lang="sv-SE" dirty="0" smtClean="0"/>
              <a:t> under likartade förhållanden, och där resultatet vid varje enskild upprepning </a:t>
            </a:r>
            <a:r>
              <a:rPr lang="sv-SE" u="sng" dirty="0" smtClean="0"/>
              <a:t>inte</a:t>
            </a:r>
            <a:r>
              <a:rPr lang="sv-SE" dirty="0" smtClean="0"/>
              <a:t> kan förutsägas med säkerhet.</a:t>
            </a:r>
          </a:p>
          <a:p>
            <a:pPr>
              <a:spcBef>
                <a:spcPts val="1800"/>
              </a:spcBef>
            </a:pPr>
            <a:r>
              <a:rPr lang="sv-SE" dirty="0" smtClean="0"/>
              <a:t>”Försök” i vid mening (aktivitet, process, förlopp)</a:t>
            </a:r>
          </a:p>
          <a:p>
            <a:endParaRPr lang="sv-SE" dirty="0"/>
          </a:p>
        </p:txBody>
      </p:sp>
      <p:sp>
        <p:nvSpPr>
          <p:cNvPr id="4" name="Platshållare för datum 3"/>
          <p:cNvSpPr>
            <a:spLocks noGrp="1"/>
          </p:cNvSpPr>
          <p:nvPr>
            <p:ph type="dt" sz="half" idx="10"/>
          </p:nvPr>
        </p:nvSpPr>
        <p:spPr/>
        <p:txBody>
          <a:bodyPr/>
          <a:lstStyle/>
          <a:p>
            <a:fld id="{22EBA7AB-D558-464C-8CD5-11633702623B}"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8" name="Platshållare för innehåll 2"/>
          <p:cNvSpPr txBox="1">
            <a:spLocks/>
          </p:cNvSpPr>
          <p:nvPr/>
        </p:nvSpPr>
        <p:spPr>
          <a:xfrm>
            <a:off x="7596336" y="62068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12</a:t>
            </a:fld>
            <a:endParaRPr lang="sv-SE"/>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Sannolikheter, forts.</a:t>
            </a:r>
            <a:endParaRPr lang="sv-SE" dirty="0"/>
          </a:p>
        </p:txBody>
      </p:sp>
      <p:sp>
        <p:nvSpPr>
          <p:cNvPr id="3" name="Platshållare för innehåll 2"/>
          <p:cNvSpPr>
            <a:spLocks noGrp="1"/>
          </p:cNvSpPr>
          <p:nvPr>
            <p:ph idx="1"/>
          </p:nvPr>
        </p:nvSpPr>
        <p:spPr/>
        <p:txBody>
          <a:bodyPr/>
          <a:lstStyle/>
          <a:p>
            <a:pPr>
              <a:buNone/>
            </a:pPr>
            <a:r>
              <a:rPr lang="sv-SE" dirty="0" smtClean="0"/>
              <a:t>Exempel på slumpförsök:</a:t>
            </a:r>
          </a:p>
          <a:p>
            <a:r>
              <a:rPr lang="sv-SE" dirty="0" smtClean="0"/>
              <a:t>Tärningskast (1, 2, 3, 4, 5 eller 6)</a:t>
            </a:r>
          </a:p>
          <a:p>
            <a:r>
              <a:rPr lang="sv-SE" dirty="0" smtClean="0"/>
              <a:t>Lottdragning (vinst eller förlust)</a:t>
            </a:r>
          </a:p>
          <a:p>
            <a:r>
              <a:rPr lang="sv-SE" dirty="0" smtClean="0"/>
              <a:t>Befruktning av äggcell (pojke eller flicka)</a:t>
            </a:r>
          </a:p>
          <a:p>
            <a:r>
              <a:rPr lang="sv-SE" dirty="0" smtClean="0"/>
              <a:t>Radioaktivt sönderfall (antal partiklar under ett visst tidsintervall)</a:t>
            </a:r>
          </a:p>
          <a:p>
            <a:r>
              <a:rPr lang="sv-SE" dirty="0" smtClean="0"/>
              <a:t>Industriell tillverkning av en enhet (fungerar eller trasig)</a:t>
            </a:r>
          </a:p>
          <a:p>
            <a:r>
              <a:rPr lang="sv-SE" dirty="0" smtClean="0"/>
              <a:t>Slumpmässigt urval från en population (vilka blir utvalda)</a:t>
            </a:r>
          </a:p>
        </p:txBody>
      </p:sp>
      <p:sp>
        <p:nvSpPr>
          <p:cNvPr id="4" name="Platshållare för datum 3"/>
          <p:cNvSpPr>
            <a:spLocks noGrp="1"/>
          </p:cNvSpPr>
          <p:nvPr>
            <p:ph type="dt" sz="half" idx="10"/>
          </p:nvPr>
        </p:nvSpPr>
        <p:spPr/>
        <p:txBody>
          <a:bodyPr/>
          <a:lstStyle/>
          <a:p>
            <a:fld id="{6D991702-66C2-4F04-A928-C098B21A1F3F}"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innehåll 2"/>
          <p:cNvSpPr txBox="1">
            <a:spLocks/>
          </p:cNvSpPr>
          <p:nvPr/>
        </p:nvSpPr>
        <p:spPr>
          <a:xfrm>
            <a:off x="7596336" y="62068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13</a:t>
            </a:fld>
            <a:endParaRPr lang="sv-SE"/>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Stokastisk variabel</a:t>
            </a:r>
            <a:endParaRPr lang="sv-SE" dirty="0"/>
          </a:p>
        </p:txBody>
      </p:sp>
      <p:sp>
        <p:nvSpPr>
          <p:cNvPr id="3" name="Platshållare för innehåll 2"/>
          <p:cNvSpPr>
            <a:spLocks noGrp="1"/>
          </p:cNvSpPr>
          <p:nvPr>
            <p:ph idx="1"/>
          </p:nvPr>
        </p:nvSpPr>
        <p:spPr/>
        <p:txBody>
          <a:bodyPr/>
          <a:lstStyle/>
          <a:p>
            <a:r>
              <a:rPr lang="sv-SE" dirty="0" smtClean="0"/>
              <a:t>En stokastisk variabel är en </a:t>
            </a:r>
            <a:r>
              <a:rPr lang="sv-SE" b="1" i="1" dirty="0" smtClean="0">
                <a:solidFill>
                  <a:schemeClr val="tx2"/>
                </a:solidFill>
              </a:rPr>
              <a:t>kvantitativ</a:t>
            </a:r>
            <a:r>
              <a:rPr lang="sv-SE" dirty="0" smtClean="0"/>
              <a:t> variabel (numerisk, tal, siffror) vars värde bestäms av ett </a:t>
            </a:r>
            <a:r>
              <a:rPr lang="sv-SE" b="1" i="1" dirty="0" smtClean="0">
                <a:solidFill>
                  <a:schemeClr val="tx2"/>
                </a:solidFill>
              </a:rPr>
              <a:t>slumpförsök.</a:t>
            </a:r>
          </a:p>
          <a:p>
            <a:pPr>
              <a:spcBef>
                <a:spcPts val="1200"/>
              </a:spcBef>
            </a:pPr>
            <a:r>
              <a:rPr lang="sv-SE" dirty="0" smtClean="0"/>
              <a:t>Annat namn: </a:t>
            </a:r>
            <a:r>
              <a:rPr lang="sv-SE" b="1" i="1" dirty="0" smtClean="0">
                <a:solidFill>
                  <a:schemeClr val="accent4">
                    <a:lumMod val="75000"/>
                  </a:schemeClr>
                </a:solidFill>
              </a:rPr>
              <a:t>slumpvariabel</a:t>
            </a:r>
          </a:p>
          <a:p>
            <a:pPr>
              <a:spcBef>
                <a:spcPts val="1200"/>
              </a:spcBef>
            </a:pPr>
            <a:r>
              <a:rPr lang="sv-SE" b="1" i="1" dirty="0" smtClean="0">
                <a:solidFill>
                  <a:schemeClr val="tx2"/>
                </a:solidFill>
              </a:rPr>
              <a:t>Utfallet</a:t>
            </a:r>
            <a:r>
              <a:rPr lang="sv-SE" dirty="0" smtClean="0"/>
              <a:t> av slumpförsöket bestämmer vilket värde (tal) den stokastiska variabeln ska anta.</a:t>
            </a:r>
          </a:p>
          <a:p>
            <a:pPr>
              <a:spcBef>
                <a:spcPts val="1200"/>
              </a:spcBef>
            </a:pPr>
            <a:r>
              <a:rPr lang="sv-SE" dirty="0" smtClean="0"/>
              <a:t>Vi kan i förväg ange vad som möjliga värden och sannolikheterna för dessa.</a:t>
            </a:r>
          </a:p>
        </p:txBody>
      </p:sp>
      <p:sp>
        <p:nvSpPr>
          <p:cNvPr id="4" name="Platshållare för datum 3"/>
          <p:cNvSpPr>
            <a:spLocks noGrp="1"/>
          </p:cNvSpPr>
          <p:nvPr>
            <p:ph type="dt" sz="half" idx="10"/>
          </p:nvPr>
        </p:nvSpPr>
        <p:spPr/>
        <p:txBody>
          <a:bodyPr/>
          <a:lstStyle/>
          <a:p>
            <a:fld id="{79BBCE97-94D8-40C5-B5AA-1DDC4F890CB8}"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innehåll 2"/>
          <p:cNvSpPr txBox="1">
            <a:spLocks/>
          </p:cNvSpPr>
          <p:nvPr/>
        </p:nvSpPr>
        <p:spPr>
          <a:xfrm>
            <a:off x="7596336" y="62068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14</a:t>
            </a:fld>
            <a:endParaRPr lang="sv-SE"/>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Stokastisk variabel, forts.</a:t>
            </a:r>
            <a:endParaRPr lang="sv-SE" dirty="0"/>
          </a:p>
        </p:txBody>
      </p:sp>
      <p:sp>
        <p:nvSpPr>
          <p:cNvPr id="3" name="Platshållare för innehåll 2"/>
          <p:cNvSpPr>
            <a:spLocks noGrp="1"/>
          </p:cNvSpPr>
          <p:nvPr>
            <p:ph idx="1"/>
          </p:nvPr>
        </p:nvSpPr>
        <p:spPr/>
        <p:txBody>
          <a:bodyPr>
            <a:normAutofit fontScale="62500" lnSpcReduction="20000"/>
          </a:bodyPr>
          <a:lstStyle/>
          <a:p>
            <a:pPr>
              <a:buNone/>
            </a:pPr>
            <a:r>
              <a:rPr lang="sv-SE" sz="3200" dirty="0" smtClean="0"/>
              <a:t>Exempel på stokastiska variabler:</a:t>
            </a:r>
          </a:p>
          <a:p>
            <a:pPr>
              <a:spcBef>
                <a:spcPts val="1800"/>
              </a:spcBef>
            </a:pPr>
            <a:r>
              <a:rPr lang="sv-SE" sz="3200" dirty="0" smtClean="0">
                <a:solidFill>
                  <a:schemeClr val="accent4">
                    <a:lumMod val="75000"/>
                  </a:schemeClr>
                </a:solidFill>
              </a:rPr>
              <a:t>Antal prickar vid ett kast med en tärning</a:t>
            </a:r>
          </a:p>
          <a:p>
            <a:r>
              <a:rPr lang="sv-SE" sz="3200" dirty="0" smtClean="0">
                <a:solidFill>
                  <a:schemeClr val="accent4">
                    <a:lumMod val="75000"/>
                  </a:schemeClr>
                </a:solidFill>
              </a:rPr>
              <a:t>Summan av antal prickar vid två tärningskast</a:t>
            </a:r>
          </a:p>
          <a:p>
            <a:r>
              <a:rPr lang="sv-SE" sz="3200" dirty="0" smtClean="0">
                <a:solidFill>
                  <a:schemeClr val="accent4">
                    <a:lumMod val="75000"/>
                  </a:schemeClr>
                </a:solidFill>
              </a:rPr>
              <a:t>Antal kast tills man för första gången får en sexa</a:t>
            </a:r>
          </a:p>
          <a:p>
            <a:r>
              <a:rPr lang="sv-SE" sz="3200" dirty="0" smtClean="0">
                <a:solidFill>
                  <a:schemeClr val="accent4">
                    <a:lumMod val="75000"/>
                  </a:schemeClr>
                </a:solidFill>
              </a:rPr>
              <a:t>Antal flickor i en slumpmässigt vald trebarnsfamilj</a:t>
            </a:r>
          </a:p>
          <a:p>
            <a:r>
              <a:rPr lang="sv-SE" sz="3200" dirty="0" smtClean="0">
                <a:solidFill>
                  <a:schemeClr val="accent4">
                    <a:lumMod val="75000"/>
                  </a:schemeClr>
                </a:solidFill>
              </a:rPr>
              <a:t>Längden hos ett slumpmässigt valt nyfött barn</a:t>
            </a:r>
          </a:p>
          <a:p>
            <a:r>
              <a:rPr lang="sv-SE" sz="3200" dirty="0" smtClean="0">
                <a:solidFill>
                  <a:schemeClr val="accent4">
                    <a:lumMod val="75000"/>
                  </a:schemeClr>
                </a:solidFill>
              </a:rPr>
              <a:t>Livslängden hos en slumpmässigt vald glödlampa</a:t>
            </a:r>
          </a:p>
          <a:p>
            <a:r>
              <a:rPr lang="sv-SE" sz="3200" dirty="0" smtClean="0">
                <a:solidFill>
                  <a:schemeClr val="accent4">
                    <a:lumMod val="75000"/>
                  </a:schemeClr>
                </a:solidFill>
              </a:rPr>
              <a:t>Årsinkomsten i ett slumpmässigt valt hushåll</a:t>
            </a:r>
          </a:p>
          <a:p>
            <a:pPr marL="0" indent="0">
              <a:spcBef>
                <a:spcPts val="1800"/>
              </a:spcBef>
              <a:buNone/>
            </a:pPr>
            <a:r>
              <a:rPr lang="sv-SE" sz="3200" dirty="0" smtClean="0"/>
              <a:t>Vilka är de möjliga värdena för dessa stokastiska variabler?</a:t>
            </a:r>
          </a:p>
          <a:p>
            <a:pPr>
              <a:buNone/>
            </a:pPr>
            <a:endParaRPr lang="sv-SE" dirty="0"/>
          </a:p>
        </p:txBody>
      </p:sp>
      <p:sp>
        <p:nvSpPr>
          <p:cNvPr id="4" name="Platshållare för datum 3"/>
          <p:cNvSpPr>
            <a:spLocks noGrp="1"/>
          </p:cNvSpPr>
          <p:nvPr>
            <p:ph type="dt" sz="half" idx="10"/>
          </p:nvPr>
        </p:nvSpPr>
        <p:spPr/>
        <p:txBody>
          <a:bodyPr/>
          <a:lstStyle/>
          <a:p>
            <a:fld id="{6B6546DB-EEFF-4E2B-BA50-D9B0438E1AF1}"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innehåll 2"/>
          <p:cNvSpPr txBox="1">
            <a:spLocks/>
          </p:cNvSpPr>
          <p:nvPr/>
        </p:nvSpPr>
        <p:spPr>
          <a:xfrm>
            <a:off x="7596336" y="62068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15</a:t>
            </a:fld>
            <a:endParaRPr lang="sv-SE"/>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Stokastisk variabel, forts.</a:t>
            </a:r>
            <a:endParaRPr lang="sv-SE" dirty="0"/>
          </a:p>
        </p:txBody>
      </p:sp>
      <p:sp>
        <p:nvSpPr>
          <p:cNvPr id="3" name="Platshållare för innehåll 2"/>
          <p:cNvSpPr>
            <a:spLocks noGrp="1"/>
          </p:cNvSpPr>
          <p:nvPr>
            <p:ph idx="1"/>
          </p:nvPr>
        </p:nvSpPr>
        <p:spPr/>
        <p:txBody>
          <a:bodyPr/>
          <a:lstStyle/>
          <a:p>
            <a:endParaRPr lang="sv-SE" dirty="0" smtClean="0"/>
          </a:p>
          <a:p>
            <a:r>
              <a:rPr lang="sv-SE" dirty="0" smtClean="0"/>
              <a:t>En </a:t>
            </a:r>
            <a:r>
              <a:rPr lang="sv-SE" b="1" i="1" dirty="0" smtClean="0">
                <a:solidFill>
                  <a:schemeClr val="tx2"/>
                </a:solidFill>
              </a:rPr>
              <a:t>diskret</a:t>
            </a:r>
            <a:r>
              <a:rPr lang="sv-SE" dirty="0" smtClean="0"/>
              <a:t> stokastisk variabel kan anta ett ändligt antal möjliga värden eller oändligt men </a:t>
            </a:r>
            <a:r>
              <a:rPr lang="sv-SE" dirty="0" err="1" smtClean="0"/>
              <a:t>uppräkneligt</a:t>
            </a:r>
            <a:r>
              <a:rPr lang="sv-SE" dirty="0" smtClean="0"/>
              <a:t> antal värden (”listbara”).</a:t>
            </a:r>
          </a:p>
          <a:p>
            <a:endParaRPr lang="sv-SE" sz="1200" dirty="0" smtClean="0"/>
          </a:p>
          <a:p>
            <a:r>
              <a:rPr lang="sv-SE" dirty="0" smtClean="0"/>
              <a:t>En </a:t>
            </a:r>
            <a:r>
              <a:rPr lang="sv-SE" b="1" i="1" dirty="0" smtClean="0">
                <a:solidFill>
                  <a:schemeClr val="tx2"/>
                </a:solidFill>
              </a:rPr>
              <a:t>kontinuerlig</a:t>
            </a:r>
            <a:r>
              <a:rPr lang="sv-SE" dirty="0" smtClean="0"/>
              <a:t> stokastisk variabel kan anta alla värden inom ett intervall på den reella talaxeln (intervallet kan ha ändlig eller oändlig utsträckning).</a:t>
            </a:r>
          </a:p>
        </p:txBody>
      </p:sp>
      <p:sp>
        <p:nvSpPr>
          <p:cNvPr id="4" name="Platshållare för datum 3"/>
          <p:cNvSpPr>
            <a:spLocks noGrp="1"/>
          </p:cNvSpPr>
          <p:nvPr>
            <p:ph type="dt" sz="half" idx="10"/>
          </p:nvPr>
        </p:nvSpPr>
        <p:spPr/>
        <p:txBody>
          <a:bodyPr/>
          <a:lstStyle/>
          <a:p>
            <a:fld id="{3C6B0857-F58B-439A-9F69-20CA9E04D113}"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7" name="Platshållare för innehåll 2"/>
          <p:cNvSpPr txBox="1">
            <a:spLocks/>
          </p:cNvSpPr>
          <p:nvPr/>
        </p:nvSpPr>
        <p:spPr>
          <a:xfrm>
            <a:off x="7596336" y="62068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8" name="Platshållare för bildnummer 7"/>
          <p:cNvSpPr>
            <a:spLocks noGrp="1"/>
          </p:cNvSpPr>
          <p:nvPr>
            <p:ph type="sldNum" sz="quarter" idx="12"/>
          </p:nvPr>
        </p:nvSpPr>
        <p:spPr/>
        <p:txBody>
          <a:bodyPr/>
          <a:lstStyle/>
          <a:p>
            <a:fld id="{400B66ED-EE6C-4E7E-848D-94DB84BF3115}" type="slidenum">
              <a:rPr lang="sv-SE" smtClean="0"/>
              <a:pPr/>
              <a:t>16</a:t>
            </a:fld>
            <a:endParaRPr lang="sv-SE"/>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Sannolikhetsfördelningar</a:t>
            </a:r>
            <a:endParaRPr lang="sv-SE" dirty="0"/>
          </a:p>
        </p:txBody>
      </p:sp>
      <p:sp>
        <p:nvSpPr>
          <p:cNvPr id="3" name="Platshållare för innehåll 2"/>
          <p:cNvSpPr>
            <a:spLocks noGrp="1"/>
          </p:cNvSpPr>
          <p:nvPr>
            <p:ph idx="1"/>
          </p:nvPr>
        </p:nvSpPr>
        <p:spPr/>
        <p:txBody>
          <a:bodyPr/>
          <a:lstStyle/>
          <a:p>
            <a:pPr marL="0" indent="0">
              <a:buNone/>
            </a:pPr>
            <a:r>
              <a:rPr lang="sv-SE" dirty="0" smtClean="0"/>
              <a:t>Utifrån ganska standardmässiga slumpförsök och experiment kan vi definiera de möjliga utfallen och dessas sannolikheter.</a:t>
            </a:r>
            <a:endParaRPr lang="sv-SE" sz="1050" dirty="0" smtClean="0"/>
          </a:p>
          <a:p>
            <a:pPr marL="0" indent="0">
              <a:buNone/>
            </a:pPr>
            <a:r>
              <a:rPr lang="sv-SE" dirty="0" smtClean="0">
                <a:latin typeface="Cambria Math"/>
                <a:ea typeface="Cambria Math"/>
              </a:rPr>
              <a:t>⟹</a:t>
            </a:r>
            <a:r>
              <a:rPr lang="sv-SE" dirty="0" smtClean="0"/>
              <a:t> dvs. stokastiska variabler</a:t>
            </a:r>
          </a:p>
          <a:p>
            <a:pPr marL="0" indent="0">
              <a:buNone/>
            </a:pPr>
            <a:endParaRPr lang="sv-SE" sz="1050" dirty="0" smtClean="0"/>
          </a:p>
          <a:p>
            <a:pPr marL="0" indent="0">
              <a:buNone/>
            </a:pPr>
            <a:r>
              <a:rPr lang="sv-SE" dirty="0" smtClean="0"/>
              <a:t>En funktion där man för ett givet utfall </a:t>
            </a:r>
            <a:r>
              <a:rPr lang="sv-SE" i="1" dirty="0" smtClean="0"/>
              <a:t>x</a:t>
            </a:r>
            <a:r>
              <a:rPr lang="sv-SE" dirty="0" smtClean="0"/>
              <a:t> kan beräkna sannolikheten att just det ska inträffa </a:t>
            </a:r>
            <a:r>
              <a:rPr lang="sv-SE" dirty="0" err="1" smtClean="0"/>
              <a:t>mha</a:t>
            </a:r>
            <a:r>
              <a:rPr lang="sv-SE" dirty="0" smtClean="0"/>
              <a:t> sannolikhetsfördelningen:</a:t>
            </a:r>
          </a:p>
          <a:p>
            <a:pPr marL="0" indent="0">
              <a:buNone/>
            </a:pPr>
            <a:endParaRPr lang="sv-SE" dirty="0" smtClean="0"/>
          </a:p>
          <a:p>
            <a:pPr marL="0" indent="0">
              <a:buNone/>
            </a:pPr>
            <a:r>
              <a:rPr lang="sv-SE" dirty="0" smtClean="0"/>
              <a:t>	</a:t>
            </a:r>
            <a:r>
              <a:rPr lang="sv-SE" b="1" i="1" dirty="0" smtClean="0">
                <a:solidFill>
                  <a:schemeClr val="tx2"/>
                </a:solidFill>
              </a:rPr>
              <a:t>f</a:t>
            </a:r>
            <a:r>
              <a:rPr lang="sv-SE" b="1" dirty="0" smtClean="0">
                <a:solidFill>
                  <a:schemeClr val="tx2"/>
                </a:solidFill>
              </a:rPr>
              <a:t>(</a:t>
            </a:r>
            <a:r>
              <a:rPr lang="sv-SE" b="1" i="1" dirty="0" smtClean="0">
                <a:solidFill>
                  <a:schemeClr val="tx2"/>
                </a:solidFill>
              </a:rPr>
              <a:t>x</a:t>
            </a:r>
            <a:r>
              <a:rPr lang="sv-SE" b="1" dirty="0" smtClean="0">
                <a:solidFill>
                  <a:schemeClr val="tx2"/>
                </a:solidFill>
              </a:rPr>
              <a:t>)  =  </a:t>
            </a:r>
            <a:r>
              <a:rPr lang="sv-SE" b="1" i="1" dirty="0" smtClean="0">
                <a:solidFill>
                  <a:schemeClr val="tx2"/>
                </a:solidFill>
              </a:rPr>
              <a:t>P</a:t>
            </a:r>
            <a:r>
              <a:rPr lang="sv-SE" b="1" dirty="0" smtClean="0">
                <a:solidFill>
                  <a:schemeClr val="tx2"/>
                </a:solidFill>
              </a:rPr>
              <a:t>(</a:t>
            </a:r>
            <a:r>
              <a:rPr lang="sv-SE" b="1" i="1" dirty="0" smtClean="0">
                <a:solidFill>
                  <a:schemeClr val="tx2"/>
                </a:solidFill>
              </a:rPr>
              <a:t>X</a:t>
            </a:r>
            <a:r>
              <a:rPr lang="sv-SE" b="1" dirty="0" smtClean="0">
                <a:solidFill>
                  <a:schemeClr val="tx2"/>
                </a:solidFill>
              </a:rPr>
              <a:t> = </a:t>
            </a:r>
            <a:r>
              <a:rPr lang="sv-SE" b="1" i="1" dirty="0" smtClean="0">
                <a:solidFill>
                  <a:schemeClr val="tx2"/>
                </a:solidFill>
              </a:rPr>
              <a:t>x</a:t>
            </a:r>
            <a:r>
              <a:rPr lang="sv-SE" b="1" dirty="0" smtClean="0">
                <a:solidFill>
                  <a:schemeClr val="tx2"/>
                </a:solidFill>
              </a:rPr>
              <a:t>)  =  sannolikheten</a:t>
            </a:r>
          </a:p>
          <a:p>
            <a:endParaRPr lang="sv-SE" dirty="0"/>
          </a:p>
        </p:txBody>
      </p:sp>
      <p:sp>
        <p:nvSpPr>
          <p:cNvPr id="4" name="Platshållare för datum 3"/>
          <p:cNvSpPr>
            <a:spLocks noGrp="1"/>
          </p:cNvSpPr>
          <p:nvPr>
            <p:ph type="dt" sz="half" idx="10"/>
          </p:nvPr>
        </p:nvSpPr>
        <p:spPr/>
        <p:txBody>
          <a:bodyPr/>
          <a:lstStyle/>
          <a:p>
            <a:fld id="{0D896800-4A8C-4345-9FC5-ECC705FE0393}"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innehåll 2"/>
          <p:cNvSpPr txBox="1">
            <a:spLocks/>
          </p:cNvSpPr>
          <p:nvPr/>
        </p:nvSpPr>
        <p:spPr>
          <a:xfrm>
            <a:off x="7596336" y="62068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SG1</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17</a:t>
            </a:fld>
            <a:endParaRPr lang="sv-SE"/>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Statistisk inferens</a:t>
            </a:r>
            <a:endParaRPr lang="sv-SE" dirty="0"/>
          </a:p>
        </p:txBody>
      </p:sp>
      <p:sp>
        <p:nvSpPr>
          <p:cNvPr id="3" name="Platshållare för innehåll 2"/>
          <p:cNvSpPr>
            <a:spLocks noGrp="1"/>
          </p:cNvSpPr>
          <p:nvPr>
            <p:ph idx="1"/>
          </p:nvPr>
        </p:nvSpPr>
        <p:spPr/>
        <p:txBody>
          <a:bodyPr/>
          <a:lstStyle/>
          <a:p>
            <a:pPr marL="0" indent="0">
              <a:buNone/>
            </a:pPr>
            <a:endParaRPr lang="sv-SE" b="1" i="1" dirty="0" smtClean="0">
              <a:solidFill>
                <a:schemeClr val="accent4">
                  <a:lumMod val="75000"/>
                </a:schemeClr>
              </a:solidFill>
            </a:endParaRPr>
          </a:p>
          <a:p>
            <a:pPr marL="0" indent="0" algn="ctr">
              <a:buNone/>
            </a:pPr>
            <a:r>
              <a:rPr lang="sv-SE" b="1" i="1" dirty="0" smtClean="0">
                <a:solidFill>
                  <a:schemeClr val="accent4">
                    <a:lumMod val="75000"/>
                  </a:schemeClr>
                </a:solidFill>
              </a:rPr>
              <a:t>Inferens = slutledning</a:t>
            </a:r>
            <a:r>
              <a:rPr lang="sv-SE" dirty="0" smtClean="0"/>
              <a:t>, att dra en slutsats</a:t>
            </a:r>
          </a:p>
          <a:p>
            <a:pPr marL="361950" indent="-361950">
              <a:spcBef>
                <a:spcPts val="1800"/>
              </a:spcBef>
            </a:pPr>
            <a:r>
              <a:rPr lang="sv-SE" dirty="0" smtClean="0"/>
              <a:t>En slutledning är en process vid vilken man från ett antal premisser och i kraft av en slutledningsregel framställer en slutsats.</a:t>
            </a:r>
          </a:p>
          <a:p>
            <a:pPr marL="361950" indent="-361950">
              <a:spcBef>
                <a:spcPts val="1800"/>
              </a:spcBef>
            </a:pPr>
            <a:r>
              <a:rPr lang="sv-SE" b="1" i="1" dirty="0" smtClean="0">
                <a:solidFill>
                  <a:schemeClr val="tx2"/>
                </a:solidFill>
              </a:rPr>
              <a:t>Statistisk inferens</a:t>
            </a:r>
            <a:r>
              <a:rPr lang="sv-SE" dirty="0" smtClean="0"/>
              <a:t> handlar om slutledning om det generella </a:t>
            </a:r>
            <a:r>
              <a:rPr lang="sv-SE" dirty="0" err="1" smtClean="0"/>
              <a:t>mha</a:t>
            </a:r>
            <a:r>
              <a:rPr lang="sv-SE" dirty="0" smtClean="0"/>
              <a:t> av en ändlig uppsättning observationer, dvs. ett </a:t>
            </a:r>
            <a:r>
              <a:rPr lang="sv-SE" b="1" i="1" dirty="0" smtClean="0">
                <a:solidFill>
                  <a:schemeClr val="tx2"/>
                </a:solidFill>
              </a:rPr>
              <a:t>stickprov</a:t>
            </a:r>
            <a:r>
              <a:rPr lang="sv-SE" dirty="0" smtClean="0"/>
              <a:t>, samt </a:t>
            </a:r>
            <a:r>
              <a:rPr lang="sv-SE" b="1" i="1" dirty="0" smtClean="0">
                <a:solidFill>
                  <a:schemeClr val="tx2"/>
                </a:solidFill>
              </a:rPr>
              <a:t>osäkerheten</a:t>
            </a:r>
            <a:r>
              <a:rPr lang="sv-SE" dirty="0" smtClean="0"/>
              <a:t> kring slutsatsen.</a:t>
            </a:r>
          </a:p>
          <a:p>
            <a:endParaRPr lang="sv-SE" dirty="0"/>
          </a:p>
        </p:txBody>
      </p:sp>
      <p:sp>
        <p:nvSpPr>
          <p:cNvPr id="4" name="Platshållare för datum 3"/>
          <p:cNvSpPr>
            <a:spLocks noGrp="1"/>
          </p:cNvSpPr>
          <p:nvPr>
            <p:ph type="dt" sz="half" idx="10"/>
          </p:nvPr>
        </p:nvSpPr>
        <p:spPr/>
        <p:txBody>
          <a:bodyPr/>
          <a:lstStyle/>
          <a:p>
            <a:fld id="{DD87D93B-19EA-448E-A20E-E56BFD570EEA}"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innehåll 2"/>
          <p:cNvSpPr txBox="1">
            <a:spLocks/>
          </p:cNvSpPr>
          <p:nvPr/>
        </p:nvSpPr>
        <p:spPr>
          <a:xfrm>
            <a:off x="7596336" y="62068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SG2</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18</a:t>
            </a:fld>
            <a:endParaRPr lang="sv-SE"/>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Statistisk inferens, forts.</a:t>
            </a:r>
            <a:endParaRPr lang="sv-SE" dirty="0"/>
          </a:p>
        </p:txBody>
      </p:sp>
      <p:sp>
        <p:nvSpPr>
          <p:cNvPr id="3" name="Platshållare för innehåll 2"/>
          <p:cNvSpPr>
            <a:spLocks noGrp="1"/>
          </p:cNvSpPr>
          <p:nvPr>
            <p:ph idx="1"/>
          </p:nvPr>
        </p:nvSpPr>
        <p:spPr/>
        <p:txBody>
          <a:bodyPr/>
          <a:lstStyle/>
          <a:p>
            <a:pPr marL="361950" indent="-361950"/>
            <a:endParaRPr lang="sv-SE" dirty="0" smtClean="0"/>
          </a:p>
          <a:p>
            <a:pPr marL="361950" indent="-361950"/>
            <a:r>
              <a:rPr lang="sv-SE" dirty="0" err="1" smtClean="0"/>
              <a:t>Inferensteori</a:t>
            </a:r>
            <a:r>
              <a:rPr lang="sv-SE" dirty="0" smtClean="0"/>
              <a:t> baseras på sannolikhetsteorin.</a:t>
            </a:r>
          </a:p>
          <a:p>
            <a:pPr marL="361950" indent="-361950"/>
            <a:r>
              <a:rPr lang="sv-SE" dirty="0" smtClean="0"/>
              <a:t>Kvantifiering av </a:t>
            </a:r>
            <a:r>
              <a:rPr lang="sv-SE" b="1" i="1" dirty="0" smtClean="0">
                <a:solidFill>
                  <a:schemeClr val="tx2"/>
                </a:solidFill>
              </a:rPr>
              <a:t>osäkerheten</a:t>
            </a:r>
            <a:r>
              <a:rPr lang="sv-SE" dirty="0" smtClean="0"/>
              <a:t> i slutsatserna, dvs. ge ett mått på hur säkert/osäkert ett resultat är.</a:t>
            </a:r>
          </a:p>
          <a:p>
            <a:pPr marL="361950" indent="-361950"/>
            <a:r>
              <a:rPr lang="sv-SE" dirty="0" smtClean="0"/>
              <a:t>Underlag för prediktioner och beslut.</a:t>
            </a:r>
          </a:p>
          <a:p>
            <a:pPr marL="0" indent="0">
              <a:buNone/>
            </a:pPr>
            <a:endParaRPr lang="sv-SE" sz="400" dirty="0" smtClean="0"/>
          </a:p>
          <a:p>
            <a:pPr marL="361950" indent="-361950"/>
            <a:r>
              <a:rPr lang="sv-SE" i="1" dirty="0" smtClean="0">
                <a:solidFill>
                  <a:schemeClr val="accent4">
                    <a:lumMod val="75000"/>
                  </a:schemeClr>
                </a:solidFill>
              </a:rPr>
              <a:t>Vad är den genomsnittliga inkomsten i Stockholm?</a:t>
            </a:r>
          </a:p>
          <a:p>
            <a:pPr marL="361950" indent="-361950"/>
            <a:r>
              <a:rPr lang="sv-SE" i="1" dirty="0" smtClean="0">
                <a:solidFill>
                  <a:schemeClr val="accent4">
                    <a:lumMod val="75000"/>
                  </a:schemeClr>
                </a:solidFill>
              </a:rPr>
              <a:t>Är det säkert att Centern har gått upp?</a:t>
            </a:r>
          </a:p>
          <a:p>
            <a:pPr marL="361950" indent="-361950"/>
            <a:r>
              <a:rPr lang="sv-SE" i="1" dirty="0" smtClean="0">
                <a:solidFill>
                  <a:schemeClr val="accent4">
                    <a:lumMod val="75000"/>
                  </a:schemeClr>
                </a:solidFill>
              </a:rPr>
              <a:t>Ska jag köpa aktie A eller B? Eller en portfölj?</a:t>
            </a:r>
          </a:p>
        </p:txBody>
      </p:sp>
      <p:sp>
        <p:nvSpPr>
          <p:cNvPr id="4" name="Platshållare för datum 3"/>
          <p:cNvSpPr>
            <a:spLocks noGrp="1"/>
          </p:cNvSpPr>
          <p:nvPr>
            <p:ph type="dt" sz="half" idx="10"/>
          </p:nvPr>
        </p:nvSpPr>
        <p:spPr/>
        <p:txBody>
          <a:bodyPr/>
          <a:lstStyle/>
          <a:p>
            <a:fld id="{6BFF0D0A-9645-4EB9-96F0-FA81974319DD}"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innehåll 2"/>
          <p:cNvSpPr txBox="1">
            <a:spLocks/>
          </p:cNvSpPr>
          <p:nvPr/>
        </p:nvSpPr>
        <p:spPr>
          <a:xfrm>
            <a:off x="7596336" y="62068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SG2</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19</a:t>
            </a:fld>
            <a:endParaRPr lang="sv-SE"/>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Webbsajt och kursinfo</a:t>
            </a:r>
            <a:endParaRPr lang="sv-SE" dirty="0"/>
          </a:p>
        </p:txBody>
      </p:sp>
      <p:sp>
        <p:nvSpPr>
          <p:cNvPr id="3" name="Platshållare för innehåll 2"/>
          <p:cNvSpPr>
            <a:spLocks noGrp="1"/>
          </p:cNvSpPr>
          <p:nvPr>
            <p:ph idx="1"/>
          </p:nvPr>
        </p:nvSpPr>
        <p:spPr>
          <a:xfrm>
            <a:off x="597600" y="1310400"/>
            <a:ext cx="8294880" cy="4316400"/>
          </a:xfrm>
        </p:spPr>
        <p:txBody>
          <a:bodyPr>
            <a:noAutofit/>
          </a:bodyPr>
          <a:lstStyle/>
          <a:p>
            <a:endParaRPr lang="sv-SE" dirty="0" smtClean="0">
              <a:hlinkClick r:id="rId2"/>
            </a:endParaRPr>
          </a:p>
          <a:p>
            <a:r>
              <a:rPr lang="sv-SE" dirty="0" smtClean="0">
                <a:hlinkClick r:id="rId2"/>
              </a:rPr>
              <a:t>http://www.statistics.su.se</a:t>
            </a:r>
            <a:r>
              <a:rPr lang="sv-SE" dirty="0" smtClean="0"/>
              <a:t>  </a:t>
            </a:r>
          </a:p>
          <a:p>
            <a:pPr>
              <a:buNone/>
            </a:pPr>
            <a:r>
              <a:rPr lang="sv-SE" dirty="0" smtClean="0">
                <a:latin typeface="Cambria Math"/>
                <a:ea typeface="Cambria Math"/>
              </a:rPr>
              <a:t>	⟹</a:t>
            </a:r>
            <a:r>
              <a:rPr lang="sv-SE" dirty="0" smtClean="0"/>
              <a:t>  Student </a:t>
            </a:r>
            <a:r>
              <a:rPr lang="sv-SE" dirty="0" smtClean="0">
                <a:latin typeface="Cambria Math"/>
                <a:ea typeface="Cambria Math"/>
              </a:rPr>
              <a:t>⟹</a:t>
            </a:r>
            <a:r>
              <a:rPr lang="sv-SE" dirty="0" smtClean="0"/>
              <a:t> Kurshemsidor </a:t>
            </a:r>
            <a:r>
              <a:rPr lang="sv-SE" dirty="0" smtClean="0">
                <a:latin typeface="Cambria Math"/>
                <a:ea typeface="Cambria Math"/>
              </a:rPr>
              <a:t>⟹</a:t>
            </a:r>
            <a:r>
              <a:rPr lang="sv-SE" dirty="0" smtClean="0"/>
              <a:t> Statistikens grunder, dagtid</a:t>
            </a:r>
          </a:p>
          <a:p>
            <a:r>
              <a:rPr lang="sv-SE" dirty="0" smtClean="0"/>
              <a:t>Läs kursbeskrivningen!</a:t>
            </a:r>
          </a:p>
          <a:p>
            <a:endParaRPr lang="sv-SE" dirty="0" smtClean="0"/>
          </a:p>
          <a:p>
            <a:r>
              <a:rPr lang="sv-SE" dirty="0" smtClean="0"/>
              <a:t>MONDO:</a:t>
            </a:r>
          </a:p>
          <a:p>
            <a:r>
              <a:rPr lang="sv-SE" dirty="0" smtClean="0">
                <a:hlinkClick r:id="rId3"/>
              </a:rPr>
              <a:t>https://mondo.su.se/portal</a:t>
            </a:r>
            <a:r>
              <a:rPr lang="sv-SE" dirty="0" smtClean="0"/>
              <a:t>  </a:t>
            </a:r>
          </a:p>
          <a:p>
            <a:r>
              <a:rPr lang="sv-SE" dirty="0" smtClean="0">
                <a:latin typeface="Cambria Math"/>
                <a:ea typeface="Cambria Math"/>
              </a:rPr>
              <a:t>⟹</a:t>
            </a:r>
            <a:r>
              <a:rPr lang="sv-SE" dirty="0" smtClean="0"/>
              <a:t> Logga in, välj kursen/fliken ”Statistikens grunder, dag”</a:t>
            </a:r>
          </a:p>
          <a:p>
            <a:endParaRPr lang="sv-SE" dirty="0"/>
          </a:p>
        </p:txBody>
      </p:sp>
      <p:sp>
        <p:nvSpPr>
          <p:cNvPr id="4" name="Platshållare för sidfot 3"/>
          <p:cNvSpPr>
            <a:spLocks noGrp="1"/>
          </p:cNvSpPr>
          <p:nvPr>
            <p:ph type="ftr" sz="quarter" idx="11"/>
          </p:nvPr>
        </p:nvSpPr>
        <p:spPr/>
        <p:txBody>
          <a:bodyPr/>
          <a:lstStyle/>
          <a:p>
            <a:r>
              <a:rPr lang="sv-SE" smtClean="0"/>
              <a:t>Michael Carlson, Statistiska institutionen</a:t>
            </a:r>
            <a:endParaRPr lang="sv-SE"/>
          </a:p>
        </p:txBody>
      </p:sp>
      <p:sp>
        <p:nvSpPr>
          <p:cNvPr id="5" name="Platshållare för datum 4"/>
          <p:cNvSpPr>
            <a:spLocks noGrp="1"/>
          </p:cNvSpPr>
          <p:nvPr>
            <p:ph type="dt" sz="half" idx="10"/>
          </p:nvPr>
        </p:nvSpPr>
        <p:spPr/>
        <p:txBody>
          <a:bodyPr/>
          <a:lstStyle/>
          <a:p>
            <a:fld id="{B4D93BF9-BEB1-4F7B-B7C8-8A94E42AADAC}" type="datetime1">
              <a:rPr lang="sv-SE" smtClean="0"/>
              <a:t>2013-09-02</a:t>
            </a:fld>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2</a:t>
            </a:fld>
            <a:endParaRPr lang="sv-SE"/>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Statistisk inferens, forts.</a:t>
            </a:r>
            <a:endParaRPr lang="sv-SE" dirty="0"/>
          </a:p>
        </p:txBody>
      </p:sp>
      <p:sp>
        <p:nvSpPr>
          <p:cNvPr id="3" name="Platshållare för innehåll 2"/>
          <p:cNvSpPr>
            <a:spLocks noGrp="1"/>
          </p:cNvSpPr>
          <p:nvPr>
            <p:ph idx="1"/>
          </p:nvPr>
        </p:nvSpPr>
        <p:spPr/>
        <p:txBody>
          <a:bodyPr/>
          <a:lstStyle/>
          <a:p>
            <a:pPr marL="358775" indent="-358775">
              <a:spcBef>
                <a:spcPts val="1800"/>
              </a:spcBef>
            </a:pPr>
            <a:endParaRPr lang="sv-SE" dirty="0" smtClean="0"/>
          </a:p>
          <a:p>
            <a:pPr marL="358775" indent="-358775">
              <a:spcBef>
                <a:spcPts val="480"/>
              </a:spcBef>
            </a:pPr>
            <a:r>
              <a:rPr lang="sv-SE" b="1" i="1" dirty="0" smtClean="0"/>
              <a:t>Punktskattning</a:t>
            </a:r>
            <a:r>
              <a:rPr lang="sv-SE" dirty="0" smtClean="0"/>
              <a:t> </a:t>
            </a:r>
          </a:p>
          <a:p>
            <a:pPr marL="758825" lvl="1" indent="-358775"/>
            <a:r>
              <a:rPr lang="sv-SE" i="1" dirty="0" smtClean="0">
                <a:solidFill>
                  <a:schemeClr val="tx2"/>
                </a:solidFill>
              </a:rPr>
              <a:t>skatta genomsnittlig inkomst för män och kvinnor</a:t>
            </a:r>
          </a:p>
          <a:p>
            <a:pPr marL="358775" indent="-358775">
              <a:spcBef>
                <a:spcPts val="1800"/>
              </a:spcBef>
            </a:pPr>
            <a:r>
              <a:rPr lang="sv-SE" b="1" i="1" dirty="0" smtClean="0"/>
              <a:t>Intervallskattning</a:t>
            </a:r>
            <a:r>
              <a:rPr lang="sv-SE" dirty="0" smtClean="0"/>
              <a:t> </a:t>
            </a:r>
          </a:p>
          <a:p>
            <a:pPr marL="758825" lvl="1" indent="-358775"/>
            <a:r>
              <a:rPr lang="sv-SE" i="1" dirty="0" smtClean="0">
                <a:solidFill>
                  <a:schemeClr val="tx2"/>
                </a:solidFill>
              </a:rPr>
              <a:t>ge ett osäkerhetsintervall för skillnaden i inkomst</a:t>
            </a:r>
          </a:p>
          <a:p>
            <a:pPr marL="358775" indent="-358775">
              <a:spcBef>
                <a:spcPts val="1800"/>
              </a:spcBef>
            </a:pPr>
            <a:r>
              <a:rPr lang="sv-SE" b="1" i="1" dirty="0" smtClean="0"/>
              <a:t>Hypotesprövning</a:t>
            </a:r>
          </a:p>
          <a:p>
            <a:pPr marL="758825" lvl="1" indent="-358775"/>
            <a:r>
              <a:rPr lang="sv-SE" i="1" dirty="0" smtClean="0">
                <a:solidFill>
                  <a:schemeClr val="tx2"/>
                </a:solidFill>
              </a:rPr>
              <a:t>pröva om det är statistiskt säkerställt att män har högre inkomst än kvinnor</a:t>
            </a:r>
          </a:p>
          <a:p>
            <a:pPr marL="758825" lvl="1" indent="-358775"/>
            <a:r>
              <a:rPr lang="sv-SE" i="1" dirty="0" smtClean="0">
                <a:solidFill>
                  <a:schemeClr val="tx2"/>
                </a:solidFill>
              </a:rPr>
              <a:t>pröva om val av bilmärke är oberoende av ålder</a:t>
            </a:r>
          </a:p>
        </p:txBody>
      </p:sp>
      <p:sp>
        <p:nvSpPr>
          <p:cNvPr id="4" name="Platshållare för datum 3"/>
          <p:cNvSpPr>
            <a:spLocks noGrp="1"/>
          </p:cNvSpPr>
          <p:nvPr>
            <p:ph type="dt" sz="half" idx="10"/>
          </p:nvPr>
        </p:nvSpPr>
        <p:spPr/>
        <p:txBody>
          <a:bodyPr/>
          <a:lstStyle/>
          <a:p>
            <a:fld id="{5E845F16-45FC-4D26-B29A-F4ABDFC925C1}"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innehåll 2"/>
          <p:cNvSpPr txBox="1">
            <a:spLocks/>
          </p:cNvSpPr>
          <p:nvPr/>
        </p:nvSpPr>
        <p:spPr>
          <a:xfrm>
            <a:off x="7596336" y="620688"/>
            <a:ext cx="840141" cy="483876"/>
          </a:xfrm>
          <a:prstGeom prst="rect">
            <a:avLst/>
          </a:prstGeom>
          <a:solidFill>
            <a:srgbClr val="C00000"/>
          </a:solidFill>
        </p:spPr>
        <p:txBody>
          <a:bodyPr vert="horz" lIns="91440" tIns="45720" rIns="91440" bIns="45720" rtlCol="0">
            <a:normAutofit fontScale="9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1" i="0" u="none" strike="noStrike" kern="1200" cap="none" spc="0" normalizeH="0" baseline="0" noProof="0" dirty="0" smtClean="0">
                <a:ln>
                  <a:noFill/>
                </a:ln>
                <a:solidFill>
                  <a:schemeClr val="bg1"/>
                </a:solidFill>
                <a:effectLst/>
                <a:uLnTx/>
                <a:uFillTx/>
                <a:latin typeface="+mn-lt"/>
                <a:ea typeface="+mn-ea"/>
                <a:cs typeface="+mn-cs"/>
              </a:rPr>
              <a:t>SG2</a:t>
            </a:r>
            <a:endParaRPr kumimoji="0" lang="sv-SE" sz="3200" b="1" i="0" u="none" strike="noStrike" kern="1200" cap="none" spc="0" normalizeH="0" baseline="0" noProof="0" dirty="0">
              <a:ln>
                <a:noFill/>
              </a:ln>
              <a:solidFill>
                <a:schemeClr val="bg1"/>
              </a:solidFill>
              <a:effectLst/>
              <a:uLnTx/>
              <a:uFillTx/>
              <a:latin typeface="+mn-lt"/>
              <a:ea typeface="+mn-ea"/>
              <a:cs typeface="+mn-cs"/>
            </a:endParaRP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20</a:t>
            </a:fld>
            <a:endParaRPr lang="sv-SE"/>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Studiebesök på SCB</a:t>
            </a:r>
            <a:endParaRPr lang="sv-SE" dirty="0"/>
          </a:p>
        </p:txBody>
      </p:sp>
      <p:sp>
        <p:nvSpPr>
          <p:cNvPr id="3" name="Platshållare för innehåll 2"/>
          <p:cNvSpPr>
            <a:spLocks noGrp="1"/>
          </p:cNvSpPr>
          <p:nvPr>
            <p:ph idx="1"/>
          </p:nvPr>
        </p:nvSpPr>
        <p:spPr/>
        <p:txBody>
          <a:bodyPr/>
          <a:lstStyle/>
          <a:p>
            <a:endParaRPr lang="sv-SE" dirty="0" smtClean="0"/>
          </a:p>
          <a:p>
            <a:r>
              <a:rPr lang="sv-SE" dirty="0" smtClean="0"/>
              <a:t>7 oktober kl 13-15, anmälan till </a:t>
            </a:r>
            <a:r>
              <a:rPr lang="sv-SE" dirty="0" err="1" smtClean="0">
                <a:hlinkClick r:id="rId2"/>
              </a:rPr>
              <a:t>studievagledare@stat.su.se</a:t>
            </a:r>
            <a:r>
              <a:rPr lang="sv-SE" dirty="0" smtClean="0"/>
              <a:t> senast 1 oktober</a:t>
            </a:r>
          </a:p>
          <a:p>
            <a:pPr>
              <a:buNone/>
            </a:pPr>
            <a:endParaRPr lang="sv-SE" dirty="0" smtClean="0"/>
          </a:p>
          <a:p>
            <a:pPr>
              <a:buNone/>
            </a:pPr>
            <a:r>
              <a:rPr lang="sv-SE" dirty="0" smtClean="0"/>
              <a:t>	Först till kvarn, mer information kommer!</a:t>
            </a:r>
            <a:endParaRPr lang="sv-SE" dirty="0"/>
          </a:p>
        </p:txBody>
      </p:sp>
      <p:sp>
        <p:nvSpPr>
          <p:cNvPr id="4" name="Platshållare för datum 3"/>
          <p:cNvSpPr>
            <a:spLocks noGrp="1"/>
          </p:cNvSpPr>
          <p:nvPr>
            <p:ph type="dt" sz="half" idx="10"/>
          </p:nvPr>
        </p:nvSpPr>
        <p:spPr/>
        <p:txBody>
          <a:bodyPr/>
          <a:lstStyle/>
          <a:p>
            <a:fld id="{A8F5BE0C-8D61-4775-B4DD-CB804A2DB2F9}"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21</a:t>
            </a:fld>
            <a:endParaRPr lang="sv-SE"/>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Inledning till Statistik, N Kap 1</a:t>
            </a:r>
            <a:endParaRPr lang="sv-SE" dirty="0"/>
          </a:p>
        </p:txBody>
      </p:sp>
      <p:sp>
        <p:nvSpPr>
          <p:cNvPr id="3" name="Platshållare för innehåll 2"/>
          <p:cNvSpPr>
            <a:spLocks noGrp="1"/>
          </p:cNvSpPr>
          <p:nvPr>
            <p:ph idx="1"/>
          </p:nvPr>
        </p:nvSpPr>
        <p:spPr/>
        <p:txBody>
          <a:bodyPr>
            <a:noAutofit/>
          </a:bodyPr>
          <a:lstStyle/>
          <a:p>
            <a:pPr marL="0" indent="0">
              <a:buNone/>
            </a:pPr>
            <a:r>
              <a:rPr lang="sv-SE" dirty="0" smtClean="0"/>
              <a:t>Att lära sig något från </a:t>
            </a:r>
            <a:r>
              <a:rPr lang="sv-SE" b="1" i="1" dirty="0" smtClean="0">
                <a:solidFill>
                  <a:schemeClr val="accent4">
                    <a:lumMod val="75000"/>
                  </a:schemeClr>
                </a:solidFill>
              </a:rPr>
              <a:t>observationer</a:t>
            </a:r>
          </a:p>
          <a:p>
            <a:r>
              <a:rPr lang="sv-SE" dirty="0" smtClean="0"/>
              <a:t>Sammanfatta erfarenheter</a:t>
            </a:r>
          </a:p>
          <a:p>
            <a:r>
              <a:rPr lang="sv-SE" dirty="0" smtClean="0"/>
              <a:t>Dra slutsatser (inferens)</a:t>
            </a:r>
          </a:p>
          <a:p>
            <a:r>
              <a:rPr lang="sv-SE" dirty="0" smtClean="0"/>
              <a:t>Göra förutsägelser (prediktion)</a:t>
            </a:r>
          </a:p>
          <a:p>
            <a:r>
              <a:rPr lang="sv-SE" dirty="0" smtClean="0"/>
              <a:t>Fatta beslut</a:t>
            </a:r>
          </a:p>
          <a:p>
            <a:endParaRPr lang="sv-SE" dirty="0" smtClean="0"/>
          </a:p>
          <a:p>
            <a:r>
              <a:rPr lang="sv-SE" dirty="0" smtClean="0"/>
              <a:t>Typiskt </a:t>
            </a:r>
            <a:r>
              <a:rPr lang="sv-SE" b="1" i="1" dirty="0" smtClean="0">
                <a:solidFill>
                  <a:schemeClr val="tx2"/>
                </a:solidFill>
              </a:rPr>
              <a:t>ofullständig information</a:t>
            </a:r>
          </a:p>
          <a:p>
            <a:pPr lvl="1"/>
            <a:r>
              <a:rPr lang="sv-SE" dirty="0" smtClean="0"/>
              <a:t>Vi kan inte fråga alla, vi har inte tid att pröva varje kombination</a:t>
            </a:r>
          </a:p>
          <a:p>
            <a:pPr>
              <a:spcBef>
                <a:spcPts val="1200"/>
              </a:spcBef>
              <a:buNone/>
            </a:pPr>
            <a:r>
              <a:rPr lang="sv-SE" dirty="0" smtClean="0">
                <a:latin typeface="Cambria Math"/>
                <a:ea typeface="Cambria Math"/>
              </a:rPr>
              <a:t>			⟹</a:t>
            </a:r>
            <a:r>
              <a:rPr lang="sv-SE" dirty="0" smtClean="0"/>
              <a:t> Statistiska metoder!</a:t>
            </a:r>
          </a:p>
        </p:txBody>
      </p:sp>
      <p:sp>
        <p:nvSpPr>
          <p:cNvPr id="4" name="Platshållare för datum 3"/>
          <p:cNvSpPr>
            <a:spLocks noGrp="1"/>
          </p:cNvSpPr>
          <p:nvPr>
            <p:ph type="dt" sz="half" idx="10"/>
          </p:nvPr>
        </p:nvSpPr>
        <p:spPr/>
        <p:txBody>
          <a:bodyPr/>
          <a:lstStyle/>
          <a:p>
            <a:fld id="{C5ABCF60-66B3-4B66-B702-B7BAB0DAD3B1}"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22</a:t>
            </a:fld>
            <a:endParaRPr lang="sv-SE"/>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Ofullständig information</a:t>
            </a:r>
            <a:endParaRPr lang="sv-SE" dirty="0"/>
          </a:p>
        </p:txBody>
      </p:sp>
      <p:sp>
        <p:nvSpPr>
          <p:cNvPr id="4" name="Platshållare för datum 3"/>
          <p:cNvSpPr>
            <a:spLocks noGrp="1"/>
          </p:cNvSpPr>
          <p:nvPr>
            <p:ph type="dt" sz="half" idx="10"/>
          </p:nvPr>
        </p:nvSpPr>
        <p:spPr/>
        <p:txBody>
          <a:bodyPr/>
          <a:lstStyle/>
          <a:p>
            <a:fld id="{F8447E05-CFD7-4B0D-89D3-C2E6EE2020E2}"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grpSp>
        <p:nvGrpSpPr>
          <p:cNvPr id="7" name="Grupp 6"/>
          <p:cNvGrpSpPr/>
          <p:nvPr/>
        </p:nvGrpSpPr>
        <p:grpSpPr>
          <a:xfrm>
            <a:off x="2217834" y="1556792"/>
            <a:ext cx="4928882" cy="2304256"/>
            <a:chOff x="1929802" y="1700808"/>
            <a:chExt cx="4928882" cy="2304256"/>
          </a:xfrm>
        </p:grpSpPr>
        <p:sp>
          <p:nvSpPr>
            <p:cNvPr id="8" name="Text Box 22"/>
            <p:cNvSpPr txBox="1">
              <a:spLocks noChangeArrowheads="1"/>
            </p:cNvSpPr>
            <p:nvPr/>
          </p:nvSpPr>
          <p:spPr bwMode="auto">
            <a:xfrm>
              <a:off x="2021940" y="2028258"/>
              <a:ext cx="1800621" cy="707886"/>
            </a:xfrm>
            <a:prstGeom prst="rect">
              <a:avLst/>
            </a:prstGeom>
            <a:noFill/>
            <a:ln w="12700" algn="ctr">
              <a:noFill/>
              <a:miter lim="800000"/>
              <a:headEnd/>
              <a:tailEnd/>
            </a:ln>
          </p:spPr>
          <p:txBody>
            <a:bodyPr wrap="none">
              <a:spAutoFit/>
            </a:bodyPr>
            <a:lstStyle/>
            <a:p>
              <a:pPr algn="ctr"/>
              <a:r>
                <a:rPr lang="sv-SE" sz="2000" dirty="0">
                  <a:latin typeface="Verdana" pitchFamily="34" charset="0"/>
                  <a:ea typeface="Verdana" pitchFamily="34" charset="0"/>
                  <a:cs typeface="Verdana" pitchFamily="34" charset="0"/>
                </a:rPr>
                <a:t>Population </a:t>
              </a:r>
              <a:r>
                <a:rPr lang="sv-SE" sz="2000" i="1" dirty="0">
                  <a:latin typeface="Verdana" pitchFamily="34" charset="0"/>
                  <a:ea typeface="Verdana" pitchFamily="34" charset="0"/>
                  <a:cs typeface="Verdana" pitchFamily="34" charset="0"/>
                </a:rPr>
                <a:t>U</a:t>
              </a:r>
            </a:p>
            <a:p>
              <a:pPr algn="ctr"/>
              <a:r>
                <a:rPr lang="sv-SE" sz="2000" dirty="0" err="1">
                  <a:latin typeface="Verdana" pitchFamily="34" charset="0"/>
                  <a:ea typeface="Verdana" pitchFamily="34" charset="0"/>
                  <a:cs typeface="Verdana" pitchFamily="34" charset="0"/>
                </a:rPr>
                <a:t>stlk</a:t>
              </a:r>
              <a:r>
                <a:rPr lang="sv-SE" sz="2000" dirty="0">
                  <a:latin typeface="Verdana" pitchFamily="34" charset="0"/>
                  <a:ea typeface="Verdana" pitchFamily="34" charset="0"/>
                  <a:cs typeface="Verdana" pitchFamily="34" charset="0"/>
                </a:rPr>
                <a:t> = </a:t>
              </a:r>
              <a:r>
                <a:rPr lang="sv-SE" sz="2000" i="1" dirty="0">
                  <a:latin typeface="Verdana" pitchFamily="34" charset="0"/>
                  <a:ea typeface="Verdana" pitchFamily="34" charset="0"/>
                  <a:cs typeface="Verdana" pitchFamily="34" charset="0"/>
                </a:rPr>
                <a:t>N</a:t>
              </a:r>
            </a:p>
          </p:txBody>
        </p:sp>
        <p:sp>
          <p:nvSpPr>
            <p:cNvPr id="9" name="Text Box 23"/>
            <p:cNvSpPr txBox="1">
              <a:spLocks noChangeArrowheads="1"/>
            </p:cNvSpPr>
            <p:nvPr/>
          </p:nvSpPr>
          <p:spPr bwMode="auto">
            <a:xfrm>
              <a:off x="4997066" y="3150789"/>
              <a:ext cx="1614288" cy="707886"/>
            </a:xfrm>
            <a:prstGeom prst="rect">
              <a:avLst/>
            </a:prstGeom>
            <a:noFill/>
            <a:ln w="12700" algn="ctr">
              <a:noFill/>
              <a:miter lim="800000"/>
              <a:headEnd/>
              <a:tailEnd/>
            </a:ln>
          </p:spPr>
          <p:txBody>
            <a:bodyPr wrap="none">
              <a:spAutoFit/>
            </a:bodyPr>
            <a:lstStyle/>
            <a:p>
              <a:pPr algn="ctr"/>
              <a:r>
                <a:rPr lang="sv-SE" sz="2000" dirty="0">
                  <a:latin typeface="Verdana" pitchFamily="34" charset="0"/>
                  <a:ea typeface="Verdana" pitchFamily="34" charset="0"/>
                  <a:cs typeface="Verdana" pitchFamily="34" charset="0"/>
                </a:rPr>
                <a:t>Stickprov </a:t>
              </a:r>
              <a:r>
                <a:rPr lang="sv-SE" sz="2000" i="1" dirty="0">
                  <a:latin typeface="Verdana" pitchFamily="34" charset="0"/>
                  <a:ea typeface="Verdana" pitchFamily="34" charset="0"/>
                  <a:cs typeface="Verdana" pitchFamily="34" charset="0"/>
                </a:rPr>
                <a:t>s</a:t>
              </a:r>
            </a:p>
            <a:p>
              <a:pPr algn="ctr"/>
              <a:r>
                <a:rPr lang="sv-SE" sz="2000" dirty="0" err="1">
                  <a:latin typeface="Verdana" pitchFamily="34" charset="0"/>
                  <a:ea typeface="Verdana" pitchFamily="34" charset="0"/>
                  <a:cs typeface="Verdana" pitchFamily="34" charset="0"/>
                </a:rPr>
                <a:t>stlk</a:t>
              </a:r>
              <a:r>
                <a:rPr lang="sv-SE" sz="2000" dirty="0">
                  <a:latin typeface="Verdana" pitchFamily="34" charset="0"/>
                  <a:ea typeface="Verdana" pitchFamily="34" charset="0"/>
                  <a:cs typeface="Verdana" pitchFamily="34" charset="0"/>
                </a:rPr>
                <a:t> = </a:t>
              </a:r>
              <a:r>
                <a:rPr lang="sv-SE" sz="2000" i="1" dirty="0">
                  <a:latin typeface="Verdana" pitchFamily="34" charset="0"/>
                  <a:ea typeface="Verdana" pitchFamily="34" charset="0"/>
                  <a:cs typeface="Verdana" pitchFamily="34" charset="0"/>
                </a:rPr>
                <a:t>n</a:t>
              </a:r>
            </a:p>
          </p:txBody>
        </p:sp>
        <p:sp>
          <p:nvSpPr>
            <p:cNvPr id="10" name="AutoShape 25"/>
            <p:cNvSpPr>
              <a:spLocks noChangeArrowheads="1"/>
            </p:cNvSpPr>
            <p:nvPr/>
          </p:nvSpPr>
          <p:spPr bwMode="auto">
            <a:xfrm rot="2142114">
              <a:off x="3980051" y="2600283"/>
              <a:ext cx="955861" cy="794802"/>
            </a:xfrm>
            <a:prstGeom prst="rightArrow">
              <a:avLst>
                <a:gd name="adj1" fmla="val 50000"/>
                <a:gd name="adj2" fmla="val 62363"/>
              </a:avLst>
            </a:prstGeom>
            <a:solidFill>
              <a:srgbClr val="C0C0C0"/>
            </a:solidFill>
            <a:ln w="12700" algn="ctr">
              <a:solidFill>
                <a:schemeClr val="tx1"/>
              </a:solidFill>
              <a:miter lim="800000"/>
              <a:headEnd/>
              <a:tailEnd/>
            </a:ln>
          </p:spPr>
          <p:txBody>
            <a:bodyPr wrap="square" anchor="ctr">
              <a:spAutoFit/>
            </a:bodyPr>
            <a:lstStyle/>
            <a:p>
              <a:endParaRPr lang="sv-SE" sz="2000">
                <a:latin typeface="Verdana" pitchFamily="34" charset="0"/>
                <a:ea typeface="Verdana" pitchFamily="34" charset="0"/>
                <a:cs typeface="Verdana" pitchFamily="34" charset="0"/>
              </a:endParaRPr>
            </a:p>
          </p:txBody>
        </p:sp>
        <p:sp>
          <p:nvSpPr>
            <p:cNvPr id="11" name="Text Box 27"/>
            <p:cNvSpPr txBox="1">
              <a:spLocks noChangeArrowheads="1"/>
            </p:cNvSpPr>
            <p:nvPr/>
          </p:nvSpPr>
          <p:spPr bwMode="auto">
            <a:xfrm>
              <a:off x="4575880" y="1700808"/>
              <a:ext cx="2282804" cy="707886"/>
            </a:xfrm>
            <a:prstGeom prst="rect">
              <a:avLst/>
            </a:prstGeom>
            <a:noFill/>
            <a:ln w="12700" algn="ctr">
              <a:noFill/>
              <a:miter lim="800000"/>
              <a:headEnd/>
              <a:tailEnd/>
            </a:ln>
          </p:spPr>
          <p:txBody>
            <a:bodyPr wrap="none">
              <a:spAutoFit/>
            </a:bodyPr>
            <a:lstStyle/>
            <a:p>
              <a:r>
                <a:rPr lang="sv-SE" sz="2000" dirty="0" smtClean="0">
                  <a:latin typeface="Verdana" pitchFamily="34" charset="0"/>
                  <a:ea typeface="Verdana" pitchFamily="34" charset="0"/>
                  <a:cs typeface="Verdana" pitchFamily="34" charset="0"/>
                </a:rPr>
                <a:t>Urval, stickprov</a:t>
              </a:r>
            </a:p>
            <a:p>
              <a:r>
                <a:rPr lang="sv-SE" sz="2000" dirty="0" smtClean="0">
                  <a:latin typeface="Verdana" pitchFamily="34" charset="0"/>
                  <a:ea typeface="Verdana" pitchFamily="34" charset="0"/>
                  <a:cs typeface="Verdana" pitchFamily="34" charset="0"/>
                </a:rPr>
                <a:t>(urvalsdesign </a:t>
              </a:r>
              <a:r>
                <a:rPr lang="sv-SE" sz="2000" i="1" dirty="0" smtClean="0">
                  <a:latin typeface="Verdana" pitchFamily="34" charset="0"/>
                  <a:ea typeface="Verdana" pitchFamily="34" charset="0"/>
                  <a:cs typeface="Verdana" pitchFamily="34" charset="0"/>
                </a:rPr>
                <a:t>d</a:t>
              </a:r>
              <a:r>
                <a:rPr lang="sv-SE" sz="2000" dirty="0" smtClean="0">
                  <a:latin typeface="Verdana" pitchFamily="34" charset="0"/>
                  <a:ea typeface="Verdana" pitchFamily="34" charset="0"/>
                  <a:cs typeface="Verdana" pitchFamily="34" charset="0"/>
                </a:rPr>
                <a:t>)</a:t>
              </a:r>
              <a:endParaRPr lang="sv-SE" sz="2000" dirty="0">
                <a:latin typeface="Verdana" pitchFamily="34" charset="0"/>
                <a:ea typeface="Verdana" pitchFamily="34" charset="0"/>
                <a:cs typeface="Verdana" pitchFamily="34" charset="0"/>
              </a:endParaRPr>
            </a:p>
          </p:txBody>
        </p:sp>
        <p:sp>
          <p:nvSpPr>
            <p:cNvPr id="12" name="Ellips 11"/>
            <p:cNvSpPr/>
            <p:nvPr/>
          </p:nvSpPr>
          <p:spPr>
            <a:xfrm>
              <a:off x="1929802" y="1727991"/>
              <a:ext cx="2016224" cy="122413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00">
                <a:latin typeface="Verdana" pitchFamily="34" charset="0"/>
                <a:ea typeface="Verdana" pitchFamily="34" charset="0"/>
                <a:cs typeface="Verdana" pitchFamily="34" charset="0"/>
              </a:endParaRPr>
            </a:p>
          </p:txBody>
        </p:sp>
        <p:sp>
          <p:nvSpPr>
            <p:cNvPr id="13" name="Ellips 12"/>
            <p:cNvSpPr/>
            <p:nvPr/>
          </p:nvSpPr>
          <p:spPr>
            <a:xfrm>
              <a:off x="4935920" y="2924944"/>
              <a:ext cx="1728192" cy="10801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00">
                <a:latin typeface="Verdana" pitchFamily="34" charset="0"/>
                <a:ea typeface="Verdana" pitchFamily="34" charset="0"/>
                <a:cs typeface="Verdana" pitchFamily="34" charset="0"/>
              </a:endParaRPr>
            </a:p>
          </p:txBody>
        </p:sp>
      </p:grpSp>
      <p:grpSp>
        <p:nvGrpSpPr>
          <p:cNvPr id="14" name="Grupp 13"/>
          <p:cNvGrpSpPr/>
          <p:nvPr/>
        </p:nvGrpSpPr>
        <p:grpSpPr>
          <a:xfrm>
            <a:off x="611560" y="2980225"/>
            <a:ext cx="7920880" cy="2164773"/>
            <a:chOff x="611560" y="3412273"/>
            <a:chExt cx="7920880" cy="2164773"/>
          </a:xfrm>
        </p:grpSpPr>
        <p:sp>
          <p:nvSpPr>
            <p:cNvPr id="15" name="Frihandsfigur 14"/>
            <p:cNvSpPr/>
            <p:nvPr/>
          </p:nvSpPr>
          <p:spPr>
            <a:xfrm>
              <a:off x="2737624" y="3412273"/>
              <a:ext cx="2469996" cy="1366025"/>
            </a:xfrm>
            <a:custGeom>
              <a:avLst/>
              <a:gdLst>
                <a:gd name="connsiteX0" fmla="*/ 228600 w 2469996"/>
                <a:gd name="connsiteY0" fmla="*/ 0 h 1366025"/>
                <a:gd name="connsiteX1" fmla="*/ 373566 w 2469996"/>
                <a:gd name="connsiteY1" fmla="*/ 1237786 h 1366025"/>
                <a:gd name="connsiteX2" fmla="*/ 2469996 w 2469996"/>
                <a:gd name="connsiteY2" fmla="*/ 769434 h 1366025"/>
              </a:gdLst>
              <a:ahLst/>
              <a:cxnLst>
                <a:cxn ang="0">
                  <a:pos x="connsiteX0" y="connsiteY0"/>
                </a:cxn>
                <a:cxn ang="0">
                  <a:pos x="connsiteX1" y="connsiteY1"/>
                </a:cxn>
                <a:cxn ang="0">
                  <a:pos x="connsiteX2" y="connsiteY2"/>
                </a:cxn>
              </a:cxnLst>
              <a:rect l="l" t="t" r="r" b="b"/>
              <a:pathLst>
                <a:path w="2469996" h="1366025">
                  <a:moveTo>
                    <a:pt x="228600" y="0"/>
                  </a:moveTo>
                  <a:cubicBezTo>
                    <a:pt x="114300" y="554773"/>
                    <a:pt x="0" y="1109547"/>
                    <a:pt x="373566" y="1237786"/>
                  </a:cubicBezTo>
                  <a:cubicBezTo>
                    <a:pt x="747132" y="1366025"/>
                    <a:pt x="1608564" y="1067729"/>
                    <a:pt x="2469996" y="769434"/>
                  </a:cubicBezTo>
                </a:path>
              </a:pathLst>
            </a:custGeom>
            <a:ln w="28575">
              <a:solidFill>
                <a:schemeClr val="tx2"/>
              </a:solidFill>
              <a:head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sz="2000">
                <a:latin typeface="Verdana" pitchFamily="34" charset="0"/>
                <a:ea typeface="Verdana" pitchFamily="34" charset="0"/>
                <a:cs typeface="Verdana" pitchFamily="34" charset="0"/>
              </a:endParaRPr>
            </a:p>
          </p:txBody>
        </p:sp>
        <p:sp>
          <p:nvSpPr>
            <p:cNvPr id="16" name="Text Box 27"/>
            <p:cNvSpPr txBox="1">
              <a:spLocks noChangeArrowheads="1"/>
            </p:cNvSpPr>
            <p:nvPr/>
          </p:nvSpPr>
          <p:spPr bwMode="auto">
            <a:xfrm>
              <a:off x="611560" y="4869160"/>
              <a:ext cx="7920880" cy="707886"/>
            </a:xfrm>
            <a:prstGeom prst="rect">
              <a:avLst/>
            </a:prstGeom>
            <a:noFill/>
            <a:ln w="12700" algn="ctr">
              <a:noFill/>
              <a:miter lim="800000"/>
              <a:headEnd/>
              <a:tailEnd/>
            </a:ln>
          </p:spPr>
          <p:txBody>
            <a:bodyPr wrap="square">
              <a:spAutoFit/>
            </a:bodyPr>
            <a:lstStyle/>
            <a:p>
              <a:r>
                <a:rPr lang="sv-SE" sz="2000" b="1" dirty="0" smtClean="0">
                  <a:solidFill>
                    <a:schemeClr val="tx2"/>
                  </a:solidFill>
                  <a:latin typeface="Verdana" pitchFamily="34" charset="0"/>
                  <a:ea typeface="Verdana" pitchFamily="34" charset="0"/>
                  <a:cs typeface="Verdana" pitchFamily="34" charset="0"/>
                </a:rPr>
                <a:t>Inferens:</a:t>
              </a:r>
              <a:r>
                <a:rPr lang="sv-SE" sz="2000" dirty="0" smtClean="0">
                  <a:latin typeface="Verdana" pitchFamily="34" charset="0"/>
                  <a:ea typeface="Verdana" pitchFamily="34" charset="0"/>
                  <a:cs typeface="Verdana" pitchFamily="34" charset="0"/>
                </a:rPr>
                <a:t> säga något generellt gällande för hela populationen med ledning av informationen i stickprovet</a:t>
              </a:r>
              <a:endParaRPr lang="sv-SE" sz="2000" dirty="0">
                <a:latin typeface="Verdana" pitchFamily="34" charset="0"/>
                <a:ea typeface="Verdana" pitchFamily="34" charset="0"/>
                <a:cs typeface="Verdana" pitchFamily="34" charset="0"/>
              </a:endParaRPr>
            </a:p>
          </p:txBody>
        </p:sp>
      </p:grpSp>
      <p:sp>
        <p:nvSpPr>
          <p:cNvPr id="17" name="Platshållare för bildnummer 16"/>
          <p:cNvSpPr>
            <a:spLocks noGrp="1"/>
          </p:cNvSpPr>
          <p:nvPr>
            <p:ph type="sldNum" sz="quarter" idx="12"/>
          </p:nvPr>
        </p:nvSpPr>
        <p:spPr/>
        <p:txBody>
          <a:bodyPr/>
          <a:lstStyle/>
          <a:p>
            <a:fld id="{400B66ED-EE6C-4E7E-848D-94DB84BF3115}" type="slidenum">
              <a:rPr lang="sv-SE" smtClean="0"/>
              <a:pPr/>
              <a:t>23</a:t>
            </a:fld>
            <a:endParaRPr lang="sv-SE"/>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Ofullständig information</a:t>
            </a:r>
            <a:endParaRPr lang="sv-SE" dirty="0"/>
          </a:p>
        </p:txBody>
      </p:sp>
      <p:sp>
        <p:nvSpPr>
          <p:cNvPr id="4" name="Platshållare för datum 3"/>
          <p:cNvSpPr>
            <a:spLocks noGrp="1"/>
          </p:cNvSpPr>
          <p:nvPr>
            <p:ph type="dt" sz="half" idx="10"/>
          </p:nvPr>
        </p:nvSpPr>
        <p:spPr/>
        <p:txBody>
          <a:bodyPr/>
          <a:lstStyle/>
          <a:p>
            <a:fld id="{0E6E8193-5A34-4D72-8092-827EA4695AD5}"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grpSp>
        <p:nvGrpSpPr>
          <p:cNvPr id="3" name="Grupp 6"/>
          <p:cNvGrpSpPr/>
          <p:nvPr/>
        </p:nvGrpSpPr>
        <p:grpSpPr>
          <a:xfrm>
            <a:off x="2217834" y="1556792"/>
            <a:ext cx="5217423" cy="2304256"/>
            <a:chOff x="1929802" y="1700808"/>
            <a:chExt cx="5217423" cy="2304256"/>
          </a:xfrm>
        </p:grpSpPr>
        <p:sp>
          <p:nvSpPr>
            <p:cNvPr id="8" name="Text Box 22"/>
            <p:cNvSpPr txBox="1">
              <a:spLocks noChangeArrowheads="1"/>
            </p:cNvSpPr>
            <p:nvPr/>
          </p:nvSpPr>
          <p:spPr bwMode="auto">
            <a:xfrm>
              <a:off x="2255241" y="2028258"/>
              <a:ext cx="1334020" cy="707886"/>
            </a:xfrm>
            <a:prstGeom prst="rect">
              <a:avLst/>
            </a:prstGeom>
            <a:noFill/>
            <a:ln w="12700" algn="ctr">
              <a:noFill/>
              <a:miter lim="800000"/>
              <a:headEnd/>
              <a:tailEnd/>
            </a:ln>
          </p:spPr>
          <p:txBody>
            <a:bodyPr wrap="none">
              <a:spAutoFit/>
            </a:bodyPr>
            <a:lstStyle/>
            <a:p>
              <a:pPr algn="ctr"/>
              <a:r>
                <a:rPr lang="sv-SE" sz="2000" dirty="0" smtClean="0">
                  <a:latin typeface="Verdana" pitchFamily="34" charset="0"/>
                  <a:ea typeface="Verdana" pitchFamily="34" charset="0"/>
                  <a:cs typeface="Verdana" pitchFamily="34" charset="0"/>
                </a:rPr>
                <a:t>Modell </a:t>
              </a:r>
              <a:r>
                <a:rPr lang="sv-SE" sz="2000" i="1" dirty="0" smtClean="0">
                  <a:latin typeface="Verdana" pitchFamily="34" charset="0"/>
                  <a:ea typeface="Verdana" pitchFamily="34" charset="0"/>
                  <a:cs typeface="Verdana" pitchFamily="34" charset="0"/>
                </a:rPr>
                <a:t>M</a:t>
              </a:r>
              <a:endParaRPr lang="sv-SE" sz="2000" i="1" dirty="0">
                <a:latin typeface="Verdana" pitchFamily="34" charset="0"/>
                <a:ea typeface="Verdana" pitchFamily="34" charset="0"/>
                <a:cs typeface="Verdana" pitchFamily="34" charset="0"/>
              </a:endParaRPr>
            </a:p>
            <a:p>
              <a:pPr algn="ctr"/>
              <a:r>
                <a:rPr lang="sv-SE" sz="2000" dirty="0" err="1">
                  <a:latin typeface="Verdana" pitchFamily="34" charset="0"/>
                  <a:ea typeface="Verdana" pitchFamily="34" charset="0"/>
                  <a:cs typeface="Verdana" pitchFamily="34" charset="0"/>
                </a:rPr>
                <a:t>stlk</a:t>
              </a:r>
              <a:r>
                <a:rPr lang="sv-SE" sz="2000" dirty="0">
                  <a:latin typeface="Verdana" pitchFamily="34" charset="0"/>
                  <a:ea typeface="Verdana" pitchFamily="34" charset="0"/>
                  <a:cs typeface="Verdana" pitchFamily="34" charset="0"/>
                </a:rPr>
                <a:t> </a:t>
              </a:r>
              <a:r>
                <a:rPr lang="sv-SE" sz="2000" dirty="0" smtClean="0">
                  <a:latin typeface="Verdana" pitchFamily="34" charset="0"/>
                  <a:ea typeface="Verdana" pitchFamily="34" charset="0"/>
                  <a:cs typeface="Verdana" pitchFamily="34" charset="0"/>
                </a:rPr>
                <a:t>→ ∞</a:t>
              </a:r>
              <a:endParaRPr lang="sv-SE" sz="2000" i="1" dirty="0">
                <a:latin typeface="Verdana" pitchFamily="34" charset="0"/>
                <a:ea typeface="Verdana" pitchFamily="34" charset="0"/>
                <a:cs typeface="Verdana" pitchFamily="34" charset="0"/>
              </a:endParaRPr>
            </a:p>
          </p:txBody>
        </p:sp>
        <p:sp>
          <p:nvSpPr>
            <p:cNvPr id="9" name="Text Box 23"/>
            <p:cNvSpPr txBox="1">
              <a:spLocks noChangeArrowheads="1"/>
            </p:cNvSpPr>
            <p:nvPr/>
          </p:nvSpPr>
          <p:spPr bwMode="auto">
            <a:xfrm>
              <a:off x="4997066" y="3150789"/>
              <a:ext cx="1614288" cy="707886"/>
            </a:xfrm>
            <a:prstGeom prst="rect">
              <a:avLst/>
            </a:prstGeom>
            <a:noFill/>
            <a:ln w="12700" algn="ctr">
              <a:noFill/>
              <a:miter lim="800000"/>
              <a:headEnd/>
              <a:tailEnd/>
            </a:ln>
          </p:spPr>
          <p:txBody>
            <a:bodyPr wrap="none">
              <a:spAutoFit/>
            </a:bodyPr>
            <a:lstStyle/>
            <a:p>
              <a:pPr algn="ctr"/>
              <a:r>
                <a:rPr lang="sv-SE" sz="2000" dirty="0">
                  <a:latin typeface="Verdana" pitchFamily="34" charset="0"/>
                  <a:ea typeface="Verdana" pitchFamily="34" charset="0"/>
                  <a:cs typeface="Verdana" pitchFamily="34" charset="0"/>
                </a:rPr>
                <a:t>Stickprov </a:t>
              </a:r>
              <a:r>
                <a:rPr lang="sv-SE" sz="2000" i="1" dirty="0">
                  <a:latin typeface="Verdana" pitchFamily="34" charset="0"/>
                  <a:ea typeface="Verdana" pitchFamily="34" charset="0"/>
                  <a:cs typeface="Verdana" pitchFamily="34" charset="0"/>
                </a:rPr>
                <a:t>s</a:t>
              </a:r>
            </a:p>
            <a:p>
              <a:pPr algn="ctr"/>
              <a:r>
                <a:rPr lang="sv-SE" sz="2000" dirty="0" err="1">
                  <a:latin typeface="Verdana" pitchFamily="34" charset="0"/>
                  <a:ea typeface="Verdana" pitchFamily="34" charset="0"/>
                  <a:cs typeface="Verdana" pitchFamily="34" charset="0"/>
                </a:rPr>
                <a:t>stlk</a:t>
              </a:r>
              <a:r>
                <a:rPr lang="sv-SE" sz="2000" dirty="0">
                  <a:latin typeface="Verdana" pitchFamily="34" charset="0"/>
                  <a:ea typeface="Verdana" pitchFamily="34" charset="0"/>
                  <a:cs typeface="Verdana" pitchFamily="34" charset="0"/>
                </a:rPr>
                <a:t> = </a:t>
              </a:r>
              <a:r>
                <a:rPr lang="sv-SE" sz="2000" i="1" dirty="0">
                  <a:latin typeface="Verdana" pitchFamily="34" charset="0"/>
                  <a:ea typeface="Verdana" pitchFamily="34" charset="0"/>
                  <a:cs typeface="Verdana" pitchFamily="34" charset="0"/>
                </a:rPr>
                <a:t>n</a:t>
              </a:r>
            </a:p>
          </p:txBody>
        </p:sp>
        <p:sp>
          <p:nvSpPr>
            <p:cNvPr id="10" name="AutoShape 25"/>
            <p:cNvSpPr>
              <a:spLocks noChangeArrowheads="1"/>
            </p:cNvSpPr>
            <p:nvPr/>
          </p:nvSpPr>
          <p:spPr bwMode="auto">
            <a:xfrm rot="2142114">
              <a:off x="3980051" y="2600283"/>
              <a:ext cx="955861" cy="794802"/>
            </a:xfrm>
            <a:prstGeom prst="rightArrow">
              <a:avLst>
                <a:gd name="adj1" fmla="val 50000"/>
                <a:gd name="adj2" fmla="val 62363"/>
              </a:avLst>
            </a:prstGeom>
            <a:solidFill>
              <a:srgbClr val="C0C0C0"/>
            </a:solidFill>
            <a:ln w="12700" algn="ctr">
              <a:solidFill>
                <a:schemeClr val="tx1"/>
              </a:solidFill>
              <a:miter lim="800000"/>
              <a:headEnd/>
              <a:tailEnd/>
            </a:ln>
          </p:spPr>
          <p:txBody>
            <a:bodyPr wrap="square" anchor="ctr">
              <a:spAutoFit/>
            </a:bodyPr>
            <a:lstStyle/>
            <a:p>
              <a:endParaRPr lang="sv-SE" sz="2000">
                <a:latin typeface="Verdana" pitchFamily="34" charset="0"/>
                <a:ea typeface="Verdana" pitchFamily="34" charset="0"/>
                <a:cs typeface="Verdana" pitchFamily="34" charset="0"/>
              </a:endParaRPr>
            </a:p>
          </p:txBody>
        </p:sp>
        <p:sp>
          <p:nvSpPr>
            <p:cNvPr id="11" name="Text Box 27"/>
            <p:cNvSpPr txBox="1">
              <a:spLocks noChangeArrowheads="1"/>
            </p:cNvSpPr>
            <p:nvPr/>
          </p:nvSpPr>
          <p:spPr bwMode="auto">
            <a:xfrm>
              <a:off x="4575880" y="1700808"/>
              <a:ext cx="2571345" cy="707886"/>
            </a:xfrm>
            <a:prstGeom prst="rect">
              <a:avLst/>
            </a:prstGeom>
            <a:noFill/>
            <a:ln w="12700" algn="ctr">
              <a:noFill/>
              <a:miter lim="800000"/>
              <a:headEnd/>
              <a:tailEnd/>
            </a:ln>
          </p:spPr>
          <p:txBody>
            <a:bodyPr wrap="none">
              <a:spAutoFit/>
            </a:bodyPr>
            <a:lstStyle/>
            <a:p>
              <a:r>
                <a:rPr lang="sv-SE" sz="2000" dirty="0" smtClean="0">
                  <a:latin typeface="Verdana" pitchFamily="34" charset="0"/>
                  <a:ea typeface="Verdana" pitchFamily="34" charset="0"/>
                  <a:cs typeface="Verdana" pitchFamily="34" charset="0"/>
                </a:rPr>
                <a:t>Urval, stickprov</a:t>
              </a:r>
            </a:p>
            <a:p>
              <a:r>
                <a:rPr lang="sv-SE" sz="2000" dirty="0" smtClean="0">
                  <a:latin typeface="Verdana" pitchFamily="34" charset="0"/>
                  <a:ea typeface="Verdana" pitchFamily="34" charset="0"/>
                  <a:cs typeface="Verdana" pitchFamily="34" charset="0"/>
                </a:rPr>
                <a:t>(</a:t>
              </a:r>
              <a:r>
                <a:rPr lang="sv-SE" sz="2000" dirty="0" err="1" smtClean="0">
                  <a:latin typeface="Verdana" pitchFamily="34" charset="0"/>
                  <a:ea typeface="Verdana" pitchFamily="34" charset="0"/>
                  <a:cs typeface="Verdana" pitchFamily="34" charset="0"/>
                </a:rPr>
                <a:t>iid</a:t>
              </a:r>
              <a:r>
                <a:rPr lang="sv-SE" sz="2000" dirty="0" smtClean="0">
                  <a:latin typeface="Verdana" pitchFamily="34" charset="0"/>
                  <a:ea typeface="Verdana" pitchFamily="34" charset="0"/>
                  <a:cs typeface="Verdana" pitchFamily="34" charset="0"/>
                </a:rPr>
                <a:t> observationer)</a:t>
              </a:r>
              <a:endParaRPr lang="sv-SE" sz="2000" dirty="0">
                <a:latin typeface="Verdana" pitchFamily="34" charset="0"/>
                <a:ea typeface="Verdana" pitchFamily="34" charset="0"/>
                <a:cs typeface="Verdana" pitchFamily="34" charset="0"/>
              </a:endParaRPr>
            </a:p>
          </p:txBody>
        </p:sp>
        <p:sp>
          <p:nvSpPr>
            <p:cNvPr id="12" name="Ellips 11"/>
            <p:cNvSpPr/>
            <p:nvPr/>
          </p:nvSpPr>
          <p:spPr>
            <a:xfrm>
              <a:off x="1929802" y="1727991"/>
              <a:ext cx="2016224" cy="1224136"/>
            </a:xfrm>
            <a:prstGeom prst="ellipse">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00">
                <a:latin typeface="Verdana" pitchFamily="34" charset="0"/>
                <a:ea typeface="Verdana" pitchFamily="34" charset="0"/>
                <a:cs typeface="Verdana" pitchFamily="34" charset="0"/>
              </a:endParaRPr>
            </a:p>
          </p:txBody>
        </p:sp>
        <p:sp>
          <p:nvSpPr>
            <p:cNvPr id="13" name="Ellips 12"/>
            <p:cNvSpPr/>
            <p:nvPr/>
          </p:nvSpPr>
          <p:spPr>
            <a:xfrm>
              <a:off x="4935920" y="2924944"/>
              <a:ext cx="1728192" cy="108012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000">
                <a:latin typeface="Verdana" pitchFamily="34" charset="0"/>
                <a:ea typeface="Verdana" pitchFamily="34" charset="0"/>
                <a:cs typeface="Verdana" pitchFamily="34" charset="0"/>
              </a:endParaRPr>
            </a:p>
          </p:txBody>
        </p:sp>
      </p:grpSp>
      <p:grpSp>
        <p:nvGrpSpPr>
          <p:cNvPr id="6" name="Grupp 13"/>
          <p:cNvGrpSpPr/>
          <p:nvPr/>
        </p:nvGrpSpPr>
        <p:grpSpPr>
          <a:xfrm>
            <a:off x="611560" y="2980225"/>
            <a:ext cx="7920880" cy="2780326"/>
            <a:chOff x="611560" y="3412273"/>
            <a:chExt cx="7920880" cy="2780326"/>
          </a:xfrm>
        </p:grpSpPr>
        <p:sp>
          <p:nvSpPr>
            <p:cNvPr id="15" name="Frihandsfigur 14"/>
            <p:cNvSpPr/>
            <p:nvPr/>
          </p:nvSpPr>
          <p:spPr>
            <a:xfrm>
              <a:off x="2737624" y="3412273"/>
              <a:ext cx="2469996" cy="1366025"/>
            </a:xfrm>
            <a:custGeom>
              <a:avLst/>
              <a:gdLst>
                <a:gd name="connsiteX0" fmla="*/ 228600 w 2469996"/>
                <a:gd name="connsiteY0" fmla="*/ 0 h 1366025"/>
                <a:gd name="connsiteX1" fmla="*/ 373566 w 2469996"/>
                <a:gd name="connsiteY1" fmla="*/ 1237786 h 1366025"/>
                <a:gd name="connsiteX2" fmla="*/ 2469996 w 2469996"/>
                <a:gd name="connsiteY2" fmla="*/ 769434 h 1366025"/>
              </a:gdLst>
              <a:ahLst/>
              <a:cxnLst>
                <a:cxn ang="0">
                  <a:pos x="connsiteX0" y="connsiteY0"/>
                </a:cxn>
                <a:cxn ang="0">
                  <a:pos x="connsiteX1" y="connsiteY1"/>
                </a:cxn>
                <a:cxn ang="0">
                  <a:pos x="connsiteX2" y="connsiteY2"/>
                </a:cxn>
              </a:cxnLst>
              <a:rect l="l" t="t" r="r" b="b"/>
              <a:pathLst>
                <a:path w="2469996" h="1366025">
                  <a:moveTo>
                    <a:pt x="228600" y="0"/>
                  </a:moveTo>
                  <a:cubicBezTo>
                    <a:pt x="114300" y="554773"/>
                    <a:pt x="0" y="1109547"/>
                    <a:pt x="373566" y="1237786"/>
                  </a:cubicBezTo>
                  <a:cubicBezTo>
                    <a:pt x="747132" y="1366025"/>
                    <a:pt x="1608564" y="1067729"/>
                    <a:pt x="2469996" y="769434"/>
                  </a:cubicBezTo>
                </a:path>
              </a:pathLst>
            </a:custGeom>
            <a:ln w="28575">
              <a:solidFill>
                <a:schemeClr val="tx2"/>
              </a:solidFill>
              <a:head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sz="2000">
                <a:latin typeface="Verdana" pitchFamily="34" charset="0"/>
                <a:ea typeface="Verdana" pitchFamily="34" charset="0"/>
                <a:cs typeface="Verdana" pitchFamily="34" charset="0"/>
              </a:endParaRPr>
            </a:p>
          </p:txBody>
        </p:sp>
        <p:sp>
          <p:nvSpPr>
            <p:cNvPr id="16" name="Text Box 27"/>
            <p:cNvSpPr txBox="1">
              <a:spLocks noChangeArrowheads="1"/>
            </p:cNvSpPr>
            <p:nvPr/>
          </p:nvSpPr>
          <p:spPr bwMode="auto">
            <a:xfrm>
              <a:off x="611560" y="4869160"/>
              <a:ext cx="7920880" cy="1323439"/>
            </a:xfrm>
            <a:prstGeom prst="rect">
              <a:avLst/>
            </a:prstGeom>
            <a:noFill/>
            <a:ln w="12700" algn="ctr">
              <a:noFill/>
              <a:miter lim="800000"/>
              <a:headEnd/>
              <a:tailEnd/>
            </a:ln>
          </p:spPr>
          <p:txBody>
            <a:bodyPr wrap="square">
              <a:spAutoFit/>
            </a:bodyPr>
            <a:lstStyle/>
            <a:p>
              <a:r>
                <a:rPr lang="sv-SE" sz="2000" b="1" dirty="0" smtClean="0">
                  <a:solidFill>
                    <a:schemeClr val="tx2"/>
                  </a:solidFill>
                  <a:latin typeface="Verdana" pitchFamily="34" charset="0"/>
                  <a:ea typeface="Verdana" pitchFamily="34" charset="0"/>
                  <a:cs typeface="Verdana" pitchFamily="34" charset="0"/>
                </a:rPr>
                <a:t>Inferens:</a:t>
              </a:r>
              <a:r>
                <a:rPr lang="sv-SE" sz="2000" dirty="0" smtClean="0">
                  <a:latin typeface="Verdana" pitchFamily="34" charset="0"/>
                  <a:ea typeface="Verdana" pitchFamily="34" charset="0"/>
                  <a:cs typeface="Verdana" pitchFamily="34" charset="0"/>
                </a:rPr>
                <a:t> säga något generellt gällande om en universell egenskap, datagenererande process eller ”superpopulation” (som typiskt beskrivs med hjälp av en modell) med ledning av informationen i stickprovet</a:t>
              </a:r>
            </a:p>
          </p:txBody>
        </p:sp>
      </p:grpSp>
      <p:sp>
        <p:nvSpPr>
          <p:cNvPr id="17" name="Platshållare för bildnummer 16"/>
          <p:cNvSpPr>
            <a:spLocks noGrp="1"/>
          </p:cNvSpPr>
          <p:nvPr>
            <p:ph type="sldNum" sz="quarter" idx="12"/>
          </p:nvPr>
        </p:nvSpPr>
        <p:spPr/>
        <p:txBody>
          <a:bodyPr/>
          <a:lstStyle/>
          <a:p>
            <a:fld id="{400B66ED-EE6C-4E7E-848D-94DB84BF3115}" type="slidenum">
              <a:rPr lang="sv-SE" smtClean="0"/>
              <a:pPr/>
              <a:t>24</a:t>
            </a:fld>
            <a:endParaRPr lang="sv-SE"/>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Varför observerar vi?</a:t>
            </a:r>
            <a:endParaRPr lang="sv-SE" dirty="0"/>
          </a:p>
        </p:txBody>
      </p:sp>
      <p:sp>
        <p:nvSpPr>
          <p:cNvPr id="3" name="Platshållare för innehåll 2"/>
          <p:cNvSpPr>
            <a:spLocks noGrp="1"/>
          </p:cNvSpPr>
          <p:nvPr>
            <p:ph idx="1"/>
          </p:nvPr>
        </p:nvSpPr>
        <p:spPr/>
        <p:txBody>
          <a:bodyPr/>
          <a:lstStyle/>
          <a:p>
            <a:pPr marL="0" indent="0">
              <a:buNone/>
            </a:pPr>
            <a:r>
              <a:rPr lang="sv-SE" dirty="0" smtClean="0"/>
              <a:t>Typ av studier:</a:t>
            </a:r>
          </a:p>
          <a:p>
            <a:r>
              <a:rPr lang="sv-SE" dirty="0" smtClean="0"/>
              <a:t>Deskriptiva, beskrivande  </a:t>
            </a:r>
            <a:r>
              <a:rPr lang="sv-SE" i="1" dirty="0" smtClean="0">
                <a:solidFill>
                  <a:schemeClr val="tx2"/>
                </a:solidFill>
              </a:rPr>
              <a:t>(”så här ser det ut”)</a:t>
            </a:r>
          </a:p>
          <a:p>
            <a:r>
              <a:rPr lang="sv-SE" dirty="0" smtClean="0"/>
              <a:t>Förklarande, kausalitet  </a:t>
            </a:r>
            <a:r>
              <a:rPr lang="sv-SE" i="1" dirty="0" smtClean="0">
                <a:solidFill>
                  <a:schemeClr val="tx2"/>
                </a:solidFill>
              </a:rPr>
              <a:t>(”för att”)</a:t>
            </a:r>
          </a:p>
          <a:p>
            <a:r>
              <a:rPr lang="sv-SE" dirty="0" smtClean="0"/>
              <a:t>Normativa , </a:t>
            </a:r>
            <a:r>
              <a:rPr lang="sv-SE" dirty="0" err="1" smtClean="0"/>
              <a:t>preskriptiva</a:t>
            </a:r>
            <a:r>
              <a:rPr lang="sv-SE" dirty="0" smtClean="0"/>
              <a:t>  </a:t>
            </a:r>
            <a:r>
              <a:rPr lang="sv-SE" i="1" dirty="0" smtClean="0">
                <a:solidFill>
                  <a:schemeClr val="tx2"/>
                </a:solidFill>
              </a:rPr>
              <a:t>(”gör så här”)</a:t>
            </a:r>
          </a:p>
          <a:p>
            <a:endParaRPr lang="sv-SE" sz="1050" dirty="0" smtClean="0"/>
          </a:p>
          <a:p>
            <a:r>
              <a:rPr lang="sv-SE" dirty="0" smtClean="0"/>
              <a:t>Explorativa syften, sökande efter (ny) kunskap</a:t>
            </a:r>
          </a:p>
          <a:p>
            <a:r>
              <a:rPr lang="sv-SE" dirty="0" err="1" smtClean="0"/>
              <a:t>Konfirmativa</a:t>
            </a:r>
            <a:r>
              <a:rPr lang="sv-SE" dirty="0" smtClean="0"/>
              <a:t> syften, bekräftande av kunskap</a:t>
            </a:r>
          </a:p>
          <a:p>
            <a:endParaRPr lang="sv-SE" sz="1200" i="1" dirty="0" smtClean="0">
              <a:solidFill>
                <a:schemeClr val="accent5">
                  <a:lumMod val="75000"/>
                </a:schemeClr>
              </a:solidFill>
            </a:endParaRPr>
          </a:p>
          <a:p>
            <a:pPr marL="0" indent="0">
              <a:buNone/>
            </a:pPr>
            <a:r>
              <a:rPr lang="sv-SE" b="1" i="1" dirty="0" smtClean="0">
                <a:solidFill>
                  <a:schemeClr val="accent4">
                    <a:lumMod val="75000"/>
                  </a:schemeClr>
                </a:solidFill>
              </a:rPr>
              <a:t>Oavsett typ så är syftet att öka vår kunskap om omvärlden</a:t>
            </a:r>
            <a:endParaRPr lang="sv-SE" i="1" dirty="0" smtClean="0">
              <a:solidFill>
                <a:schemeClr val="tx2"/>
              </a:solidFill>
            </a:endParaRPr>
          </a:p>
        </p:txBody>
      </p:sp>
      <p:sp>
        <p:nvSpPr>
          <p:cNvPr id="4" name="Platshållare för datum 3"/>
          <p:cNvSpPr>
            <a:spLocks noGrp="1"/>
          </p:cNvSpPr>
          <p:nvPr>
            <p:ph type="dt" sz="half" idx="10"/>
          </p:nvPr>
        </p:nvSpPr>
        <p:spPr/>
        <p:txBody>
          <a:bodyPr/>
          <a:lstStyle/>
          <a:p>
            <a:fld id="{1007A5D9-D6E3-4EC2-8587-89A6378133E3}"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25</a:t>
            </a:fld>
            <a:endParaRPr lang="sv-SE"/>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En idé</a:t>
            </a:r>
            <a:endParaRPr lang="sv-SE" dirty="0"/>
          </a:p>
        </p:txBody>
      </p:sp>
      <p:sp>
        <p:nvSpPr>
          <p:cNvPr id="3" name="Platshållare för innehåll 2"/>
          <p:cNvSpPr>
            <a:spLocks noGrp="1"/>
          </p:cNvSpPr>
          <p:nvPr>
            <p:ph idx="1"/>
          </p:nvPr>
        </p:nvSpPr>
        <p:spPr/>
        <p:txBody>
          <a:bodyPr/>
          <a:lstStyle/>
          <a:p>
            <a:pPr marL="0" indent="0">
              <a:buNone/>
            </a:pPr>
            <a:r>
              <a:rPr lang="sv-SE" dirty="0" smtClean="0"/>
              <a:t>Ta en titt i dagstidningen, webben, Text-TV …</a:t>
            </a:r>
          </a:p>
          <a:p>
            <a:pPr marL="0" indent="0">
              <a:buNone/>
            </a:pPr>
            <a:endParaRPr lang="sv-SE" sz="1100" b="1" i="1" dirty="0" smtClean="0">
              <a:solidFill>
                <a:schemeClr val="accent5">
                  <a:lumMod val="75000"/>
                </a:schemeClr>
              </a:solidFill>
            </a:endParaRPr>
          </a:p>
          <a:p>
            <a:pPr marL="358775" indent="-358775"/>
            <a:r>
              <a:rPr lang="sv-SE" b="1" i="1" dirty="0" smtClean="0">
                <a:solidFill>
                  <a:schemeClr val="tx2"/>
                </a:solidFill>
              </a:rPr>
              <a:t>Hur många nyheter verkar bygga på en statistisk undersökning? Inferens? </a:t>
            </a:r>
          </a:p>
          <a:p>
            <a:pPr marL="0" indent="0">
              <a:buNone/>
            </a:pPr>
            <a:endParaRPr lang="sv-SE" sz="1100" dirty="0" smtClean="0">
              <a:solidFill>
                <a:schemeClr val="tx2"/>
              </a:solidFill>
            </a:endParaRPr>
          </a:p>
          <a:p>
            <a:pPr marL="358775" indent="-358775"/>
            <a:r>
              <a:rPr lang="sv-SE" b="1" i="1" dirty="0" smtClean="0">
                <a:solidFill>
                  <a:schemeClr val="tx2"/>
                </a:solidFill>
              </a:rPr>
              <a:t>Är nyheten baserad på beskrivande, förklarande, eller normativ studie?</a:t>
            </a:r>
          </a:p>
          <a:p>
            <a:pPr marL="0" indent="0">
              <a:buNone/>
            </a:pPr>
            <a:endParaRPr lang="sv-SE" sz="1100" dirty="0" smtClean="0"/>
          </a:p>
          <a:p>
            <a:pPr marL="0" indent="0">
              <a:buNone/>
            </a:pPr>
            <a:r>
              <a:rPr lang="sv-SE" dirty="0" smtClean="0"/>
              <a:t>Tänk brett: opinionsundersökning, medicinska experiment, registerdata …</a:t>
            </a:r>
          </a:p>
          <a:p>
            <a:endParaRPr lang="sv-SE" dirty="0"/>
          </a:p>
        </p:txBody>
      </p:sp>
      <p:sp>
        <p:nvSpPr>
          <p:cNvPr id="4" name="Platshållare för datum 3"/>
          <p:cNvSpPr>
            <a:spLocks noGrp="1"/>
          </p:cNvSpPr>
          <p:nvPr>
            <p:ph type="dt" sz="half" idx="10"/>
          </p:nvPr>
        </p:nvSpPr>
        <p:spPr/>
        <p:txBody>
          <a:bodyPr/>
          <a:lstStyle/>
          <a:p>
            <a:fld id="{A279C8EE-BABA-4EE5-986F-6B46616C7237}"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26</a:t>
            </a:fld>
            <a:endParaRPr lang="sv-SE"/>
          </a:p>
        </p:txBody>
      </p:sp>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Inledning, forts.</a:t>
            </a:r>
            <a:endParaRPr lang="sv-SE" dirty="0"/>
          </a:p>
        </p:txBody>
      </p:sp>
      <p:sp>
        <p:nvSpPr>
          <p:cNvPr id="3" name="Platshållare för innehåll 2"/>
          <p:cNvSpPr>
            <a:spLocks noGrp="1"/>
          </p:cNvSpPr>
          <p:nvPr>
            <p:ph idx="1"/>
          </p:nvPr>
        </p:nvSpPr>
        <p:spPr/>
        <p:txBody>
          <a:bodyPr/>
          <a:lstStyle/>
          <a:p>
            <a:pPr marL="0" indent="0">
              <a:buNone/>
            </a:pPr>
            <a:endParaRPr lang="sv-SE" b="1" i="1" dirty="0" smtClean="0">
              <a:solidFill>
                <a:schemeClr val="tx2"/>
              </a:solidFill>
            </a:endParaRPr>
          </a:p>
          <a:p>
            <a:pPr marL="0" indent="0">
              <a:buNone/>
            </a:pPr>
            <a:r>
              <a:rPr lang="sv-SE" b="1" i="1" dirty="0" smtClean="0">
                <a:solidFill>
                  <a:schemeClr val="tx2"/>
                </a:solidFill>
              </a:rPr>
              <a:t>Statistiska undersökningar</a:t>
            </a:r>
            <a:r>
              <a:rPr lang="sv-SE" dirty="0" smtClean="0"/>
              <a:t>, dvs. insamling av data, observationer som studerar och analyserar för att (förhoppningsvis) ge oss de svar som vi söker.</a:t>
            </a:r>
          </a:p>
          <a:p>
            <a:pPr marL="0" indent="0">
              <a:buNone/>
            </a:pPr>
            <a:endParaRPr lang="sv-SE" sz="1000" dirty="0" smtClean="0"/>
          </a:p>
          <a:p>
            <a:pPr marL="0" indent="0">
              <a:buNone/>
            </a:pPr>
            <a:r>
              <a:rPr lang="sv-SE" i="1" dirty="0" smtClean="0">
                <a:solidFill>
                  <a:schemeClr val="accent4">
                    <a:lumMod val="75000"/>
                  </a:schemeClr>
                </a:solidFill>
              </a:rPr>
              <a:t>Ordet </a:t>
            </a:r>
            <a:r>
              <a:rPr lang="sv-SE" b="1" i="1" dirty="0" smtClean="0">
                <a:solidFill>
                  <a:schemeClr val="accent4">
                    <a:lumMod val="75000"/>
                  </a:schemeClr>
                </a:solidFill>
              </a:rPr>
              <a:t>statistik</a:t>
            </a:r>
            <a:r>
              <a:rPr lang="sv-SE" i="1" dirty="0" smtClean="0">
                <a:solidFill>
                  <a:schemeClr val="accent4">
                    <a:lumMod val="75000"/>
                  </a:schemeClr>
                </a:solidFill>
              </a:rPr>
              <a:t> kan avse själva metoderna men kanske oftare används det som benämning på samlingen av observationer eller snarare sammanfattningar av data med beskrivande mått och grafiska presentationer.</a:t>
            </a:r>
            <a:endParaRPr lang="sv-SE" i="1" dirty="0">
              <a:solidFill>
                <a:schemeClr val="accent4">
                  <a:lumMod val="75000"/>
                </a:schemeClr>
              </a:solidFill>
            </a:endParaRPr>
          </a:p>
        </p:txBody>
      </p:sp>
      <p:sp>
        <p:nvSpPr>
          <p:cNvPr id="4" name="Platshållare för datum 3"/>
          <p:cNvSpPr>
            <a:spLocks noGrp="1"/>
          </p:cNvSpPr>
          <p:nvPr>
            <p:ph type="dt" sz="half" idx="10"/>
          </p:nvPr>
        </p:nvSpPr>
        <p:spPr/>
        <p:txBody>
          <a:bodyPr/>
          <a:lstStyle/>
          <a:p>
            <a:fld id="{461C2FD4-EC83-4765-83D0-596EE10B14C1}"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27</a:t>
            </a:fld>
            <a:endParaRPr lang="sv-SE"/>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Lite vetenskapsteori</a:t>
            </a:r>
            <a:endParaRPr lang="sv-SE" dirty="0"/>
          </a:p>
        </p:txBody>
      </p:sp>
      <p:sp>
        <p:nvSpPr>
          <p:cNvPr id="3" name="Platshållare för innehåll 2"/>
          <p:cNvSpPr>
            <a:spLocks noGrp="1"/>
          </p:cNvSpPr>
          <p:nvPr>
            <p:ph idx="1"/>
          </p:nvPr>
        </p:nvSpPr>
        <p:spPr/>
        <p:txBody>
          <a:bodyPr/>
          <a:lstStyle/>
          <a:p>
            <a:pPr marL="0" indent="0">
              <a:buNone/>
            </a:pPr>
            <a:r>
              <a:rPr lang="sv-SE" dirty="0" err="1" smtClean="0"/>
              <a:t>Thurén</a:t>
            </a:r>
            <a:r>
              <a:rPr lang="sv-SE" dirty="0" smtClean="0"/>
              <a:t> Kap 2:</a:t>
            </a:r>
          </a:p>
          <a:p>
            <a:pPr marL="0" indent="0">
              <a:buNone/>
            </a:pPr>
            <a:endParaRPr lang="sv-SE" sz="1200" dirty="0" smtClean="0"/>
          </a:p>
          <a:p>
            <a:r>
              <a:rPr lang="sv-SE" dirty="0" smtClean="0"/>
              <a:t>Vetenskapen söker sanningen</a:t>
            </a:r>
          </a:p>
          <a:p>
            <a:r>
              <a:rPr lang="sv-SE" dirty="0" smtClean="0"/>
              <a:t>Vetenskapen går ständigt framåt</a:t>
            </a:r>
          </a:p>
          <a:p>
            <a:endParaRPr lang="sv-SE" dirty="0" smtClean="0"/>
          </a:p>
          <a:p>
            <a:r>
              <a:rPr lang="sv-SE" b="1" i="1" dirty="0" smtClean="0"/>
              <a:t>Dogmatism</a:t>
            </a:r>
          </a:p>
          <a:p>
            <a:pPr lvl="1"/>
            <a:r>
              <a:rPr lang="sv-SE" dirty="0" smtClean="0"/>
              <a:t>”Detta är den (absoluta sanningen)”</a:t>
            </a:r>
          </a:p>
          <a:p>
            <a:r>
              <a:rPr lang="sv-SE" b="1" i="1" dirty="0" smtClean="0"/>
              <a:t>Relativism</a:t>
            </a:r>
          </a:p>
          <a:p>
            <a:pPr lvl="1"/>
            <a:r>
              <a:rPr lang="sv-SE" dirty="0" smtClean="0"/>
              <a:t>”Sanningen förändras (på flera sätt) hela tiden, allstå finns ingen absolut sanning”</a:t>
            </a:r>
          </a:p>
        </p:txBody>
      </p:sp>
      <p:sp>
        <p:nvSpPr>
          <p:cNvPr id="4" name="Platshållare för datum 3"/>
          <p:cNvSpPr>
            <a:spLocks noGrp="1"/>
          </p:cNvSpPr>
          <p:nvPr>
            <p:ph type="dt" sz="half" idx="10"/>
          </p:nvPr>
        </p:nvSpPr>
        <p:spPr/>
        <p:txBody>
          <a:bodyPr/>
          <a:lstStyle/>
          <a:p>
            <a:fld id="{E43CC13C-2A5A-42CD-A3F8-6D01D06FB1E7}"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28</a:t>
            </a:fld>
            <a:endParaRPr lang="sv-SE"/>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Lite vetenskapsteori, forts.</a:t>
            </a:r>
            <a:endParaRPr lang="sv-SE" dirty="0"/>
          </a:p>
        </p:txBody>
      </p:sp>
      <p:sp>
        <p:nvSpPr>
          <p:cNvPr id="3" name="Platshållare för innehåll 2"/>
          <p:cNvSpPr>
            <a:spLocks noGrp="1"/>
          </p:cNvSpPr>
          <p:nvPr>
            <p:ph idx="1"/>
          </p:nvPr>
        </p:nvSpPr>
        <p:spPr/>
        <p:txBody>
          <a:bodyPr/>
          <a:lstStyle/>
          <a:p>
            <a:pPr marL="0" indent="0">
              <a:buNone/>
            </a:pPr>
            <a:r>
              <a:rPr lang="sv-SE" dirty="0" err="1" smtClean="0"/>
              <a:t>Thurén</a:t>
            </a:r>
            <a:r>
              <a:rPr lang="sv-SE" dirty="0" smtClean="0"/>
              <a:t> Kap 3: Definitioner</a:t>
            </a:r>
          </a:p>
          <a:p>
            <a:pPr marL="0" indent="0">
              <a:buNone/>
            </a:pPr>
            <a:endParaRPr lang="sv-SE" sz="900" dirty="0" smtClean="0"/>
          </a:p>
          <a:p>
            <a:r>
              <a:rPr lang="sv-SE" dirty="0" smtClean="0"/>
              <a:t>Klargör </a:t>
            </a:r>
            <a:r>
              <a:rPr lang="sv-SE" b="1" i="1" dirty="0" smtClean="0">
                <a:solidFill>
                  <a:schemeClr val="tx2"/>
                </a:solidFill>
              </a:rPr>
              <a:t>alltid</a:t>
            </a:r>
            <a:r>
              <a:rPr lang="sv-SE" dirty="0" smtClean="0"/>
              <a:t> hur ni har definierat begreppen och vilka antaganden (premisser) som ligger bakom påståendena</a:t>
            </a:r>
          </a:p>
          <a:p>
            <a:r>
              <a:rPr lang="sv-SE" dirty="0" smtClean="0"/>
              <a:t>Annars kan inte din omgivning ta ställning till validiteten och reliabiliteten i dina påståenden</a:t>
            </a:r>
          </a:p>
        </p:txBody>
      </p:sp>
      <p:sp>
        <p:nvSpPr>
          <p:cNvPr id="4" name="Platshållare för datum 3"/>
          <p:cNvSpPr>
            <a:spLocks noGrp="1"/>
          </p:cNvSpPr>
          <p:nvPr>
            <p:ph type="dt" sz="half" idx="10"/>
          </p:nvPr>
        </p:nvSpPr>
        <p:spPr/>
        <p:txBody>
          <a:bodyPr/>
          <a:lstStyle/>
          <a:p>
            <a:fld id="{97121A4D-4402-4F2B-9462-EA2A00EC8B94}"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29</a:t>
            </a:fld>
            <a:endParaRPr lang="sv-SE"/>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Kurslitteratur</a:t>
            </a:r>
            <a:endParaRPr lang="sv-SE" dirty="0"/>
          </a:p>
        </p:txBody>
      </p:sp>
      <p:sp>
        <p:nvSpPr>
          <p:cNvPr id="3" name="Platshållare för innehåll 2"/>
          <p:cNvSpPr>
            <a:spLocks noGrp="1"/>
          </p:cNvSpPr>
          <p:nvPr>
            <p:ph idx="1"/>
          </p:nvPr>
        </p:nvSpPr>
        <p:spPr/>
        <p:txBody>
          <a:bodyPr/>
          <a:lstStyle/>
          <a:p>
            <a:pPr>
              <a:buSzPts val="3200"/>
              <a:buFont typeface="Arial"/>
              <a:buChar char="•"/>
            </a:pPr>
            <a:endParaRPr lang="sv-SE" dirty="0" smtClean="0">
              <a:solidFill>
                <a:srgbClr val="000000"/>
              </a:solidFill>
            </a:endParaRPr>
          </a:p>
          <a:p>
            <a:pPr>
              <a:buSzPts val="3200"/>
              <a:buFont typeface="Arial"/>
              <a:buChar char="•"/>
            </a:pPr>
            <a:r>
              <a:rPr lang="sv-SE" dirty="0" smtClean="0"/>
              <a:t>Nyquist, H., ”</a:t>
            </a:r>
            <a:r>
              <a:rPr lang="sv-SE" i="1" dirty="0" smtClean="0"/>
              <a:t>Statistikens grunder, kompendium” </a:t>
            </a:r>
            <a:r>
              <a:rPr lang="sv-SE" b="1" dirty="0" smtClean="0">
                <a:solidFill>
                  <a:schemeClr val="accent5">
                    <a:lumMod val="50000"/>
                  </a:schemeClr>
                </a:solidFill>
              </a:rPr>
              <a:t>(N)</a:t>
            </a:r>
          </a:p>
          <a:p>
            <a:pPr>
              <a:buSzPts val="2800"/>
              <a:buFont typeface="Arial"/>
              <a:buChar char="–"/>
            </a:pPr>
            <a:r>
              <a:rPr lang="sv-SE" b="1" i="1" dirty="0" smtClean="0">
                <a:solidFill>
                  <a:srgbClr val="1F497D"/>
                </a:solidFill>
              </a:rPr>
              <a:t>finns att ladda ner på kurshemsidan &amp; </a:t>
            </a:r>
            <a:r>
              <a:rPr lang="sv-SE" b="1" i="1" dirty="0" err="1" smtClean="0">
                <a:solidFill>
                  <a:srgbClr val="1F497D"/>
                </a:solidFill>
              </a:rPr>
              <a:t>Mondo</a:t>
            </a:r>
            <a:endParaRPr lang="sv-SE" b="1" i="1" dirty="0" smtClean="0">
              <a:solidFill>
                <a:srgbClr val="1F497D"/>
              </a:solidFill>
            </a:endParaRPr>
          </a:p>
          <a:p>
            <a:endParaRPr lang="sv-SE" dirty="0" smtClean="0"/>
          </a:p>
          <a:p>
            <a:pPr>
              <a:buSzPts val="3200"/>
              <a:buFont typeface="Arial"/>
              <a:buChar char="•"/>
            </a:pPr>
            <a:r>
              <a:rPr lang="sv-SE" dirty="0" err="1" smtClean="0"/>
              <a:t>Thurén</a:t>
            </a:r>
            <a:r>
              <a:rPr lang="sv-SE" dirty="0" smtClean="0"/>
              <a:t>, T. (2007), ”</a:t>
            </a:r>
            <a:r>
              <a:rPr lang="sv-SE" i="1" dirty="0" smtClean="0"/>
              <a:t>Vetenskapsteori för nybörjare”</a:t>
            </a:r>
            <a:r>
              <a:rPr lang="sv-SE" dirty="0" smtClean="0"/>
              <a:t>, 2:a upplagan, Liber: Stockholm </a:t>
            </a:r>
            <a:r>
              <a:rPr lang="sv-SE" b="1" dirty="0" smtClean="0">
                <a:solidFill>
                  <a:schemeClr val="accent5">
                    <a:lumMod val="50000"/>
                  </a:schemeClr>
                </a:solidFill>
              </a:rPr>
              <a:t>(T)</a:t>
            </a:r>
          </a:p>
          <a:p>
            <a:endParaRPr lang="sv-SE" dirty="0" smtClean="0"/>
          </a:p>
          <a:p>
            <a:pPr marL="357188" lvl="1" indent="-357188">
              <a:buSzPts val="3200"/>
              <a:buFont typeface="Arial"/>
              <a:buChar char="•"/>
            </a:pPr>
            <a:r>
              <a:rPr lang="sv-SE" dirty="0" smtClean="0"/>
              <a:t>Övrigt kursmaterial såsom övningstentor, instruktioner till datorövningarna m.m. läggs löpande ut på </a:t>
            </a:r>
            <a:r>
              <a:rPr lang="sv-SE" b="1" i="1" dirty="0" err="1" smtClean="0"/>
              <a:t>Mondo</a:t>
            </a:r>
            <a:endParaRPr lang="sv-SE" b="1" i="1" dirty="0" smtClean="0"/>
          </a:p>
          <a:p>
            <a:endParaRPr lang="sv-SE" dirty="0"/>
          </a:p>
        </p:txBody>
      </p:sp>
      <p:sp>
        <p:nvSpPr>
          <p:cNvPr id="4" name="Platshållare för datum 3"/>
          <p:cNvSpPr>
            <a:spLocks noGrp="1"/>
          </p:cNvSpPr>
          <p:nvPr>
            <p:ph type="dt" sz="half" idx="10"/>
          </p:nvPr>
        </p:nvSpPr>
        <p:spPr/>
        <p:txBody>
          <a:bodyPr/>
          <a:lstStyle/>
          <a:p>
            <a:fld id="{565D7E39-6147-4F2C-94BF-A8EC69467FED}"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3</a:t>
            </a:fld>
            <a:endParaRPr lang="sv-SE"/>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Lite vetenskapsteori, forts.</a:t>
            </a:r>
            <a:endParaRPr lang="sv-SE" dirty="0"/>
          </a:p>
        </p:txBody>
      </p:sp>
      <p:sp>
        <p:nvSpPr>
          <p:cNvPr id="3" name="Platshållare för innehåll 2"/>
          <p:cNvSpPr>
            <a:spLocks noGrp="1"/>
          </p:cNvSpPr>
          <p:nvPr>
            <p:ph idx="1"/>
          </p:nvPr>
        </p:nvSpPr>
        <p:spPr/>
        <p:txBody>
          <a:bodyPr>
            <a:noAutofit/>
          </a:bodyPr>
          <a:lstStyle/>
          <a:p>
            <a:pPr marL="0" indent="0">
              <a:buNone/>
            </a:pPr>
            <a:r>
              <a:rPr lang="sv-SE" dirty="0" err="1" smtClean="0"/>
              <a:t>Thurén</a:t>
            </a:r>
            <a:r>
              <a:rPr lang="sv-SE" dirty="0" smtClean="0"/>
              <a:t> Kap 4: Iakttagelse och logik</a:t>
            </a:r>
          </a:p>
          <a:p>
            <a:pPr marL="0" indent="0">
              <a:buNone/>
            </a:pPr>
            <a:endParaRPr lang="sv-SE" dirty="0" smtClean="0"/>
          </a:p>
          <a:p>
            <a:r>
              <a:rPr lang="sv-SE" dirty="0" smtClean="0"/>
              <a:t>Empirisk kunskap</a:t>
            </a:r>
          </a:p>
          <a:p>
            <a:pPr lvl="1"/>
            <a:r>
              <a:rPr lang="sv-SE" dirty="0" smtClean="0"/>
              <a:t>dvs. det vi ser, hör, smakar, …</a:t>
            </a:r>
          </a:p>
          <a:p>
            <a:pPr lvl="1"/>
            <a:r>
              <a:rPr lang="sv-SE" dirty="0" smtClean="0"/>
              <a:t>vi drar slutsatser om det allmänna genom det vi ser</a:t>
            </a:r>
          </a:p>
          <a:p>
            <a:pPr lvl="1"/>
            <a:r>
              <a:rPr lang="sv-SE" dirty="0" smtClean="0"/>
              <a:t>per definition är detta ofullständig information</a:t>
            </a:r>
          </a:p>
          <a:p>
            <a:pPr lvl="1"/>
            <a:r>
              <a:rPr lang="sv-SE" dirty="0" smtClean="0"/>
              <a:t>slutsatsen är mer eller mindre trolig eller sannolik</a:t>
            </a:r>
          </a:p>
        </p:txBody>
      </p:sp>
      <p:sp>
        <p:nvSpPr>
          <p:cNvPr id="4" name="Platshållare för datum 3"/>
          <p:cNvSpPr>
            <a:spLocks noGrp="1"/>
          </p:cNvSpPr>
          <p:nvPr>
            <p:ph type="dt" sz="half" idx="10"/>
          </p:nvPr>
        </p:nvSpPr>
        <p:spPr/>
        <p:txBody>
          <a:bodyPr/>
          <a:lstStyle/>
          <a:p>
            <a:fld id="{59E950C6-F35A-4A52-9C98-C3563ADAB77F}"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30</a:t>
            </a:fld>
            <a:endParaRPr lang="sv-SE"/>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Lite vetenskapsteori, forts.</a:t>
            </a:r>
            <a:endParaRPr lang="sv-SE" dirty="0"/>
          </a:p>
        </p:txBody>
      </p:sp>
      <p:sp>
        <p:nvSpPr>
          <p:cNvPr id="3" name="Platshållare för innehåll 2"/>
          <p:cNvSpPr>
            <a:spLocks noGrp="1"/>
          </p:cNvSpPr>
          <p:nvPr>
            <p:ph idx="1"/>
          </p:nvPr>
        </p:nvSpPr>
        <p:spPr/>
        <p:txBody>
          <a:bodyPr>
            <a:noAutofit/>
          </a:bodyPr>
          <a:lstStyle/>
          <a:p>
            <a:pPr marL="0" indent="0">
              <a:buNone/>
            </a:pPr>
            <a:r>
              <a:rPr lang="sv-SE" dirty="0" err="1" smtClean="0"/>
              <a:t>Thurén</a:t>
            </a:r>
            <a:r>
              <a:rPr lang="sv-SE" dirty="0" smtClean="0"/>
              <a:t> Kap 4: Iakttagelse och logik</a:t>
            </a:r>
          </a:p>
          <a:p>
            <a:pPr marL="0" indent="0">
              <a:buNone/>
            </a:pPr>
            <a:endParaRPr lang="sv-SE" dirty="0" smtClean="0"/>
          </a:p>
          <a:p>
            <a:r>
              <a:rPr lang="sv-SE" dirty="0" smtClean="0"/>
              <a:t>Logik</a:t>
            </a:r>
          </a:p>
          <a:p>
            <a:pPr lvl="1"/>
            <a:r>
              <a:rPr lang="sv-SE" dirty="0" smtClean="0"/>
              <a:t>utgår ifrån</a:t>
            </a:r>
          </a:p>
          <a:p>
            <a:pPr lvl="2"/>
            <a:r>
              <a:rPr lang="sv-SE" dirty="0" smtClean="0"/>
              <a:t>premisser </a:t>
            </a:r>
          </a:p>
          <a:p>
            <a:pPr lvl="2"/>
            <a:r>
              <a:rPr lang="sv-SE" dirty="0" smtClean="0"/>
              <a:t>lagar som styr hur vi härleder slutsatser</a:t>
            </a:r>
          </a:p>
          <a:p>
            <a:pPr lvl="1">
              <a:spcBef>
                <a:spcPts val="1200"/>
              </a:spcBef>
            </a:pPr>
            <a:r>
              <a:rPr lang="sv-SE" dirty="0" smtClean="0"/>
              <a:t>slutsatsen är alltid sann eller falsk</a:t>
            </a:r>
          </a:p>
          <a:p>
            <a:pPr lvl="1">
              <a:spcBef>
                <a:spcPts val="1200"/>
              </a:spcBef>
            </a:pPr>
            <a:r>
              <a:rPr lang="sv-SE" dirty="0" smtClean="0"/>
              <a:t>premisserna kan vara mer eller mindre verklighetsförankrade</a:t>
            </a:r>
          </a:p>
        </p:txBody>
      </p:sp>
      <p:sp>
        <p:nvSpPr>
          <p:cNvPr id="4" name="Platshållare för datum 3"/>
          <p:cNvSpPr>
            <a:spLocks noGrp="1"/>
          </p:cNvSpPr>
          <p:nvPr>
            <p:ph type="dt" sz="half" idx="10"/>
          </p:nvPr>
        </p:nvSpPr>
        <p:spPr/>
        <p:txBody>
          <a:bodyPr/>
          <a:lstStyle/>
          <a:p>
            <a:fld id="{43EC990C-586D-4AA6-A298-C4A03058E9F1}"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31</a:t>
            </a:fld>
            <a:endParaRPr lang="sv-SE"/>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Vetenskap, N Kap 2</a:t>
            </a:r>
            <a:endParaRPr lang="sv-SE" dirty="0"/>
          </a:p>
        </p:txBody>
      </p:sp>
      <p:sp>
        <p:nvSpPr>
          <p:cNvPr id="3" name="Platshållare för innehåll 2"/>
          <p:cNvSpPr>
            <a:spLocks noGrp="1"/>
          </p:cNvSpPr>
          <p:nvPr>
            <p:ph idx="1"/>
          </p:nvPr>
        </p:nvSpPr>
        <p:spPr/>
        <p:txBody>
          <a:bodyPr>
            <a:normAutofit/>
          </a:bodyPr>
          <a:lstStyle/>
          <a:p>
            <a:pPr marL="0" indent="0">
              <a:buNone/>
            </a:pPr>
            <a:r>
              <a:rPr lang="sv-SE" dirty="0" smtClean="0"/>
              <a:t>Ett litet försök att bringa lite ordning bland begreppen.</a:t>
            </a:r>
          </a:p>
          <a:p>
            <a:pPr marL="0" indent="0">
              <a:buNone/>
            </a:pPr>
            <a:endParaRPr lang="sv-SE" dirty="0" smtClean="0"/>
          </a:p>
          <a:p>
            <a:pPr marL="0" indent="0">
              <a:buNone/>
            </a:pPr>
            <a:r>
              <a:rPr lang="sv-SE" dirty="0" smtClean="0"/>
              <a:t>Kunskapstyper:</a:t>
            </a:r>
          </a:p>
          <a:p>
            <a:pPr marL="355600" indent="-355600"/>
            <a:r>
              <a:rPr lang="sv-SE" dirty="0" err="1" smtClean="0"/>
              <a:t>Propositionell</a:t>
            </a:r>
            <a:r>
              <a:rPr lang="sv-SE" dirty="0" smtClean="0"/>
              <a:t> kunskap</a:t>
            </a:r>
          </a:p>
          <a:p>
            <a:pPr marL="755650" lvl="1" indent="-355600"/>
            <a:r>
              <a:rPr lang="sv-SE" dirty="0" smtClean="0"/>
              <a:t>När föddes Astrid Lindgren?</a:t>
            </a:r>
          </a:p>
          <a:p>
            <a:pPr marL="355600" indent="-355600"/>
            <a:r>
              <a:rPr lang="sv-SE" dirty="0" smtClean="0"/>
              <a:t>Icke </a:t>
            </a:r>
            <a:r>
              <a:rPr lang="sv-SE" dirty="0" err="1" smtClean="0"/>
              <a:t>propositionell</a:t>
            </a:r>
            <a:r>
              <a:rPr lang="sv-SE" dirty="0" smtClean="0"/>
              <a:t> kunskap</a:t>
            </a:r>
          </a:p>
          <a:p>
            <a:pPr marL="755650" lvl="1" indent="-355600"/>
            <a:r>
              <a:rPr lang="sv-SE" dirty="0" smtClean="0"/>
              <a:t>Färdigheter (simning)</a:t>
            </a:r>
          </a:p>
          <a:p>
            <a:pPr marL="0" indent="0">
              <a:buNone/>
            </a:pPr>
            <a:endParaRPr lang="sv-SE" dirty="0" smtClean="0"/>
          </a:p>
          <a:p>
            <a:pPr marL="0" indent="0">
              <a:buNone/>
            </a:pPr>
            <a:r>
              <a:rPr lang="sv-SE" dirty="0" smtClean="0"/>
              <a:t>Den här kursen: </a:t>
            </a:r>
            <a:r>
              <a:rPr lang="sv-SE" i="1" dirty="0" smtClean="0"/>
              <a:t>Kunskap = </a:t>
            </a:r>
            <a:r>
              <a:rPr lang="sv-SE" i="1" dirty="0" err="1" smtClean="0"/>
              <a:t>Propositionell</a:t>
            </a:r>
            <a:r>
              <a:rPr lang="sv-SE" i="1" dirty="0" smtClean="0"/>
              <a:t> kunskap</a:t>
            </a:r>
          </a:p>
        </p:txBody>
      </p:sp>
      <p:sp>
        <p:nvSpPr>
          <p:cNvPr id="4" name="Platshållare för datum 3"/>
          <p:cNvSpPr>
            <a:spLocks noGrp="1"/>
          </p:cNvSpPr>
          <p:nvPr>
            <p:ph type="dt" sz="half" idx="10"/>
          </p:nvPr>
        </p:nvSpPr>
        <p:spPr/>
        <p:txBody>
          <a:bodyPr/>
          <a:lstStyle/>
          <a:p>
            <a:fld id="{BD454275-B219-4CC8-8AEE-7A9B31E6D87F}"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Rektangel 5"/>
          <p:cNvSpPr/>
          <p:nvPr/>
        </p:nvSpPr>
        <p:spPr>
          <a:xfrm>
            <a:off x="5580112" y="2639814"/>
            <a:ext cx="3096344" cy="1077218"/>
          </a:xfrm>
          <a:prstGeom prst="rect">
            <a:avLst/>
          </a:prstGeom>
          <a:ln>
            <a:solidFill>
              <a:srgbClr val="C00000"/>
            </a:solidFill>
          </a:ln>
        </p:spPr>
        <p:txBody>
          <a:bodyPr wrap="square">
            <a:spAutoFit/>
          </a:bodyPr>
          <a:lstStyle/>
          <a:p>
            <a:r>
              <a:rPr lang="sv-SE" sz="1600" i="1" dirty="0" smtClean="0">
                <a:solidFill>
                  <a:srgbClr val="C00000"/>
                </a:solidFill>
                <a:latin typeface="Verdana" pitchFamily="34" charset="0"/>
                <a:ea typeface="Verdana" pitchFamily="34" charset="0"/>
                <a:cs typeface="Verdana" pitchFamily="34" charset="0"/>
              </a:rPr>
              <a:t>Proposition = Påstående</a:t>
            </a:r>
          </a:p>
          <a:p>
            <a:r>
              <a:rPr lang="sv-SE" sz="1600" i="1" dirty="0" smtClean="0">
                <a:solidFill>
                  <a:srgbClr val="C00000"/>
                </a:solidFill>
                <a:latin typeface="Verdana" pitchFamily="34" charset="0"/>
                <a:ea typeface="Verdana" pitchFamily="34" charset="0"/>
                <a:cs typeface="Verdana" pitchFamily="34" charset="0"/>
              </a:rPr>
              <a:t>Ett begrepp inom logiken. Ett påstående kan vara sant eller falskt.</a:t>
            </a:r>
            <a:endParaRPr lang="sv-SE" sz="1600" i="1" dirty="0">
              <a:solidFill>
                <a:srgbClr val="C00000"/>
              </a:solidFill>
              <a:latin typeface="Verdana" pitchFamily="34" charset="0"/>
              <a:ea typeface="Verdana" pitchFamily="34" charset="0"/>
              <a:cs typeface="Verdana" pitchFamily="34" charset="0"/>
            </a:endParaRP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32</a:t>
            </a:fld>
            <a:endParaRPr lang="sv-SE"/>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Sanningsteori</a:t>
            </a:r>
            <a:endParaRPr lang="sv-SE" dirty="0"/>
          </a:p>
        </p:txBody>
      </p:sp>
      <p:sp>
        <p:nvSpPr>
          <p:cNvPr id="3" name="Platshållare för innehåll 2"/>
          <p:cNvSpPr>
            <a:spLocks noGrp="1"/>
          </p:cNvSpPr>
          <p:nvPr>
            <p:ph idx="1"/>
          </p:nvPr>
        </p:nvSpPr>
        <p:spPr/>
        <p:txBody>
          <a:bodyPr>
            <a:normAutofit/>
          </a:bodyPr>
          <a:lstStyle/>
          <a:p>
            <a:pPr marL="0" indent="0">
              <a:buNone/>
            </a:pPr>
            <a:r>
              <a:rPr lang="sv-SE" dirty="0" smtClean="0"/>
              <a:t>Vad är sanning?</a:t>
            </a:r>
          </a:p>
          <a:p>
            <a:pPr marL="355600" indent="-355600">
              <a:spcBef>
                <a:spcPts val="1200"/>
              </a:spcBef>
            </a:pPr>
            <a:r>
              <a:rPr lang="sv-SE" b="1" i="1" dirty="0" smtClean="0"/>
              <a:t>Korrespondensteori</a:t>
            </a:r>
          </a:p>
          <a:p>
            <a:pPr marL="755650" lvl="1" indent="-355600"/>
            <a:r>
              <a:rPr lang="sv-SE" dirty="0" smtClean="0"/>
              <a:t>Sant om det finns en motsvarande verklighet eller fakta</a:t>
            </a:r>
          </a:p>
          <a:p>
            <a:pPr marL="355600" indent="-355600">
              <a:spcBef>
                <a:spcPts val="1200"/>
              </a:spcBef>
            </a:pPr>
            <a:r>
              <a:rPr lang="sv-SE" b="1" i="1" dirty="0" smtClean="0"/>
              <a:t>Koherensteori</a:t>
            </a:r>
          </a:p>
          <a:p>
            <a:pPr marL="755650" lvl="1" indent="-355600"/>
            <a:r>
              <a:rPr lang="sv-SE" dirty="0" smtClean="0"/>
              <a:t>Sant om det ”hänger ihop” med andra etablerade sanningar, ska inte leda till paradoxer</a:t>
            </a:r>
          </a:p>
          <a:p>
            <a:pPr marL="755650" lvl="1" indent="-355600"/>
            <a:r>
              <a:rPr lang="sv-SE" dirty="0" smtClean="0"/>
              <a:t>Ska höra till det system som är ”bäst” </a:t>
            </a:r>
          </a:p>
          <a:p>
            <a:pPr marL="355600" indent="-355600">
              <a:spcBef>
                <a:spcPts val="1200"/>
              </a:spcBef>
            </a:pPr>
            <a:r>
              <a:rPr lang="sv-SE" b="1" i="1" dirty="0" smtClean="0"/>
              <a:t>Pragmatism</a:t>
            </a:r>
          </a:p>
          <a:p>
            <a:pPr marL="755650" lvl="1" indent="-355600"/>
            <a:r>
              <a:rPr lang="sv-SE" dirty="0" smtClean="0"/>
              <a:t>Satsens sanning ligger i dess brukbarhet</a:t>
            </a:r>
          </a:p>
        </p:txBody>
      </p:sp>
      <p:sp>
        <p:nvSpPr>
          <p:cNvPr id="4" name="Platshållare för datum 3"/>
          <p:cNvSpPr>
            <a:spLocks noGrp="1"/>
          </p:cNvSpPr>
          <p:nvPr>
            <p:ph type="dt" sz="half" idx="10"/>
          </p:nvPr>
        </p:nvSpPr>
        <p:spPr/>
        <p:txBody>
          <a:bodyPr/>
          <a:lstStyle/>
          <a:p>
            <a:fld id="{902CBDAD-A349-4DFB-ADF9-F43BB30172EA}"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33</a:t>
            </a:fld>
            <a:endParaRPr lang="sv-SE"/>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Sanning och kunskap</a:t>
            </a:r>
            <a:endParaRPr lang="sv-SE" dirty="0"/>
          </a:p>
        </p:txBody>
      </p:sp>
      <p:sp>
        <p:nvSpPr>
          <p:cNvPr id="3" name="Platshållare för innehåll 2"/>
          <p:cNvSpPr>
            <a:spLocks noGrp="1"/>
          </p:cNvSpPr>
          <p:nvPr>
            <p:ph idx="1"/>
          </p:nvPr>
        </p:nvSpPr>
        <p:spPr/>
        <p:txBody>
          <a:bodyPr/>
          <a:lstStyle/>
          <a:p>
            <a:pPr marL="0" lvl="0" indent="0">
              <a:lnSpc>
                <a:spcPct val="100000"/>
              </a:lnSpc>
              <a:buSzTx/>
              <a:buNone/>
              <a:defRPr/>
            </a:pPr>
            <a:endParaRPr lang="sv-SE" dirty="0" smtClean="0"/>
          </a:p>
          <a:p>
            <a:pPr marL="0" indent="0">
              <a:lnSpc>
                <a:spcPct val="100000"/>
              </a:lnSpc>
              <a:buSzTx/>
              <a:buNone/>
              <a:defRPr/>
            </a:pPr>
            <a:r>
              <a:rPr lang="sv-SE" dirty="0" smtClean="0"/>
              <a:t>Ett påstående måste vara </a:t>
            </a:r>
            <a:r>
              <a:rPr lang="sv-SE" b="1" i="1" dirty="0" smtClean="0">
                <a:solidFill>
                  <a:schemeClr val="tx2"/>
                </a:solidFill>
              </a:rPr>
              <a:t>sant</a:t>
            </a:r>
            <a:r>
              <a:rPr lang="sv-SE" dirty="0" smtClean="0"/>
              <a:t> för att vara </a:t>
            </a:r>
            <a:r>
              <a:rPr lang="sv-SE" b="1" i="1" dirty="0" smtClean="0">
                <a:solidFill>
                  <a:schemeClr val="tx2"/>
                </a:solidFill>
              </a:rPr>
              <a:t>kunskap</a:t>
            </a:r>
            <a:r>
              <a:rPr lang="sv-SE" dirty="0" smtClean="0"/>
              <a:t>.</a:t>
            </a:r>
          </a:p>
          <a:p>
            <a:pPr marL="0" lvl="0" indent="0">
              <a:lnSpc>
                <a:spcPct val="100000"/>
              </a:lnSpc>
              <a:buSzTx/>
              <a:buNone/>
              <a:defRPr/>
            </a:pPr>
            <a:endParaRPr lang="sv-SE" dirty="0" smtClean="0"/>
          </a:p>
          <a:p>
            <a:pPr marL="0" lvl="0" indent="0">
              <a:lnSpc>
                <a:spcPct val="100000"/>
              </a:lnSpc>
              <a:buSzTx/>
              <a:buNone/>
              <a:defRPr/>
            </a:pPr>
            <a:r>
              <a:rPr lang="sv-SE" dirty="0" smtClean="0"/>
              <a:t>Låter som en självklarhet?</a:t>
            </a:r>
          </a:p>
          <a:p>
            <a:pPr marL="0" lvl="0" indent="0">
              <a:lnSpc>
                <a:spcPct val="100000"/>
              </a:lnSpc>
              <a:buSzTx/>
              <a:buNone/>
              <a:defRPr/>
            </a:pPr>
            <a:endParaRPr lang="sv-SE" sz="1000" dirty="0" smtClean="0"/>
          </a:p>
          <a:p>
            <a:pPr marL="0" lvl="0" indent="0">
              <a:lnSpc>
                <a:spcPct val="100000"/>
              </a:lnSpc>
              <a:buSzTx/>
              <a:buNone/>
              <a:defRPr/>
            </a:pPr>
            <a:r>
              <a:rPr lang="sv-SE" dirty="0" smtClean="0"/>
              <a:t>Motiveringen är att vi kan välja våra handlingar och nå de mål vi satt upp endast om vi väljer utifrån det vi vet är sant.</a:t>
            </a:r>
          </a:p>
        </p:txBody>
      </p:sp>
      <p:sp>
        <p:nvSpPr>
          <p:cNvPr id="4" name="Platshållare för datum 3"/>
          <p:cNvSpPr>
            <a:spLocks noGrp="1"/>
          </p:cNvSpPr>
          <p:nvPr>
            <p:ph type="dt" sz="half" idx="10"/>
          </p:nvPr>
        </p:nvSpPr>
        <p:spPr/>
        <p:txBody>
          <a:bodyPr/>
          <a:lstStyle/>
          <a:p>
            <a:fld id="{6E25FCE0-795C-41F9-ACBE-9C55651F30B2}"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34</a:t>
            </a:fld>
            <a:endParaRPr lang="sv-SE"/>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Sanning</a:t>
            </a:r>
            <a:endParaRPr lang="sv-SE" dirty="0"/>
          </a:p>
        </p:txBody>
      </p:sp>
      <p:sp>
        <p:nvSpPr>
          <p:cNvPr id="3" name="Platshållare för innehåll 2"/>
          <p:cNvSpPr>
            <a:spLocks noGrp="1"/>
          </p:cNvSpPr>
          <p:nvPr>
            <p:ph idx="1"/>
          </p:nvPr>
        </p:nvSpPr>
        <p:spPr/>
        <p:txBody>
          <a:bodyPr>
            <a:normAutofit fontScale="92500"/>
          </a:bodyPr>
          <a:lstStyle/>
          <a:p>
            <a:pPr marL="514350" indent="-514350">
              <a:buFont typeface="+mj-lt"/>
              <a:buAutoNum type="arabicPeriod"/>
            </a:pPr>
            <a:endParaRPr lang="sv-SE" dirty="0" smtClean="0"/>
          </a:p>
          <a:p>
            <a:pPr marL="514350" indent="-514350">
              <a:buFont typeface="+mj-lt"/>
              <a:buAutoNum type="arabicPeriod"/>
            </a:pPr>
            <a:endParaRPr lang="sv-SE" dirty="0" smtClean="0"/>
          </a:p>
          <a:p>
            <a:pPr marL="514350" indent="-514350">
              <a:buFont typeface="+mj-lt"/>
              <a:buAutoNum type="arabicPeriod"/>
            </a:pPr>
            <a:endParaRPr lang="sv-SE" dirty="0" smtClean="0"/>
          </a:p>
          <a:p>
            <a:pPr marL="514350" indent="-514350">
              <a:buFont typeface="+mj-lt"/>
              <a:buAutoNum type="arabicPeriod"/>
            </a:pPr>
            <a:endParaRPr lang="sv-SE" dirty="0" smtClean="0"/>
          </a:p>
          <a:p>
            <a:pPr marL="514350" indent="-514350">
              <a:buFont typeface="+mj-lt"/>
              <a:buAutoNum type="arabicPeriod"/>
            </a:pPr>
            <a:endParaRPr lang="sv-SE" dirty="0" smtClean="0"/>
          </a:p>
          <a:p>
            <a:pPr marL="514350" indent="-514350">
              <a:buFont typeface="+mj-lt"/>
              <a:buAutoNum type="arabicPeriod"/>
            </a:pPr>
            <a:endParaRPr lang="sv-SE" dirty="0" smtClean="0"/>
          </a:p>
          <a:p>
            <a:pPr marL="514350" indent="-514350">
              <a:buFont typeface="+mj-lt"/>
              <a:buAutoNum type="arabicPeriod"/>
            </a:pPr>
            <a:endParaRPr lang="sv-SE" dirty="0" smtClean="0"/>
          </a:p>
          <a:p>
            <a:pPr marL="514350" indent="-514350">
              <a:buFont typeface="+mj-lt"/>
              <a:buAutoNum type="arabicPeriod"/>
            </a:pPr>
            <a:r>
              <a:rPr lang="sv-SE" dirty="0" smtClean="0"/>
              <a:t>Påstående som verkar vara sant</a:t>
            </a:r>
          </a:p>
          <a:p>
            <a:pPr marL="514350" indent="-514350">
              <a:buFont typeface="+mj-lt"/>
              <a:buAutoNum type="arabicPeriod"/>
            </a:pPr>
            <a:r>
              <a:rPr lang="sv-SE" dirty="0" smtClean="0"/>
              <a:t>Nya observationer, nya fakta</a:t>
            </a:r>
          </a:p>
          <a:p>
            <a:pPr marL="514350" indent="-514350">
              <a:buFont typeface="+mj-lt"/>
              <a:buAutoNum type="arabicPeriod"/>
            </a:pPr>
            <a:r>
              <a:rPr lang="sv-SE" dirty="0" smtClean="0"/>
              <a:t>Reviderat påstående</a:t>
            </a:r>
          </a:p>
        </p:txBody>
      </p:sp>
      <p:sp>
        <p:nvSpPr>
          <p:cNvPr id="4" name="Platshållare för datum 3"/>
          <p:cNvSpPr>
            <a:spLocks noGrp="1"/>
          </p:cNvSpPr>
          <p:nvPr>
            <p:ph type="dt" sz="half" idx="10"/>
          </p:nvPr>
        </p:nvSpPr>
        <p:spPr/>
        <p:txBody>
          <a:bodyPr/>
          <a:lstStyle/>
          <a:p>
            <a:fld id="{37044825-41A9-4200-AEF4-FB2C42296102}"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7" name="Rektangel 6"/>
          <p:cNvSpPr/>
          <p:nvPr/>
        </p:nvSpPr>
        <p:spPr>
          <a:xfrm>
            <a:off x="2171734" y="1844608"/>
            <a:ext cx="2280253" cy="14581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7"/>
          <p:cNvSpPr/>
          <p:nvPr/>
        </p:nvSpPr>
        <p:spPr>
          <a:xfrm>
            <a:off x="4451987" y="1844608"/>
            <a:ext cx="2328259" cy="14581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Ellips 8"/>
          <p:cNvSpPr/>
          <p:nvPr/>
        </p:nvSpPr>
        <p:spPr>
          <a:xfrm>
            <a:off x="2747799" y="2168644"/>
            <a:ext cx="2400267" cy="918102"/>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innehåll 2"/>
          <p:cNvSpPr txBox="1">
            <a:spLocks/>
          </p:cNvSpPr>
          <p:nvPr/>
        </p:nvSpPr>
        <p:spPr>
          <a:xfrm>
            <a:off x="827584" y="1412776"/>
            <a:ext cx="3456384" cy="594066"/>
          </a:xfrm>
          <a:prstGeom prst="rect">
            <a:avLst/>
          </a:prstGeom>
        </p:spPr>
        <p:txBody>
          <a:bodyPr vert="horz" lIns="91440" tIns="45720" rIns="91440" bIns="45720" rtlCol="0">
            <a:normAutofit/>
          </a:bodyPr>
          <a:lstStyle/>
          <a:p>
            <a:pPr algn="ctr">
              <a:spcBef>
                <a:spcPct val="20000"/>
              </a:spcBef>
              <a:defRPr/>
            </a:pPr>
            <a:r>
              <a:rPr lang="sv-SE" b="1" i="1" dirty="0" smtClean="0">
                <a:solidFill>
                  <a:schemeClr val="tx2"/>
                </a:solidFill>
                <a:latin typeface="Verdana" pitchFamily="34" charset="0"/>
                <a:ea typeface="Verdana" pitchFamily="34" charset="0"/>
                <a:cs typeface="Verdana" pitchFamily="34" charset="0"/>
              </a:rPr>
              <a:t>Sanna påståenden</a:t>
            </a:r>
          </a:p>
        </p:txBody>
      </p:sp>
      <p:sp>
        <p:nvSpPr>
          <p:cNvPr id="11" name="Platshållare för innehåll 2"/>
          <p:cNvSpPr txBox="1">
            <a:spLocks/>
          </p:cNvSpPr>
          <p:nvPr/>
        </p:nvSpPr>
        <p:spPr>
          <a:xfrm>
            <a:off x="4860032" y="1412776"/>
            <a:ext cx="3744416" cy="59406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sv-SE" b="1" i="1" dirty="0" smtClean="0">
                <a:solidFill>
                  <a:srgbClr val="C00000"/>
                </a:solidFill>
                <a:latin typeface="Verdana" pitchFamily="34" charset="0"/>
                <a:ea typeface="Verdana" pitchFamily="34" charset="0"/>
                <a:cs typeface="Verdana" pitchFamily="34" charset="0"/>
              </a:rPr>
              <a:t>Falska</a:t>
            </a:r>
            <a:r>
              <a:rPr kumimoji="0" lang="sv-SE" b="1" i="1" u="none" strike="noStrike" kern="1200" cap="none" spc="0" normalizeH="0" noProof="0" dirty="0" smtClean="0">
                <a:ln>
                  <a:noFill/>
                </a:ln>
                <a:solidFill>
                  <a:srgbClr val="C00000"/>
                </a:solidFill>
                <a:effectLst/>
                <a:uLnTx/>
                <a:uFillTx/>
                <a:latin typeface="Verdana" pitchFamily="34" charset="0"/>
                <a:ea typeface="Verdana" pitchFamily="34" charset="0"/>
                <a:cs typeface="Verdana" pitchFamily="34" charset="0"/>
              </a:rPr>
              <a:t> påståenden</a:t>
            </a:r>
            <a:endParaRPr kumimoji="0" lang="sv-SE" b="1" i="1" u="none" strike="noStrike" kern="1200" cap="none" spc="0" normalizeH="0" baseline="0" noProof="0" dirty="0" smtClean="0">
              <a:ln>
                <a:noFill/>
              </a:ln>
              <a:solidFill>
                <a:srgbClr val="C00000"/>
              </a:solidFill>
              <a:effectLst/>
              <a:uLnTx/>
              <a:uFillTx/>
              <a:latin typeface="Verdana" pitchFamily="34" charset="0"/>
              <a:ea typeface="Verdana" pitchFamily="34" charset="0"/>
              <a:cs typeface="Verdana" pitchFamily="34" charset="0"/>
            </a:endParaRPr>
          </a:p>
        </p:txBody>
      </p:sp>
      <p:sp>
        <p:nvSpPr>
          <p:cNvPr id="12" name="Platshållare för innehåll 2"/>
          <p:cNvSpPr txBox="1">
            <a:spLocks/>
          </p:cNvSpPr>
          <p:nvPr/>
        </p:nvSpPr>
        <p:spPr>
          <a:xfrm>
            <a:off x="4596003" y="3518794"/>
            <a:ext cx="3456384" cy="594066"/>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b="1" i="1" u="none" strike="noStrike" kern="1200" cap="none" spc="0" normalizeH="0" baseline="0" noProof="0" dirty="0" smtClean="0">
                <a:ln>
                  <a:noFill/>
                </a:ln>
                <a:solidFill>
                  <a:schemeClr val="accent2">
                    <a:lumMod val="50000"/>
                  </a:schemeClr>
                </a:solidFill>
                <a:effectLst/>
                <a:uLnTx/>
                <a:uFillTx/>
                <a:latin typeface="Verdana" pitchFamily="34" charset="0"/>
                <a:ea typeface="Verdana" pitchFamily="34" charset="0"/>
                <a:cs typeface="Verdana" pitchFamily="34" charset="0"/>
              </a:rPr>
              <a:t>Det vi tror är sant</a:t>
            </a:r>
          </a:p>
        </p:txBody>
      </p:sp>
      <p:cxnSp>
        <p:nvCxnSpPr>
          <p:cNvPr id="13" name="Rak 12"/>
          <p:cNvCxnSpPr>
            <a:stCxn id="9" idx="5"/>
          </p:cNvCxnSpPr>
          <p:nvPr/>
        </p:nvCxnSpPr>
        <p:spPr>
          <a:xfrm>
            <a:off x="4796555" y="2952293"/>
            <a:ext cx="375512" cy="782525"/>
          </a:xfrm>
          <a:prstGeom prst="line">
            <a:avLst/>
          </a:prstGeom>
          <a:ln w="2540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4" name="Platshållare för innehåll 2"/>
          <p:cNvSpPr txBox="1">
            <a:spLocks/>
          </p:cNvSpPr>
          <p:nvPr/>
        </p:nvSpPr>
        <p:spPr>
          <a:xfrm>
            <a:off x="1283635" y="3446786"/>
            <a:ext cx="2016224" cy="594066"/>
          </a:xfrm>
          <a:prstGeom prst="rect">
            <a:avLst/>
          </a:prstGeom>
        </p:spPr>
        <p:txBody>
          <a:bodyPr vert="horz" lIns="91440" tIns="45720" rIns="91440" bIns="45720" rtlCol="0">
            <a:normAutofit fontScale="85000" lnSpcReduction="10000"/>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b="1" i="1" u="none" strike="noStrike" kern="1200" cap="none" spc="0" normalizeH="0" baseline="0" noProof="0" dirty="0" smtClean="0">
                <a:ln>
                  <a:noFill/>
                </a:ln>
                <a:effectLst/>
                <a:uLnTx/>
                <a:uFillTx/>
                <a:latin typeface="Verdana" pitchFamily="34" charset="0"/>
                <a:ea typeface="Verdana" pitchFamily="34" charset="0"/>
                <a:cs typeface="Verdana" pitchFamily="34" charset="0"/>
              </a:rPr>
              <a:t>Vem bestämmer vad som är sant?</a:t>
            </a:r>
          </a:p>
        </p:txBody>
      </p:sp>
      <p:cxnSp>
        <p:nvCxnSpPr>
          <p:cNvPr id="15" name="Rak 14"/>
          <p:cNvCxnSpPr>
            <a:endCxn id="14" idx="3"/>
          </p:cNvCxnSpPr>
          <p:nvPr/>
        </p:nvCxnSpPr>
        <p:spPr>
          <a:xfrm flipH="1">
            <a:off x="3299859" y="3302770"/>
            <a:ext cx="1152128" cy="441049"/>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Platshållare för bildnummer 15"/>
          <p:cNvSpPr>
            <a:spLocks noGrp="1"/>
          </p:cNvSpPr>
          <p:nvPr>
            <p:ph type="sldNum" sz="quarter" idx="12"/>
          </p:nvPr>
        </p:nvSpPr>
        <p:spPr/>
        <p:txBody>
          <a:bodyPr/>
          <a:lstStyle/>
          <a:p>
            <a:fld id="{400B66ED-EE6C-4E7E-848D-94DB84BF3115}" type="slidenum">
              <a:rPr lang="sv-SE" smtClean="0"/>
              <a:pPr/>
              <a:t>35</a:t>
            </a:fld>
            <a:endParaRPr lang="sv-SE"/>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Epistemologi</a:t>
            </a:r>
            <a:endParaRPr lang="sv-SE" dirty="0"/>
          </a:p>
        </p:txBody>
      </p:sp>
      <p:sp>
        <p:nvSpPr>
          <p:cNvPr id="3" name="Platshållare för innehåll 2"/>
          <p:cNvSpPr>
            <a:spLocks noGrp="1"/>
          </p:cNvSpPr>
          <p:nvPr>
            <p:ph idx="1"/>
          </p:nvPr>
        </p:nvSpPr>
        <p:spPr/>
        <p:txBody>
          <a:bodyPr>
            <a:normAutofit/>
          </a:bodyPr>
          <a:lstStyle/>
          <a:p>
            <a:pPr marL="0" indent="0">
              <a:buNone/>
            </a:pPr>
            <a:r>
              <a:rPr lang="sv-SE" dirty="0" smtClean="0"/>
              <a:t>Läran om vad man kan veta och hur man når kunskap</a:t>
            </a:r>
          </a:p>
          <a:p>
            <a:pPr marL="0" indent="0">
              <a:buNone/>
            </a:pPr>
            <a:endParaRPr lang="sv-SE" dirty="0" smtClean="0"/>
          </a:p>
          <a:p>
            <a:pPr marL="355600" indent="-355600"/>
            <a:r>
              <a:rPr lang="sv-SE" b="1" i="1" dirty="0" smtClean="0"/>
              <a:t>Rationalism</a:t>
            </a:r>
          </a:p>
          <a:p>
            <a:pPr marL="755650" lvl="1" indent="-355600"/>
            <a:r>
              <a:rPr lang="sv-SE" dirty="0" smtClean="0"/>
              <a:t>Ren tankeverksamhet</a:t>
            </a:r>
          </a:p>
          <a:p>
            <a:pPr marL="755650" lvl="1" indent="-355600"/>
            <a:endParaRPr lang="sv-SE" dirty="0" smtClean="0"/>
          </a:p>
          <a:p>
            <a:pPr marL="355600" indent="-355600"/>
            <a:r>
              <a:rPr lang="sv-SE" b="1" i="1" dirty="0" smtClean="0"/>
              <a:t>Empirism</a:t>
            </a:r>
          </a:p>
          <a:p>
            <a:pPr marL="755650" lvl="1" indent="-355600"/>
            <a:r>
              <a:rPr lang="sv-SE" dirty="0" smtClean="0"/>
              <a:t>Genom observationer och erfarenheter</a:t>
            </a:r>
          </a:p>
          <a:p>
            <a:endParaRPr lang="sv-SE" dirty="0"/>
          </a:p>
        </p:txBody>
      </p:sp>
      <p:sp>
        <p:nvSpPr>
          <p:cNvPr id="4" name="Platshållare för datum 3"/>
          <p:cNvSpPr>
            <a:spLocks noGrp="1"/>
          </p:cNvSpPr>
          <p:nvPr>
            <p:ph type="dt" sz="half" idx="10"/>
          </p:nvPr>
        </p:nvSpPr>
        <p:spPr/>
        <p:txBody>
          <a:bodyPr/>
          <a:lstStyle/>
          <a:p>
            <a:fld id="{0F831963-29A6-4358-B97B-8CD67676EA17}"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36</a:t>
            </a:fld>
            <a:endParaRPr lang="sv-SE"/>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Vetenskap</a:t>
            </a:r>
            <a:endParaRPr lang="sv-SE" dirty="0"/>
          </a:p>
        </p:txBody>
      </p:sp>
      <p:sp>
        <p:nvSpPr>
          <p:cNvPr id="3" name="Platshållare för innehåll 2"/>
          <p:cNvSpPr>
            <a:spLocks noGrp="1"/>
          </p:cNvSpPr>
          <p:nvPr>
            <p:ph idx="1"/>
          </p:nvPr>
        </p:nvSpPr>
        <p:spPr/>
        <p:txBody>
          <a:bodyPr>
            <a:noAutofit/>
          </a:bodyPr>
          <a:lstStyle/>
          <a:p>
            <a:pPr marL="0" indent="0">
              <a:buNone/>
            </a:pPr>
            <a:r>
              <a:rPr lang="sv-SE" dirty="0" smtClean="0"/>
              <a:t>Ordet vetenskap kan avse:</a:t>
            </a:r>
          </a:p>
          <a:p>
            <a:pPr marL="358775" indent="-358775"/>
            <a:r>
              <a:rPr lang="sv-SE" b="1" i="1" dirty="0" smtClean="0">
                <a:solidFill>
                  <a:schemeClr val="tx2"/>
                </a:solidFill>
              </a:rPr>
              <a:t>Processen</a:t>
            </a:r>
            <a:r>
              <a:rPr lang="sv-SE" dirty="0" smtClean="0"/>
              <a:t>, dvs. hur får vi kunskap</a:t>
            </a:r>
          </a:p>
          <a:p>
            <a:pPr marL="358775" indent="-358775"/>
            <a:r>
              <a:rPr lang="sv-SE" b="1" i="1" dirty="0" smtClean="0">
                <a:solidFill>
                  <a:schemeClr val="tx2"/>
                </a:solidFill>
              </a:rPr>
              <a:t>Resultatet</a:t>
            </a:r>
            <a:r>
              <a:rPr lang="sv-SE" dirty="0" smtClean="0"/>
              <a:t> av processen, den kunskap vi erhållit</a:t>
            </a:r>
          </a:p>
          <a:p>
            <a:pPr marL="0" indent="0">
              <a:spcBef>
                <a:spcPts val="1800"/>
              </a:spcBef>
              <a:buNone/>
            </a:pPr>
            <a:r>
              <a:rPr lang="sv-SE" dirty="0" smtClean="0"/>
              <a:t>Vetenskaper kan delas in i:</a:t>
            </a:r>
          </a:p>
          <a:p>
            <a:pPr marL="355600" indent="-355600"/>
            <a:r>
              <a:rPr lang="sv-SE" b="1" i="1" dirty="0" smtClean="0">
                <a:solidFill>
                  <a:schemeClr val="tx2"/>
                </a:solidFill>
              </a:rPr>
              <a:t>Generaliserande, </a:t>
            </a:r>
            <a:r>
              <a:rPr lang="sv-SE" b="1" i="1" dirty="0" err="1" smtClean="0">
                <a:solidFill>
                  <a:schemeClr val="tx2"/>
                </a:solidFill>
              </a:rPr>
              <a:t>nomotetiska</a:t>
            </a:r>
            <a:endParaRPr lang="sv-SE" b="1" i="1" dirty="0" smtClean="0">
              <a:solidFill>
                <a:schemeClr val="tx2"/>
              </a:solidFill>
            </a:endParaRPr>
          </a:p>
          <a:p>
            <a:pPr marL="755650" lvl="1" indent="-355600"/>
            <a:r>
              <a:rPr lang="sv-SE" sz="1800" dirty="0" smtClean="0"/>
              <a:t>Fysik, matematik, kemi, ekonomi, beteendevetenskaper, …</a:t>
            </a:r>
          </a:p>
          <a:p>
            <a:pPr marL="755650" lvl="1" indent="-355600"/>
            <a:r>
              <a:rPr lang="sv-SE" sz="1800" dirty="0" smtClean="0"/>
              <a:t>Inte bara naturvetenskaperna!</a:t>
            </a:r>
          </a:p>
          <a:p>
            <a:pPr marL="355600" indent="-355600">
              <a:spcBef>
                <a:spcPts val="1200"/>
              </a:spcBef>
            </a:pPr>
            <a:r>
              <a:rPr lang="sv-SE" b="1" i="1" dirty="0" err="1" smtClean="0">
                <a:solidFill>
                  <a:schemeClr val="tx2"/>
                </a:solidFill>
              </a:rPr>
              <a:t>Partikulariserande</a:t>
            </a:r>
            <a:r>
              <a:rPr lang="sv-SE" b="1" i="1" dirty="0" smtClean="0">
                <a:solidFill>
                  <a:schemeClr val="tx2"/>
                </a:solidFill>
              </a:rPr>
              <a:t>, </a:t>
            </a:r>
            <a:r>
              <a:rPr lang="sv-SE" b="1" i="1" dirty="0" err="1" smtClean="0">
                <a:solidFill>
                  <a:schemeClr val="tx2"/>
                </a:solidFill>
              </a:rPr>
              <a:t>idiokratiska</a:t>
            </a:r>
            <a:endParaRPr lang="sv-SE" b="1" i="1" dirty="0" smtClean="0">
              <a:solidFill>
                <a:schemeClr val="tx2"/>
              </a:solidFill>
            </a:endParaRPr>
          </a:p>
          <a:p>
            <a:pPr marL="755650" lvl="1" indent="-355600"/>
            <a:r>
              <a:rPr lang="sv-SE" sz="1800" dirty="0" smtClean="0"/>
              <a:t>Enskilda händelser</a:t>
            </a:r>
          </a:p>
          <a:p>
            <a:pPr marL="755650" lvl="1" indent="-355600"/>
            <a:r>
              <a:rPr lang="sv-SE" sz="1800" dirty="0" smtClean="0"/>
              <a:t>Historia, konsterna</a:t>
            </a:r>
          </a:p>
        </p:txBody>
      </p:sp>
      <p:sp>
        <p:nvSpPr>
          <p:cNvPr id="4" name="Platshållare för datum 3"/>
          <p:cNvSpPr>
            <a:spLocks noGrp="1"/>
          </p:cNvSpPr>
          <p:nvPr>
            <p:ph type="dt" sz="half" idx="10"/>
          </p:nvPr>
        </p:nvSpPr>
        <p:spPr/>
        <p:txBody>
          <a:bodyPr/>
          <a:lstStyle/>
          <a:p>
            <a:fld id="{9EAE6235-62BB-41F5-AF0B-D02CECAA1BCC}"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37</a:t>
            </a:fld>
            <a:endParaRPr lang="sv-SE"/>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 calcmode="lin" valueType="num">
                                      <p:cBhvr>
                                        <p:cTn id="12"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4" dur="500"/>
                                        <p:tgtEl>
                                          <p:spTgt spid="3">
                                            <p:txEl>
                                              <p:pRg st="4" end="4"/>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p:cTn id="1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9" dur="500"/>
                                        <p:tgtEl>
                                          <p:spTgt spid="3">
                                            <p:txEl>
                                              <p:pRg st="5" end="5"/>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p:cTn id="2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4" dur="500"/>
                                        <p:tgtEl>
                                          <p:spTgt spid="3">
                                            <p:txEl>
                                              <p:pRg st="6" end="6"/>
                                            </p:txEl>
                                          </p:spTgt>
                                        </p:tgtEl>
                                      </p:cBhvr>
                                    </p:animEffect>
                                  </p:childTnLst>
                                </p:cTn>
                              </p:par>
                              <p:par>
                                <p:cTn id="25" presetID="53"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p:cTn id="27"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9" dur="500"/>
                                        <p:tgtEl>
                                          <p:spTgt spid="3">
                                            <p:txEl>
                                              <p:pRg st="7" end="7"/>
                                            </p:txEl>
                                          </p:spTgt>
                                        </p:tgtEl>
                                      </p:cBhvr>
                                    </p:animEffect>
                                  </p:childTnLst>
                                </p:cTn>
                              </p:par>
                              <p:par>
                                <p:cTn id="30" presetID="53" presetClass="entr" presetSubtype="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 calcmode="lin" valueType="num">
                                      <p:cBhvr>
                                        <p:cTn id="32"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4" dur="500"/>
                                        <p:tgtEl>
                                          <p:spTgt spid="3">
                                            <p:txEl>
                                              <p:pRg st="8" end="8"/>
                                            </p:txEl>
                                          </p:spTgt>
                                        </p:tgtEl>
                                      </p:cBhvr>
                                    </p:animEffect>
                                  </p:childTnLst>
                                </p:cTn>
                              </p:par>
                              <p:par>
                                <p:cTn id="35" presetID="53" presetClass="entr" presetSubtype="0"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 calcmode="lin" valueType="num">
                                      <p:cBhvr>
                                        <p:cTn id="37"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39"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Vetenskap, forts.</a:t>
            </a:r>
            <a:endParaRPr lang="sv-SE" dirty="0"/>
          </a:p>
        </p:txBody>
      </p:sp>
      <p:sp>
        <p:nvSpPr>
          <p:cNvPr id="3" name="Platshållare för innehåll 2"/>
          <p:cNvSpPr>
            <a:spLocks noGrp="1"/>
          </p:cNvSpPr>
          <p:nvPr>
            <p:ph idx="1"/>
          </p:nvPr>
        </p:nvSpPr>
        <p:spPr/>
        <p:txBody>
          <a:bodyPr>
            <a:noAutofit/>
          </a:bodyPr>
          <a:lstStyle/>
          <a:p>
            <a:pPr marL="0" indent="0">
              <a:buNone/>
            </a:pPr>
            <a:r>
              <a:rPr lang="sv-SE" dirty="0" smtClean="0"/>
              <a:t>Även efter vilken typ av objekt som studeras:</a:t>
            </a:r>
          </a:p>
          <a:p>
            <a:pPr marL="355600" indent="-355600"/>
            <a:r>
              <a:rPr lang="sv-SE" b="1" i="1" dirty="0" smtClean="0"/>
              <a:t>Formella</a:t>
            </a:r>
          </a:p>
          <a:p>
            <a:pPr marL="755650" lvl="1" indent="-355600"/>
            <a:r>
              <a:rPr lang="sv-SE" dirty="0" smtClean="0"/>
              <a:t>Studerar </a:t>
            </a:r>
            <a:r>
              <a:rPr lang="sv-SE" b="1" i="1" dirty="0" smtClean="0">
                <a:solidFill>
                  <a:schemeClr val="accent4">
                    <a:lumMod val="75000"/>
                  </a:schemeClr>
                </a:solidFill>
              </a:rPr>
              <a:t>konstruerade</a:t>
            </a:r>
            <a:r>
              <a:rPr lang="sv-SE" dirty="0" smtClean="0"/>
              <a:t> objekt</a:t>
            </a:r>
          </a:p>
          <a:p>
            <a:pPr marL="755650" lvl="1" indent="-355600"/>
            <a:r>
              <a:rPr lang="sv-SE" dirty="0" smtClean="0"/>
              <a:t>Logik, matematik, (fysik)</a:t>
            </a:r>
          </a:p>
          <a:p>
            <a:pPr marL="355600" indent="-355600">
              <a:spcBef>
                <a:spcPts val="1200"/>
              </a:spcBef>
            </a:pPr>
            <a:r>
              <a:rPr lang="sv-SE" b="1" i="1" dirty="0" smtClean="0"/>
              <a:t>Empiriska</a:t>
            </a:r>
          </a:p>
          <a:p>
            <a:pPr marL="755650" lvl="1" indent="-355600"/>
            <a:r>
              <a:rPr lang="sv-SE" dirty="0" smtClean="0"/>
              <a:t>Studerar </a:t>
            </a:r>
            <a:r>
              <a:rPr lang="sv-SE" b="1" i="1" dirty="0" smtClean="0">
                <a:solidFill>
                  <a:schemeClr val="accent4">
                    <a:lumMod val="75000"/>
                  </a:schemeClr>
                </a:solidFill>
              </a:rPr>
              <a:t>verkliga</a:t>
            </a:r>
            <a:r>
              <a:rPr lang="sv-SE" dirty="0" smtClean="0"/>
              <a:t> objekt</a:t>
            </a:r>
          </a:p>
          <a:p>
            <a:pPr marL="755650" lvl="1" indent="-355600"/>
            <a:r>
              <a:rPr lang="sv-SE" dirty="0" smtClean="0"/>
              <a:t>Medicin, ekonomi, historia, (fysik)</a:t>
            </a:r>
          </a:p>
          <a:p>
            <a:pPr marL="0" indent="0">
              <a:buNone/>
            </a:pPr>
            <a:endParaRPr lang="sv-SE" dirty="0" smtClean="0"/>
          </a:p>
          <a:p>
            <a:pPr marL="0" indent="0">
              <a:buNone/>
            </a:pPr>
            <a:r>
              <a:rPr lang="sv-SE" sz="1800" i="1" dirty="0" smtClean="0">
                <a:solidFill>
                  <a:schemeClr val="tx2"/>
                </a:solidFill>
              </a:rPr>
              <a:t>Med objekt avses till vardags ofta ”</a:t>
            </a:r>
            <a:r>
              <a:rPr lang="sv-SE" sz="1800" b="1" i="1" dirty="0" smtClean="0">
                <a:solidFill>
                  <a:schemeClr val="tx2"/>
                </a:solidFill>
              </a:rPr>
              <a:t>saker</a:t>
            </a:r>
            <a:r>
              <a:rPr lang="sv-SE" sz="1800" i="1" dirty="0" smtClean="0">
                <a:solidFill>
                  <a:schemeClr val="tx2"/>
                </a:solidFill>
              </a:rPr>
              <a:t>” men även </a:t>
            </a:r>
            <a:r>
              <a:rPr lang="sv-SE" sz="1800" b="1" i="1" dirty="0" smtClean="0">
                <a:solidFill>
                  <a:schemeClr val="tx2"/>
                </a:solidFill>
              </a:rPr>
              <a:t>händelser</a:t>
            </a:r>
            <a:r>
              <a:rPr lang="sv-SE" sz="1800" i="1" dirty="0" smtClean="0">
                <a:solidFill>
                  <a:schemeClr val="tx2"/>
                </a:solidFill>
              </a:rPr>
              <a:t> och </a:t>
            </a:r>
            <a:r>
              <a:rPr lang="sv-SE" sz="1800" b="1" i="1" dirty="0" smtClean="0">
                <a:solidFill>
                  <a:schemeClr val="tx2"/>
                </a:solidFill>
              </a:rPr>
              <a:t>relationer</a:t>
            </a:r>
            <a:r>
              <a:rPr lang="sv-SE" sz="1800" i="1" dirty="0" smtClean="0">
                <a:solidFill>
                  <a:schemeClr val="tx2"/>
                </a:solidFill>
              </a:rPr>
              <a:t> studeras givetvis inom båda klasserna.</a:t>
            </a:r>
            <a:endParaRPr lang="sv-SE" sz="1800" dirty="0"/>
          </a:p>
        </p:txBody>
      </p:sp>
      <p:sp>
        <p:nvSpPr>
          <p:cNvPr id="4" name="Platshållare för datum 3"/>
          <p:cNvSpPr>
            <a:spLocks noGrp="1"/>
          </p:cNvSpPr>
          <p:nvPr>
            <p:ph type="dt" sz="half" idx="10"/>
          </p:nvPr>
        </p:nvSpPr>
        <p:spPr/>
        <p:txBody>
          <a:bodyPr/>
          <a:lstStyle/>
          <a:p>
            <a:fld id="{F5A3844A-130D-4E0E-B128-1B832BACB3F1}"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38</a:t>
            </a:fld>
            <a:endParaRPr lang="sv-SE"/>
          </a:p>
        </p:txBody>
      </p:sp>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Vetenskap, forts.</a:t>
            </a:r>
            <a:endParaRPr lang="sv-SE" dirty="0"/>
          </a:p>
        </p:txBody>
      </p:sp>
      <p:sp>
        <p:nvSpPr>
          <p:cNvPr id="3" name="Platshållare för innehåll 2"/>
          <p:cNvSpPr>
            <a:spLocks noGrp="1"/>
          </p:cNvSpPr>
          <p:nvPr>
            <p:ph idx="1"/>
          </p:nvPr>
        </p:nvSpPr>
        <p:spPr/>
        <p:txBody>
          <a:bodyPr>
            <a:normAutofit/>
          </a:bodyPr>
          <a:lstStyle/>
          <a:p>
            <a:pPr marL="0" indent="0">
              <a:buNone/>
            </a:pPr>
            <a:r>
              <a:rPr lang="sv-SE" dirty="0" smtClean="0"/>
              <a:t>Var placerar vi ämnet </a:t>
            </a:r>
            <a:r>
              <a:rPr lang="sv-SE" b="1" i="1" dirty="0" smtClean="0">
                <a:solidFill>
                  <a:schemeClr val="tx2"/>
                </a:solidFill>
              </a:rPr>
              <a:t>statistik</a:t>
            </a:r>
            <a:r>
              <a:rPr lang="sv-SE" dirty="0" smtClean="0"/>
              <a:t>?</a:t>
            </a:r>
          </a:p>
          <a:p>
            <a:pPr marL="0" indent="0">
              <a:buNone/>
            </a:pPr>
            <a:endParaRPr lang="sv-SE" sz="1200" dirty="0" smtClean="0"/>
          </a:p>
          <a:p>
            <a:pPr marL="0" indent="0">
              <a:buNone/>
            </a:pPr>
            <a:r>
              <a:rPr lang="sv-SE" dirty="0" smtClean="0"/>
              <a:t>Som vetenskap har ämnet sin grund i matematik och logik:</a:t>
            </a:r>
            <a:endParaRPr lang="sv-SE" sz="1200" dirty="0" smtClean="0"/>
          </a:p>
          <a:p>
            <a:pPr marL="355600" indent="-355600"/>
            <a:r>
              <a:rPr lang="sv-SE" u="sng" dirty="0" smtClean="0"/>
              <a:t>Generell</a:t>
            </a:r>
            <a:r>
              <a:rPr lang="sv-SE" dirty="0" smtClean="0"/>
              <a:t> och </a:t>
            </a:r>
            <a:r>
              <a:rPr lang="sv-SE" u="sng" dirty="0" smtClean="0"/>
              <a:t>formell</a:t>
            </a:r>
          </a:p>
          <a:p>
            <a:pPr marL="755650" lvl="1" indent="-355600"/>
            <a:r>
              <a:rPr lang="sv-SE" dirty="0" smtClean="0"/>
              <a:t>dvs. allmängiltig, </a:t>
            </a:r>
            <a:r>
              <a:rPr lang="sv-SE" dirty="0" err="1" smtClean="0"/>
              <a:t>nomotetisk</a:t>
            </a:r>
            <a:endParaRPr lang="sv-SE" dirty="0" smtClean="0"/>
          </a:p>
          <a:p>
            <a:pPr marL="755650" lvl="1" indent="-355600"/>
            <a:r>
              <a:rPr lang="sv-SE" dirty="0" smtClean="0"/>
              <a:t>konstruerade objekt (tal, sannolikheter)</a:t>
            </a:r>
          </a:p>
          <a:p>
            <a:pPr marL="0" indent="0">
              <a:buNone/>
            </a:pPr>
            <a:endParaRPr lang="sv-SE" sz="2200" dirty="0" smtClean="0"/>
          </a:p>
          <a:p>
            <a:pPr marL="0" indent="0">
              <a:buNone/>
            </a:pPr>
            <a:r>
              <a:rPr lang="sv-SE" dirty="0" smtClean="0"/>
              <a:t>Men tillämpningen av statistiska metoder:</a:t>
            </a:r>
          </a:p>
          <a:p>
            <a:pPr marL="355600" indent="-355600"/>
            <a:r>
              <a:rPr lang="sv-SE" dirty="0" smtClean="0"/>
              <a:t>Typiskt inom de </a:t>
            </a:r>
            <a:r>
              <a:rPr lang="sv-SE" u="sng" dirty="0" smtClean="0"/>
              <a:t>generella</a:t>
            </a:r>
            <a:r>
              <a:rPr lang="sv-SE" dirty="0" smtClean="0"/>
              <a:t> och </a:t>
            </a:r>
            <a:r>
              <a:rPr lang="sv-SE" u="sng" dirty="0" smtClean="0"/>
              <a:t>empiriska</a:t>
            </a:r>
            <a:r>
              <a:rPr lang="sv-SE" dirty="0" smtClean="0"/>
              <a:t> vetenskaperna</a:t>
            </a:r>
          </a:p>
          <a:p>
            <a:pPr marL="755650" lvl="1" indent="-355600"/>
            <a:r>
              <a:rPr lang="sv-SE" dirty="0" smtClean="0"/>
              <a:t>baseras på empiriska observationer</a:t>
            </a:r>
          </a:p>
          <a:p>
            <a:endParaRPr lang="sv-SE" dirty="0"/>
          </a:p>
        </p:txBody>
      </p:sp>
      <p:sp>
        <p:nvSpPr>
          <p:cNvPr id="4" name="Platshållare för datum 3"/>
          <p:cNvSpPr>
            <a:spLocks noGrp="1"/>
          </p:cNvSpPr>
          <p:nvPr>
            <p:ph type="dt" sz="half" idx="10"/>
          </p:nvPr>
        </p:nvSpPr>
        <p:spPr/>
        <p:txBody>
          <a:bodyPr/>
          <a:lstStyle/>
          <a:p>
            <a:fld id="{1EC93FFA-1D8C-4F6B-A47A-5D9EC13EA8F0}"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39</a:t>
            </a:fld>
            <a:endParaRPr lang="sv-SE"/>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Lärare på kursen</a:t>
            </a:r>
            <a:endParaRPr lang="sv-SE" dirty="0"/>
          </a:p>
        </p:txBody>
      </p:sp>
      <p:sp>
        <p:nvSpPr>
          <p:cNvPr id="3" name="Platshållare för innehåll 2"/>
          <p:cNvSpPr>
            <a:spLocks noGrp="1"/>
          </p:cNvSpPr>
          <p:nvPr>
            <p:ph idx="1"/>
          </p:nvPr>
        </p:nvSpPr>
        <p:spPr/>
        <p:txBody>
          <a:bodyPr/>
          <a:lstStyle/>
          <a:p>
            <a:pPr marL="3054350" indent="-3054350">
              <a:buNone/>
              <a:tabLst>
                <a:tab pos="3048000" algn="l"/>
              </a:tabLst>
            </a:pPr>
            <a:endParaRPr lang="sv-SE" dirty="0" smtClean="0"/>
          </a:p>
          <a:p>
            <a:pPr marL="3054350" indent="-3054350">
              <a:buNone/>
              <a:tabLst>
                <a:tab pos="3048000" algn="l"/>
              </a:tabLst>
            </a:pPr>
            <a:r>
              <a:rPr lang="sv-SE" dirty="0" smtClean="0"/>
              <a:t>Michael Carlson	Kursansvarig, föreläsare, examinator</a:t>
            </a:r>
          </a:p>
          <a:p>
            <a:pPr marL="3054350" indent="-3054350">
              <a:buNone/>
              <a:tabLst>
                <a:tab pos="3048000" algn="l"/>
              </a:tabLst>
            </a:pPr>
            <a:endParaRPr lang="sv-SE" sz="900" dirty="0" smtClean="0"/>
          </a:p>
          <a:p>
            <a:pPr marL="0" indent="0">
              <a:spcBef>
                <a:spcPts val="1200"/>
              </a:spcBef>
              <a:buNone/>
              <a:tabLst>
                <a:tab pos="3048000" algn="l"/>
              </a:tabLst>
            </a:pPr>
            <a:r>
              <a:rPr lang="sv-SE" dirty="0" smtClean="0"/>
              <a:t>Karl Hellström	Övningslärare Grupp A</a:t>
            </a:r>
          </a:p>
          <a:p>
            <a:pPr marL="0" indent="0">
              <a:spcBef>
                <a:spcPts val="1200"/>
              </a:spcBef>
              <a:buNone/>
              <a:tabLst>
                <a:tab pos="3048000" algn="l"/>
              </a:tabLst>
            </a:pPr>
            <a:r>
              <a:rPr lang="sv-SE" dirty="0" smtClean="0"/>
              <a:t>Lisa Nikiforova	Övningslärare Grupp B</a:t>
            </a:r>
          </a:p>
          <a:p>
            <a:pPr marL="0" indent="0">
              <a:spcBef>
                <a:spcPts val="1200"/>
              </a:spcBef>
              <a:buNone/>
              <a:tabLst>
                <a:tab pos="3048000" algn="l"/>
              </a:tabLst>
            </a:pPr>
            <a:r>
              <a:rPr lang="sv-SE" dirty="0" smtClean="0"/>
              <a:t>Karin Stål	Övningslärare Grupp C</a:t>
            </a:r>
          </a:p>
          <a:p>
            <a:pPr marL="0" indent="0">
              <a:spcBef>
                <a:spcPts val="1200"/>
              </a:spcBef>
              <a:buNone/>
              <a:tabLst>
                <a:tab pos="3048000" algn="l"/>
              </a:tabLst>
            </a:pPr>
            <a:r>
              <a:rPr lang="sv-SE" dirty="0" smtClean="0"/>
              <a:t>Mikael Havasi	Övningslärare Grupp D</a:t>
            </a:r>
          </a:p>
          <a:p>
            <a:endParaRPr lang="sv-SE" dirty="0"/>
          </a:p>
        </p:txBody>
      </p:sp>
      <p:sp>
        <p:nvSpPr>
          <p:cNvPr id="4" name="Platshållare för datum 3"/>
          <p:cNvSpPr>
            <a:spLocks noGrp="1"/>
          </p:cNvSpPr>
          <p:nvPr>
            <p:ph type="dt" sz="half" idx="10"/>
          </p:nvPr>
        </p:nvSpPr>
        <p:spPr/>
        <p:txBody>
          <a:bodyPr/>
          <a:lstStyle/>
          <a:p>
            <a:fld id="{EEB5ED5F-CDDC-45E6-9FD8-1C4898CC99F2}"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4</a:t>
            </a:fld>
            <a:endParaRPr lang="sv-SE"/>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Sannolikheter</a:t>
            </a:r>
            <a:endParaRPr lang="sv-SE" dirty="0"/>
          </a:p>
        </p:txBody>
      </p:sp>
      <p:sp>
        <p:nvSpPr>
          <p:cNvPr id="3" name="Platshållare för innehåll 2"/>
          <p:cNvSpPr>
            <a:spLocks noGrp="1"/>
          </p:cNvSpPr>
          <p:nvPr>
            <p:ph idx="1"/>
          </p:nvPr>
        </p:nvSpPr>
        <p:spPr/>
        <p:txBody>
          <a:bodyPr/>
          <a:lstStyle/>
          <a:p>
            <a:pPr marL="0" indent="0">
              <a:spcBef>
                <a:spcPts val="1800"/>
              </a:spcBef>
              <a:buNone/>
            </a:pPr>
            <a:endParaRPr lang="sv-SE" dirty="0" smtClean="0"/>
          </a:p>
          <a:p>
            <a:pPr marL="0" indent="0">
              <a:spcBef>
                <a:spcPts val="1800"/>
              </a:spcBef>
              <a:buNone/>
            </a:pPr>
            <a:r>
              <a:rPr lang="sv-SE" dirty="0" smtClean="0"/>
              <a:t>”Om gud har gjort världen till en fullkomlig mekanism, har han åtminstone givit så mycket till vårt ofullkomliga intellekt att vi, för att kunna förutsäga små delar av den, inte behöver lösa oräkneliga differentialekvationer, utan med hygglig framgång kan använda tärningar.”</a:t>
            </a:r>
          </a:p>
          <a:p>
            <a:pPr marL="0" indent="0" algn="r">
              <a:spcBef>
                <a:spcPts val="1800"/>
              </a:spcBef>
              <a:buNone/>
            </a:pPr>
            <a:r>
              <a:rPr lang="sv-SE" dirty="0" smtClean="0"/>
              <a:t>MAX BORN</a:t>
            </a:r>
          </a:p>
        </p:txBody>
      </p:sp>
      <p:sp>
        <p:nvSpPr>
          <p:cNvPr id="4" name="Platshållare för datum 3"/>
          <p:cNvSpPr>
            <a:spLocks noGrp="1"/>
          </p:cNvSpPr>
          <p:nvPr>
            <p:ph type="dt" sz="half" idx="10"/>
          </p:nvPr>
        </p:nvSpPr>
        <p:spPr/>
        <p:txBody>
          <a:bodyPr/>
          <a:lstStyle/>
          <a:p>
            <a:fld id="{85A1CE56-23E2-4668-9299-39C590E12ABE}"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pic>
        <p:nvPicPr>
          <p:cNvPr id="6" name="Picture 2" descr="http://henrikbranden.se/wp-content/uploads/2010/05/t%C3%A4rningar-160-Jonathan-Werner-notify-xchng-727041_87575398.jpg"/>
          <p:cNvPicPr>
            <a:picLocks noChangeAspect="1" noChangeArrowheads="1"/>
          </p:cNvPicPr>
          <p:nvPr/>
        </p:nvPicPr>
        <p:blipFill>
          <a:blip r:embed="rId2" cstate="print"/>
          <a:srcRect/>
          <a:stretch>
            <a:fillRect/>
          </a:stretch>
        </p:blipFill>
        <p:spPr bwMode="auto">
          <a:xfrm>
            <a:off x="7020272" y="332656"/>
            <a:ext cx="1556160" cy="1368167"/>
          </a:xfrm>
          <a:prstGeom prst="rect">
            <a:avLst/>
          </a:prstGeom>
          <a:noFill/>
        </p:spPr>
      </p:pic>
      <p:sp>
        <p:nvSpPr>
          <p:cNvPr id="7" name="Platshållare för bildnummer 6"/>
          <p:cNvSpPr>
            <a:spLocks noGrp="1"/>
          </p:cNvSpPr>
          <p:nvPr>
            <p:ph type="sldNum" sz="quarter" idx="12"/>
          </p:nvPr>
        </p:nvSpPr>
        <p:spPr/>
        <p:txBody>
          <a:bodyPr/>
          <a:lstStyle/>
          <a:p>
            <a:fld id="{400B66ED-EE6C-4E7E-848D-94DB84BF3115}" type="slidenum">
              <a:rPr lang="sv-SE" smtClean="0"/>
              <a:pPr/>
              <a:t>40</a:t>
            </a:fld>
            <a:endParaRPr lang="sv-SE"/>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Vad är en teori?</a:t>
            </a:r>
            <a:endParaRPr lang="sv-SE" dirty="0"/>
          </a:p>
        </p:txBody>
      </p:sp>
      <p:sp>
        <p:nvSpPr>
          <p:cNvPr id="3" name="Platshållare för innehåll 2"/>
          <p:cNvSpPr>
            <a:spLocks noGrp="1"/>
          </p:cNvSpPr>
          <p:nvPr>
            <p:ph idx="1"/>
          </p:nvPr>
        </p:nvSpPr>
        <p:spPr/>
        <p:txBody>
          <a:bodyPr>
            <a:normAutofit/>
          </a:bodyPr>
          <a:lstStyle/>
          <a:p>
            <a:pPr marL="0" indent="0">
              <a:buNone/>
            </a:pPr>
            <a:r>
              <a:rPr lang="sv-SE" dirty="0" smtClean="0"/>
              <a:t>Betyder något mer än bara ett antagande eller hypotes</a:t>
            </a:r>
          </a:p>
          <a:p>
            <a:pPr marL="0" indent="0">
              <a:buNone/>
            </a:pPr>
            <a:endParaRPr lang="sv-SE" dirty="0" smtClean="0"/>
          </a:p>
          <a:p>
            <a:pPr marL="0" indent="0">
              <a:buNone/>
            </a:pPr>
            <a:r>
              <a:rPr lang="sv-SE" i="1" dirty="0" smtClean="0"/>
              <a:t>Vardagligt: ”Månen är gjord av ost” är en proposition och inte en teori</a:t>
            </a:r>
          </a:p>
          <a:p>
            <a:pPr marL="0" indent="0">
              <a:buNone/>
            </a:pPr>
            <a:endParaRPr lang="sv-SE" i="1" dirty="0" smtClean="0">
              <a:solidFill>
                <a:schemeClr val="accent2">
                  <a:lumMod val="50000"/>
                </a:schemeClr>
              </a:solidFill>
            </a:endParaRPr>
          </a:p>
          <a:p>
            <a:pPr lvl="0"/>
            <a:r>
              <a:rPr lang="sv-SE" dirty="0" smtClean="0"/>
              <a:t>En teori är ett </a:t>
            </a:r>
            <a:r>
              <a:rPr lang="sv-SE" b="1" i="1" dirty="0" smtClean="0"/>
              <a:t>logiskt sammanhängande system</a:t>
            </a:r>
            <a:r>
              <a:rPr lang="sv-SE" dirty="0" smtClean="0"/>
              <a:t> av satser (påståenden) som beskriver </a:t>
            </a:r>
            <a:r>
              <a:rPr lang="sv-SE" b="1" i="1" dirty="0" smtClean="0"/>
              <a:t>relationer</a:t>
            </a:r>
            <a:r>
              <a:rPr lang="sv-SE" dirty="0" smtClean="0"/>
              <a:t> mellan väldefinierade </a:t>
            </a:r>
            <a:r>
              <a:rPr lang="sv-SE" b="1" i="1" dirty="0" smtClean="0"/>
              <a:t>objekt</a:t>
            </a:r>
            <a:r>
              <a:rPr lang="sv-SE" dirty="0" smtClean="0"/>
              <a:t> el. begrepp samt </a:t>
            </a:r>
            <a:r>
              <a:rPr lang="sv-SE" b="1" i="1" dirty="0" smtClean="0"/>
              <a:t>tolkningar</a:t>
            </a:r>
            <a:r>
              <a:rPr lang="sv-SE" dirty="0" smtClean="0"/>
              <a:t> av dessa relationer och objekt</a:t>
            </a:r>
          </a:p>
        </p:txBody>
      </p:sp>
      <p:sp>
        <p:nvSpPr>
          <p:cNvPr id="4" name="Platshållare för datum 3"/>
          <p:cNvSpPr>
            <a:spLocks noGrp="1"/>
          </p:cNvSpPr>
          <p:nvPr>
            <p:ph type="dt" sz="half" idx="10"/>
          </p:nvPr>
        </p:nvSpPr>
        <p:spPr/>
        <p:txBody>
          <a:bodyPr/>
          <a:lstStyle/>
          <a:p>
            <a:fld id="{AA4D8883-8A72-49F9-AFB0-6D79472717FC}"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41</a:t>
            </a:fld>
            <a:endParaRPr lang="sv-SE"/>
          </a:p>
        </p:txBody>
      </p:sp>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Teorier</a:t>
            </a:r>
            <a:endParaRPr lang="sv-SE" dirty="0"/>
          </a:p>
        </p:txBody>
      </p:sp>
      <p:sp>
        <p:nvSpPr>
          <p:cNvPr id="3" name="Platshållare för innehåll 2"/>
          <p:cNvSpPr>
            <a:spLocks noGrp="1"/>
          </p:cNvSpPr>
          <p:nvPr>
            <p:ph idx="1"/>
          </p:nvPr>
        </p:nvSpPr>
        <p:spPr/>
        <p:txBody>
          <a:bodyPr>
            <a:noAutofit/>
          </a:bodyPr>
          <a:lstStyle/>
          <a:p>
            <a:pPr marL="355600" indent="-355600">
              <a:spcBef>
                <a:spcPts val="1800"/>
              </a:spcBef>
            </a:pPr>
            <a:r>
              <a:rPr lang="sv-SE" b="1" i="1" dirty="0" smtClean="0"/>
              <a:t>Formella vetenskaper</a:t>
            </a:r>
          </a:p>
          <a:p>
            <a:pPr marL="755650" lvl="1" indent="-355600"/>
            <a:r>
              <a:rPr lang="sv-SE" sz="1800" dirty="0" smtClean="0"/>
              <a:t>Axiom dvs. elementära grundantaganden som antas vara sanna</a:t>
            </a:r>
          </a:p>
          <a:p>
            <a:pPr marL="755650" lvl="1" indent="-355600"/>
            <a:r>
              <a:rPr lang="sv-SE" sz="1800" dirty="0" smtClean="0"/>
              <a:t>Logiska härledningar ur sanna påståenden till nya sanningar</a:t>
            </a:r>
          </a:p>
          <a:p>
            <a:pPr marL="755650" lvl="1" indent="-355600"/>
            <a:r>
              <a:rPr lang="sv-SE" sz="1800" b="1" i="1" dirty="0" smtClean="0"/>
              <a:t>Rationalism, koherens</a:t>
            </a:r>
          </a:p>
          <a:p>
            <a:pPr marL="355600" indent="-355600">
              <a:spcBef>
                <a:spcPts val="1800"/>
              </a:spcBef>
            </a:pPr>
            <a:r>
              <a:rPr lang="sv-SE" b="1" i="1" dirty="0" smtClean="0"/>
              <a:t>Empiriska vetenskaper</a:t>
            </a:r>
          </a:p>
          <a:p>
            <a:pPr marL="755650" lvl="1" indent="-355600"/>
            <a:r>
              <a:rPr lang="sv-SE" sz="1800" dirty="0" smtClean="0"/>
              <a:t>Vedertagna sanningar, påståenden</a:t>
            </a:r>
          </a:p>
          <a:p>
            <a:pPr marL="755650" lvl="1" indent="-355600"/>
            <a:r>
              <a:rPr lang="sv-SE" sz="1800" dirty="0" smtClean="0"/>
              <a:t>Logiska härledningar ur sanna påståenden till nya sanningar och prediktioner</a:t>
            </a:r>
          </a:p>
          <a:p>
            <a:pPr marL="755650" lvl="1" indent="-355600"/>
            <a:r>
              <a:rPr lang="sv-SE" sz="1800" dirty="0" smtClean="0"/>
              <a:t>Måste verifieras empiriskt</a:t>
            </a:r>
          </a:p>
          <a:p>
            <a:pPr marL="755650" lvl="1" indent="-355600"/>
            <a:r>
              <a:rPr lang="sv-SE" sz="1800" b="1" i="1" dirty="0" smtClean="0"/>
              <a:t>Empirism, korrespondens, </a:t>
            </a:r>
            <a:r>
              <a:rPr lang="sv-SE" sz="1800" b="1" i="1" dirty="0" err="1" smtClean="0"/>
              <a:t>korherens</a:t>
            </a:r>
            <a:endParaRPr lang="sv-SE" sz="1800" b="1" i="1" dirty="0" smtClean="0"/>
          </a:p>
        </p:txBody>
      </p:sp>
      <p:sp>
        <p:nvSpPr>
          <p:cNvPr id="4" name="Platshållare för datum 3"/>
          <p:cNvSpPr>
            <a:spLocks noGrp="1"/>
          </p:cNvSpPr>
          <p:nvPr>
            <p:ph type="dt" sz="half" idx="10"/>
          </p:nvPr>
        </p:nvSpPr>
        <p:spPr/>
        <p:txBody>
          <a:bodyPr/>
          <a:lstStyle/>
          <a:p>
            <a:fld id="{7B34989C-C036-40B1-80D6-0F90D8C7BFD8}"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42</a:t>
            </a:fld>
            <a:endParaRPr lang="sv-SE"/>
          </a:p>
        </p:txBody>
      </p:sp>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Bra teorier?</a:t>
            </a:r>
            <a:endParaRPr lang="sv-SE" dirty="0"/>
          </a:p>
        </p:txBody>
      </p:sp>
      <p:sp>
        <p:nvSpPr>
          <p:cNvPr id="3" name="Platshållare för innehåll 2"/>
          <p:cNvSpPr>
            <a:spLocks noGrp="1"/>
          </p:cNvSpPr>
          <p:nvPr>
            <p:ph idx="1"/>
          </p:nvPr>
        </p:nvSpPr>
        <p:spPr/>
        <p:txBody>
          <a:bodyPr>
            <a:normAutofit/>
          </a:bodyPr>
          <a:lstStyle/>
          <a:p>
            <a:pPr marL="355600" indent="-355600">
              <a:buNone/>
            </a:pPr>
            <a:r>
              <a:rPr lang="sv-SE" dirty="0" smtClean="0"/>
              <a:t>En bra (empirisk) teori ska </a:t>
            </a:r>
          </a:p>
          <a:p>
            <a:pPr marL="355600" indent="-355600"/>
            <a:r>
              <a:rPr lang="sv-SE" dirty="0" smtClean="0"/>
              <a:t>Vara så </a:t>
            </a:r>
            <a:r>
              <a:rPr lang="sv-SE" b="1" i="1" dirty="0" smtClean="0">
                <a:solidFill>
                  <a:schemeClr val="tx2"/>
                </a:solidFill>
              </a:rPr>
              <a:t>generell</a:t>
            </a:r>
            <a:r>
              <a:rPr lang="sv-SE" dirty="0" smtClean="0"/>
              <a:t> som möjligt</a:t>
            </a:r>
          </a:p>
          <a:p>
            <a:pPr marL="355600" indent="-355600"/>
            <a:r>
              <a:rPr lang="sv-SE" b="1" i="1" dirty="0" smtClean="0">
                <a:solidFill>
                  <a:schemeClr val="tx2"/>
                </a:solidFill>
              </a:rPr>
              <a:t>Förklara</a:t>
            </a:r>
            <a:r>
              <a:rPr lang="sv-SE" dirty="0" smtClean="0"/>
              <a:t> så mycket som möjligt </a:t>
            </a:r>
          </a:p>
          <a:p>
            <a:pPr marL="355600" indent="-355600"/>
            <a:r>
              <a:rPr lang="sv-SE" dirty="0" smtClean="0"/>
              <a:t>Möjliggöra verifierbara </a:t>
            </a:r>
            <a:r>
              <a:rPr lang="sv-SE" b="1" i="1" dirty="0" smtClean="0">
                <a:solidFill>
                  <a:schemeClr val="tx2"/>
                </a:solidFill>
              </a:rPr>
              <a:t>förutsägelser</a:t>
            </a:r>
          </a:p>
          <a:p>
            <a:pPr marL="355600" indent="-355600"/>
            <a:r>
              <a:rPr lang="sv-SE" dirty="0" smtClean="0"/>
              <a:t>Ange </a:t>
            </a:r>
            <a:r>
              <a:rPr lang="sv-SE" b="1" i="1" dirty="0" smtClean="0">
                <a:solidFill>
                  <a:schemeClr val="tx2"/>
                </a:solidFill>
              </a:rPr>
              <a:t>riktlinjer</a:t>
            </a:r>
            <a:r>
              <a:rPr lang="sv-SE" dirty="0" smtClean="0"/>
              <a:t> (handling, beslutsunderlag)</a:t>
            </a:r>
          </a:p>
          <a:p>
            <a:pPr marL="355600" indent="-355600">
              <a:spcBef>
                <a:spcPts val="1800"/>
              </a:spcBef>
              <a:buNone/>
            </a:pPr>
            <a:r>
              <a:rPr lang="sv-SE" dirty="0" smtClean="0"/>
              <a:t>Men även</a:t>
            </a:r>
          </a:p>
          <a:p>
            <a:pPr marL="355600" indent="-355600"/>
            <a:r>
              <a:rPr lang="sv-SE" b="1" i="1" dirty="0" smtClean="0">
                <a:solidFill>
                  <a:schemeClr val="tx2"/>
                </a:solidFill>
              </a:rPr>
              <a:t>Enkelhet</a:t>
            </a:r>
            <a:r>
              <a:rPr lang="sv-SE" dirty="0" smtClean="0"/>
              <a:t> och </a:t>
            </a:r>
            <a:r>
              <a:rPr lang="sv-SE" b="1" i="1" dirty="0" smtClean="0"/>
              <a:t>tydlighet </a:t>
            </a:r>
            <a:r>
              <a:rPr lang="sv-SE" dirty="0" smtClean="0"/>
              <a:t> (</a:t>
            </a:r>
            <a:r>
              <a:rPr lang="sv-SE" dirty="0" err="1" smtClean="0"/>
              <a:t>Occam’s</a:t>
            </a:r>
            <a:r>
              <a:rPr lang="sv-SE" dirty="0" smtClean="0"/>
              <a:t> </a:t>
            </a:r>
            <a:r>
              <a:rPr lang="sv-SE" dirty="0" err="1" smtClean="0"/>
              <a:t>razor</a:t>
            </a:r>
            <a:r>
              <a:rPr lang="sv-SE" dirty="0" smtClean="0"/>
              <a:t>)</a:t>
            </a:r>
          </a:p>
          <a:p>
            <a:pPr marL="355600" indent="-355600"/>
            <a:r>
              <a:rPr lang="sv-SE" b="1" i="1" dirty="0" smtClean="0">
                <a:solidFill>
                  <a:schemeClr val="tx2"/>
                </a:solidFill>
              </a:rPr>
              <a:t>Objektivitet</a:t>
            </a:r>
          </a:p>
        </p:txBody>
      </p:sp>
      <p:sp>
        <p:nvSpPr>
          <p:cNvPr id="4" name="Platshållare för datum 3"/>
          <p:cNvSpPr>
            <a:spLocks noGrp="1"/>
          </p:cNvSpPr>
          <p:nvPr>
            <p:ph type="dt" sz="half" idx="10"/>
          </p:nvPr>
        </p:nvSpPr>
        <p:spPr/>
        <p:txBody>
          <a:bodyPr/>
          <a:lstStyle/>
          <a:p>
            <a:fld id="{B1A895D4-7CC5-4086-9AB8-DBFF5A154E0A}"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8" name="Rektangel 7"/>
          <p:cNvSpPr/>
          <p:nvPr/>
        </p:nvSpPr>
        <p:spPr>
          <a:xfrm>
            <a:off x="1691680" y="5157192"/>
            <a:ext cx="5544616" cy="646331"/>
          </a:xfrm>
          <a:prstGeom prst="rect">
            <a:avLst/>
          </a:prstGeom>
        </p:spPr>
        <p:txBody>
          <a:bodyPr wrap="square">
            <a:spAutoFit/>
          </a:bodyPr>
          <a:lstStyle/>
          <a:p>
            <a:pPr lvl="0">
              <a:buNone/>
            </a:pPr>
            <a:r>
              <a:rPr lang="sv-SE" dirty="0" smtClean="0">
                <a:solidFill>
                  <a:schemeClr val="accent4">
                    <a:lumMod val="75000"/>
                  </a:schemeClr>
                </a:solidFill>
              </a:rPr>
              <a:t>En teori brukar inte betraktas som sann eller falsk, snarare bedöms efter sin användbarhet (pragmatism)</a:t>
            </a:r>
          </a:p>
        </p:txBody>
      </p:sp>
      <p:sp>
        <p:nvSpPr>
          <p:cNvPr id="7" name="Platshållare för bildnummer 6"/>
          <p:cNvSpPr>
            <a:spLocks noGrp="1"/>
          </p:cNvSpPr>
          <p:nvPr>
            <p:ph type="sldNum" sz="quarter" idx="12"/>
          </p:nvPr>
        </p:nvSpPr>
        <p:spPr/>
        <p:txBody>
          <a:bodyPr/>
          <a:lstStyle/>
          <a:p>
            <a:fld id="{400B66ED-EE6C-4E7E-848D-94DB84BF3115}" type="slidenum">
              <a:rPr lang="sv-SE" smtClean="0"/>
              <a:pPr/>
              <a:t>43</a:t>
            </a:fld>
            <a:endParaRPr lang="sv-SE"/>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Vetenskapens utveckling</a:t>
            </a:r>
            <a:endParaRPr lang="sv-SE" dirty="0"/>
          </a:p>
        </p:txBody>
      </p:sp>
      <p:sp>
        <p:nvSpPr>
          <p:cNvPr id="3" name="Platshållare för innehåll 2"/>
          <p:cNvSpPr>
            <a:spLocks noGrp="1"/>
          </p:cNvSpPr>
          <p:nvPr>
            <p:ph idx="1"/>
          </p:nvPr>
        </p:nvSpPr>
        <p:spPr/>
        <p:txBody>
          <a:bodyPr/>
          <a:lstStyle/>
          <a:p>
            <a:pPr marL="355600" indent="-355600"/>
            <a:r>
              <a:rPr lang="sv-SE" b="1" i="1" dirty="0" err="1" smtClean="0"/>
              <a:t>Kumulativitet</a:t>
            </a:r>
            <a:endParaRPr lang="sv-SE" b="1" i="1" dirty="0" smtClean="0"/>
          </a:p>
          <a:p>
            <a:pPr marL="755650" lvl="1" indent="-355600"/>
            <a:r>
              <a:rPr lang="sv-SE" dirty="0" smtClean="0"/>
              <a:t>Att alla nya forskningsresultat (dvs. sanningar) läggs till den etablerade teorin</a:t>
            </a:r>
          </a:p>
          <a:p>
            <a:pPr marL="755650" lvl="1" indent="-355600"/>
            <a:r>
              <a:rPr lang="sv-SE" dirty="0" smtClean="0"/>
              <a:t>Står ej i konflikt med det etablerade (koherens)</a:t>
            </a:r>
          </a:p>
          <a:p>
            <a:pPr marL="755650" lvl="1" indent="-355600"/>
            <a:r>
              <a:rPr lang="sv-SE" dirty="0" smtClean="0"/>
              <a:t>Ny pusselbit som passar in</a:t>
            </a:r>
          </a:p>
          <a:p>
            <a:pPr marL="0" lvl="1" indent="0">
              <a:buNone/>
            </a:pPr>
            <a:endParaRPr lang="sv-SE" sz="1200" dirty="0" smtClean="0"/>
          </a:p>
          <a:p>
            <a:pPr marL="355600" indent="-355600"/>
            <a:r>
              <a:rPr lang="sv-SE" b="1" i="1" dirty="0" smtClean="0"/>
              <a:t>Paradigmskiften</a:t>
            </a:r>
          </a:p>
          <a:p>
            <a:pPr marL="755650" lvl="1" indent="-355600"/>
            <a:r>
              <a:rPr lang="sv-SE" dirty="0" smtClean="0"/>
              <a:t>Nya fakta som står i konflikt med etablerade sanningar (bristande koherens, korrespondens)</a:t>
            </a:r>
          </a:p>
          <a:p>
            <a:pPr marL="755650" lvl="1" indent="-355600"/>
            <a:r>
              <a:rPr lang="sv-SE" dirty="0" smtClean="0"/>
              <a:t>Gamla påståenden ger ”falska” resultat eller felaktiga prediktioner</a:t>
            </a:r>
          </a:p>
          <a:p>
            <a:pPr marL="755650" lvl="1" indent="-355600"/>
            <a:r>
              <a:rPr lang="sv-SE" dirty="0" smtClean="0"/>
              <a:t>Krävs en helt ny teori</a:t>
            </a:r>
          </a:p>
        </p:txBody>
      </p:sp>
      <p:sp>
        <p:nvSpPr>
          <p:cNvPr id="4" name="Platshållare för datum 3"/>
          <p:cNvSpPr>
            <a:spLocks noGrp="1"/>
          </p:cNvSpPr>
          <p:nvPr>
            <p:ph type="dt" sz="half" idx="10"/>
          </p:nvPr>
        </p:nvSpPr>
        <p:spPr/>
        <p:txBody>
          <a:bodyPr/>
          <a:lstStyle/>
          <a:p>
            <a:fld id="{E6F5F4F0-C64B-4E82-BAF7-8C3867898821}"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44</a:t>
            </a:fld>
            <a:endParaRPr lang="sv-SE"/>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Kursens upplägg</a:t>
            </a:r>
            <a:endParaRPr lang="sv-SE" dirty="0"/>
          </a:p>
        </p:txBody>
      </p:sp>
      <p:sp>
        <p:nvSpPr>
          <p:cNvPr id="3" name="Platshållare för innehåll 2"/>
          <p:cNvSpPr>
            <a:spLocks noGrp="1"/>
          </p:cNvSpPr>
          <p:nvPr>
            <p:ph idx="1"/>
          </p:nvPr>
        </p:nvSpPr>
        <p:spPr>
          <a:xfrm>
            <a:off x="597600" y="1310400"/>
            <a:ext cx="8078856" cy="4316400"/>
          </a:xfrm>
        </p:spPr>
        <p:txBody>
          <a:bodyPr>
            <a:normAutofit/>
          </a:bodyPr>
          <a:lstStyle/>
          <a:p>
            <a:pPr marL="0" indent="0">
              <a:buNone/>
            </a:pPr>
            <a:r>
              <a:rPr lang="sv-SE" dirty="0" smtClean="0"/>
              <a:t>Kursen består av fyra moment i två block:</a:t>
            </a:r>
          </a:p>
          <a:p>
            <a:pPr>
              <a:spcBef>
                <a:spcPts val="1200"/>
              </a:spcBef>
            </a:pPr>
            <a:r>
              <a:rPr lang="sv-SE" b="1" dirty="0" smtClean="0"/>
              <a:t>SG1</a:t>
            </a:r>
            <a:r>
              <a:rPr lang="sv-SE" dirty="0" smtClean="0"/>
              <a:t>:</a:t>
            </a:r>
          </a:p>
          <a:p>
            <a:pPr lvl="1"/>
            <a:r>
              <a:rPr lang="sv-SE" dirty="0" smtClean="0"/>
              <a:t>Moment 1: tentamen (6 poäng)</a:t>
            </a:r>
          </a:p>
          <a:p>
            <a:pPr lvl="2"/>
            <a:r>
              <a:rPr lang="sv-SE" sz="1600" dirty="0" smtClean="0"/>
              <a:t>Salsskrivning + frivillig uppgift</a:t>
            </a:r>
          </a:p>
          <a:p>
            <a:pPr lvl="1"/>
            <a:r>
              <a:rPr lang="sv-SE" dirty="0" smtClean="0"/>
              <a:t>Moment 2: inlämningsuppgift (1,5 poäng)</a:t>
            </a:r>
          </a:p>
          <a:p>
            <a:pPr lvl="2"/>
            <a:r>
              <a:rPr lang="sv-SE" sz="1600" dirty="0" smtClean="0"/>
              <a:t>Två deluppgifter som redovisas skriftligt och första även muntligt</a:t>
            </a:r>
          </a:p>
          <a:p>
            <a:pPr>
              <a:spcBef>
                <a:spcPts val="1200"/>
              </a:spcBef>
            </a:pPr>
            <a:r>
              <a:rPr lang="sv-SE" b="1" dirty="0" smtClean="0"/>
              <a:t>SG2</a:t>
            </a:r>
            <a:r>
              <a:rPr lang="sv-SE" dirty="0" smtClean="0"/>
              <a:t>:</a:t>
            </a:r>
          </a:p>
          <a:p>
            <a:pPr lvl="1"/>
            <a:r>
              <a:rPr lang="sv-SE" dirty="0" smtClean="0"/>
              <a:t>Moment 3: tentamen (6 poäng)</a:t>
            </a:r>
          </a:p>
          <a:p>
            <a:pPr lvl="2"/>
            <a:r>
              <a:rPr lang="sv-SE" sz="1600" dirty="0" smtClean="0"/>
              <a:t>Salsskrivning + frivillig uppgift</a:t>
            </a:r>
          </a:p>
          <a:p>
            <a:pPr lvl="1"/>
            <a:r>
              <a:rPr lang="sv-SE" dirty="0" smtClean="0"/>
              <a:t>Moment 4: inlämningsuppgift (1,5 poäng)</a:t>
            </a:r>
          </a:p>
          <a:p>
            <a:pPr lvl="2"/>
            <a:r>
              <a:rPr lang="sv-SE" sz="1600" dirty="0" smtClean="0"/>
              <a:t>Två deluppgifter som redovisas skriftligt</a:t>
            </a:r>
          </a:p>
          <a:p>
            <a:endParaRPr lang="sv-SE" dirty="0"/>
          </a:p>
        </p:txBody>
      </p:sp>
      <p:sp>
        <p:nvSpPr>
          <p:cNvPr id="4" name="Platshållare för datum 3"/>
          <p:cNvSpPr>
            <a:spLocks noGrp="1"/>
          </p:cNvSpPr>
          <p:nvPr>
            <p:ph type="dt" sz="half" idx="10"/>
          </p:nvPr>
        </p:nvSpPr>
        <p:spPr/>
        <p:txBody>
          <a:bodyPr/>
          <a:lstStyle/>
          <a:p>
            <a:fld id="{9B4FE380-0BD0-46D0-BC57-AB6C4264BC76}"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5</a:t>
            </a:fld>
            <a:endParaRPr lang="sv-SE"/>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Kursens upplägg</a:t>
            </a:r>
            <a:endParaRPr lang="sv-SE" dirty="0"/>
          </a:p>
        </p:txBody>
      </p:sp>
      <p:sp>
        <p:nvSpPr>
          <p:cNvPr id="3" name="Platshållare för innehåll 2"/>
          <p:cNvSpPr>
            <a:spLocks noGrp="1"/>
          </p:cNvSpPr>
          <p:nvPr>
            <p:ph idx="1"/>
          </p:nvPr>
        </p:nvSpPr>
        <p:spPr/>
        <p:txBody>
          <a:bodyPr/>
          <a:lstStyle/>
          <a:p>
            <a:endParaRPr lang="sv-SE" dirty="0" smtClean="0"/>
          </a:p>
          <a:p>
            <a:r>
              <a:rPr lang="sv-SE" dirty="0" smtClean="0"/>
              <a:t>Frivillig inlämningsuppgift</a:t>
            </a:r>
          </a:p>
          <a:p>
            <a:pPr lvl="1"/>
            <a:r>
              <a:rPr lang="sv-SE" dirty="0" smtClean="0"/>
              <a:t>Ger bonuspoäng på Moment 1 resp. 3</a:t>
            </a:r>
          </a:p>
          <a:p>
            <a:pPr lvl="1"/>
            <a:r>
              <a:rPr lang="sv-SE" dirty="0" smtClean="0"/>
              <a:t>Övningsuppgifter som lämnas in skriftligt; sedan rättar ni någon kurskamrats lösning</a:t>
            </a:r>
            <a:endParaRPr lang="sv-SE" b="1" i="1" dirty="0" smtClean="0">
              <a:solidFill>
                <a:schemeClr val="accent5">
                  <a:lumMod val="75000"/>
                </a:schemeClr>
              </a:solidFill>
            </a:endParaRPr>
          </a:p>
          <a:p>
            <a:endParaRPr lang="sv-SE" dirty="0" smtClean="0"/>
          </a:p>
          <a:p>
            <a:r>
              <a:rPr lang="sv-SE" dirty="0" smtClean="0"/>
              <a:t>Betyg:</a:t>
            </a:r>
          </a:p>
          <a:p>
            <a:pPr lvl="1"/>
            <a:r>
              <a:rPr lang="sv-SE" dirty="0" smtClean="0"/>
              <a:t>Moment 1&amp;3: A, B, C, D, E, </a:t>
            </a:r>
            <a:r>
              <a:rPr lang="sv-SE" dirty="0" err="1" smtClean="0"/>
              <a:t>Fx</a:t>
            </a:r>
            <a:r>
              <a:rPr lang="sv-SE" dirty="0" smtClean="0"/>
              <a:t> ,F</a:t>
            </a:r>
          </a:p>
          <a:p>
            <a:pPr lvl="1"/>
            <a:r>
              <a:rPr lang="sv-SE" dirty="0" smtClean="0"/>
              <a:t>Moment 2&amp;4: Godkänd, Underkänd</a:t>
            </a:r>
          </a:p>
          <a:p>
            <a:pPr lvl="1"/>
            <a:r>
              <a:rPr lang="sv-SE" dirty="0" smtClean="0"/>
              <a:t>Slutbetyg på hela kursen enligt Kursbeskrivningen</a:t>
            </a:r>
          </a:p>
        </p:txBody>
      </p:sp>
      <p:sp>
        <p:nvSpPr>
          <p:cNvPr id="4" name="Platshållare för datum 3"/>
          <p:cNvSpPr>
            <a:spLocks noGrp="1"/>
          </p:cNvSpPr>
          <p:nvPr>
            <p:ph type="dt" sz="half" idx="10"/>
          </p:nvPr>
        </p:nvSpPr>
        <p:spPr/>
        <p:txBody>
          <a:bodyPr/>
          <a:lstStyle/>
          <a:p>
            <a:fld id="{8F902E02-150D-46A6-B626-EBAA8240573A}"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6</a:t>
            </a:fld>
            <a:endParaRPr lang="sv-SE"/>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Betyg</a:t>
            </a:r>
            <a:endParaRPr lang="sv-SE" dirty="0"/>
          </a:p>
        </p:txBody>
      </p:sp>
      <p:sp>
        <p:nvSpPr>
          <p:cNvPr id="3" name="Platshållare för innehåll 2"/>
          <p:cNvSpPr>
            <a:spLocks noGrp="1"/>
          </p:cNvSpPr>
          <p:nvPr>
            <p:ph idx="1"/>
          </p:nvPr>
        </p:nvSpPr>
        <p:spPr/>
        <p:txBody>
          <a:bodyPr>
            <a:normAutofit fontScale="92500"/>
          </a:bodyPr>
          <a:lstStyle/>
          <a:p>
            <a:pPr>
              <a:buNone/>
            </a:pPr>
            <a:endParaRPr lang="sv-SE" dirty="0" smtClean="0"/>
          </a:p>
          <a:p>
            <a:pPr>
              <a:buNone/>
            </a:pPr>
            <a:endParaRPr lang="sv-SE" dirty="0" smtClean="0"/>
          </a:p>
          <a:p>
            <a:pPr>
              <a:buNone/>
            </a:pPr>
            <a:endParaRPr lang="sv-SE" dirty="0" smtClean="0"/>
          </a:p>
          <a:p>
            <a:pPr>
              <a:buNone/>
            </a:pPr>
            <a:endParaRPr lang="sv-SE" dirty="0" smtClean="0"/>
          </a:p>
          <a:p>
            <a:pPr>
              <a:buNone/>
            </a:pPr>
            <a:endParaRPr lang="sv-SE" dirty="0" smtClean="0"/>
          </a:p>
          <a:p>
            <a:pPr>
              <a:buNone/>
            </a:pPr>
            <a:endParaRPr lang="sv-SE" dirty="0" smtClean="0"/>
          </a:p>
          <a:p>
            <a:pPr>
              <a:buNone/>
            </a:pPr>
            <a:endParaRPr lang="sv-SE" dirty="0" smtClean="0"/>
          </a:p>
          <a:p>
            <a:pPr>
              <a:buNone/>
            </a:pPr>
            <a:endParaRPr lang="sv-SE" dirty="0" smtClean="0"/>
          </a:p>
          <a:p>
            <a:pPr>
              <a:buNone/>
            </a:pPr>
            <a:endParaRPr lang="sv-SE" dirty="0" smtClean="0"/>
          </a:p>
          <a:p>
            <a:pPr>
              <a:buNone/>
            </a:pPr>
            <a:r>
              <a:rPr lang="sv-SE" dirty="0" smtClean="0"/>
              <a:t>+ Godkänt på Moment 2 och 4</a:t>
            </a:r>
            <a:endParaRPr lang="sv-SE" dirty="0"/>
          </a:p>
        </p:txBody>
      </p:sp>
      <p:sp>
        <p:nvSpPr>
          <p:cNvPr id="4" name="Platshållare för datum 3"/>
          <p:cNvSpPr>
            <a:spLocks noGrp="1"/>
          </p:cNvSpPr>
          <p:nvPr>
            <p:ph type="dt" sz="half" idx="10"/>
          </p:nvPr>
        </p:nvSpPr>
        <p:spPr/>
        <p:txBody>
          <a:bodyPr/>
          <a:lstStyle/>
          <a:p>
            <a:fld id="{B03FAC72-543F-4192-BA06-6F53F0F0DDD6}"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graphicFrame>
        <p:nvGraphicFramePr>
          <p:cNvPr id="6" name="Tabell 5"/>
          <p:cNvGraphicFramePr>
            <a:graphicFrameLocks noGrp="1"/>
          </p:cNvGraphicFramePr>
          <p:nvPr/>
        </p:nvGraphicFramePr>
        <p:xfrm>
          <a:off x="1763689" y="1484784"/>
          <a:ext cx="5040560" cy="2773680"/>
        </p:xfrm>
        <a:graphic>
          <a:graphicData uri="http://schemas.openxmlformats.org/drawingml/2006/table">
            <a:tbl>
              <a:tblPr firstRow="1" bandRow="1">
                <a:tableStyleId>{5C22544A-7EE6-4342-B048-85BDC9FD1C3A}</a:tableStyleId>
              </a:tblPr>
              <a:tblGrid>
                <a:gridCol w="720080"/>
                <a:gridCol w="720080"/>
                <a:gridCol w="720080"/>
                <a:gridCol w="720080"/>
                <a:gridCol w="720080"/>
                <a:gridCol w="720080"/>
                <a:gridCol w="720080"/>
              </a:tblGrid>
              <a:tr h="370840">
                <a:tc>
                  <a:txBody>
                    <a:bodyPr/>
                    <a:lstStyle/>
                    <a:p>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r>
                        <a:rPr lang="sv-SE" sz="2000" b="0" dirty="0" smtClean="0">
                          <a:solidFill>
                            <a:schemeClr val="tx1"/>
                          </a:solidFill>
                          <a:latin typeface="Verdana" pitchFamily="34" charset="0"/>
                          <a:ea typeface="Verdana" pitchFamily="34" charset="0"/>
                          <a:cs typeface="Verdana" pitchFamily="34" charset="0"/>
                        </a:rPr>
                        <a:t>SG2</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sv-SE" sz="2000" b="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A</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B</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C</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D</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E</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70840">
                <a:tc>
                  <a:txBody>
                    <a:bodyPr/>
                    <a:lstStyle/>
                    <a:p>
                      <a:pPr algn="ctr"/>
                      <a:r>
                        <a:rPr lang="sv-SE" sz="2000" b="0" dirty="0" smtClean="0">
                          <a:solidFill>
                            <a:schemeClr val="tx1"/>
                          </a:solidFill>
                          <a:latin typeface="Verdana" pitchFamily="34" charset="0"/>
                          <a:ea typeface="Verdana" pitchFamily="34" charset="0"/>
                          <a:cs typeface="Verdana" pitchFamily="34" charset="0"/>
                        </a:rPr>
                        <a:t>SG1</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A</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dirty="0" smtClean="0">
                          <a:solidFill>
                            <a:schemeClr val="bg1"/>
                          </a:solidFill>
                          <a:latin typeface="Verdana" pitchFamily="34" charset="0"/>
                          <a:ea typeface="Verdana" pitchFamily="34" charset="0"/>
                          <a:cs typeface="Verdana" pitchFamily="34" charset="0"/>
                        </a:rPr>
                        <a:t>A</a:t>
                      </a:r>
                      <a:endParaRPr lang="sv-SE" sz="2000" b="0" dirty="0">
                        <a:solidFill>
                          <a:schemeClr val="bg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lang="sv-SE" sz="2000" b="0" dirty="0" smtClean="0">
                          <a:solidFill>
                            <a:schemeClr val="bg1"/>
                          </a:solidFill>
                          <a:latin typeface="Verdana" pitchFamily="34" charset="0"/>
                          <a:ea typeface="Verdana" pitchFamily="34" charset="0"/>
                          <a:cs typeface="Verdana" pitchFamily="34" charset="0"/>
                        </a:rPr>
                        <a:t>A</a:t>
                      </a:r>
                      <a:endParaRPr lang="sv-SE" sz="2000" b="0" dirty="0">
                        <a:solidFill>
                          <a:schemeClr val="bg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B</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r>
              <a:tr h="370840">
                <a:tc>
                  <a:txBody>
                    <a:bodyPr/>
                    <a:lstStyle/>
                    <a:p>
                      <a:endParaRPr lang="sv-SE" sz="2000" b="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B</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dirty="0" smtClean="0">
                          <a:solidFill>
                            <a:schemeClr val="bg1"/>
                          </a:solidFill>
                          <a:latin typeface="Verdana" pitchFamily="34" charset="0"/>
                          <a:ea typeface="Verdana" pitchFamily="34" charset="0"/>
                          <a:cs typeface="Verdana" pitchFamily="34" charset="0"/>
                        </a:rPr>
                        <a:t>A</a:t>
                      </a:r>
                      <a:endParaRPr lang="sv-SE" sz="2000" b="0" dirty="0">
                        <a:solidFill>
                          <a:schemeClr val="bg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B</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B</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r>
              <a:tr h="370840">
                <a:tc>
                  <a:txBody>
                    <a:bodyPr/>
                    <a:lstStyle/>
                    <a:p>
                      <a:endParaRPr lang="sv-SE" sz="2000" b="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C</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B</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B</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D</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370840">
                <a:tc>
                  <a:txBody>
                    <a:bodyPr/>
                    <a:lstStyle/>
                    <a:p>
                      <a:endParaRPr lang="sv-SE" sz="2000" b="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D</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D</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D</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370840">
                <a:tc>
                  <a:txBody>
                    <a:bodyPr/>
                    <a:lstStyle/>
                    <a:p>
                      <a:endParaRPr lang="sv-SE" sz="2000" b="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i="1" dirty="0" smtClean="0">
                          <a:solidFill>
                            <a:schemeClr val="tx1"/>
                          </a:solidFill>
                          <a:latin typeface="Verdana" pitchFamily="34" charset="0"/>
                          <a:ea typeface="Verdana" pitchFamily="34" charset="0"/>
                          <a:cs typeface="Verdana" pitchFamily="34" charset="0"/>
                        </a:rPr>
                        <a:t>E</a:t>
                      </a:r>
                      <a:endParaRPr lang="sv-SE" sz="2000" b="0" i="1"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C</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60000"/>
                        <a:lumOff val="4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D</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D</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a:r>
                        <a:rPr lang="sv-SE" sz="2000" b="0" dirty="0" smtClean="0">
                          <a:solidFill>
                            <a:schemeClr val="tx1"/>
                          </a:solidFill>
                          <a:latin typeface="Verdana" pitchFamily="34" charset="0"/>
                          <a:ea typeface="Verdana" pitchFamily="34" charset="0"/>
                          <a:cs typeface="Verdana" pitchFamily="34" charset="0"/>
                        </a:rPr>
                        <a:t>E</a:t>
                      </a:r>
                      <a:endParaRPr lang="sv-SE" sz="2000" b="0" dirty="0">
                        <a:solidFill>
                          <a:schemeClr val="tx1"/>
                        </a:solidFill>
                        <a:latin typeface="Verdana" pitchFamily="34" charset="0"/>
                        <a:ea typeface="Verdana" pitchFamily="34" charset="0"/>
                        <a:cs typeface="Verdana"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r>
            </a:tbl>
          </a:graphicData>
        </a:graphic>
      </p:graphicFrame>
      <p:sp>
        <p:nvSpPr>
          <p:cNvPr id="7" name="Platshållare för bildnummer 6"/>
          <p:cNvSpPr>
            <a:spLocks noGrp="1"/>
          </p:cNvSpPr>
          <p:nvPr>
            <p:ph type="sldNum" sz="quarter" idx="12"/>
          </p:nvPr>
        </p:nvSpPr>
        <p:spPr/>
        <p:txBody>
          <a:bodyPr/>
          <a:lstStyle/>
          <a:p>
            <a:fld id="{400B66ED-EE6C-4E7E-848D-94DB84BF3115}" type="slidenum">
              <a:rPr lang="sv-SE" smtClean="0"/>
              <a:pPr/>
              <a:t>7</a:t>
            </a:fld>
            <a:endParaRPr lang="sv-SE"/>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Kursens innehåll</a:t>
            </a:r>
            <a:endParaRPr lang="sv-SE" dirty="0"/>
          </a:p>
        </p:txBody>
      </p:sp>
      <p:sp>
        <p:nvSpPr>
          <p:cNvPr id="3" name="Platshållare för innehåll 2"/>
          <p:cNvSpPr>
            <a:spLocks noGrp="1"/>
          </p:cNvSpPr>
          <p:nvPr>
            <p:ph idx="1"/>
          </p:nvPr>
        </p:nvSpPr>
        <p:spPr/>
        <p:txBody>
          <a:bodyPr/>
          <a:lstStyle/>
          <a:p>
            <a:pPr marL="0" indent="0">
              <a:buNone/>
            </a:pPr>
            <a:r>
              <a:rPr lang="sv-SE" b="1" dirty="0" smtClean="0">
                <a:solidFill>
                  <a:schemeClr val="tx2"/>
                </a:solidFill>
              </a:rPr>
              <a:t>SG1:</a:t>
            </a:r>
          </a:p>
          <a:p>
            <a:pPr>
              <a:spcBef>
                <a:spcPts val="1200"/>
              </a:spcBef>
            </a:pPr>
            <a:r>
              <a:rPr lang="sv-SE" dirty="0" smtClean="0"/>
              <a:t>Vetenskap, modeller, kunskapsbildning</a:t>
            </a:r>
          </a:p>
          <a:p>
            <a:pPr>
              <a:spcBef>
                <a:spcPts val="1200"/>
              </a:spcBef>
            </a:pPr>
            <a:r>
              <a:rPr lang="sv-SE" dirty="0" smtClean="0"/>
              <a:t>Lite matematik, repetition</a:t>
            </a:r>
          </a:p>
          <a:p>
            <a:pPr>
              <a:spcBef>
                <a:spcPts val="1200"/>
              </a:spcBef>
            </a:pPr>
            <a:r>
              <a:rPr lang="sv-SE" dirty="0" smtClean="0"/>
              <a:t>Sannolikheter</a:t>
            </a:r>
          </a:p>
          <a:p>
            <a:pPr lvl="1"/>
            <a:r>
              <a:rPr lang="sv-SE" dirty="0" smtClean="0"/>
              <a:t>utfallsrum, händelser, sannolikheten för en händelse</a:t>
            </a:r>
          </a:p>
          <a:p>
            <a:pPr>
              <a:spcBef>
                <a:spcPts val="1200"/>
              </a:spcBef>
            </a:pPr>
            <a:r>
              <a:rPr lang="sv-SE" dirty="0" smtClean="0"/>
              <a:t>Stokastiska variabler, slumpvariabler</a:t>
            </a:r>
          </a:p>
          <a:p>
            <a:pPr lvl="1"/>
            <a:r>
              <a:rPr lang="sv-SE" dirty="0" smtClean="0"/>
              <a:t>diskreta och kontinuerliga</a:t>
            </a:r>
          </a:p>
        </p:txBody>
      </p:sp>
      <p:sp>
        <p:nvSpPr>
          <p:cNvPr id="4" name="Platshållare för datum 3"/>
          <p:cNvSpPr>
            <a:spLocks noGrp="1"/>
          </p:cNvSpPr>
          <p:nvPr>
            <p:ph type="dt" sz="half" idx="10"/>
          </p:nvPr>
        </p:nvSpPr>
        <p:spPr/>
        <p:txBody>
          <a:bodyPr/>
          <a:lstStyle/>
          <a:p>
            <a:fld id="{D0C3CB6F-120F-429C-920F-8CF0717CC6C9}"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8</a:t>
            </a:fld>
            <a:endParaRPr lang="sv-SE"/>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chemeClr val="tx2"/>
                </a:solidFill>
              </a:rPr>
              <a:t>Kursens innehåll</a:t>
            </a:r>
            <a:endParaRPr lang="sv-SE" dirty="0"/>
          </a:p>
        </p:txBody>
      </p:sp>
      <p:sp>
        <p:nvSpPr>
          <p:cNvPr id="3" name="Platshållare för innehåll 2"/>
          <p:cNvSpPr>
            <a:spLocks noGrp="1"/>
          </p:cNvSpPr>
          <p:nvPr>
            <p:ph idx="1"/>
          </p:nvPr>
        </p:nvSpPr>
        <p:spPr/>
        <p:txBody>
          <a:bodyPr>
            <a:noAutofit/>
          </a:bodyPr>
          <a:lstStyle/>
          <a:p>
            <a:pPr marL="0" indent="0">
              <a:buNone/>
            </a:pPr>
            <a:r>
              <a:rPr lang="sv-SE" b="1" dirty="0" smtClean="0">
                <a:solidFill>
                  <a:schemeClr val="tx2"/>
                </a:solidFill>
              </a:rPr>
              <a:t>SG2:</a:t>
            </a:r>
          </a:p>
          <a:p>
            <a:pPr>
              <a:spcBef>
                <a:spcPts val="1200"/>
              </a:spcBef>
            </a:pPr>
            <a:r>
              <a:rPr lang="sv-SE" dirty="0" smtClean="0"/>
              <a:t>Deskription, beskrivande statistik</a:t>
            </a:r>
          </a:p>
          <a:p>
            <a:pPr>
              <a:spcBef>
                <a:spcPts val="1200"/>
              </a:spcBef>
            </a:pPr>
            <a:r>
              <a:rPr lang="sv-SE" dirty="0" smtClean="0"/>
              <a:t>Sampling, centrala gränsvärdessatsen (CGS)</a:t>
            </a:r>
          </a:p>
          <a:p>
            <a:pPr>
              <a:spcBef>
                <a:spcPts val="1200"/>
              </a:spcBef>
            </a:pPr>
            <a:r>
              <a:rPr lang="sv-SE" dirty="0" err="1" smtClean="0"/>
              <a:t>Estimation</a:t>
            </a:r>
            <a:r>
              <a:rPr lang="sv-SE" dirty="0" smtClean="0"/>
              <a:t>, punktskattning och intervallskattning</a:t>
            </a:r>
          </a:p>
          <a:p>
            <a:pPr>
              <a:spcBef>
                <a:spcPts val="1200"/>
              </a:spcBef>
            </a:pPr>
            <a:r>
              <a:rPr lang="sv-SE" dirty="0" smtClean="0"/>
              <a:t>Hypotesprövning</a:t>
            </a:r>
          </a:p>
          <a:p>
            <a:pPr>
              <a:spcBef>
                <a:spcPts val="1200"/>
              </a:spcBef>
            </a:pPr>
            <a:r>
              <a:rPr lang="sv-SE" dirty="0" err="1" smtClean="0"/>
              <a:t>Chi-två</a:t>
            </a:r>
            <a:r>
              <a:rPr lang="sv-SE" dirty="0" smtClean="0"/>
              <a:t> metoden (</a:t>
            </a:r>
            <a:r>
              <a:rPr lang="el-GR" dirty="0" smtClean="0">
                <a:latin typeface="Cambria Math" pitchFamily="18" charset="0"/>
                <a:ea typeface="Cambria Math" pitchFamily="18" charset="0"/>
              </a:rPr>
              <a:t>χ</a:t>
            </a:r>
            <a:r>
              <a:rPr lang="sv-SE" baseline="30000" dirty="0" smtClean="0"/>
              <a:t>2</a:t>
            </a:r>
            <a:r>
              <a:rPr lang="sv-SE" dirty="0" smtClean="0"/>
              <a:t>-metoden)</a:t>
            </a:r>
          </a:p>
          <a:p>
            <a:pPr>
              <a:spcBef>
                <a:spcPts val="1200"/>
              </a:spcBef>
            </a:pPr>
            <a:r>
              <a:rPr lang="sv-SE" dirty="0" smtClean="0"/>
              <a:t>Tidsserier och index</a:t>
            </a:r>
          </a:p>
          <a:p>
            <a:pPr>
              <a:spcBef>
                <a:spcPts val="1200"/>
              </a:spcBef>
            </a:pPr>
            <a:r>
              <a:rPr lang="sv-SE" dirty="0" smtClean="0"/>
              <a:t>Beslutsteori</a:t>
            </a:r>
          </a:p>
        </p:txBody>
      </p:sp>
      <p:sp>
        <p:nvSpPr>
          <p:cNvPr id="4" name="Platshållare för datum 3"/>
          <p:cNvSpPr>
            <a:spLocks noGrp="1"/>
          </p:cNvSpPr>
          <p:nvPr>
            <p:ph type="dt" sz="half" idx="10"/>
          </p:nvPr>
        </p:nvSpPr>
        <p:spPr/>
        <p:txBody>
          <a:bodyPr/>
          <a:lstStyle/>
          <a:p>
            <a:fld id="{38DC704C-C10D-4634-9C68-1B9F34ABC568}" type="datetime1">
              <a:rPr lang="sv-SE" smtClean="0"/>
              <a:t>2013-09-02</a:t>
            </a:fld>
            <a:endParaRPr lang="sv-SE"/>
          </a:p>
        </p:txBody>
      </p:sp>
      <p:sp>
        <p:nvSpPr>
          <p:cNvPr id="5" name="Platshållare för sidfot 4"/>
          <p:cNvSpPr>
            <a:spLocks noGrp="1"/>
          </p:cNvSpPr>
          <p:nvPr>
            <p:ph type="ftr" sz="quarter" idx="11"/>
          </p:nvPr>
        </p:nvSpPr>
        <p:spPr/>
        <p:txBody>
          <a:bodyPr/>
          <a:lstStyle/>
          <a:p>
            <a:r>
              <a:rPr lang="sv-SE" smtClean="0"/>
              <a:t>Michael Carlson, Statistiska institutionen</a:t>
            </a:r>
            <a:endParaRPr lang="sv-SE"/>
          </a:p>
        </p:txBody>
      </p:sp>
      <p:sp>
        <p:nvSpPr>
          <p:cNvPr id="6" name="Platshållare för bildnummer 5"/>
          <p:cNvSpPr>
            <a:spLocks noGrp="1"/>
          </p:cNvSpPr>
          <p:nvPr>
            <p:ph type="sldNum" sz="quarter" idx="12"/>
          </p:nvPr>
        </p:nvSpPr>
        <p:spPr/>
        <p:txBody>
          <a:bodyPr/>
          <a:lstStyle/>
          <a:p>
            <a:fld id="{400B66ED-EE6C-4E7E-848D-94DB84BF3115}" type="slidenum">
              <a:rPr lang="sv-SE" smtClean="0"/>
              <a:pPr/>
              <a:t>9</a:t>
            </a:fld>
            <a:endParaRPr lang="sv-SE"/>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powerpoint-mall_forskning">
  <a:themeElements>
    <a:clrScheme name="SU">
      <a:dk1>
        <a:srgbClr val="002F5F"/>
      </a:dk1>
      <a:lt1>
        <a:srgbClr val="FFFFFF"/>
      </a:lt1>
      <a:dk2>
        <a:srgbClr val="002F5F"/>
      </a:dk2>
      <a:lt2>
        <a:srgbClr val="808080"/>
      </a:lt2>
      <a:accent1>
        <a:srgbClr val="A3A86B"/>
      </a:accent1>
      <a:accent2>
        <a:srgbClr val="ACDEE6"/>
      </a:accent2>
      <a:accent3>
        <a:srgbClr val="9BB2CE"/>
      </a:accent3>
      <a:accent4>
        <a:srgbClr val="D95E00"/>
      </a:accent4>
      <a:accent5>
        <a:srgbClr val="DADCC3"/>
      </a:accent5>
      <a:accent6>
        <a:srgbClr val="FF9B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U Forskning Kronor">
  <a:themeElements>
    <a:clrScheme name="SU">
      <a:dk1>
        <a:srgbClr val="002F5F"/>
      </a:dk1>
      <a:lt1>
        <a:srgbClr val="FFFFFF"/>
      </a:lt1>
      <a:dk2>
        <a:srgbClr val="002F5F"/>
      </a:dk2>
      <a:lt2>
        <a:srgbClr val="808080"/>
      </a:lt2>
      <a:accent1>
        <a:srgbClr val="A3A86B"/>
      </a:accent1>
      <a:accent2>
        <a:srgbClr val="ACDEE6"/>
      </a:accent2>
      <a:accent3>
        <a:srgbClr val="9BB2CE"/>
      </a:accent3>
      <a:accent4>
        <a:srgbClr val="D95E00"/>
      </a:accent4>
      <a:accent5>
        <a:srgbClr val="DADCC3"/>
      </a:accent5>
      <a:accent6>
        <a:srgbClr val="FF9B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U Forskning Olivkvist">
  <a:themeElements>
    <a:clrScheme name="SU">
      <a:dk1>
        <a:srgbClr val="002F5F"/>
      </a:dk1>
      <a:lt1>
        <a:srgbClr val="FFFFFF"/>
      </a:lt1>
      <a:dk2>
        <a:srgbClr val="002F5F"/>
      </a:dk2>
      <a:lt2>
        <a:srgbClr val="808080"/>
      </a:lt2>
      <a:accent1>
        <a:srgbClr val="A3A86B"/>
      </a:accent1>
      <a:accent2>
        <a:srgbClr val="ACDEE6"/>
      </a:accent2>
      <a:accent3>
        <a:srgbClr val="9BB2CE"/>
      </a:accent3>
      <a:accent4>
        <a:srgbClr val="D95E00"/>
      </a:accent4>
      <a:accent5>
        <a:srgbClr val="DADCC3"/>
      </a:accent5>
      <a:accent6>
        <a:srgbClr val="FF9B4F"/>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powerpoint-mall_forskning</Template>
  <TotalTime>221</TotalTime>
  <Words>2360</Words>
  <Application>Microsoft Office PowerPoint</Application>
  <PresentationFormat>Bildspel på skärmen (4:3)</PresentationFormat>
  <Paragraphs>552</Paragraphs>
  <Slides>44</Slides>
  <Notes>0</Notes>
  <HiddenSlides>0</HiddenSlides>
  <MMClips>0</MMClips>
  <ScaleCrop>false</ScaleCrop>
  <HeadingPairs>
    <vt:vector size="4" baseType="variant">
      <vt:variant>
        <vt:lpstr>Tema</vt:lpstr>
      </vt:variant>
      <vt:variant>
        <vt:i4>3</vt:i4>
      </vt:variant>
      <vt:variant>
        <vt:lpstr>Bildrubriker</vt:lpstr>
      </vt:variant>
      <vt:variant>
        <vt:i4>44</vt:i4>
      </vt:variant>
    </vt:vector>
  </HeadingPairs>
  <TitlesOfParts>
    <vt:vector size="47" baseType="lpstr">
      <vt:lpstr>powerpoint-mall_forskning</vt:lpstr>
      <vt:lpstr>SU Forskning Kronor</vt:lpstr>
      <vt:lpstr>SU Forskning Olivkvist</vt:lpstr>
      <vt:lpstr>Statistikens grunder</vt:lpstr>
      <vt:lpstr>Webbsajt och kursinfo</vt:lpstr>
      <vt:lpstr>Kurslitteratur</vt:lpstr>
      <vt:lpstr>Lärare på kursen</vt:lpstr>
      <vt:lpstr>Kursens upplägg</vt:lpstr>
      <vt:lpstr>Kursens upplägg</vt:lpstr>
      <vt:lpstr>Betyg</vt:lpstr>
      <vt:lpstr>Kursens innehåll</vt:lpstr>
      <vt:lpstr>Kursens innehåll</vt:lpstr>
      <vt:lpstr>Vad är det som krävs i tid?</vt:lpstr>
      <vt:lpstr>Matematik</vt:lpstr>
      <vt:lpstr>Sannolikheter och slumpförsök</vt:lpstr>
      <vt:lpstr>Sannolikheter, forts.</vt:lpstr>
      <vt:lpstr>Stokastisk variabel</vt:lpstr>
      <vt:lpstr>Stokastisk variabel, forts.</vt:lpstr>
      <vt:lpstr>Stokastisk variabel, forts.</vt:lpstr>
      <vt:lpstr>Sannolikhetsfördelningar</vt:lpstr>
      <vt:lpstr>Statistisk inferens</vt:lpstr>
      <vt:lpstr>Statistisk inferens, forts.</vt:lpstr>
      <vt:lpstr>Statistisk inferens, forts.</vt:lpstr>
      <vt:lpstr>Studiebesök på SCB</vt:lpstr>
      <vt:lpstr>Inledning till Statistik, N Kap 1</vt:lpstr>
      <vt:lpstr>Ofullständig information</vt:lpstr>
      <vt:lpstr>Ofullständig information</vt:lpstr>
      <vt:lpstr>Varför observerar vi?</vt:lpstr>
      <vt:lpstr>En idé</vt:lpstr>
      <vt:lpstr>Inledning, forts.</vt:lpstr>
      <vt:lpstr>Lite vetenskapsteori</vt:lpstr>
      <vt:lpstr>Lite vetenskapsteori, forts.</vt:lpstr>
      <vt:lpstr>Lite vetenskapsteori, forts.</vt:lpstr>
      <vt:lpstr>Lite vetenskapsteori, forts.</vt:lpstr>
      <vt:lpstr>Vetenskap, N Kap 2</vt:lpstr>
      <vt:lpstr>Sanningsteori</vt:lpstr>
      <vt:lpstr>Sanning och kunskap</vt:lpstr>
      <vt:lpstr>Sanning</vt:lpstr>
      <vt:lpstr>Epistemologi</vt:lpstr>
      <vt:lpstr>Vetenskap</vt:lpstr>
      <vt:lpstr>Vetenskap, forts.</vt:lpstr>
      <vt:lpstr>Vetenskap, forts.</vt:lpstr>
      <vt:lpstr>Sannolikheter</vt:lpstr>
      <vt:lpstr>Vad är en teori?</vt:lpstr>
      <vt:lpstr>Teorier</vt:lpstr>
      <vt:lpstr>Bra teorier?</vt:lpstr>
      <vt:lpstr>Vetenskapens utveckling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Statistikens grunder</dc:title>
  <dc:creator>Michael Carlson</dc:creator>
  <cp:lastModifiedBy>Michael Carlson</cp:lastModifiedBy>
  <cp:revision>24</cp:revision>
  <dcterms:created xsi:type="dcterms:W3CDTF">2013-08-28T13:25:11Z</dcterms:created>
  <dcterms:modified xsi:type="dcterms:W3CDTF">2013-09-02T07:05:30Z</dcterms:modified>
</cp:coreProperties>
</file>