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2"/>
  </p:handoutMasterIdLst>
  <p:sldIdLst>
    <p:sldId id="599" r:id="rId2"/>
    <p:sldId id="600" r:id="rId3"/>
    <p:sldId id="601" r:id="rId4"/>
    <p:sldId id="602" r:id="rId5"/>
    <p:sldId id="603" r:id="rId6"/>
    <p:sldId id="604" r:id="rId7"/>
    <p:sldId id="605" r:id="rId8"/>
    <p:sldId id="606" r:id="rId9"/>
    <p:sldId id="607" r:id="rId10"/>
    <p:sldId id="608" r:id="rId11"/>
    <p:sldId id="609" r:id="rId12"/>
    <p:sldId id="610" r:id="rId13"/>
    <p:sldId id="611" r:id="rId14"/>
    <p:sldId id="612" r:id="rId15"/>
    <p:sldId id="613" r:id="rId16"/>
    <p:sldId id="614" r:id="rId17"/>
    <p:sldId id="615" r:id="rId18"/>
    <p:sldId id="616" r:id="rId19"/>
    <p:sldId id="617" r:id="rId20"/>
    <p:sldId id="618" r:id="rId21"/>
    <p:sldId id="619" r:id="rId22"/>
    <p:sldId id="620" r:id="rId23"/>
    <p:sldId id="621" r:id="rId24"/>
    <p:sldId id="622" r:id="rId25"/>
    <p:sldId id="623" r:id="rId26"/>
    <p:sldId id="624" r:id="rId27"/>
    <p:sldId id="625" r:id="rId28"/>
    <p:sldId id="626" r:id="rId29"/>
    <p:sldId id="547" r:id="rId30"/>
    <p:sldId id="550" r:id="rId31"/>
    <p:sldId id="552" r:id="rId32"/>
    <p:sldId id="553" r:id="rId33"/>
    <p:sldId id="554" r:id="rId34"/>
    <p:sldId id="555" r:id="rId35"/>
    <p:sldId id="557" r:id="rId36"/>
    <p:sldId id="561" r:id="rId37"/>
    <p:sldId id="563" r:id="rId38"/>
    <p:sldId id="556" r:id="rId39"/>
    <p:sldId id="564" r:id="rId40"/>
    <p:sldId id="565" r:id="rId41"/>
    <p:sldId id="566" r:id="rId42"/>
    <p:sldId id="567" r:id="rId43"/>
    <p:sldId id="569" r:id="rId44"/>
    <p:sldId id="570" r:id="rId45"/>
    <p:sldId id="571" r:id="rId46"/>
    <p:sldId id="574" r:id="rId47"/>
    <p:sldId id="575" r:id="rId48"/>
    <p:sldId id="577" r:id="rId49"/>
    <p:sldId id="578" r:id="rId50"/>
    <p:sldId id="576" r:id="rId51"/>
    <p:sldId id="579" r:id="rId52"/>
    <p:sldId id="580" r:id="rId53"/>
    <p:sldId id="582" r:id="rId54"/>
    <p:sldId id="581" r:id="rId55"/>
    <p:sldId id="583" r:id="rId56"/>
    <p:sldId id="584" r:id="rId57"/>
    <p:sldId id="586" r:id="rId58"/>
    <p:sldId id="585" r:id="rId59"/>
    <p:sldId id="589" r:id="rId60"/>
    <p:sldId id="587" r:id="rId61"/>
    <p:sldId id="588" r:id="rId62"/>
    <p:sldId id="590" r:id="rId63"/>
    <p:sldId id="591" r:id="rId64"/>
    <p:sldId id="592" r:id="rId65"/>
    <p:sldId id="593" r:id="rId66"/>
    <p:sldId id="594" r:id="rId67"/>
    <p:sldId id="595" r:id="rId68"/>
    <p:sldId id="596" r:id="rId69"/>
    <p:sldId id="597" r:id="rId70"/>
    <p:sldId id="598" r:id="rId71"/>
  </p:sldIdLst>
  <p:sldSz cx="6858000" cy="9144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1"/>
          <c:order val="0"/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Blad2!$A$1:$A$103</c:f>
              <c:numCache>
                <c:formatCode>General</c:formatCode>
                <c:ptCount val="103"/>
                <c:pt idx="0">
                  <c:v>-0.2</c:v>
                </c:pt>
                <c:pt idx="1">
                  <c:v>0</c:v>
                </c:pt>
                <c:pt idx="2">
                  <c:v>1.0000000000000007E-2</c:v>
                </c:pt>
                <c:pt idx="3">
                  <c:v>2.0000000000000014E-2</c:v>
                </c:pt>
                <c:pt idx="4">
                  <c:v>3.0000000000000016E-2</c:v>
                </c:pt>
                <c:pt idx="5">
                  <c:v>4.0000000000000029E-2</c:v>
                </c:pt>
                <c:pt idx="6">
                  <c:v>5.0000000000000024E-2</c:v>
                </c:pt>
                <c:pt idx="7">
                  <c:v>6.0000000000000039E-2</c:v>
                </c:pt>
                <c:pt idx="8">
                  <c:v>7.0000000000000034E-2</c:v>
                </c:pt>
                <c:pt idx="9">
                  <c:v>8.0000000000000057E-2</c:v>
                </c:pt>
                <c:pt idx="10">
                  <c:v>9.0000000000000066E-2</c:v>
                </c:pt>
                <c:pt idx="11">
                  <c:v>0.1</c:v>
                </c:pt>
                <c:pt idx="12">
                  <c:v>0.11000000000000001</c:v>
                </c:pt>
                <c:pt idx="13">
                  <c:v>0.12000000000000002</c:v>
                </c:pt>
                <c:pt idx="14">
                  <c:v>0.13</c:v>
                </c:pt>
                <c:pt idx="15">
                  <c:v>0.14000000000000001</c:v>
                </c:pt>
                <c:pt idx="16">
                  <c:v>0.15000000000000024</c:v>
                </c:pt>
                <c:pt idx="17">
                  <c:v>0.16000000000000003</c:v>
                </c:pt>
                <c:pt idx="18">
                  <c:v>0.17</c:v>
                </c:pt>
                <c:pt idx="19">
                  <c:v>0.18000000000000024</c:v>
                </c:pt>
                <c:pt idx="20">
                  <c:v>0.19000000000000003</c:v>
                </c:pt>
                <c:pt idx="21">
                  <c:v>0.2</c:v>
                </c:pt>
                <c:pt idx="22">
                  <c:v>0.21000000000000021</c:v>
                </c:pt>
                <c:pt idx="23">
                  <c:v>0.22000000000000003</c:v>
                </c:pt>
                <c:pt idx="24">
                  <c:v>0.23</c:v>
                </c:pt>
                <c:pt idx="25">
                  <c:v>0.24000000000000021</c:v>
                </c:pt>
                <c:pt idx="26">
                  <c:v>0.25</c:v>
                </c:pt>
                <c:pt idx="27">
                  <c:v>0.26</c:v>
                </c:pt>
                <c:pt idx="28">
                  <c:v>0.27</c:v>
                </c:pt>
                <c:pt idx="29">
                  <c:v>0.28000000000000008</c:v>
                </c:pt>
                <c:pt idx="30">
                  <c:v>0.29000000000000031</c:v>
                </c:pt>
                <c:pt idx="31">
                  <c:v>0.30000000000000032</c:v>
                </c:pt>
                <c:pt idx="32">
                  <c:v>0.31000000000000089</c:v>
                </c:pt>
                <c:pt idx="33">
                  <c:v>0.32000000000000101</c:v>
                </c:pt>
                <c:pt idx="34">
                  <c:v>0.33000000000000113</c:v>
                </c:pt>
                <c:pt idx="35">
                  <c:v>0.34000000000000008</c:v>
                </c:pt>
                <c:pt idx="36">
                  <c:v>0.35000000000000031</c:v>
                </c:pt>
                <c:pt idx="37">
                  <c:v>0.36000000000000032</c:v>
                </c:pt>
                <c:pt idx="38">
                  <c:v>0.37000000000000038</c:v>
                </c:pt>
                <c:pt idx="39">
                  <c:v>0.380000000000001</c:v>
                </c:pt>
                <c:pt idx="40">
                  <c:v>0.39000000000000101</c:v>
                </c:pt>
                <c:pt idx="41">
                  <c:v>0.4</c:v>
                </c:pt>
                <c:pt idx="42">
                  <c:v>0.41000000000000031</c:v>
                </c:pt>
                <c:pt idx="43">
                  <c:v>0.42000000000000032</c:v>
                </c:pt>
                <c:pt idx="44">
                  <c:v>0.43000000000000038</c:v>
                </c:pt>
                <c:pt idx="45">
                  <c:v>0.44000000000000006</c:v>
                </c:pt>
                <c:pt idx="46">
                  <c:v>0.45</c:v>
                </c:pt>
                <c:pt idx="47">
                  <c:v>0.46</c:v>
                </c:pt>
                <c:pt idx="48">
                  <c:v>0.47000000000000008</c:v>
                </c:pt>
                <c:pt idx="49">
                  <c:v>0.48000000000000032</c:v>
                </c:pt>
                <c:pt idx="50">
                  <c:v>0.49000000000000032</c:v>
                </c:pt>
                <c:pt idx="51">
                  <c:v>0.5</c:v>
                </c:pt>
                <c:pt idx="52">
                  <c:v>0.51</c:v>
                </c:pt>
                <c:pt idx="53">
                  <c:v>0.52</c:v>
                </c:pt>
                <c:pt idx="54">
                  <c:v>0.53</c:v>
                </c:pt>
                <c:pt idx="55">
                  <c:v>0.54</c:v>
                </c:pt>
                <c:pt idx="56">
                  <c:v>0.55000000000000004</c:v>
                </c:pt>
                <c:pt idx="57">
                  <c:v>0.56000000000000005</c:v>
                </c:pt>
                <c:pt idx="58">
                  <c:v>0.56999999999999995</c:v>
                </c:pt>
                <c:pt idx="59">
                  <c:v>0.58000000000000018</c:v>
                </c:pt>
                <c:pt idx="60">
                  <c:v>0.59000000000000008</c:v>
                </c:pt>
                <c:pt idx="61">
                  <c:v>0.60000000000000064</c:v>
                </c:pt>
                <c:pt idx="62">
                  <c:v>0.61000000000000065</c:v>
                </c:pt>
                <c:pt idx="63">
                  <c:v>0.62000000000000177</c:v>
                </c:pt>
                <c:pt idx="64">
                  <c:v>0.630000000000002</c:v>
                </c:pt>
                <c:pt idx="65">
                  <c:v>0.64000000000000201</c:v>
                </c:pt>
                <c:pt idx="66">
                  <c:v>0.65000000000000213</c:v>
                </c:pt>
                <c:pt idx="67">
                  <c:v>0.66000000000000225</c:v>
                </c:pt>
                <c:pt idx="68">
                  <c:v>0.67000000000000226</c:v>
                </c:pt>
                <c:pt idx="69">
                  <c:v>0.68000000000000049</c:v>
                </c:pt>
                <c:pt idx="70">
                  <c:v>0.69000000000000072</c:v>
                </c:pt>
                <c:pt idx="71">
                  <c:v>0.70000000000000062</c:v>
                </c:pt>
                <c:pt idx="72">
                  <c:v>0.71000000000000063</c:v>
                </c:pt>
                <c:pt idx="73">
                  <c:v>0.72000000000000064</c:v>
                </c:pt>
                <c:pt idx="74">
                  <c:v>0.73000000000000065</c:v>
                </c:pt>
                <c:pt idx="75">
                  <c:v>0.74000000000000177</c:v>
                </c:pt>
                <c:pt idx="76">
                  <c:v>0.75000000000000189</c:v>
                </c:pt>
                <c:pt idx="77">
                  <c:v>0.76000000000000201</c:v>
                </c:pt>
                <c:pt idx="78">
                  <c:v>0.77000000000000202</c:v>
                </c:pt>
                <c:pt idx="79">
                  <c:v>0.78</c:v>
                </c:pt>
                <c:pt idx="80">
                  <c:v>0.79</c:v>
                </c:pt>
                <c:pt idx="81">
                  <c:v>0.8</c:v>
                </c:pt>
                <c:pt idx="82">
                  <c:v>0.81</c:v>
                </c:pt>
                <c:pt idx="83">
                  <c:v>0.82000000000000062</c:v>
                </c:pt>
                <c:pt idx="84">
                  <c:v>0.83000000000000063</c:v>
                </c:pt>
                <c:pt idx="85">
                  <c:v>0.84000000000000064</c:v>
                </c:pt>
                <c:pt idx="86">
                  <c:v>0.85000000000000064</c:v>
                </c:pt>
                <c:pt idx="87">
                  <c:v>0.86000000000000065</c:v>
                </c:pt>
                <c:pt idx="88">
                  <c:v>0.87000000000000177</c:v>
                </c:pt>
                <c:pt idx="89">
                  <c:v>0.88000000000000012</c:v>
                </c:pt>
                <c:pt idx="90">
                  <c:v>0.89000000000000012</c:v>
                </c:pt>
                <c:pt idx="91">
                  <c:v>0.9</c:v>
                </c:pt>
                <c:pt idx="92">
                  <c:v>0.91</c:v>
                </c:pt>
                <c:pt idx="93">
                  <c:v>0.92</c:v>
                </c:pt>
                <c:pt idx="94">
                  <c:v>0.93</c:v>
                </c:pt>
                <c:pt idx="95">
                  <c:v>0.94000000000000061</c:v>
                </c:pt>
                <c:pt idx="96">
                  <c:v>0.95000000000000062</c:v>
                </c:pt>
                <c:pt idx="97">
                  <c:v>0.96000000000000063</c:v>
                </c:pt>
                <c:pt idx="98">
                  <c:v>0.97000000000000064</c:v>
                </c:pt>
                <c:pt idx="99">
                  <c:v>0.98</c:v>
                </c:pt>
                <c:pt idx="100">
                  <c:v>0.99</c:v>
                </c:pt>
                <c:pt idx="101">
                  <c:v>1</c:v>
                </c:pt>
                <c:pt idx="102">
                  <c:v>1.2</c:v>
                </c:pt>
              </c:numCache>
            </c:numRef>
          </c:xVal>
          <c:yVal>
            <c:numRef>
              <c:f>Blad2!$B$1:$B$103</c:f>
              <c:numCache>
                <c:formatCode>General</c:formatCode>
                <c:ptCount val="103"/>
                <c:pt idx="0">
                  <c:v>0</c:v>
                </c:pt>
                <c:pt idx="1">
                  <c:v>0</c:v>
                </c:pt>
                <c:pt idx="2">
                  <c:v>5.9400000000000133E-2</c:v>
                </c:pt>
                <c:pt idx="3">
                  <c:v>0.11760000000000008</c:v>
                </c:pt>
                <c:pt idx="4">
                  <c:v>0.17460000000000001</c:v>
                </c:pt>
                <c:pt idx="5">
                  <c:v>0.23039999999999999</c:v>
                </c:pt>
                <c:pt idx="6">
                  <c:v>0.28500000000000031</c:v>
                </c:pt>
                <c:pt idx="7">
                  <c:v>0.33840000000000137</c:v>
                </c:pt>
                <c:pt idx="8">
                  <c:v>0.39060000000000089</c:v>
                </c:pt>
                <c:pt idx="9">
                  <c:v>0.4416000000000001</c:v>
                </c:pt>
                <c:pt idx="10">
                  <c:v>0.49140000000000106</c:v>
                </c:pt>
                <c:pt idx="11">
                  <c:v>0.54000000000000015</c:v>
                </c:pt>
                <c:pt idx="12">
                  <c:v>0.58739999999999959</c:v>
                </c:pt>
                <c:pt idx="13">
                  <c:v>0.63359999999999994</c:v>
                </c:pt>
                <c:pt idx="14">
                  <c:v>0.6786000000000032</c:v>
                </c:pt>
                <c:pt idx="15">
                  <c:v>0.72240000000000004</c:v>
                </c:pt>
                <c:pt idx="16">
                  <c:v>0.7650000000000019</c:v>
                </c:pt>
                <c:pt idx="17">
                  <c:v>0.80639999999999989</c:v>
                </c:pt>
                <c:pt idx="18">
                  <c:v>0.84660000000000202</c:v>
                </c:pt>
                <c:pt idx="19">
                  <c:v>0.88560000000000072</c:v>
                </c:pt>
                <c:pt idx="20">
                  <c:v>0.92340000000000011</c:v>
                </c:pt>
                <c:pt idx="21">
                  <c:v>0.96000000000000063</c:v>
                </c:pt>
                <c:pt idx="22">
                  <c:v>0.99540000000000006</c:v>
                </c:pt>
                <c:pt idx="23">
                  <c:v>1.0295999999999956</c:v>
                </c:pt>
                <c:pt idx="24">
                  <c:v>1.0626000000000002</c:v>
                </c:pt>
                <c:pt idx="25">
                  <c:v>1.0944</c:v>
                </c:pt>
                <c:pt idx="26">
                  <c:v>1.125</c:v>
                </c:pt>
                <c:pt idx="27">
                  <c:v>1.1544000000000001</c:v>
                </c:pt>
                <c:pt idx="28">
                  <c:v>1.1826000000000001</c:v>
                </c:pt>
                <c:pt idx="29">
                  <c:v>1.209599999999994</c:v>
                </c:pt>
                <c:pt idx="30">
                  <c:v>1.2353999999999949</c:v>
                </c:pt>
                <c:pt idx="31">
                  <c:v>1.2599999999999936</c:v>
                </c:pt>
                <c:pt idx="32">
                  <c:v>1.2833999999999954</c:v>
                </c:pt>
                <c:pt idx="33">
                  <c:v>1.3055999999999954</c:v>
                </c:pt>
                <c:pt idx="34">
                  <c:v>1.3265999999999998</c:v>
                </c:pt>
                <c:pt idx="35">
                  <c:v>1.3463999999999998</c:v>
                </c:pt>
                <c:pt idx="36">
                  <c:v>1.3649999999999998</c:v>
                </c:pt>
                <c:pt idx="37">
                  <c:v>1.3824000000000001</c:v>
                </c:pt>
                <c:pt idx="38">
                  <c:v>1.3985999999999998</c:v>
                </c:pt>
                <c:pt idx="39">
                  <c:v>1.4135999999999935</c:v>
                </c:pt>
                <c:pt idx="40">
                  <c:v>1.4273999999999936</c:v>
                </c:pt>
                <c:pt idx="41">
                  <c:v>1.4400000000000002</c:v>
                </c:pt>
                <c:pt idx="42">
                  <c:v>1.4513999999999954</c:v>
                </c:pt>
                <c:pt idx="43">
                  <c:v>1.4615999999999945</c:v>
                </c:pt>
                <c:pt idx="44">
                  <c:v>1.4705999999999964</c:v>
                </c:pt>
                <c:pt idx="45">
                  <c:v>1.4784000000000002</c:v>
                </c:pt>
                <c:pt idx="46">
                  <c:v>1.4849999999999961</c:v>
                </c:pt>
                <c:pt idx="47">
                  <c:v>1.4904000000000002</c:v>
                </c:pt>
                <c:pt idx="48">
                  <c:v>1.4945999999999964</c:v>
                </c:pt>
                <c:pt idx="49">
                  <c:v>1.4975999999999952</c:v>
                </c:pt>
                <c:pt idx="50">
                  <c:v>1.4993999999999956</c:v>
                </c:pt>
                <c:pt idx="51">
                  <c:v>1.5</c:v>
                </c:pt>
                <c:pt idx="52">
                  <c:v>1.4993999999999956</c:v>
                </c:pt>
                <c:pt idx="53">
                  <c:v>1.4975999999999952</c:v>
                </c:pt>
                <c:pt idx="54">
                  <c:v>1.4945999999999964</c:v>
                </c:pt>
                <c:pt idx="55">
                  <c:v>1.4903999999999964</c:v>
                </c:pt>
                <c:pt idx="56">
                  <c:v>1.4849999999999954</c:v>
                </c:pt>
                <c:pt idx="57">
                  <c:v>1.4783999999999964</c:v>
                </c:pt>
                <c:pt idx="58">
                  <c:v>1.4705999999999964</c:v>
                </c:pt>
                <c:pt idx="59">
                  <c:v>1.461599999999994</c:v>
                </c:pt>
                <c:pt idx="60">
                  <c:v>1.4513999999999951</c:v>
                </c:pt>
                <c:pt idx="61">
                  <c:v>1.44</c:v>
                </c:pt>
                <c:pt idx="62">
                  <c:v>1.427399999999994</c:v>
                </c:pt>
                <c:pt idx="63">
                  <c:v>1.4135999999999931</c:v>
                </c:pt>
                <c:pt idx="64">
                  <c:v>1.3986000000000001</c:v>
                </c:pt>
                <c:pt idx="65">
                  <c:v>1.3823999999999999</c:v>
                </c:pt>
                <c:pt idx="66">
                  <c:v>1.365</c:v>
                </c:pt>
                <c:pt idx="67">
                  <c:v>1.3463999999999998</c:v>
                </c:pt>
                <c:pt idx="68">
                  <c:v>1.3266</c:v>
                </c:pt>
                <c:pt idx="69">
                  <c:v>1.3055999999999954</c:v>
                </c:pt>
                <c:pt idx="70">
                  <c:v>1.2833999999999957</c:v>
                </c:pt>
                <c:pt idx="71">
                  <c:v>1.26</c:v>
                </c:pt>
                <c:pt idx="72">
                  <c:v>1.2353999999999952</c:v>
                </c:pt>
                <c:pt idx="73">
                  <c:v>1.2095999999999945</c:v>
                </c:pt>
                <c:pt idx="74">
                  <c:v>1.1826000000000001</c:v>
                </c:pt>
                <c:pt idx="75">
                  <c:v>1.1543999999999999</c:v>
                </c:pt>
                <c:pt idx="76">
                  <c:v>1.125</c:v>
                </c:pt>
                <c:pt idx="77">
                  <c:v>1.0944</c:v>
                </c:pt>
                <c:pt idx="78">
                  <c:v>1.0626</c:v>
                </c:pt>
                <c:pt idx="79">
                  <c:v>1.0295999999999954</c:v>
                </c:pt>
                <c:pt idx="80">
                  <c:v>0.99539999999999951</c:v>
                </c:pt>
                <c:pt idx="81">
                  <c:v>0.96000000000000063</c:v>
                </c:pt>
                <c:pt idx="82">
                  <c:v>0.92339999999999978</c:v>
                </c:pt>
                <c:pt idx="83">
                  <c:v>0.88560000000000072</c:v>
                </c:pt>
                <c:pt idx="84">
                  <c:v>0.84660000000000213</c:v>
                </c:pt>
                <c:pt idx="85">
                  <c:v>0.80640000000000012</c:v>
                </c:pt>
                <c:pt idx="86">
                  <c:v>0.76500000000000201</c:v>
                </c:pt>
                <c:pt idx="87">
                  <c:v>0.72240000000000004</c:v>
                </c:pt>
                <c:pt idx="88">
                  <c:v>0.6786000000000032</c:v>
                </c:pt>
                <c:pt idx="89">
                  <c:v>0.63360000000000238</c:v>
                </c:pt>
                <c:pt idx="90">
                  <c:v>0.58739999999999959</c:v>
                </c:pt>
                <c:pt idx="91">
                  <c:v>0.53999999999999992</c:v>
                </c:pt>
                <c:pt idx="92">
                  <c:v>0.49140000000000095</c:v>
                </c:pt>
                <c:pt idx="93">
                  <c:v>0.44160000000000005</c:v>
                </c:pt>
                <c:pt idx="94">
                  <c:v>0.39060000000000078</c:v>
                </c:pt>
                <c:pt idx="95">
                  <c:v>0.33840000000000153</c:v>
                </c:pt>
                <c:pt idx="96">
                  <c:v>0.28500000000000031</c:v>
                </c:pt>
                <c:pt idx="97">
                  <c:v>0.23040000000000024</c:v>
                </c:pt>
                <c:pt idx="98">
                  <c:v>0.1746000000000002</c:v>
                </c:pt>
                <c:pt idx="99">
                  <c:v>0.11760000000000013</c:v>
                </c:pt>
                <c:pt idx="100">
                  <c:v>5.9400000000000168E-2</c:v>
                </c:pt>
                <c:pt idx="101">
                  <c:v>0</c:v>
                </c:pt>
                <c:pt idx="102">
                  <c:v>0</c:v>
                </c:pt>
              </c:numCache>
            </c:numRef>
          </c:yVal>
        </c:ser>
        <c:ser>
          <c:idx val="0"/>
          <c:order val="1"/>
          <c:spPr>
            <a:ln w="19050"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Blad2!$O$12:$O$13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xVal>
          <c:yVal>
            <c:numRef>
              <c:f>Blad2!$P$12:$P$13</c:f>
              <c:numCache>
                <c:formatCode>General</c:formatCode>
                <c:ptCount val="2"/>
                <c:pt idx="0">
                  <c:v>1.4400000000000002</c:v>
                </c:pt>
                <c:pt idx="1">
                  <c:v>0</c:v>
                </c:pt>
              </c:numCache>
            </c:numRef>
          </c:yVal>
        </c:ser>
        <c:axId val="123772928"/>
        <c:axId val="123774464"/>
      </c:scatterChart>
      <c:valAx>
        <c:axId val="123772928"/>
        <c:scaling>
          <c:orientation val="minMax"/>
          <c:max val="1.2"/>
          <c:min val="-0.2"/>
        </c:scaling>
        <c:axPos val="b"/>
        <c:numFmt formatCode="General" sourceLinked="1"/>
        <c:tickLblPos val="nextTo"/>
        <c:crossAx val="123774464"/>
        <c:crosses val="autoZero"/>
        <c:crossBetween val="midCat"/>
      </c:valAx>
      <c:valAx>
        <c:axId val="123774464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sysClr val="window" lastClr="FFFFFF"/>
          </a:solidFill>
        </c:spPr>
        <c:crossAx val="123772928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Blad2!$A$1:$A$103</c:f>
              <c:numCache>
                <c:formatCode>General</c:formatCode>
                <c:ptCount val="103"/>
                <c:pt idx="0">
                  <c:v>-0.2</c:v>
                </c:pt>
                <c:pt idx="1">
                  <c:v>0</c:v>
                </c:pt>
                <c:pt idx="2">
                  <c:v>1.0000000000000005E-2</c:v>
                </c:pt>
                <c:pt idx="3">
                  <c:v>2.0000000000000011E-2</c:v>
                </c:pt>
                <c:pt idx="4">
                  <c:v>3.0000000000000002E-2</c:v>
                </c:pt>
                <c:pt idx="5">
                  <c:v>4.0000000000000022E-2</c:v>
                </c:pt>
                <c:pt idx="6">
                  <c:v>0.05</c:v>
                </c:pt>
                <c:pt idx="7">
                  <c:v>6.0000000000000032E-2</c:v>
                </c:pt>
                <c:pt idx="8">
                  <c:v>7.0000000000000021E-2</c:v>
                </c:pt>
                <c:pt idx="9">
                  <c:v>8.0000000000000043E-2</c:v>
                </c:pt>
                <c:pt idx="10">
                  <c:v>9.0000000000000024E-2</c:v>
                </c:pt>
                <c:pt idx="11">
                  <c:v>0.1</c:v>
                </c:pt>
                <c:pt idx="12">
                  <c:v>0.11</c:v>
                </c:pt>
                <c:pt idx="13">
                  <c:v>0.12000000000000002</c:v>
                </c:pt>
                <c:pt idx="14">
                  <c:v>0.13</c:v>
                </c:pt>
                <c:pt idx="15">
                  <c:v>0.14000000000000001</c:v>
                </c:pt>
                <c:pt idx="16">
                  <c:v>0.15000000000000024</c:v>
                </c:pt>
                <c:pt idx="17">
                  <c:v>0.16</c:v>
                </c:pt>
                <c:pt idx="18">
                  <c:v>0.17</c:v>
                </c:pt>
                <c:pt idx="19">
                  <c:v>0.18000000000000024</c:v>
                </c:pt>
                <c:pt idx="20">
                  <c:v>0.19</c:v>
                </c:pt>
                <c:pt idx="21">
                  <c:v>0.2</c:v>
                </c:pt>
                <c:pt idx="22">
                  <c:v>0.21000000000000021</c:v>
                </c:pt>
                <c:pt idx="23">
                  <c:v>0.22</c:v>
                </c:pt>
                <c:pt idx="24">
                  <c:v>0.23</c:v>
                </c:pt>
                <c:pt idx="25">
                  <c:v>0.24000000000000021</c:v>
                </c:pt>
                <c:pt idx="26">
                  <c:v>0.25</c:v>
                </c:pt>
                <c:pt idx="27">
                  <c:v>0.26</c:v>
                </c:pt>
                <c:pt idx="28">
                  <c:v>0.27</c:v>
                </c:pt>
                <c:pt idx="29">
                  <c:v>0.28000000000000008</c:v>
                </c:pt>
                <c:pt idx="30">
                  <c:v>0.29000000000000031</c:v>
                </c:pt>
                <c:pt idx="31">
                  <c:v>0.30000000000000032</c:v>
                </c:pt>
                <c:pt idx="32">
                  <c:v>0.31000000000000089</c:v>
                </c:pt>
                <c:pt idx="33">
                  <c:v>0.32000000000000101</c:v>
                </c:pt>
                <c:pt idx="34">
                  <c:v>0.33000000000000113</c:v>
                </c:pt>
                <c:pt idx="35">
                  <c:v>0.34</c:v>
                </c:pt>
                <c:pt idx="36">
                  <c:v>0.35000000000000031</c:v>
                </c:pt>
                <c:pt idx="37">
                  <c:v>0.36000000000000032</c:v>
                </c:pt>
                <c:pt idx="38">
                  <c:v>0.37000000000000038</c:v>
                </c:pt>
                <c:pt idx="39">
                  <c:v>0.380000000000001</c:v>
                </c:pt>
                <c:pt idx="40">
                  <c:v>0.39000000000000101</c:v>
                </c:pt>
                <c:pt idx="41">
                  <c:v>0.4</c:v>
                </c:pt>
                <c:pt idx="42">
                  <c:v>0.41000000000000031</c:v>
                </c:pt>
                <c:pt idx="43">
                  <c:v>0.42000000000000032</c:v>
                </c:pt>
                <c:pt idx="44">
                  <c:v>0.43000000000000038</c:v>
                </c:pt>
                <c:pt idx="45">
                  <c:v>0.44</c:v>
                </c:pt>
                <c:pt idx="46">
                  <c:v>0.45</c:v>
                </c:pt>
                <c:pt idx="47">
                  <c:v>0.46</c:v>
                </c:pt>
                <c:pt idx="48">
                  <c:v>0.47000000000000008</c:v>
                </c:pt>
                <c:pt idx="49">
                  <c:v>0.48000000000000032</c:v>
                </c:pt>
                <c:pt idx="50">
                  <c:v>0.49000000000000032</c:v>
                </c:pt>
                <c:pt idx="51">
                  <c:v>0.5</c:v>
                </c:pt>
                <c:pt idx="52">
                  <c:v>0.51</c:v>
                </c:pt>
                <c:pt idx="53">
                  <c:v>0.52</c:v>
                </c:pt>
                <c:pt idx="54">
                  <c:v>0.53</c:v>
                </c:pt>
                <c:pt idx="55">
                  <c:v>0.54</c:v>
                </c:pt>
                <c:pt idx="56">
                  <c:v>0.55000000000000004</c:v>
                </c:pt>
                <c:pt idx="57">
                  <c:v>0.56000000000000005</c:v>
                </c:pt>
                <c:pt idx="58">
                  <c:v>0.56999999999999995</c:v>
                </c:pt>
                <c:pt idx="59">
                  <c:v>0.58000000000000007</c:v>
                </c:pt>
                <c:pt idx="60">
                  <c:v>0.59</c:v>
                </c:pt>
                <c:pt idx="61">
                  <c:v>0.60000000000000064</c:v>
                </c:pt>
                <c:pt idx="62">
                  <c:v>0.61000000000000065</c:v>
                </c:pt>
                <c:pt idx="63">
                  <c:v>0.62000000000000177</c:v>
                </c:pt>
                <c:pt idx="64">
                  <c:v>0.630000000000002</c:v>
                </c:pt>
                <c:pt idx="65">
                  <c:v>0.64000000000000201</c:v>
                </c:pt>
                <c:pt idx="66">
                  <c:v>0.65000000000000213</c:v>
                </c:pt>
                <c:pt idx="67">
                  <c:v>0.66000000000000225</c:v>
                </c:pt>
                <c:pt idx="68">
                  <c:v>0.67000000000000226</c:v>
                </c:pt>
                <c:pt idx="69">
                  <c:v>0.68</c:v>
                </c:pt>
                <c:pt idx="70">
                  <c:v>0.69000000000000061</c:v>
                </c:pt>
                <c:pt idx="71">
                  <c:v>0.70000000000000062</c:v>
                </c:pt>
                <c:pt idx="72">
                  <c:v>0.71000000000000063</c:v>
                </c:pt>
                <c:pt idx="73">
                  <c:v>0.72000000000000064</c:v>
                </c:pt>
                <c:pt idx="74">
                  <c:v>0.73000000000000065</c:v>
                </c:pt>
                <c:pt idx="75">
                  <c:v>0.74000000000000177</c:v>
                </c:pt>
                <c:pt idx="76">
                  <c:v>0.75000000000000189</c:v>
                </c:pt>
                <c:pt idx="77">
                  <c:v>0.76000000000000201</c:v>
                </c:pt>
                <c:pt idx="78">
                  <c:v>0.77000000000000202</c:v>
                </c:pt>
                <c:pt idx="79">
                  <c:v>0.78</c:v>
                </c:pt>
                <c:pt idx="80">
                  <c:v>0.79</c:v>
                </c:pt>
                <c:pt idx="81">
                  <c:v>0.8</c:v>
                </c:pt>
                <c:pt idx="82">
                  <c:v>0.81</c:v>
                </c:pt>
                <c:pt idx="83">
                  <c:v>0.82000000000000062</c:v>
                </c:pt>
                <c:pt idx="84">
                  <c:v>0.83000000000000063</c:v>
                </c:pt>
                <c:pt idx="85">
                  <c:v>0.84000000000000064</c:v>
                </c:pt>
                <c:pt idx="86">
                  <c:v>0.85000000000000064</c:v>
                </c:pt>
                <c:pt idx="87">
                  <c:v>0.86000000000000065</c:v>
                </c:pt>
                <c:pt idx="88">
                  <c:v>0.87000000000000177</c:v>
                </c:pt>
                <c:pt idx="89">
                  <c:v>0.88</c:v>
                </c:pt>
                <c:pt idx="90">
                  <c:v>0.89</c:v>
                </c:pt>
                <c:pt idx="91">
                  <c:v>0.9</c:v>
                </c:pt>
                <c:pt idx="92">
                  <c:v>0.91</c:v>
                </c:pt>
                <c:pt idx="93">
                  <c:v>0.92</c:v>
                </c:pt>
                <c:pt idx="94">
                  <c:v>0.93</c:v>
                </c:pt>
                <c:pt idx="95">
                  <c:v>0.94000000000000061</c:v>
                </c:pt>
                <c:pt idx="96">
                  <c:v>0.95000000000000062</c:v>
                </c:pt>
                <c:pt idx="97">
                  <c:v>0.96000000000000063</c:v>
                </c:pt>
                <c:pt idx="98">
                  <c:v>0.97000000000000064</c:v>
                </c:pt>
                <c:pt idx="99">
                  <c:v>0.98</c:v>
                </c:pt>
                <c:pt idx="100">
                  <c:v>0.99</c:v>
                </c:pt>
                <c:pt idx="101">
                  <c:v>1</c:v>
                </c:pt>
                <c:pt idx="102">
                  <c:v>1.2</c:v>
                </c:pt>
              </c:numCache>
            </c:numRef>
          </c:xVal>
          <c:yVal>
            <c:numRef>
              <c:f>Blad2!$C$1:$C$103</c:f>
              <c:numCache>
                <c:formatCode>General</c:formatCode>
                <c:ptCount val="103"/>
                <c:pt idx="0">
                  <c:v>0</c:v>
                </c:pt>
                <c:pt idx="1">
                  <c:v>0</c:v>
                </c:pt>
                <c:pt idx="2">
                  <c:v>2.9800000000000106E-4</c:v>
                </c:pt>
                <c:pt idx="3">
                  <c:v>1.1839999999999999E-3</c:v>
                </c:pt>
                <c:pt idx="4">
                  <c:v>2.6460000000000012E-3</c:v>
                </c:pt>
                <c:pt idx="5">
                  <c:v>4.6720000000000034E-3</c:v>
                </c:pt>
                <c:pt idx="6">
                  <c:v>7.2500000000000134E-3</c:v>
                </c:pt>
                <c:pt idx="7">
                  <c:v>1.0367999999999999E-2</c:v>
                </c:pt>
                <c:pt idx="8">
                  <c:v>1.4014000000000002E-2</c:v>
                </c:pt>
                <c:pt idx="9">
                  <c:v>1.8176000000000001E-2</c:v>
                </c:pt>
                <c:pt idx="10">
                  <c:v>2.2842000000000078E-2</c:v>
                </c:pt>
                <c:pt idx="11">
                  <c:v>2.8000000000000004E-2</c:v>
                </c:pt>
                <c:pt idx="12">
                  <c:v>3.3638000000000001E-2</c:v>
                </c:pt>
                <c:pt idx="13">
                  <c:v>3.9743999999999995E-2</c:v>
                </c:pt>
                <c:pt idx="14">
                  <c:v>4.6306000000000014E-2</c:v>
                </c:pt>
                <c:pt idx="15">
                  <c:v>5.3312000000000234E-2</c:v>
                </c:pt>
                <c:pt idx="16">
                  <c:v>6.0749999999999998E-2</c:v>
                </c:pt>
                <c:pt idx="17">
                  <c:v>6.8608000000000002E-2</c:v>
                </c:pt>
                <c:pt idx="18">
                  <c:v>7.6874000000000026E-2</c:v>
                </c:pt>
                <c:pt idx="19">
                  <c:v>8.5536000000000265E-2</c:v>
                </c:pt>
                <c:pt idx="20">
                  <c:v>9.4582000000000041E-2</c:v>
                </c:pt>
                <c:pt idx="21">
                  <c:v>0.10400000000000002</c:v>
                </c:pt>
                <c:pt idx="22">
                  <c:v>0.11377799999999998</c:v>
                </c:pt>
                <c:pt idx="23">
                  <c:v>0.12390400000000019</c:v>
                </c:pt>
                <c:pt idx="24">
                  <c:v>0.13436600000000001</c:v>
                </c:pt>
                <c:pt idx="25">
                  <c:v>0.145152</c:v>
                </c:pt>
                <c:pt idx="26">
                  <c:v>0.15625000000000044</c:v>
                </c:pt>
                <c:pt idx="27">
                  <c:v>0.16764800000000021</c:v>
                </c:pt>
                <c:pt idx="28">
                  <c:v>0.17933400000000024</c:v>
                </c:pt>
                <c:pt idx="29">
                  <c:v>0.19129600000000024</c:v>
                </c:pt>
                <c:pt idx="30">
                  <c:v>0.20352199999999998</c:v>
                </c:pt>
                <c:pt idx="31">
                  <c:v>0.21600000000000041</c:v>
                </c:pt>
                <c:pt idx="32">
                  <c:v>0.22871800000000053</c:v>
                </c:pt>
                <c:pt idx="33">
                  <c:v>0.24166399999999999</c:v>
                </c:pt>
                <c:pt idx="34">
                  <c:v>0.25482600000000089</c:v>
                </c:pt>
                <c:pt idx="35">
                  <c:v>0.26819200000000004</c:v>
                </c:pt>
                <c:pt idx="36">
                  <c:v>0.28175</c:v>
                </c:pt>
                <c:pt idx="37">
                  <c:v>0.29548800000000142</c:v>
                </c:pt>
                <c:pt idx="38">
                  <c:v>0.30939400000000089</c:v>
                </c:pt>
                <c:pt idx="39">
                  <c:v>0.32345600000000113</c:v>
                </c:pt>
                <c:pt idx="40">
                  <c:v>0.33766200000000113</c:v>
                </c:pt>
                <c:pt idx="41">
                  <c:v>0.35200000000000031</c:v>
                </c:pt>
                <c:pt idx="42">
                  <c:v>0.36645800000000101</c:v>
                </c:pt>
                <c:pt idx="43">
                  <c:v>0.38102400000000136</c:v>
                </c:pt>
                <c:pt idx="44">
                  <c:v>0.39568600000000154</c:v>
                </c:pt>
                <c:pt idx="45">
                  <c:v>0.41043200000000002</c:v>
                </c:pt>
                <c:pt idx="46">
                  <c:v>0.42525000000000007</c:v>
                </c:pt>
                <c:pt idx="47">
                  <c:v>0.44012800000000002</c:v>
                </c:pt>
                <c:pt idx="48">
                  <c:v>0.45505400000000001</c:v>
                </c:pt>
                <c:pt idx="49">
                  <c:v>0.47001600000000032</c:v>
                </c:pt>
                <c:pt idx="50">
                  <c:v>0.48500200000000032</c:v>
                </c:pt>
                <c:pt idx="51">
                  <c:v>0.5</c:v>
                </c:pt>
                <c:pt idx="52">
                  <c:v>0.51499799999999996</c:v>
                </c:pt>
                <c:pt idx="53">
                  <c:v>0.52998400000000001</c:v>
                </c:pt>
                <c:pt idx="54">
                  <c:v>0.54494600000000004</c:v>
                </c:pt>
                <c:pt idx="55">
                  <c:v>0.55987200000000004</c:v>
                </c:pt>
                <c:pt idx="56">
                  <c:v>0.57475000000000065</c:v>
                </c:pt>
                <c:pt idx="57">
                  <c:v>0.58956799999999632</c:v>
                </c:pt>
                <c:pt idx="58">
                  <c:v>0.60431400000000002</c:v>
                </c:pt>
                <c:pt idx="59">
                  <c:v>0.61897600000000064</c:v>
                </c:pt>
                <c:pt idx="60">
                  <c:v>0.63354199999999994</c:v>
                </c:pt>
                <c:pt idx="61">
                  <c:v>0.64800000000000202</c:v>
                </c:pt>
                <c:pt idx="62">
                  <c:v>0.66233799999999998</c:v>
                </c:pt>
                <c:pt idx="63">
                  <c:v>0.67654400000000225</c:v>
                </c:pt>
                <c:pt idx="64">
                  <c:v>0.69060600000000005</c:v>
                </c:pt>
                <c:pt idx="65">
                  <c:v>0.70451199999999958</c:v>
                </c:pt>
                <c:pt idx="66">
                  <c:v>0.71825000000000061</c:v>
                </c:pt>
                <c:pt idx="67">
                  <c:v>0.73180800000000201</c:v>
                </c:pt>
                <c:pt idx="68">
                  <c:v>0.74517400000000211</c:v>
                </c:pt>
                <c:pt idx="69">
                  <c:v>0.75833600000000012</c:v>
                </c:pt>
                <c:pt idx="70">
                  <c:v>0.77128199999999991</c:v>
                </c:pt>
                <c:pt idx="71">
                  <c:v>0.78399999999999992</c:v>
                </c:pt>
                <c:pt idx="72">
                  <c:v>0.79647800000000002</c:v>
                </c:pt>
                <c:pt idx="73">
                  <c:v>0.80870399999999998</c:v>
                </c:pt>
                <c:pt idx="74">
                  <c:v>0.8206659999999999</c:v>
                </c:pt>
                <c:pt idx="75">
                  <c:v>0.83235199999999998</c:v>
                </c:pt>
                <c:pt idx="76">
                  <c:v>0.84375000000000189</c:v>
                </c:pt>
                <c:pt idx="77">
                  <c:v>0.85484799999999994</c:v>
                </c:pt>
                <c:pt idx="78">
                  <c:v>0.8656339999999999</c:v>
                </c:pt>
                <c:pt idx="79">
                  <c:v>0.87609600000000065</c:v>
                </c:pt>
                <c:pt idx="80">
                  <c:v>0.88622200000000007</c:v>
                </c:pt>
                <c:pt idx="81">
                  <c:v>0.89600000000000013</c:v>
                </c:pt>
                <c:pt idx="82">
                  <c:v>0.90541800000000006</c:v>
                </c:pt>
                <c:pt idx="83">
                  <c:v>0.9144639999999975</c:v>
                </c:pt>
                <c:pt idx="84">
                  <c:v>0.923126</c:v>
                </c:pt>
                <c:pt idx="85">
                  <c:v>0.93139199999999989</c:v>
                </c:pt>
                <c:pt idx="86">
                  <c:v>0.93924999999999992</c:v>
                </c:pt>
                <c:pt idx="87">
                  <c:v>0.94668799999999997</c:v>
                </c:pt>
                <c:pt idx="88">
                  <c:v>0.95369400000000226</c:v>
                </c:pt>
                <c:pt idx="89">
                  <c:v>0.960256</c:v>
                </c:pt>
                <c:pt idx="90">
                  <c:v>0.9663619999999995</c:v>
                </c:pt>
                <c:pt idx="91">
                  <c:v>0.97200000000000064</c:v>
                </c:pt>
                <c:pt idx="92">
                  <c:v>0.97715799999999997</c:v>
                </c:pt>
                <c:pt idx="93">
                  <c:v>0.98182400000000003</c:v>
                </c:pt>
                <c:pt idx="94">
                  <c:v>0.98598599999999958</c:v>
                </c:pt>
                <c:pt idx="95">
                  <c:v>0.98963200000000007</c:v>
                </c:pt>
                <c:pt idx="96">
                  <c:v>0.99275000000000002</c:v>
                </c:pt>
                <c:pt idx="97">
                  <c:v>0.99532799999999821</c:v>
                </c:pt>
                <c:pt idx="98">
                  <c:v>0.99735399999999763</c:v>
                </c:pt>
                <c:pt idx="99">
                  <c:v>0.99881599999999959</c:v>
                </c:pt>
                <c:pt idx="100">
                  <c:v>0.99970199999999998</c:v>
                </c:pt>
                <c:pt idx="101">
                  <c:v>1</c:v>
                </c:pt>
                <c:pt idx="102">
                  <c:v>1</c:v>
                </c:pt>
              </c:numCache>
            </c:numRef>
          </c:yVal>
        </c:ser>
        <c:ser>
          <c:idx val="1"/>
          <c:order val="1"/>
          <c:spPr>
            <a:ln w="25400"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Blad2!$O$30:$O$31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xVal>
          <c:yVal>
            <c:numRef>
              <c:f>Blad2!$P$30:$P$31</c:f>
              <c:numCache>
                <c:formatCode>General</c:formatCode>
                <c:ptCount val="2"/>
                <c:pt idx="0">
                  <c:v>0.35200000000000031</c:v>
                </c:pt>
                <c:pt idx="1">
                  <c:v>0</c:v>
                </c:pt>
              </c:numCache>
            </c:numRef>
          </c:yVal>
        </c:ser>
        <c:ser>
          <c:idx val="2"/>
          <c:order val="2"/>
          <c:spPr>
            <a:ln w="25400"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Blad2!$O$24:$O$25</c:f>
              <c:numCache>
                <c:formatCode>General</c:formatCode>
                <c:ptCount val="2"/>
                <c:pt idx="0">
                  <c:v>0</c:v>
                </c:pt>
                <c:pt idx="1">
                  <c:v>0.4</c:v>
                </c:pt>
              </c:numCache>
            </c:numRef>
          </c:xVal>
          <c:yVal>
            <c:numRef>
              <c:f>Blad2!$P$24:$P$25</c:f>
              <c:numCache>
                <c:formatCode>General</c:formatCode>
                <c:ptCount val="2"/>
                <c:pt idx="0">
                  <c:v>0.35200000000000031</c:v>
                </c:pt>
                <c:pt idx="1">
                  <c:v>0.35200000000000031</c:v>
                </c:pt>
              </c:numCache>
            </c:numRef>
          </c:yVal>
        </c:ser>
        <c:axId val="125757312"/>
        <c:axId val="125758848"/>
      </c:scatterChart>
      <c:valAx>
        <c:axId val="125757312"/>
        <c:scaling>
          <c:orientation val="minMax"/>
          <c:max val="1.2"/>
          <c:min val="-0.2"/>
        </c:scaling>
        <c:axPos val="b"/>
        <c:numFmt formatCode="General" sourceLinked="1"/>
        <c:tickLblPos val="nextTo"/>
        <c:crossAx val="125758848"/>
        <c:crosses val="autoZero"/>
        <c:crossBetween val="midCat"/>
      </c:valAx>
      <c:valAx>
        <c:axId val="125758848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sysClr val="window" lastClr="FFFFFF"/>
          </a:solidFill>
        </c:spPr>
        <c:crossAx val="125757312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>
        <c:manualLayout>
          <c:layoutTarget val="inner"/>
          <c:xMode val="edge"/>
          <c:yMode val="edge"/>
          <c:x val="5.7060653391453289E-2"/>
          <c:y val="4.3996563418038565E-2"/>
          <c:w val="0.94293934660854728"/>
          <c:h val="0.91200687316392293"/>
        </c:manualLayout>
      </c:layout>
      <c:scatterChart>
        <c:scatterStyle val="lineMarker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Blad1!$L$23:$L$26</c:f>
              <c:numCache>
                <c:formatCode>General</c:formatCode>
                <c:ptCount val="4"/>
                <c:pt idx="0">
                  <c:v>12.5</c:v>
                </c:pt>
                <c:pt idx="1">
                  <c:v>12.5</c:v>
                </c:pt>
                <c:pt idx="2">
                  <c:v>13.5</c:v>
                </c:pt>
                <c:pt idx="3">
                  <c:v>13.5</c:v>
                </c:pt>
              </c:numCache>
            </c:numRef>
          </c:xVal>
          <c:yVal>
            <c:numRef>
              <c:f>Blad1!$M$23:$M$26</c:f>
              <c:numCache>
                <c:formatCode>General</c:formatCode>
                <c:ptCount val="4"/>
                <c:pt idx="0">
                  <c:v>0</c:v>
                </c:pt>
                <c:pt idx="1">
                  <c:v>0.6500000000000008</c:v>
                </c:pt>
                <c:pt idx="2">
                  <c:v>0.6500000000000008</c:v>
                </c:pt>
                <c:pt idx="3">
                  <c:v>0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Blad1!$F$23:$F$24</c:f>
              <c:numCache>
                <c:formatCode>General</c:formatCode>
                <c:ptCount val="2"/>
                <c:pt idx="0">
                  <c:v>11.5</c:v>
                </c:pt>
                <c:pt idx="1">
                  <c:v>15.5</c:v>
                </c:pt>
              </c:numCache>
            </c:numRef>
          </c:xVal>
          <c:yVal>
            <c:numRef>
              <c:f>Blad1!$G$23:$G$24</c:f>
              <c:numCache>
                <c:formatCode>General</c:formatCode>
                <c:ptCount val="2"/>
                <c:pt idx="0">
                  <c:v>0.85000000000000053</c:v>
                </c:pt>
                <c:pt idx="1">
                  <c:v>0.35000000000000026</c:v>
                </c:pt>
              </c:numCache>
            </c:numRef>
          </c:yVal>
        </c:ser>
        <c:ser>
          <c:idx val="2"/>
          <c:order val="2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Blad1!$I$23:$I$24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Blad1!$J$23:$J$24</c:f>
              <c:numCache>
                <c:formatCode>General</c:formatCode>
                <c:ptCount val="2"/>
                <c:pt idx="0">
                  <c:v>0</c:v>
                </c:pt>
                <c:pt idx="1">
                  <c:v>0.6500000000000008</c:v>
                </c:pt>
              </c:numCache>
            </c:numRef>
          </c:yVal>
        </c:ser>
        <c:ser>
          <c:idx val="3"/>
          <c:order val="3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  <a:tailEnd type="oval"/>
              </a:ln>
            </c:spPr>
          </c:marker>
          <c:xVal>
            <c:numRef>
              <c:f>Blad1!$I$27:$I$28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Blad1!$J$27:$J$28</c:f>
              <c:numCache>
                <c:formatCode>General</c:formatCode>
                <c:ptCount val="2"/>
                <c:pt idx="0">
                  <c:v>0</c:v>
                </c:pt>
                <c:pt idx="1">
                  <c:v>0.77000000000000068</c:v>
                </c:pt>
              </c:numCache>
            </c:numRef>
          </c:yVal>
        </c:ser>
        <c:ser>
          <c:idx val="4"/>
          <c:order val="4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Blad1!$I$30:$I$31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Blad1!$J$30:$J$31</c:f>
              <c:numCache>
                <c:formatCode>General</c:formatCode>
                <c:ptCount val="2"/>
                <c:pt idx="0">
                  <c:v>0</c:v>
                </c:pt>
                <c:pt idx="1">
                  <c:v>0.9</c:v>
                </c:pt>
              </c:numCache>
            </c:numRef>
          </c:yVal>
        </c:ser>
        <c:ser>
          <c:idx val="5"/>
          <c:order val="5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Blad1!$I$33:$I$34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Blad1!$J$33:$J$34</c:f>
              <c:numCache>
                <c:formatCode>General</c:formatCode>
                <c:ptCount val="2"/>
                <c:pt idx="0">
                  <c:v>0</c:v>
                </c:pt>
                <c:pt idx="1">
                  <c:v>0.55000000000000004</c:v>
                </c:pt>
              </c:numCache>
            </c:numRef>
          </c:yVal>
        </c:ser>
        <c:ser>
          <c:idx val="6"/>
          <c:order val="6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Blad1!$I$36:$I$37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Blad1!$J$36:$J$37</c:f>
              <c:numCache>
                <c:formatCode>General</c:formatCode>
                <c:ptCount val="2"/>
                <c:pt idx="0">
                  <c:v>0</c:v>
                </c:pt>
                <c:pt idx="1">
                  <c:v>0.43000000000000027</c:v>
                </c:pt>
              </c:numCache>
            </c:numRef>
          </c:yVal>
        </c:ser>
        <c:axId val="127097856"/>
        <c:axId val="127104128"/>
      </c:scatterChart>
      <c:valAx>
        <c:axId val="127097856"/>
        <c:scaling>
          <c:orientation val="minMax"/>
          <c:max val="16"/>
          <c:min val="10"/>
        </c:scaling>
        <c:axPos val="b"/>
        <c:numFmt formatCode="General" sourceLinked="1"/>
        <c:tickLblPos val="none"/>
        <c:crossAx val="127104128"/>
        <c:crosses val="autoZero"/>
        <c:crossBetween val="midCat"/>
      </c:valAx>
      <c:valAx>
        <c:axId val="127104128"/>
        <c:scaling>
          <c:orientation val="minMax"/>
          <c:max val="0.8"/>
          <c:min val="0"/>
        </c:scaling>
        <c:axPos val="l"/>
        <c:majorGridlines/>
        <c:numFmt formatCode="General" sourceLinked="1"/>
        <c:tickLblPos val="none"/>
        <c:crossAx val="127097856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Poisson!$B$2:$B$272</c:f>
              <c:numCache>
                <c:formatCode>General</c:formatCode>
                <c:ptCount val="27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0.15000000000000011</c:v>
                </c:pt>
                <c:pt idx="4">
                  <c:v>0.2</c:v>
                </c:pt>
                <c:pt idx="5">
                  <c:v>0.25</c:v>
                </c:pt>
                <c:pt idx="6">
                  <c:v>0.30000000000000021</c:v>
                </c:pt>
                <c:pt idx="7">
                  <c:v>0.3500000000000002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0.60000000000000042</c:v>
                </c:pt>
                <c:pt idx="13">
                  <c:v>0.65000000000000058</c:v>
                </c:pt>
                <c:pt idx="14">
                  <c:v>0.7000000000000004</c:v>
                </c:pt>
                <c:pt idx="15">
                  <c:v>0.75000000000000044</c:v>
                </c:pt>
                <c:pt idx="16">
                  <c:v>0.8</c:v>
                </c:pt>
                <c:pt idx="17">
                  <c:v>0.85000000000000042</c:v>
                </c:pt>
                <c:pt idx="18">
                  <c:v>0.9</c:v>
                </c:pt>
                <c:pt idx="19">
                  <c:v>0.9500000000000004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1.6500000000000001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1.9000000000000001</c:v>
                </c:pt>
                <c:pt idx="39">
                  <c:v>1.9500000000000008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2.3499999999999988</c:v>
                </c:pt>
                <c:pt idx="48">
                  <c:v>2.4</c:v>
                </c:pt>
                <c:pt idx="49">
                  <c:v>2.4499999999999997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2.8</c:v>
                </c:pt>
                <c:pt idx="57">
                  <c:v>2.8499999999999988</c:v>
                </c:pt>
                <c:pt idx="58">
                  <c:v>2.9</c:v>
                </c:pt>
                <c:pt idx="59">
                  <c:v>2.9499999999999997</c:v>
                </c:pt>
                <c:pt idx="60">
                  <c:v>3</c:v>
                </c:pt>
                <c:pt idx="61">
                  <c:v>3.05</c:v>
                </c:pt>
                <c:pt idx="62">
                  <c:v>3.1</c:v>
                </c:pt>
                <c:pt idx="63">
                  <c:v>3.15</c:v>
                </c:pt>
                <c:pt idx="64">
                  <c:v>3.2</c:v>
                </c:pt>
                <c:pt idx="65">
                  <c:v>3.25</c:v>
                </c:pt>
                <c:pt idx="66">
                  <c:v>3.3</c:v>
                </c:pt>
                <c:pt idx="67">
                  <c:v>3.3499999999999988</c:v>
                </c:pt>
                <c:pt idx="68">
                  <c:v>3.4</c:v>
                </c:pt>
                <c:pt idx="69">
                  <c:v>3.4499999999999997</c:v>
                </c:pt>
                <c:pt idx="70">
                  <c:v>3.5</c:v>
                </c:pt>
                <c:pt idx="71">
                  <c:v>3.55</c:v>
                </c:pt>
                <c:pt idx="72">
                  <c:v>3.6</c:v>
                </c:pt>
                <c:pt idx="73">
                  <c:v>3.65</c:v>
                </c:pt>
                <c:pt idx="74">
                  <c:v>3.7</c:v>
                </c:pt>
                <c:pt idx="75">
                  <c:v>3.75</c:v>
                </c:pt>
                <c:pt idx="76">
                  <c:v>3.8</c:v>
                </c:pt>
                <c:pt idx="77">
                  <c:v>3.8499999999999988</c:v>
                </c:pt>
                <c:pt idx="78">
                  <c:v>3.9</c:v>
                </c:pt>
                <c:pt idx="79">
                  <c:v>3.9499999999999997</c:v>
                </c:pt>
                <c:pt idx="80">
                  <c:v>4</c:v>
                </c:pt>
                <c:pt idx="81">
                  <c:v>4.05</c:v>
                </c:pt>
                <c:pt idx="82">
                  <c:v>4.0999999999999996</c:v>
                </c:pt>
                <c:pt idx="83">
                  <c:v>4.1499999999999995</c:v>
                </c:pt>
                <c:pt idx="84">
                  <c:v>4.2</c:v>
                </c:pt>
                <c:pt idx="85">
                  <c:v>4.25</c:v>
                </c:pt>
                <c:pt idx="86">
                  <c:v>4.3</c:v>
                </c:pt>
                <c:pt idx="87">
                  <c:v>4.3499999999999996</c:v>
                </c:pt>
                <c:pt idx="88">
                  <c:v>4.4000000000000004</c:v>
                </c:pt>
                <c:pt idx="89">
                  <c:v>4.45</c:v>
                </c:pt>
                <c:pt idx="90">
                  <c:v>4.5</c:v>
                </c:pt>
                <c:pt idx="91">
                  <c:v>4.55</c:v>
                </c:pt>
                <c:pt idx="92">
                  <c:v>4.5999999999999996</c:v>
                </c:pt>
                <c:pt idx="93">
                  <c:v>4.6499999999999995</c:v>
                </c:pt>
                <c:pt idx="94">
                  <c:v>4.7</c:v>
                </c:pt>
                <c:pt idx="95">
                  <c:v>4.75</c:v>
                </c:pt>
                <c:pt idx="96">
                  <c:v>4.8</c:v>
                </c:pt>
                <c:pt idx="97">
                  <c:v>4.8499999999999996</c:v>
                </c:pt>
                <c:pt idx="98">
                  <c:v>4.9000000000000004</c:v>
                </c:pt>
                <c:pt idx="99">
                  <c:v>4.95</c:v>
                </c:pt>
                <c:pt idx="100">
                  <c:v>5</c:v>
                </c:pt>
                <c:pt idx="101">
                  <c:v>5.05</c:v>
                </c:pt>
                <c:pt idx="102">
                  <c:v>5.0999999999999996</c:v>
                </c:pt>
                <c:pt idx="103">
                  <c:v>5.1499999999999995</c:v>
                </c:pt>
                <c:pt idx="104">
                  <c:v>5.2</c:v>
                </c:pt>
                <c:pt idx="105">
                  <c:v>5.25</c:v>
                </c:pt>
                <c:pt idx="106">
                  <c:v>5.3</c:v>
                </c:pt>
                <c:pt idx="107">
                  <c:v>5.35</c:v>
                </c:pt>
                <c:pt idx="108">
                  <c:v>5.4</c:v>
                </c:pt>
                <c:pt idx="109">
                  <c:v>5.45</c:v>
                </c:pt>
                <c:pt idx="110">
                  <c:v>5.5</c:v>
                </c:pt>
                <c:pt idx="111">
                  <c:v>5.55</c:v>
                </c:pt>
                <c:pt idx="112">
                  <c:v>5.6</c:v>
                </c:pt>
                <c:pt idx="113">
                  <c:v>5.6499999999999995</c:v>
                </c:pt>
                <c:pt idx="114">
                  <c:v>5.7</c:v>
                </c:pt>
                <c:pt idx="115">
                  <c:v>5.75</c:v>
                </c:pt>
                <c:pt idx="116">
                  <c:v>5.8</c:v>
                </c:pt>
                <c:pt idx="117">
                  <c:v>5.85</c:v>
                </c:pt>
                <c:pt idx="118">
                  <c:v>5.9</c:v>
                </c:pt>
                <c:pt idx="119">
                  <c:v>5.95</c:v>
                </c:pt>
                <c:pt idx="120">
                  <c:v>6</c:v>
                </c:pt>
                <c:pt idx="121">
                  <c:v>6.05</c:v>
                </c:pt>
                <c:pt idx="122">
                  <c:v>6.1</c:v>
                </c:pt>
                <c:pt idx="123">
                  <c:v>6.1499999999999995</c:v>
                </c:pt>
                <c:pt idx="124">
                  <c:v>6.2</c:v>
                </c:pt>
                <c:pt idx="125">
                  <c:v>6.25</c:v>
                </c:pt>
                <c:pt idx="126">
                  <c:v>6.3</c:v>
                </c:pt>
                <c:pt idx="127">
                  <c:v>6.35</c:v>
                </c:pt>
                <c:pt idx="128">
                  <c:v>6.4</c:v>
                </c:pt>
                <c:pt idx="129">
                  <c:v>6.45</c:v>
                </c:pt>
                <c:pt idx="130">
                  <c:v>6.5</c:v>
                </c:pt>
                <c:pt idx="131">
                  <c:v>6.55</c:v>
                </c:pt>
                <c:pt idx="132">
                  <c:v>6.6</c:v>
                </c:pt>
                <c:pt idx="133">
                  <c:v>6.6499999999999995</c:v>
                </c:pt>
                <c:pt idx="134">
                  <c:v>6.7</c:v>
                </c:pt>
                <c:pt idx="135">
                  <c:v>6.75</c:v>
                </c:pt>
                <c:pt idx="136">
                  <c:v>6.8</c:v>
                </c:pt>
                <c:pt idx="137">
                  <c:v>6.85</c:v>
                </c:pt>
                <c:pt idx="138">
                  <c:v>6.9</c:v>
                </c:pt>
                <c:pt idx="139">
                  <c:v>6.95</c:v>
                </c:pt>
                <c:pt idx="140">
                  <c:v>7</c:v>
                </c:pt>
                <c:pt idx="141">
                  <c:v>7.05</c:v>
                </c:pt>
                <c:pt idx="142">
                  <c:v>7.1</c:v>
                </c:pt>
                <c:pt idx="143">
                  <c:v>7.1499999999999995</c:v>
                </c:pt>
                <c:pt idx="144">
                  <c:v>7.2</c:v>
                </c:pt>
                <c:pt idx="145">
                  <c:v>7.25</c:v>
                </c:pt>
                <c:pt idx="146">
                  <c:v>7.3</c:v>
                </c:pt>
                <c:pt idx="147">
                  <c:v>7.35</c:v>
                </c:pt>
                <c:pt idx="148">
                  <c:v>7.4</c:v>
                </c:pt>
                <c:pt idx="149">
                  <c:v>7.45</c:v>
                </c:pt>
                <c:pt idx="150">
                  <c:v>7.5</c:v>
                </c:pt>
                <c:pt idx="151">
                  <c:v>7.55</c:v>
                </c:pt>
                <c:pt idx="152">
                  <c:v>7.6</c:v>
                </c:pt>
                <c:pt idx="153">
                  <c:v>7.6499999999999995</c:v>
                </c:pt>
                <c:pt idx="154">
                  <c:v>7.7</c:v>
                </c:pt>
                <c:pt idx="155">
                  <c:v>7.75</c:v>
                </c:pt>
                <c:pt idx="156">
                  <c:v>7.8</c:v>
                </c:pt>
                <c:pt idx="157">
                  <c:v>7.85</c:v>
                </c:pt>
                <c:pt idx="158">
                  <c:v>7.9</c:v>
                </c:pt>
                <c:pt idx="159">
                  <c:v>7.95</c:v>
                </c:pt>
                <c:pt idx="160">
                  <c:v>8</c:v>
                </c:pt>
                <c:pt idx="161">
                  <c:v>8.0500000000000007</c:v>
                </c:pt>
                <c:pt idx="162">
                  <c:v>8.1</c:v>
                </c:pt>
                <c:pt idx="163">
                  <c:v>8.15</c:v>
                </c:pt>
                <c:pt idx="164">
                  <c:v>8.2000000000000011</c:v>
                </c:pt>
                <c:pt idx="165">
                  <c:v>8.25</c:v>
                </c:pt>
                <c:pt idx="166">
                  <c:v>8.3000000000000007</c:v>
                </c:pt>
                <c:pt idx="167">
                  <c:v>8.3500000000000068</c:v>
                </c:pt>
                <c:pt idx="168">
                  <c:v>8.4</c:v>
                </c:pt>
                <c:pt idx="169">
                  <c:v>8.4500000000000028</c:v>
                </c:pt>
                <c:pt idx="170">
                  <c:v>8.5</c:v>
                </c:pt>
                <c:pt idx="171">
                  <c:v>8.5500000000000007</c:v>
                </c:pt>
                <c:pt idx="172">
                  <c:v>8.6</c:v>
                </c:pt>
                <c:pt idx="173">
                  <c:v>8.65</c:v>
                </c:pt>
                <c:pt idx="174">
                  <c:v>8.7000000000000011</c:v>
                </c:pt>
                <c:pt idx="175">
                  <c:v>8.75</c:v>
                </c:pt>
                <c:pt idx="176">
                  <c:v>8.8000000000000007</c:v>
                </c:pt>
                <c:pt idx="177">
                  <c:v>8.8500000000000068</c:v>
                </c:pt>
                <c:pt idx="178">
                  <c:v>8.9</c:v>
                </c:pt>
                <c:pt idx="179">
                  <c:v>8.9500000000000028</c:v>
                </c:pt>
                <c:pt idx="180">
                  <c:v>9</c:v>
                </c:pt>
                <c:pt idx="181">
                  <c:v>9.0500000000000007</c:v>
                </c:pt>
                <c:pt idx="182">
                  <c:v>9.1</c:v>
                </c:pt>
                <c:pt idx="183">
                  <c:v>9.15</c:v>
                </c:pt>
                <c:pt idx="184">
                  <c:v>9.2000000000000011</c:v>
                </c:pt>
                <c:pt idx="185">
                  <c:v>9.25</c:v>
                </c:pt>
                <c:pt idx="186">
                  <c:v>9.3000000000000007</c:v>
                </c:pt>
                <c:pt idx="187">
                  <c:v>9.3500000000000068</c:v>
                </c:pt>
                <c:pt idx="188">
                  <c:v>9.4</c:v>
                </c:pt>
                <c:pt idx="189">
                  <c:v>9.4500000000000028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</c:v>
                </c:pt>
                <c:pt idx="193">
                  <c:v>9.65</c:v>
                </c:pt>
                <c:pt idx="194">
                  <c:v>9.7000000000000011</c:v>
                </c:pt>
                <c:pt idx="195">
                  <c:v>9.75</c:v>
                </c:pt>
                <c:pt idx="196">
                  <c:v>9.8000000000000007</c:v>
                </c:pt>
                <c:pt idx="197">
                  <c:v>9.8500000000000068</c:v>
                </c:pt>
                <c:pt idx="198">
                  <c:v>9.9</c:v>
                </c:pt>
                <c:pt idx="199">
                  <c:v>9.9500000000000028</c:v>
                </c:pt>
                <c:pt idx="200">
                  <c:v>10</c:v>
                </c:pt>
                <c:pt idx="201">
                  <c:v>10.050000000000002</c:v>
                </c:pt>
                <c:pt idx="202">
                  <c:v>10.1</c:v>
                </c:pt>
                <c:pt idx="203">
                  <c:v>10.15</c:v>
                </c:pt>
                <c:pt idx="204">
                  <c:v>10.200000000000001</c:v>
                </c:pt>
                <c:pt idx="205">
                  <c:v>10.25</c:v>
                </c:pt>
                <c:pt idx="206">
                  <c:v>10.3</c:v>
                </c:pt>
                <c:pt idx="207">
                  <c:v>10.350000000000007</c:v>
                </c:pt>
                <c:pt idx="208">
                  <c:v>10.4</c:v>
                </c:pt>
                <c:pt idx="209">
                  <c:v>10.450000000000006</c:v>
                </c:pt>
                <c:pt idx="210">
                  <c:v>10.5</c:v>
                </c:pt>
                <c:pt idx="211">
                  <c:v>10.55</c:v>
                </c:pt>
                <c:pt idx="212">
                  <c:v>10.6</c:v>
                </c:pt>
                <c:pt idx="213">
                  <c:v>10.65</c:v>
                </c:pt>
                <c:pt idx="214">
                  <c:v>10.7</c:v>
                </c:pt>
                <c:pt idx="215">
                  <c:v>10.75</c:v>
                </c:pt>
                <c:pt idx="216">
                  <c:v>10.8</c:v>
                </c:pt>
                <c:pt idx="217">
                  <c:v>10.850000000000007</c:v>
                </c:pt>
                <c:pt idx="218">
                  <c:v>10.9</c:v>
                </c:pt>
                <c:pt idx="219">
                  <c:v>10.950000000000006</c:v>
                </c:pt>
                <c:pt idx="220">
                  <c:v>11</c:v>
                </c:pt>
                <c:pt idx="221">
                  <c:v>11.05</c:v>
                </c:pt>
                <c:pt idx="222">
                  <c:v>11.1</c:v>
                </c:pt>
                <c:pt idx="223">
                  <c:v>11.15</c:v>
                </c:pt>
                <c:pt idx="224">
                  <c:v>11.2</c:v>
                </c:pt>
                <c:pt idx="225">
                  <c:v>11.25</c:v>
                </c:pt>
                <c:pt idx="226">
                  <c:v>11.3</c:v>
                </c:pt>
                <c:pt idx="227">
                  <c:v>11.350000000000007</c:v>
                </c:pt>
                <c:pt idx="228">
                  <c:v>11.4</c:v>
                </c:pt>
                <c:pt idx="229">
                  <c:v>11.450000000000006</c:v>
                </c:pt>
                <c:pt idx="230">
                  <c:v>11.5</c:v>
                </c:pt>
                <c:pt idx="231">
                  <c:v>11.55</c:v>
                </c:pt>
                <c:pt idx="232">
                  <c:v>11.6</c:v>
                </c:pt>
                <c:pt idx="233">
                  <c:v>11.65</c:v>
                </c:pt>
                <c:pt idx="234">
                  <c:v>11.7</c:v>
                </c:pt>
                <c:pt idx="235">
                  <c:v>11.75</c:v>
                </c:pt>
                <c:pt idx="236">
                  <c:v>11.8</c:v>
                </c:pt>
                <c:pt idx="237">
                  <c:v>11.850000000000007</c:v>
                </c:pt>
                <c:pt idx="238">
                  <c:v>11.9</c:v>
                </c:pt>
                <c:pt idx="239">
                  <c:v>11.950000000000006</c:v>
                </c:pt>
                <c:pt idx="240">
                  <c:v>12</c:v>
                </c:pt>
                <c:pt idx="241">
                  <c:v>12.05</c:v>
                </c:pt>
                <c:pt idx="242">
                  <c:v>12.1</c:v>
                </c:pt>
                <c:pt idx="243">
                  <c:v>12.15</c:v>
                </c:pt>
                <c:pt idx="244">
                  <c:v>12.2</c:v>
                </c:pt>
                <c:pt idx="245">
                  <c:v>12.25</c:v>
                </c:pt>
                <c:pt idx="246">
                  <c:v>12.3</c:v>
                </c:pt>
                <c:pt idx="247">
                  <c:v>12.350000000000007</c:v>
                </c:pt>
                <c:pt idx="248">
                  <c:v>12.4</c:v>
                </c:pt>
                <c:pt idx="249">
                  <c:v>12.450000000000006</c:v>
                </c:pt>
                <c:pt idx="250">
                  <c:v>12.5</c:v>
                </c:pt>
                <c:pt idx="251">
                  <c:v>12.55</c:v>
                </c:pt>
                <c:pt idx="252">
                  <c:v>12.6</c:v>
                </c:pt>
                <c:pt idx="253">
                  <c:v>12.65</c:v>
                </c:pt>
                <c:pt idx="254">
                  <c:v>12.7</c:v>
                </c:pt>
                <c:pt idx="255">
                  <c:v>12.75</c:v>
                </c:pt>
                <c:pt idx="256">
                  <c:v>12.8</c:v>
                </c:pt>
                <c:pt idx="257">
                  <c:v>12.850000000000007</c:v>
                </c:pt>
                <c:pt idx="258">
                  <c:v>12.9</c:v>
                </c:pt>
                <c:pt idx="259">
                  <c:v>12.950000000000006</c:v>
                </c:pt>
                <c:pt idx="260">
                  <c:v>13</c:v>
                </c:pt>
                <c:pt idx="261">
                  <c:v>13.05</c:v>
                </c:pt>
                <c:pt idx="262">
                  <c:v>13.1</c:v>
                </c:pt>
                <c:pt idx="263">
                  <c:v>13.15</c:v>
                </c:pt>
                <c:pt idx="264">
                  <c:v>13.2</c:v>
                </c:pt>
                <c:pt idx="265">
                  <c:v>13.25</c:v>
                </c:pt>
                <c:pt idx="266">
                  <c:v>13.3</c:v>
                </c:pt>
                <c:pt idx="267">
                  <c:v>13.350000000000007</c:v>
                </c:pt>
                <c:pt idx="268">
                  <c:v>13.4</c:v>
                </c:pt>
                <c:pt idx="269">
                  <c:v>13.450000000000006</c:v>
                </c:pt>
                <c:pt idx="270">
                  <c:v>13.5</c:v>
                </c:pt>
              </c:numCache>
            </c:numRef>
          </c:xVal>
          <c:yVal>
            <c:numRef>
              <c:f>Poisson!$C$2:$C$272</c:f>
              <c:numCache>
                <c:formatCode>General</c:formatCode>
                <c:ptCount val="271"/>
                <c:pt idx="0">
                  <c:v>0</c:v>
                </c:pt>
                <c:pt idx="1">
                  <c:v>2.4382747800708315E-2</c:v>
                </c:pt>
                <c:pt idx="2">
                  <c:v>4.7561471225035783E-2</c:v>
                </c:pt>
                <c:pt idx="3">
                  <c:v>6.9580761474641512E-2</c:v>
                </c:pt>
                <c:pt idx="4">
                  <c:v>9.0483741803595821E-2</c:v>
                </c:pt>
                <c:pt idx="5">
                  <c:v>0.11031211282307438</c:v>
                </c:pt>
                <c:pt idx="6">
                  <c:v>0.12910619646375868</c:v>
                </c:pt>
                <c:pt idx="7">
                  <c:v>0.14690497863461127</c:v>
                </c:pt>
                <c:pt idx="8">
                  <c:v>0.16374615061559641</c:v>
                </c:pt>
                <c:pt idx="9">
                  <c:v>0.17966614922085986</c:v>
                </c:pt>
                <c:pt idx="10">
                  <c:v>0.19470019576785133</c:v>
                </c:pt>
                <c:pt idx="11">
                  <c:v>0.20888233388686658</c:v>
                </c:pt>
                <c:pt idx="12">
                  <c:v>0.22224546620451535</c:v>
                </c:pt>
                <c:pt idx="13">
                  <c:v>0.23482138993367338</c:v>
                </c:pt>
                <c:pt idx="14">
                  <c:v>0.24664083140154971</c:v>
                </c:pt>
                <c:pt idx="15">
                  <c:v>0.25773347954661435</c:v>
                </c:pt>
                <c:pt idx="16">
                  <c:v>0.26812801841425582</c:v>
                </c:pt>
                <c:pt idx="17">
                  <c:v>0.27785215868018509</c:v>
                </c:pt>
                <c:pt idx="18">
                  <c:v>0.28693266822979835</c:v>
                </c:pt>
                <c:pt idx="19">
                  <c:v>0.29539540182088492</c:v>
                </c:pt>
                <c:pt idx="20">
                  <c:v>0.30326532985631671</c:v>
                </c:pt>
                <c:pt idx="21">
                  <c:v>0.31056656629257839</c:v>
                </c:pt>
                <c:pt idx="22">
                  <c:v>0.31732239570926835</c:v>
                </c:pt>
                <c:pt idx="23">
                  <c:v>0.32355529956399948</c:v>
                </c:pt>
                <c:pt idx="24">
                  <c:v>0.32928698165641629</c:v>
                </c:pt>
                <c:pt idx="25">
                  <c:v>0.33453839282436926</c:v>
                </c:pt>
                <c:pt idx="26">
                  <c:v>0.33932975489466111</c:v>
                </c:pt>
                <c:pt idx="27">
                  <c:v>0.34368058391009604</c:v>
                </c:pt>
                <c:pt idx="28">
                  <c:v>0.34760971265398666</c:v>
                </c:pt>
                <c:pt idx="29">
                  <c:v>0.35113531249263774</c:v>
                </c:pt>
                <c:pt idx="30">
                  <c:v>0.35427491455576121</c:v>
                </c:pt>
                <c:pt idx="31">
                  <c:v>0.35704543027419849</c:v>
                </c:pt>
                <c:pt idx="32">
                  <c:v>0.35946317129377753</c:v>
                </c:pt>
                <c:pt idx="33">
                  <c:v>0.36154386878358308</c:v>
                </c:pt>
                <c:pt idx="34">
                  <c:v>0.36330269215641797</c:v>
                </c:pt>
                <c:pt idx="35">
                  <c:v>0.36475426721869514</c:v>
                </c:pt>
                <c:pt idx="36">
                  <c:v>0.36591269376653951</c:v>
                </c:pt>
                <c:pt idx="37">
                  <c:v>0.36679156264436841</c:v>
                </c:pt>
                <c:pt idx="38">
                  <c:v>0.36740397228177646</c:v>
                </c:pt>
                <c:pt idx="39">
                  <c:v>0.36776254472407821</c:v>
                </c:pt>
                <c:pt idx="40">
                  <c:v>0.36787944117144278</c:v>
                </c:pt>
                <c:pt idx="41">
                  <c:v>0.36776637704110038</c:v>
                </c:pt>
                <c:pt idx="42">
                  <c:v>0.3674346365667131</c:v>
                </c:pt>
                <c:pt idx="43">
                  <c:v>0.36689508694856832</c:v>
                </c:pt>
                <c:pt idx="44">
                  <c:v>0.36615819206788786</c:v>
                </c:pt>
                <c:pt idx="45">
                  <c:v>0.36523402577814346</c:v>
                </c:pt>
                <c:pt idx="46">
                  <c:v>0.36413228478591131</c:v>
                </c:pt>
                <c:pt idx="47">
                  <c:v>0.36286230113342377</c:v>
                </c:pt>
                <c:pt idx="48">
                  <c:v>0.36143305429464284</c:v>
                </c:pt>
                <c:pt idx="49">
                  <c:v>0.35985318289632767</c:v>
                </c:pt>
                <c:pt idx="50">
                  <c:v>0.35813099607523768</c:v>
                </c:pt>
                <c:pt idx="51">
                  <c:v>0.35627448448229432</c:v>
                </c:pt>
                <c:pt idx="52">
                  <c:v>0.35429133094421639</c:v>
                </c:pt>
                <c:pt idx="53">
                  <c:v>0.35218892079282804</c:v>
                </c:pt>
                <c:pt idx="54">
                  <c:v>0.34997435187195391</c:v>
                </c:pt>
                <c:pt idx="55">
                  <c:v>0.34765444423152625</c:v>
                </c:pt>
                <c:pt idx="56">
                  <c:v>0.34523574951824909</c:v>
                </c:pt>
                <c:pt idx="57">
                  <c:v>0.34272456007188784</c:v>
                </c:pt>
                <c:pt idx="58">
                  <c:v>0.34012691773600684</c:v>
                </c:pt>
                <c:pt idx="59">
                  <c:v>0.33744862239170342</c:v>
                </c:pt>
                <c:pt idx="60">
                  <c:v>0.33469524022264502</c:v>
                </c:pt>
                <c:pt idx="61">
                  <c:v>0.33187211171948083</c:v>
                </c:pt>
                <c:pt idx="62">
                  <c:v>0.32898435943145204</c:v>
                </c:pt>
                <c:pt idx="63">
                  <c:v>0.32603689547281584</c:v>
                </c:pt>
                <c:pt idx="64">
                  <c:v>0.32303442879144884</c:v>
                </c:pt>
                <c:pt idx="65">
                  <c:v>0.31998147220681578</c:v>
                </c:pt>
                <c:pt idx="66">
                  <c:v>0.31688234922424502</c:v>
                </c:pt>
                <c:pt idx="67">
                  <c:v>0.31374120063227801</c:v>
                </c:pt>
                <c:pt idx="68">
                  <c:v>0.31056199088964948</c:v>
                </c:pt>
                <c:pt idx="69">
                  <c:v>0.30734851430825022</c:v>
                </c:pt>
                <c:pt idx="70">
                  <c:v>0.30410440103827935</c:v>
                </c:pt>
                <c:pt idx="71">
                  <c:v>0.30083312286155944</c:v>
                </c:pt>
                <c:pt idx="72">
                  <c:v>0.29753799879885606</c:v>
                </c:pt>
                <c:pt idx="73">
                  <c:v>0.29422220053684289</c:v>
                </c:pt>
                <c:pt idx="74">
                  <c:v>0.29088875768021155</c:v>
                </c:pt>
                <c:pt idx="75">
                  <c:v>0.2875405628342414</c:v>
                </c:pt>
                <c:pt idx="76">
                  <c:v>0.28418037652300682</c:v>
                </c:pt>
                <c:pt idx="77">
                  <c:v>0.28081083194823797</c:v>
                </c:pt>
                <c:pt idx="78">
                  <c:v>0.27743443959370151</c:v>
                </c:pt>
                <c:pt idx="79">
                  <c:v>0.27405359167983689</c:v>
                </c:pt>
                <c:pt idx="80">
                  <c:v>0.2706705664732254</c:v>
                </c:pt>
                <c:pt idx="81">
                  <c:v>0.26728753245535619</c:v>
                </c:pt>
                <c:pt idx="82">
                  <c:v>0.26390655235499882</c:v>
                </c:pt>
                <c:pt idx="83">
                  <c:v>0.2605295870483843</c:v>
                </c:pt>
                <c:pt idx="84">
                  <c:v>0.25715849933126222</c:v>
                </c:pt>
                <c:pt idx="85">
                  <c:v>0.25379505756677873</c:v>
                </c:pt>
                <c:pt idx="86">
                  <c:v>0.25044093921301847</c:v>
                </c:pt>
                <c:pt idx="87">
                  <c:v>0.24709773423391121</c:v>
                </c:pt>
                <c:pt idx="88">
                  <c:v>0.24376694839713475</c:v>
                </c:pt>
                <c:pt idx="89">
                  <c:v>0.24045000646249537</c:v>
                </c:pt>
                <c:pt idx="90">
                  <c:v>0.23714825526419486</c:v>
                </c:pt>
                <c:pt idx="91">
                  <c:v>0.23386296669027654</c:v>
                </c:pt>
                <c:pt idx="92">
                  <c:v>0.2305953405624489</c:v>
                </c:pt>
                <c:pt idx="93">
                  <c:v>0.22734650741938889</c:v>
                </c:pt>
                <c:pt idx="94">
                  <c:v>0.2241175312065416</c:v>
                </c:pt>
                <c:pt idx="95">
                  <c:v>0.22090941187532601</c:v>
                </c:pt>
                <c:pt idx="96">
                  <c:v>0.21772308789459024</c:v>
                </c:pt>
                <c:pt idx="97">
                  <c:v>0.21455943867706195</c:v>
                </c:pt>
                <c:pt idx="98">
                  <c:v>0.21141928692345793</c:v>
                </c:pt>
                <c:pt idx="99">
                  <c:v>0.20830340088684332</c:v>
                </c:pt>
                <c:pt idx="100">
                  <c:v>0.20521249655974719</c:v>
                </c:pt>
                <c:pt idx="101">
                  <c:v>0.20214723978646962</c:v>
                </c:pt>
                <c:pt idx="102">
                  <c:v>0.19910824830294069</c:v>
                </c:pt>
                <c:pt idx="103">
                  <c:v>0.19609609370642186</c:v>
                </c:pt>
                <c:pt idx="104">
                  <c:v>0.19311130335726825</c:v>
                </c:pt>
                <c:pt idx="105">
                  <c:v>0.19015436221490997</c:v>
                </c:pt>
                <c:pt idx="106">
                  <c:v>0.18722571461013843</c:v>
                </c:pt>
                <c:pt idx="107">
                  <c:v>0.18432576595572239</c:v>
                </c:pt>
                <c:pt idx="108">
                  <c:v>0.18145488439732463</c:v>
                </c:pt>
                <c:pt idx="109">
                  <c:v>0.17861340240661641</c:v>
                </c:pt>
                <c:pt idx="110">
                  <c:v>0.17580161831844582</c:v>
                </c:pt>
                <c:pt idx="111">
                  <c:v>0.17301979781384388</c:v>
                </c:pt>
                <c:pt idx="112">
                  <c:v>0.17026817535061031</c:v>
                </c:pt>
                <c:pt idx="113">
                  <c:v>0.16754695554316451</c:v>
                </c:pt>
                <c:pt idx="114">
                  <c:v>0.16485631449328961</c:v>
                </c:pt>
                <c:pt idx="115">
                  <c:v>0.16219640107335989</c:v>
                </c:pt>
                <c:pt idx="116">
                  <c:v>0.15956733816358107</c:v>
                </c:pt>
                <c:pt idx="117">
                  <c:v>0.15696922384473583</c:v>
                </c:pt>
                <c:pt idx="118">
                  <c:v>0.15440213254787585</c:v>
                </c:pt>
                <c:pt idx="119">
                  <c:v>0.15186611616235948</c:v>
                </c:pt>
                <c:pt idx="120">
                  <c:v>0.14936120510359191</c:v>
                </c:pt>
                <c:pt idx="121">
                  <c:v>0.14688740934178021</c:v>
                </c:pt>
                <c:pt idx="122">
                  <c:v>0.14444471939297995</c:v>
                </c:pt>
                <c:pt idx="123">
                  <c:v>0.14203310727366633</c:v>
                </c:pt>
                <c:pt idx="124">
                  <c:v>0.13965252742002918</c:v>
                </c:pt>
                <c:pt idx="125">
                  <c:v>0.13730291757314819</c:v>
                </c:pt>
                <c:pt idx="126">
                  <c:v>0.13498419963117672</c:v>
                </c:pt>
                <c:pt idx="127">
                  <c:v>0.13269628046962084</c:v>
                </c:pt>
                <c:pt idx="128">
                  <c:v>0.13043905273077191</c:v>
                </c:pt>
                <c:pt idx="129">
                  <c:v>0.12821239558331388</c:v>
                </c:pt>
                <c:pt idx="130">
                  <c:v>0.12601617545309654</c:v>
                </c:pt>
                <c:pt idx="131">
                  <c:v>0.12385024672603975</c:v>
                </c:pt>
                <c:pt idx="132">
                  <c:v>0.1217144524240921</c:v>
                </c:pt>
                <c:pt idx="133">
                  <c:v>0.11960862485515367</c:v>
                </c:pt>
                <c:pt idx="134">
                  <c:v>0.1175325862378309</c:v>
                </c:pt>
                <c:pt idx="135">
                  <c:v>0.11548614930187291</c:v>
                </c:pt>
                <c:pt idx="136">
                  <c:v>0.11346911786510865</c:v>
                </c:pt>
                <c:pt idx="137">
                  <c:v>0.11148128738767926</c:v>
                </c:pt>
                <c:pt idx="138">
                  <c:v>0.10952244550433445</c:v>
                </c:pt>
                <c:pt idx="139">
                  <c:v>0.10759237253553978</c:v>
                </c:pt>
                <c:pt idx="140">
                  <c:v>0.1056908419781149</c:v>
                </c:pt>
                <c:pt idx="141">
                  <c:v>0.10381762097610325</c:v>
                </c:pt>
                <c:pt idx="142">
                  <c:v>0.10197247077255008</c:v>
                </c:pt>
                <c:pt idx="143">
                  <c:v>0.10015514714284297</c:v>
                </c:pt>
                <c:pt idx="144">
                  <c:v>9.8365400810253315E-2</c:v>
                </c:pt>
                <c:pt idx="145">
                  <c:v>9.6602977844288646E-2</c:v>
                </c:pt>
                <c:pt idx="146">
                  <c:v>9.4867620042457107E-2</c:v>
                </c:pt>
                <c:pt idx="147">
                  <c:v>9.3159065296014323E-2</c:v>
                </c:pt>
                <c:pt idx="148">
                  <c:v>9.1477047940255712E-2</c:v>
                </c:pt>
                <c:pt idx="149">
                  <c:v>8.9821299089892961E-2</c:v>
                </c:pt>
                <c:pt idx="150">
                  <c:v>8.8191546960034242E-2</c:v>
                </c:pt>
                <c:pt idx="151">
                  <c:v>8.6587517173281711E-2</c:v>
                </c:pt>
                <c:pt idx="152">
                  <c:v>8.5008933053429298E-2</c:v>
                </c:pt>
                <c:pt idx="153">
                  <c:v>8.3455515906238564E-2</c:v>
                </c:pt>
                <c:pt idx="154">
                  <c:v>8.1926985287752177E-2</c:v>
                </c:pt>
                <c:pt idx="155">
                  <c:v>8.0423059260586502E-2</c:v>
                </c:pt>
                <c:pt idx="156">
                  <c:v>7.8943454638637126E-2</c:v>
                </c:pt>
                <c:pt idx="157">
                  <c:v>7.7487887220609217E-2</c:v>
                </c:pt>
                <c:pt idx="158">
                  <c:v>7.6056072012778364E-2</c:v>
                </c:pt>
                <c:pt idx="159">
                  <c:v>7.4647723441370509E-2</c:v>
                </c:pt>
                <c:pt idx="160">
                  <c:v>7.326255555493677E-2</c:v>
                </c:pt>
                <c:pt idx="161">
                  <c:v>7.1900282217088995E-2</c:v>
                </c:pt>
                <c:pt idx="162">
                  <c:v>7.0560617289948821E-2</c:v>
                </c:pt>
                <c:pt idx="163">
                  <c:v>6.924327480864903E-2</c:v>
                </c:pt>
                <c:pt idx="164">
                  <c:v>6.7947969147221191E-2</c:v>
                </c:pt>
                <c:pt idx="165">
                  <c:v>6.6674415176184235E-2</c:v>
                </c:pt>
                <c:pt idx="166">
                  <c:v>6.5422328412146138E-2</c:v>
                </c:pt>
                <c:pt idx="167">
                  <c:v>6.419142515971453E-2</c:v>
                </c:pt>
                <c:pt idx="168">
                  <c:v>6.2981422646006424E-2</c:v>
                </c:pt>
                <c:pt idx="169">
                  <c:v>6.1792039148035681E-2</c:v>
                </c:pt>
                <c:pt idx="170">
                  <c:v>6.0622994113246918E-2</c:v>
                </c:pt>
                <c:pt idx="171">
                  <c:v>5.9474008273458327E-2</c:v>
                </c:pt>
                <c:pt idx="172">
                  <c:v>5.8344803752463995E-2</c:v>
                </c:pt>
                <c:pt idx="173">
                  <c:v>5.7235104167539505E-2</c:v>
                </c:pt>
                <c:pt idx="174">
                  <c:v>5.6144634725087454E-2</c:v>
                </c:pt>
                <c:pt idx="175">
                  <c:v>5.5073122310648787E-2</c:v>
                </c:pt>
                <c:pt idx="176">
                  <c:v>5.4020295573501124E-2</c:v>
                </c:pt>
                <c:pt idx="177">
                  <c:v>5.2985885006056027E-2</c:v>
                </c:pt>
                <c:pt idx="178">
                  <c:v>5.196962301825972E-2</c:v>
                </c:pt>
                <c:pt idx="179">
                  <c:v>5.097124400719736E-2</c:v>
                </c:pt>
                <c:pt idx="180">
                  <c:v>4.9990484422090441E-2</c:v>
                </c:pt>
                <c:pt idx="181">
                  <c:v>4.9027082824873641E-2</c:v>
                </c:pt>
                <c:pt idx="182">
                  <c:v>4.8080779946529602E-2</c:v>
                </c:pt>
                <c:pt idx="183">
                  <c:v>4.7151318739353375E-2</c:v>
                </c:pt>
                <c:pt idx="184">
                  <c:v>4.6238444425314475E-2</c:v>
                </c:pt>
                <c:pt idx="185">
                  <c:v>4.5341904540675951E-2</c:v>
                </c:pt>
                <c:pt idx="186">
                  <c:v>4.4461448977027314E-2</c:v>
                </c:pt>
                <c:pt idx="187">
                  <c:v>4.3596830018879922E-2</c:v>
                </c:pt>
                <c:pt idx="188">
                  <c:v>4.2747802377970302E-2</c:v>
                </c:pt>
                <c:pt idx="189">
                  <c:v>4.1914123224411022E-2</c:v>
                </c:pt>
                <c:pt idx="190">
                  <c:v>4.1095552214823007E-2</c:v>
                </c:pt>
                <c:pt idx="191">
                  <c:v>4.0291851517581072E-2</c:v>
                </c:pt>
                <c:pt idx="192">
                  <c:v>3.9502785835296143E-2</c:v>
                </c:pt>
                <c:pt idx="193">
                  <c:v>3.8728122424656619E-2</c:v>
                </c:pt>
                <c:pt idx="194">
                  <c:v>3.7967631113745001E-2</c:v>
                </c:pt>
                <c:pt idx="195">
                  <c:v>3.7221084316942314E-2</c:v>
                </c:pt>
                <c:pt idx="196">
                  <c:v>3.6488257047529296E-2</c:v>
                </c:pt>
                <c:pt idx="197">
                  <c:v>3.5768926928088335E-2</c:v>
                </c:pt>
                <c:pt idx="198">
                  <c:v>3.5062874198807985E-2</c:v>
                </c:pt>
                <c:pt idx="199">
                  <c:v>3.4369881723786293E-2</c:v>
                </c:pt>
                <c:pt idx="200">
                  <c:v>3.3689734995427344E-2</c:v>
                </c:pt>
                <c:pt idx="201">
                  <c:v>3.3022222137021308E-2</c:v>
                </c:pt>
                <c:pt idx="202">
                  <c:v>3.2367133903594754E-2</c:v>
                </c:pt>
                <c:pt idx="203">
                  <c:v>3.1724263681114979E-2</c:v>
                </c:pt>
                <c:pt idx="204">
                  <c:v>3.1093407484129809E-2</c:v>
                </c:pt>
                <c:pt idx="205">
                  <c:v>3.0474363951919499E-2</c:v>
                </c:pt>
                <c:pt idx="206">
                  <c:v>2.9866934343237006E-2</c:v>
                </c:pt>
                <c:pt idx="207">
                  <c:v>2.9270922529707366E-2</c:v>
                </c:pt>
                <c:pt idx="208">
                  <c:v>2.8686134987956014E-2</c:v>
                </c:pt>
                <c:pt idx="209">
                  <c:v>2.8112380790534023E-2</c:v>
                </c:pt>
                <c:pt idx="210">
                  <c:v>2.7549471595702271E-2</c:v>
                </c:pt>
                <c:pt idx="211">
                  <c:v>2.6997221636138238E-2</c:v>
                </c:pt>
                <c:pt idx="212">
                  <c:v>2.6455447706624197E-2</c:v>
                </c:pt>
                <c:pt idx="213">
                  <c:v>2.5923969150773492E-2</c:v>
                </c:pt>
                <c:pt idx="214">
                  <c:v>2.5402607846851402E-2</c:v>
                </c:pt>
                <c:pt idx="215">
                  <c:v>2.4891188192741193E-2</c:v>
                </c:pt>
                <c:pt idx="216">
                  <c:v>2.4389537090108399E-2</c:v>
                </c:pt>
                <c:pt idx="217">
                  <c:v>2.3897483927810603E-2</c:v>
                </c:pt>
                <c:pt idx="218">
                  <c:v>2.3414860564600251E-2</c:v>
                </c:pt>
                <c:pt idx="219">
                  <c:v>2.2941501311165589E-2</c:v>
                </c:pt>
                <c:pt idx="220">
                  <c:v>2.2477242911552408E-2</c:v>
                </c:pt>
                <c:pt idx="221">
                  <c:v>2.202192452400881E-2</c:v>
                </c:pt>
                <c:pt idx="222">
                  <c:v>2.157538770129255E-2</c:v>
                </c:pt>
                <c:pt idx="223">
                  <c:v>2.113747637047849E-2</c:v>
                </c:pt>
                <c:pt idx="224">
                  <c:v>2.0708036812304417E-2</c:v>
                </c:pt>
                <c:pt idx="225">
                  <c:v>2.0286917640088491E-2</c:v>
                </c:pt>
                <c:pt idx="226">
                  <c:v>1.9873969778253529E-2</c:v>
                </c:pt>
                <c:pt idx="227">
                  <c:v>1.9469046440489645E-2</c:v>
                </c:pt>
                <c:pt idx="228">
                  <c:v>1.907200310758626E-2</c:v>
                </c:pt>
                <c:pt idx="229">
                  <c:v>1.8682697504963451E-2</c:v>
                </c:pt>
                <c:pt idx="230">
                  <c:v>1.83009895799306E-2</c:v>
                </c:pt>
                <c:pt idx="231">
                  <c:v>1.792674147869976E-2</c:v>
                </c:pt>
                <c:pt idx="232">
                  <c:v>1.7559817523179713E-2</c:v>
                </c:pt>
                <c:pt idx="233">
                  <c:v>1.7200084187575331E-2</c:v>
                </c:pt>
                <c:pt idx="234">
                  <c:v>1.6847410074816223E-2</c:v>
                </c:pt>
                <c:pt idx="235">
                  <c:v>1.6501665892837407E-2</c:v>
                </c:pt>
                <c:pt idx="236">
                  <c:v>1.6162724430733393E-2</c:v>
                </c:pt>
                <c:pt idx="237">
                  <c:v>1.5830460534806745E-2</c:v>
                </c:pt>
                <c:pt idx="238">
                  <c:v>1.5504751084530576E-2</c:v>
                </c:pt>
                <c:pt idx="239">
                  <c:v>1.5185474968443937E-2</c:v>
                </c:pt>
                <c:pt idx="240">
                  <c:v>1.4872513059998151E-2</c:v>
                </c:pt>
                <c:pt idx="241">
                  <c:v>1.4565748193371135E-2</c:v>
                </c:pt>
                <c:pt idx="242">
                  <c:v>1.4265065139265917E-2</c:v>
                </c:pt>
                <c:pt idx="243">
                  <c:v>1.3970350580708987E-2</c:v>
                </c:pt>
                <c:pt idx="244">
                  <c:v>1.3681493088863411E-2</c:v>
                </c:pt>
                <c:pt idx="245">
                  <c:v>1.3398383098870177E-2</c:v>
                </c:pt>
                <c:pt idx="246">
                  <c:v>1.3120912885731898E-2</c:v>
                </c:pt>
                <c:pt idx="247">
                  <c:v>1.2848976540250844E-2</c:v>
                </c:pt>
                <c:pt idx="248">
                  <c:v>1.2582469945033564E-2</c:v>
                </c:pt>
                <c:pt idx="249">
                  <c:v>1.2321290750573644E-2</c:v>
                </c:pt>
                <c:pt idx="250">
                  <c:v>1.2065338351423182E-2</c:v>
                </c:pt>
                <c:pt idx="251">
                  <c:v>1.1814513862463093E-2</c:v>
                </c:pt>
                <c:pt idx="252">
                  <c:v>1.1568720095282134E-2</c:v>
                </c:pt>
                <c:pt idx="253">
                  <c:v>1.132786153467354E-2</c:v>
                </c:pt>
                <c:pt idx="254">
                  <c:v>1.1091844315258123E-2</c:v>
                </c:pt>
                <c:pt idx="255">
                  <c:v>1.086057619824142E-2</c:v>
                </c:pt>
                <c:pt idx="256">
                  <c:v>1.0633966548313179E-2</c:v>
                </c:pt>
                <c:pt idx="257">
                  <c:v>1.0411926310695797E-2</c:v>
                </c:pt>
                <c:pt idx="258">
                  <c:v>1.019436798834859E-2</c:v>
                </c:pt>
                <c:pt idx="259">
                  <c:v>9.9812056193344587E-3</c:v>
                </c:pt>
                <c:pt idx="260">
                  <c:v>9.7723547543542288E-3</c:v>
                </c:pt>
                <c:pt idx="261">
                  <c:v>9.5677324344549605E-3</c:v>
                </c:pt>
                <c:pt idx="262">
                  <c:v>9.3672571689165773E-3</c:v>
                </c:pt>
                <c:pt idx="263">
                  <c:v>9.1708489133222014E-3</c:v>
                </c:pt>
                <c:pt idx="264">
                  <c:v>8.9784290478161048E-3</c:v>
                </c:pt>
                <c:pt idx="265">
                  <c:v>8.7899203555538187E-3</c:v>
                </c:pt>
                <c:pt idx="266">
                  <c:v>8.6052470013478991E-3</c:v>
                </c:pt>
                <c:pt idx="267">
                  <c:v>8.4243345105128008E-3</c:v>
                </c:pt>
                <c:pt idx="268">
                  <c:v>8.2471097479123179E-3</c:v>
                </c:pt>
                <c:pt idx="269">
                  <c:v>8.0735008972121595E-3</c:v>
                </c:pt>
                <c:pt idx="270">
                  <c:v>7.9034374403404335E-3</c:v>
                </c:pt>
              </c:numCache>
            </c:numRef>
          </c:yVal>
        </c:ser>
        <c:ser>
          <c:idx val="1"/>
          <c:order val="1"/>
          <c:spPr>
            <a:ln w="25400"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Poisson!$F$199:$F$200</c:f>
              <c:numCache>
                <c:formatCode>General</c:formatCode>
                <c:ptCount val="2"/>
                <c:pt idx="0">
                  <c:v>9.49</c:v>
                </c:pt>
                <c:pt idx="1">
                  <c:v>9.49</c:v>
                </c:pt>
              </c:numCache>
            </c:numRef>
          </c:xVal>
          <c:yVal>
            <c:numRef>
              <c:f>Poisson!$G$199:$G$200</c:f>
              <c:numCache>
                <c:formatCode>General</c:formatCode>
                <c:ptCount val="2"/>
                <c:pt idx="0">
                  <c:v>0</c:v>
                </c:pt>
                <c:pt idx="1">
                  <c:v>4.1258069217499388E-2</c:v>
                </c:pt>
              </c:numCache>
            </c:numRef>
          </c:yVal>
        </c:ser>
        <c:axId val="127223296"/>
        <c:axId val="127224832"/>
      </c:scatterChart>
      <c:valAx>
        <c:axId val="127223296"/>
        <c:scaling>
          <c:orientation val="minMax"/>
          <c:max val="12"/>
          <c:min val="0"/>
        </c:scaling>
        <c:axPos val="b"/>
        <c:numFmt formatCode="General" sourceLinked="1"/>
        <c:tickLblPos val="nextTo"/>
        <c:crossAx val="127224832"/>
        <c:crosses val="autoZero"/>
        <c:crossBetween val="midCat"/>
      </c:valAx>
      <c:valAx>
        <c:axId val="127224832"/>
        <c:scaling>
          <c:orientation val="minMax"/>
        </c:scaling>
        <c:axPos val="l"/>
        <c:majorGridlines/>
        <c:numFmt formatCode="General" sourceLinked="1"/>
        <c:tickLblPos val="nextTo"/>
        <c:crossAx val="127223296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>
        <c:manualLayout>
          <c:layoutTarget val="inner"/>
          <c:xMode val="edge"/>
          <c:yMode val="edge"/>
          <c:x val="5.7060653391453289E-2"/>
          <c:y val="4.3996563418038565E-2"/>
          <c:w val="0.94293934660854728"/>
          <c:h val="0.91200687316392293"/>
        </c:manualLayout>
      </c:layout>
      <c:scatterChart>
        <c:scatterStyle val="lineMarker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Blad1!$L$23:$L$26</c:f>
              <c:numCache>
                <c:formatCode>General</c:formatCode>
                <c:ptCount val="4"/>
                <c:pt idx="0">
                  <c:v>12.5</c:v>
                </c:pt>
                <c:pt idx="1">
                  <c:v>12.5</c:v>
                </c:pt>
                <c:pt idx="2">
                  <c:v>13.5</c:v>
                </c:pt>
                <c:pt idx="3">
                  <c:v>13.5</c:v>
                </c:pt>
              </c:numCache>
            </c:numRef>
          </c:xVal>
          <c:yVal>
            <c:numRef>
              <c:f>Blad1!$M$23:$M$26</c:f>
              <c:numCache>
                <c:formatCode>General</c:formatCode>
                <c:ptCount val="4"/>
                <c:pt idx="0">
                  <c:v>0</c:v>
                </c:pt>
                <c:pt idx="1">
                  <c:v>0.6500000000000008</c:v>
                </c:pt>
                <c:pt idx="2">
                  <c:v>0.6500000000000008</c:v>
                </c:pt>
                <c:pt idx="3">
                  <c:v>0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accent5">
                  <a:lumMod val="5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Blad1!$F$23:$F$24</c:f>
              <c:numCache>
                <c:formatCode>General</c:formatCode>
                <c:ptCount val="2"/>
                <c:pt idx="0">
                  <c:v>11.5</c:v>
                </c:pt>
                <c:pt idx="1">
                  <c:v>15.5</c:v>
                </c:pt>
              </c:numCache>
            </c:numRef>
          </c:xVal>
          <c:yVal>
            <c:numRef>
              <c:f>Blad1!$G$23:$G$24</c:f>
              <c:numCache>
                <c:formatCode>General</c:formatCode>
                <c:ptCount val="2"/>
                <c:pt idx="0">
                  <c:v>0.85000000000000053</c:v>
                </c:pt>
                <c:pt idx="1">
                  <c:v>0.35000000000000026</c:v>
                </c:pt>
              </c:numCache>
            </c:numRef>
          </c:yVal>
        </c:ser>
        <c:ser>
          <c:idx val="2"/>
          <c:order val="2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Blad1!$I$23:$I$24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xVal>
          <c:yVal>
            <c:numRef>
              <c:f>Blad1!$J$23:$J$24</c:f>
              <c:numCache>
                <c:formatCode>General</c:formatCode>
                <c:ptCount val="2"/>
                <c:pt idx="0">
                  <c:v>0</c:v>
                </c:pt>
                <c:pt idx="1">
                  <c:v>0.6500000000000008</c:v>
                </c:pt>
              </c:numCache>
            </c:numRef>
          </c:yVal>
        </c:ser>
        <c:ser>
          <c:idx val="3"/>
          <c:order val="3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  <a:tailEnd type="oval"/>
              </a:ln>
            </c:spPr>
          </c:marker>
          <c:xVal>
            <c:numRef>
              <c:f>Blad1!$I$27:$I$28</c:f>
              <c:numCache>
                <c:formatCode>General</c:formatCode>
                <c:ptCount val="2"/>
                <c:pt idx="0">
                  <c:v>12</c:v>
                </c:pt>
                <c:pt idx="1">
                  <c:v>12</c:v>
                </c:pt>
              </c:numCache>
            </c:numRef>
          </c:xVal>
          <c:yVal>
            <c:numRef>
              <c:f>Blad1!$J$27:$J$28</c:f>
              <c:numCache>
                <c:formatCode>General</c:formatCode>
                <c:ptCount val="2"/>
                <c:pt idx="0">
                  <c:v>0</c:v>
                </c:pt>
                <c:pt idx="1">
                  <c:v>0.77000000000000068</c:v>
                </c:pt>
              </c:numCache>
            </c:numRef>
          </c:yVal>
        </c:ser>
        <c:ser>
          <c:idx val="4"/>
          <c:order val="4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Blad1!$I$30:$I$31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xVal>
          <c:yVal>
            <c:numRef>
              <c:f>Blad1!$J$30:$J$31</c:f>
              <c:numCache>
                <c:formatCode>General</c:formatCode>
                <c:ptCount val="2"/>
                <c:pt idx="0">
                  <c:v>0</c:v>
                </c:pt>
                <c:pt idx="1">
                  <c:v>0.9</c:v>
                </c:pt>
              </c:numCache>
            </c:numRef>
          </c:yVal>
        </c:ser>
        <c:ser>
          <c:idx val="5"/>
          <c:order val="5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Blad1!$I$33:$I$34</c:f>
              <c:numCache>
                <c:formatCode>General</c:formatCode>
                <c:ptCount val="2"/>
                <c:pt idx="0">
                  <c:v>14</c:v>
                </c:pt>
                <c:pt idx="1">
                  <c:v>14</c:v>
                </c:pt>
              </c:numCache>
            </c:numRef>
          </c:xVal>
          <c:yVal>
            <c:numRef>
              <c:f>Blad1!$J$33:$J$34</c:f>
              <c:numCache>
                <c:formatCode>General</c:formatCode>
                <c:ptCount val="2"/>
                <c:pt idx="0">
                  <c:v>0</c:v>
                </c:pt>
                <c:pt idx="1">
                  <c:v>0.55000000000000004</c:v>
                </c:pt>
              </c:numCache>
            </c:numRef>
          </c:yVal>
        </c:ser>
        <c:ser>
          <c:idx val="6"/>
          <c:order val="6"/>
          <c:spPr>
            <a:ln>
              <a:solidFill>
                <a:srgbClr val="C00000"/>
              </a:solidFill>
            </a:ln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Blad1!$I$36:$I$37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Blad1!$J$36:$J$37</c:f>
              <c:numCache>
                <c:formatCode>General</c:formatCode>
                <c:ptCount val="2"/>
                <c:pt idx="0">
                  <c:v>0</c:v>
                </c:pt>
                <c:pt idx="1">
                  <c:v>0.43000000000000027</c:v>
                </c:pt>
              </c:numCache>
            </c:numRef>
          </c:yVal>
        </c:ser>
        <c:axId val="35035008"/>
        <c:axId val="36122624"/>
      </c:scatterChart>
      <c:valAx>
        <c:axId val="35035008"/>
        <c:scaling>
          <c:orientation val="minMax"/>
          <c:max val="16"/>
          <c:min val="10"/>
        </c:scaling>
        <c:axPos val="b"/>
        <c:numFmt formatCode="General" sourceLinked="1"/>
        <c:tickLblPos val="none"/>
        <c:crossAx val="36122624"/>
        <c:crosses val="autoZero"/>
        <c:crossBetween val="midCat"/>
      </c:valAx>
      <c:valAx>
        <c:axId val="36122624"/>
        <c:scaling>
          <c:orientation val="minMax"/>
          <c:max val="0.8"/>
          <c:min val="0"/>
        </c:scaling>
        <c:axPos val="l"/>
        <c:majorGridlines/>
        <c:numFmt formatCode="General" sourceLinked="1"/>
        <c:tickLblPos val="none"/>
        <c:crossAx val="35035008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5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2012-09-27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8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0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45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grunder, 15p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223814" y="817366"/>
            <a:ext cx="1321116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F10-12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Normalfördelningen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smtClean="0"/>
              <a:t>Täthetsfunktion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u="sng" dirty="0" smtClean="0"/>
              <a:t>Fördelningsfunktion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Väntevärde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Varians och standardavvikelse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;	</a:t>
            </a:r>
            <a:r>
              <a:rPr lang="sv-SE" i="1" dirty="0" smtClean="0"/>
              <a:t>SD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endParaRPr lang="sv-SE" dirty="0" smtClean="0"/>
          </a:p>
        </p:txBody>
      </p:sp>
      <p:graphicFrame>
        <p:nvGraphicFramePr>
          <p:cNvPr id="318466" name="Object 2"/>
          <p:cNvGraphicFramePr>
            <a:graphicFrameLocks noChangeAspect="1"/>
          </p:cNvGraphicFramePr>
          <p:nvPr/>
        </p:nvGraphicFramePr>
        <p:xfrm>
          <a:off x="698500" y="4381103"/>
          <a:ext cx="5446713" cy="1343025"/>
        </p:xfrm>
        <a:graphic>
          <a:graphicData uri="http://schemas.openxmlformats.org/presentationml/2006/ole">
            <p:oleObj spid="_x0000_s61442" name="Ekvation" r:id="rId3" imgW="2082600" imgH="507960" progId="Equation.3">
              <p:embed/>
            </p:oleObj>
          </a:graphicData>
        </a:graphic>
      </p:graphicFrame>
      <p:graphicFrame>
        <p:nvGraphicFramePr>
          <p:cNvPr id="318467" name="Object 3"/>
          <p:cNvGraphicFramePr>
            <a:graphicFrameLocks noChangeAspect="1"/>
          </p:cNvGraphicFramePr>
          <p:nvPr/>
        </p:nvGraphicFramePr>
        <p:xfrm>
          <a:off x="731291" y="2601913"/>
          <a:ext cx="5434013" cy="1106487"/>
        </p:xfrm>
        <a:graphic>
          <a:graphicData uri="http://schemas.openxmlformats.org/presentationml/2006/ole">
            <p:oleObj spid="_x0000_s61443" name="Ekvation" r:id="rId4" imgW="2082600" imgH="41904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3645024" y="5724128"/>
            <a:ext cx="28356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 inte förenklas!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Normalfördelningen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/>
              <a:t>Täthetsfunktion (PDF):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Fördelningsfunktion (CDF)</a:t>
            </a:r>
          </a:p>
        </p:txBody>
      </p:sp>
      <p:pic>
        <p:nvPicPr>
          <p:cNvPr id="4" name="Bildobjekt 3" descr="720px-Normal_Distribution_PDF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2590" y="2555776"/>
            <a:ext cx="4508327" cy="2880320"/>
          </a:xfrm>
          <a:prstGeom prst="rect">
            <a:avLst/>
          </a:prstGeom>
        </p:spPr>
      </p:pic>
      <p:pic>
        <p:nvPicPr>
          <p:cNvPr id="5" name="Bildobjekt 4" descr="720px-Normal_Distribution_CDF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0502" y="5868144"/>
            <a:ext cx="4508327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Räkneregler, en gång till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sv-SE" i="1" dirty="0" smtClean="0"/>
              <a:t>c</a:t>
            </a:r>
            <a:r>
              <a:rPr lang="sv-SE" dirty="0" smtClean="0"/>
              <a:t> är konstant (ett tal som aldrig ändras).</a:t>
            </a:r>
          </a:p>
          <a:p>
            <a:pPr marL="355600" indent="0">
              <a:buNone/>
            </a:pPr>
            <a:endParaRPr lang="sv-SE" dirty="0" smtClean="0"/>
          </a:p>
          <a:p>
            <a:pPr marL="355600" indent="0">
              <a:buNone/>
            </a:pP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dirty="0" smtClean="0"/>
              <a:t>) = </a:t>
            </a:r>
            <a:r>
              <a:rPr lang="sv-SE" i="1" dirty="0" smtClean="0"/>
              <a:t>c</a:t>
            </a:r>
            <a:r>
              <a:rPr lang="sv-SE" dirty="0" smtClean="0"/>
              <a:t>			</a:t>
            </a:r>
          </a:p>
          <a:p>
            <a:pPr marL="355600" indent="0">
              <a:buNone/>
            </a:pP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c</a:t>
            </a:r>
            <a:r>
              <a:rPr lang="sv-SE" dirty="0" err="1" smtClean="0"/>
              <a:t>+</a:t>
            </a:r>
            <a:r>
              <a:rPr lang="sv-SE" i="1" dirty="0" err="1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c</a:t>
            </a:r>
            <a:r>
              <a:rPr lang="sv-SE" dirty="0" smtClean="0"/>
              <a:t> +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		</a:t>
            </a:r>
          </a:p>
          <a:p>
            <a:pPr marL="355600" indent="0">
              <a:buNone/>
            </a:pP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cX</a:t>
            </a:r>
            <a:r>
              <a:rPr lang="sv-SE" dirty="0" smtClean="0"/>
              <a:t>) = </a:t>
            </a:r>
            <a:r>
              <a:rPr lang="sv-SE" i="1" dirty="0" err="1" smtClean="0"/>
              <a:t>c</a:t>
            </a:r>
            <a:r>
              <a:rPr lang="sv-SE" i="1" dirty="0" err="1" smtClean="0">
                <a:latin typeface="Calibri"/>
                <a:cs typeface="Calibri"/>
              </a:rPr>
              <a:t>·</a:t>
            </a:r>
            <a:r>
              <a:rPr lang="sv-SE" i="1" dirty="0" err="1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	</a:t>
            </a:r>
          </a:p>
          <a:p>
            <a:pPr marL="355600" indent="0">
              <a:buNone/>
            </a:pPr>
            <a:endParaRPr lang="sv-SE" dirty="0" smtClean="0"/>
          </a:p>
          <a:p>
            <a:pPr marL="355600" indent="0">
              <a:buNone/>
            </a:pP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dirty="0" smtClean="0"/>
              <a:t>) = 0</a:t>
            </a:r>
          </a:p>
          <a:p>
            <a:pPr marL="355600" indent="0">
              <a:buNone/>
            </a:pP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c</a:t>
            </a:r>
            <a:r>
              <a:rPr lang="sv-SE" dirty="0" err="1" smtClean="0"/>
              <a:t>+</a:t>
            </a:r>
            <a:r>
              <a:rPr lang="sv-SE" i="1" dirty="0" err="1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</a:t>
            </a:r>
          </a:p>
          <a:p>
            <a:pPr marL="355600" indent="0">
              <a:buNone/>
            </a:pP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cX</a:t>
            </a:r>
            <a:r>
              <a:rPr lang="sv-SE" dirty="0" smtClean="0"/>
              <a:t>) = 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Standardisering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dirty="0" smtClean="0"/>
              <a:t>Antag att en s.v. </a:t>
            </a:r>
            <a:r>
              <a:rPr lang="sv-SE" i="1" dirty="0" smtClean="0"/>
              <a:t>X</a:t>
            </a:r>
            <a:r>
              <a:rPr lang="sv-SE" dirty="0" smtClean="0"/>
              <a:t> som är normal-fördelad med E(</a:t>
            </a:r>
            <a:r>
              <a:rPr lang="sv-SE" i="1" dirty="0" smtClean="0"/>
              <a:t>X) = </a:t>
            </a:r>
            <a:r>
              <a:rPr lang="el-GR" dirty="0" smtClean="0"/>
              <a:t>μ</a:t>
            </a:r>
            <a:r>
              <a:rPr lang="sv-SE" i="1" baseline="-25000" dirty="0" smtClean="0"/>
              <a:t>X</a:t>
            </a:r>
            <a:r>
              <a:rPr lang="el-GR" dirty="0" smtClean="0"/>
              <a:t> </a:t>
            </a:r>
            <a:r>
              <a:rPr lang="sv-SE" dirty="0" smtClean="0"/>
              <a:t>och V(X) =</a:t>
            </a:r>
            <a:r>
              <a:rPr lang="el-GR" dirty="0" smtClean="0"/>
              <a:t> σ</a:t>
            </a:r>
            <a:r>
              <a:rPr lang="sv-SE" i="1" baseline="-25000" dirty="0" smtClean="0"/>
              <a:t>X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r>
              <a:rPr lang="sv-SE" dirty="0" smtClean="0"/>
              <a:t>Transformera till en </a:t>
            </a:r>
            <a:r>
              <a:rPr lang="sv-SE" u="sng" dirty="0" smtClean="0"/>
              <a:t>ny</a:t>
            </a:r>
            <a:r>
              <a:rPr lang="sv-SE" dirty="0" smtClean="0"/>
              <a:t> </a:t>
            </a:r>
            <a:r>
              <a:rPr lang="sv-SE" dirty="0" err="1" smtClean="0"/>
              <a:t>normalförde-lad</a:t>
            </a:r>
            <a:r>
              <a:rPr lang="sv-SE" dirty="0" smtClean="0"/>
              <a:t> s.v. </a:t>
            </a:r>
            <a:r>
              <a:rPr lang="sv-SE" i="1" dirty="0" smtClean="0"/>
              <a:t>Z</a:t>
            </a:r>
            <a:r>
              <a:rPr lang="sv-SE" dirty="0" smtClean="0"/>
              <a:t> med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Väntevärde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r>
              <a:rPr lang="sv-SE" i="1" baseline="-25000" dirty="0" smtClean="0"/>
              <a:t>Z</a:t>
            </a:r>
            <a:r>
              <a:rPr lang="el-GR" dirty="0" smtClean="0"/>
              <a:t> </a:t>
            </a:r>
            <a:r>
              <a:rPr lang="sv-SE" dirty="0" smtClean="0"/>
              <a:t>= 0</a:t>
            </a:r>
          </a:p>
          <a:p>
            <a:pPr marL="355600" indent="-355600">
              <a:buNone/>
            </a:pPr>
            <a:r>
              <a:rPr lang="sv-SE" dirty="0" smtClean="0"/>
              <a:t>	Varians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i="1" baseline="-25000" dirty="0" smtClean="0"/>
              <a:t>Z</a:t>
            </a:r>
            <a:r>
              <a:rPr lang="sv-SE" baseline="30000" dirty="0" smtClean="0"/>
              <a:t>2</a:t>
            </a:r>
            <a:r>
              <a:rPr lang="sv-SE" dirty="0" smtClean="0"/>
              <a:t>  = 1</a:t>
            </a:r>
          </a:p>
          <a:p>
            <a:pPr marL="355600" indent="-355600">
              <a:buNone/>
            </a:pPr>
            <a:r>
              <a:rPr lang="sv-SE" dirty="0" smtClean="0"/>
              <a:t>	</a:t>
            </a:r>
            <a:r>
              <a:rPr lang="sv-SE" i="1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Z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~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(0,1)</a:t>
            </a:r>
          </a:p>
          <a:p>
            <a:pPr marL="0" indent="0">
              <a:buNone/>
            </a:pPr>
            <a:endParaRPr lang="sv-SE" sz="1300" dirty="0" smtClean="0"/>
          </a:p>
          <a:p>
            <a:pPr marL="0" indent="0">
              <a:buNone/>
            </a:pPr>
            <a:r>
              <a:rPr lang="sv-SE" u="sng" dirty="0" smtClean="0"/>
              <a:t>Varför?</a:t>
            </a:r>
          </a:p>
          <a:p>
            <a:pPr marL="355600" indent="-355600"/>
            <a:r>
              <a:rPr lang="sv-SE" dirty="0" smtClean="0"/>
              <a:t>Så vi slipper ha tabeller för alla möjliga värden på </a:t>
            </a:r>
            <a:r>
              <a:rPr lang="el-GR" dirty="0" smtClean="0"/>
              <a:t>μ</a:t>
            </a:r>
            <a:r>
              <a:rPr lang="sv-SE" dirty="0" smtClean="0"/>
              <a:t> och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.</a:t>
            </a:r>
          </a:p>
          <a:p>
            <a:pPr marL="355600" indent="-355600"/>
            <a:r>
              <a:rPr lang="sv-SE" dirty="0" smtClean="0"/>
              <a:t>Vi behöver bara </a:t>
            </a:r>
            <a:r>
              <a:rPr lang="sv-SE" i="1" dirty="0" smtClean="0"/>
              <a:t>en</a:t>
            </a:r>
            <a:r>
              <a:rPr lang="sv-SE" dirty="0" smtClean="0"/>
              <a:t> standardtabell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Standardisering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har s.v. </a:t>
            </a:r>
            <a:r>
              <a:rPr lang="sv-SE" i="1" dirty="0" smtClean="0"/>
              <a:t>X</a:t>
            </a:r>
            <a:r>
              <a:rPr lang="sv-SE" dirty="0" smtClean="0"/>
              <a:t> och skapar </a:t>
            </a:r>
            <a:r>
              <a:rPr lang="sv-SE" i="1" dirty="0" smtClean="0"/>
              <a:t>Z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u="sng" dirty="0" smtClean="0"/>
              <a:t>Väntevärde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u="sng" dirty="0" smtClean="0"/>
              <a:t>Varians</a:t>
            </a:r>
            <a:r>
              <a:rPr lang="sv-SE" dirty="0" smtClean="0"/>
              <a:t>:</a:t>
            </a:r>
          </a:p>
        </p:txBody>
      </p:sp>
      <p:graphicFrame>
        <p:nvGraphicFramePr>
          <p:cNvPr id="316418" name="Object 2"/>
          <p:cNvGraphicFramePr>
            <a:graphicFrameLocks noChangeAspect="1"/>
          </p:cNvGraphicFramePr>
          <p:nvPr/>
        </p:nvGraphicFramePr>
        <p:xfrm>
          <a:off x="600075" y="3132138"/>
          <a:ext cx="5443538" cy="1176337"/>
        </p:xfrm>
        <a:graphic>
          <a:graphicData uri="http://schemas.openxmlformats.org/presentationml/2006/ole">
            <p:oleObj spid="_x0000_s62466" name="Ekvation" r:id="rId3" imgW="2082600" imgH="444240" progId="Equation.3">
              <p:embed/>
            </p:oleObj>
          </a:graphicData>
        </a:graphic>
      </p:graphicFrame>
      <p:graphicFrame>
        <p:nvGraphicFramePr>
          <p:cNvPr id="316419" name="Object 3"/>
          <p:cNvGraphicFramePr>
            <a:graphicFrameLocks noChangeAspect="1"/>
          </p:cNvGraphicFramePr>
          <p:nvPr/>
        </p:nvGraphicFramePr>
        <p:xfrm>
          <a:off x="764704" y="5529264"/>
          <a:ext cx="5616624" cy="1114739"/>
        </p:xfrm>
        <a:graphic>
          <a:graphicData uri="http://schemas.openxmlformats.org/presentationml/2006/ole">
            <p:oleObj spid="_x0000_s62467" name="Ekvation" r:id="rId4" imgW="2463480" imgH="482400" progId="Equation.3">
              <p:embed/>
            </p:oleObj>
          </a:graphicData>
        </a:graphic>
      </p:graphicFrame>
      <p:graphicFrame>
        <p:nvGraphicFramePr>
          <p:cNvPr id="316421" name="Object 5"/>
          <p:cNvGraphicFramePr>
            <a:graphicFrameLocks noChangeAspect="1"/>
          </p:cNvGraphicFramePr>
          <p:nvPr/>
        </p:nvGraphicFramePr>
        <p:xfrm>
          <a:off x="649288" y="7489825"/>
          <a:ext cx="5848350" cy="1114425"/>
        </p:xfrm>
        <a:graphic>
          <a:graphicData uri="http://schemas.openxmlformats.org/presentationml/2006/ole">
            <p:oleObj spid="_x0000_s62468" name="Ekvation" r:id="rId5" imgW="25653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har s.v. </a:t>
            </a:r>
            <a:r>
              <a:rPr lang="sv-SE" i="1" dirty="0" smtClean="0"/>
              <a:t>X</a:t>
            </a:r>
            <a:r>
              <a:rPr lang="sv-SE" dirty="0" smtClean="0">
                <a:latin typeface="Cambria Math"/>
                <a:ea typeface="Cambria Math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(10,25) och vill veta sannolikheten P(</a:t>
            </a:r>
            <a:r>
              <a:rPr lang="sv-SE" i="1" dirty="0" smtClean="0"/>
              <a:t>X</a:t>
            </a:r>
            <a:r>
              <a:rPr lang="sv-SE" dirty="0" smtClean="0"/>
              <a:t> &gt; 18) 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Standardisera: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316418" name="Object 2"/>
          <p:cNvGraphicFramePr>
            <a:graphicFrameLocks noChangeAspect="1"/>
          </p:cNvGraphicFramePr>
          <p:nvPr/>
        </p:nvGraphicFramePr>
        <p:xfrm>
          <a:off x="404813" y="3968279"/>
          <a:ext cx="6005512" cy="2547937"/>
        </p:xfrm>
        <a:graphic>
          <a:graphicData uri="http://schemas.openxmlformats.org/presentationml/2006/ole">
            <p:oleObj spid="_x0000_s63490" name="Ekvation" r:id="rId3" imgW="2361960" imgH="99036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980728" y="7236296"/>
            <a:ext cx="5544616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Särskild</a:t>
            </a:r>
            <a:r>
              <a:rPr kumimoji="0" lang="sv-SE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symbol </a:t>
            </a:r>
            <a:r>
              <a:rPr kumimoji="0" lang="el-GR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r>
              <a:rPr kumimoji="0" lang="sv-SE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för </a:t>
            </a:r>
            <a:r>
              <a:rPr lang="sv-SE" sz="2400" b="1" i="1" dirty="0" smtClean="0">
                <a:solidFill>
                  <a:srgbClr val="C00000"/>
                </a:solidFill>
              </a:rPr>
              <a:t>den standardiserade normalfördelningens fördelningsfunktion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Frihandsfigur 5"/>
          <p:cNvSpPr/>
          <p:nvPr/>
        </p:nvSpPr>
        <p:spPr>
          <a:xfrm>
            <a:off x="3356992" y="5868143"/>
            <a:ext cx="948105" cy="1368153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17167 w 517167"/>
              <a:gd name="connsiteY0" fmla="*/ 7917 h 574908"/>
              <a:gd name="connsiteX1" fmla="*/ 144016 w 517167"/>
              <a:gd name="connsiteY1" fmla="*/ 142860 h 574908"/>
              <a:gd name="connsiteX2" fmla="*/ 0 w 517167"/>
              <a:gd name="connsiteY2" fmla="*/ 574908 h 574908"/>
              <a:gd name="connsiteX0" fmla="*/ 411340 w 411340"/>
              <a:gd name="connsiteY0" fmla="*/ 673991 h 906264"/>
              <a:gd name="connsiteX1" fmla="*/ 38189 w 411340"/>
              <a:gd name="connsiteY1" fmla="*/ 808934 h 906264"/>
              <a:gd name="connsiteX2" fmla="*/ 182205 w 411340"/>
              <a:gd name="connsiteY2" fmla="*/ 90010 h 906264"/>
              <a:gd name="connsiteX0" fmla="*/ 1908211 w 1908211"/>
              <a:gd name="connsiteY0" fmla="*/ 810090 h 928947"/>
              <a:gd name="connsiteX1" fmla="*/ 252028 w 1908211"/>
              <a:gd name="connsiteY1" fmla="*/ 808934 h 928947"/>
              <a:gd name="connsiteX2" fmla="*/ 396044 w 1908211"/>
              <a:gd name="connsiteY2" fmla="*/ 90010 h 928947"/>
              <a:gd name="connsiteX0" fmla="*/ 1512167 w 4068452"/>
              <a:gd name="connsiteY0" fmla="*/ 984109 h 984109"/>
              <a:gd name="connsiteX1" fmla="*/ 3816424 w 4068452"/>
              <a:gd name="connsiteY1" fmla="*/ 120013 h 984109"/>
              <a:gd name="connsiteX2" fmla="*/ 0 w 4068452"/>
              <a:gd name="connsiteY2" fmla="*/ 264029 h 984109"/>
              <a:gd name="connsiteX0" fmla="*/ 163286 w 2719571"/>
              <a:gd name="connsiteY0" fmla="*/ 1386153 h 1386153"/>
              <a:gd name="connsiteX1" fmla="*/ 2467543 w 2719571"/>
              <a:gd name="connsiteY1" fmla="*/ 522057 h 1386153"/>
              <a:gd name="connsiteX2" fmla="*/ 1675454 w 2719571"/>
              <a:gd name="connsiteY2" fmla="*/ 90010 h 1386153"/>
              <a:gd name="connsiteX0" fmla="*/ 163286 w 2383534"/>
              <a:gd name="connsiteY0" fmla="*/ 1386154 h 1386154"/>
              <a:gd name="connsiteX1" fmla="*/ 2179511 w 2383534"/>
              <a:gd name="connsiteY1" fmla="*/ 522057 h 1386154"/>
              <a:gd name="connsiteX2" fmla="*/ 1387422 w 2383534"/>
              <a:gd name="connsiteY2" fmla="*/ 90010 h 1386154"/>
              <a:gd name="connsiteX0" fmla="*/ 163286 w 2383534"/>
              <a:gd name="connsiteY0" fmla="*/ 1296144 h 1296144"/>
              <a:gd name="connsiteX1" fmla="*/ 2179511 w 2383534"/>
              <a:gd name="connsiteY1" fmla="*/ 432047 h 1296144"/>
              <a:gd name="connsiteX2" fmla="*/ 1387422 w 2383534"/>
              <a:gd name="connsiteY2" fmla="*/ 0 h 1296144"/>
              <a:gd name="connsiteX0" fmla="*/ 163286 w 2359531"/>
              <a:gd name="connsiteY0" fmla="*/ 1368153 h 1368153"/>
              <a:gd name="connsiteX1" fmla="*/ 2179511 w 2359531"/>
              <a:gd name="connsiteY1" fmla="*/ 504056 h 1368153"/>
              <a:gd name="connsiteX2" fmla="*/ 1243406 w 2359531"/>
              <a:gd name="connsiteY2" fmla="*/ 0 h 1368153"/>
              <a:gd name="connsiteX0" fmla="*/ 163286 w 1783467"/>
              <a:gd name="connsiteY0" fmla="*/ 1368153 h 1368153"/>
              <a:gd name="connsiteX1" fmla="*/ 1603447 w 1783467"/>
              <a:gd name="connsiteY1" fmla="*/ 792089 h 1368153"/>
              <a:gd name="connsiteX2" fmla="*/ 1243406 w 1783467"/>
              <a:gd name="connsiteY2" fmla="*/ 0 h 1368153"/>
              <a:gd name="connsiteX0" fmla="*/ 163286 w 1783467"/>
              <a:gd name="connsiteY0" fmla="*/ 1368153 h 1368153"/>
              <a:gd name="connsiteX1" fmla="*/ 1603447 w 1783467"/>
              <a:gd name="connsiteY1" fmla="*/ 792089 h 1368153"/>
              <a:gd name="connsiteX2" fmla="*/ 1243406 w 1783467"/>
              <a:gd name="connsiteY2" fmla="*/ 0 h 1368153"/>
              <a:gd name="connsiteX0" fmla="*/ 163286 w 1111391"/>
              <a:gd name="connsiteY0" fmla="*/ 1368153 h 1368153"/>
              <a:gd name="connsiteX1" fmla="*/ 1027382 w 1111391"/>
              <a:gd name="connsiteY1" fmla="*/ 792089 h 1368153"/>
              <a:gd name="connsiteX2" fmla="*/ 667341 w 1111391"/>
              <a:gd name="connsiteY2" fmla="*/ 0 h 1368153"/>
              <a:gd name="connsiteX0" fmla="*/ 0 w 948105"/>
              <a:gd name="connsiteY0" fmla="*/ 1368153 h 1368153"/>
              <a:gd name="connsiteX1" fmla="*/ 864096 w 948105"/>
              <a:gd name="connsiteY1" fmla="*/ 792089 h 1368153"/>
              <a:gd name="connsiteX2" fmla="*/ 504055 w 948105"/>
              <a:gd name="connsiteY2" fmla="*/ 0 h 1368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8105" h="1368153">
                <a:moveTo>
                  <a:pt x="0" y="1368153"/>
                </a:moveTo>
                <a:cubicBezTo>
                  <a:pt x="460224" y="1108899"/>
                  <a:pt x="780087" y="1020114"/>
                  <a:pt x="864096" y="792089"/>
                </a:cubicBezTo>
                <a:cubicBezTo>
                  <a:pt x="948105" y="564064"/>
                  <a:pt x="726755" y="313308"/>
                  <a:pt x="504055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Approximera Bin med 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smtClean="0"/>
              <a:t>n</a:t>
            </a:r>
            <a:r>
              <a:rPr lang="sv-SE" dirty="0" smtClean="0"/>
              <a:t> är stort (hur stort?) kan man approximera </a:t>
            </a:r>
            <a:r>
              <a:rPr lang="sv-SE" dirty="0" err="1" smtClean="0"/>
              <a:t>binomialfördelningen</a:t>
            </a:r>
            <a:r>
              <a:rPr lang="sv-SE" dirty="0" smtClean="0"/>
              <a:t> med en normalfördelning.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Om </a:t>
            </a:r>
            <a:r>
              <a:rPr lang="sv-SE" i="1" dirty="0" smtClean="0"/>
              <a:t>n</a:t>
            </a:r>
            <a:r>
              <a:rPr lang="sv-SE" dirty="0" smtClean="0"/>
              <a:t> är stort blir </a:t>
            </a:r>
            <a:r>
              <a:rPr lang="sv-SE" dirty="0" err="1" smtClean="0"/>
              <a:t>binomialfördel-ningen</a:t>
            </a:r>
            <a:r>
              <a:rPr lang="sv-SE" dirty="0" smtClean="0"/>
              <a:t> oerhört jobbig (omöjlig?) att räkna på.</a:t>
            </a:r>
          </a:p>
          <a:p>
            <a:pPr marL="355600" indent="-355600"/>
            <a:r>
              <a:rPr lang="sv-SE" dirty="0" smtClean="0"/>
              <a:t>En standardnormalfördelning är enklare att använda då vi </a:t>
            </a:r>
            <a:r>
              <a:rPr lang="sv-SE" dirty="0" err="1" smtClean="0"/>
              <a:t>använ-der</a:t>
            </a:r>
            <a:r>
              <a:rPr lang="sv-SE" dirty="0" smtClean="0"/>
              <a:t> tabeller.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3352658" y="5927150"/>
            <a:ext cx="720080" cy="2304256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Halvkorrektion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 en diskret s.v. som bara kan anta heltal är följande relation giltig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P(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 = P(</a:t>
            </a:r>
            <a:r>
              <a:rPr lang="sv-SE" i="1" dirty="0" smtClean="0"/>
              <a:t>x</a:t>
            </a:r>
            <a:r>
              <a:rPr lang="sv-SE" dirty="0" smtClean="0"/>
              <a:t> – ½ &lt; </a:t>
            </a:r>
            <a:r>
              <a:rPr lang="sv-SE" i="1" dirty="0" smtClean="0"/>
              <a:t>X</a:t>
            </a:r>
            <a:r>
              <a:rPr lang="sv-SE" dirty="0" smtClean="0"/>
              <a:t> &lt; </a:t>
            </a:r>
            <a:r>
              <a:rPr lang="sv-SE" i="1" dirty="0" smtClean="0"/>
              <a:t>x</a:t>
            </a:r>
            <a:r>
              <a:rPr lang="sv-SE" dirty="0" smtClean="0"/>
              <a:t> + ½)  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Varför?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124744" y="5220072"/>
          <a:ext cx="4896544" cy="3175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2420888" y="8492370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r>
              <a:rPr lang="sv-SE" sz="2000" dirty="0" smtClean="0"/>
              <a:t> – ½</a:t>
            </a:r>
            <a:endParaRPr lang="sv-SE" sz="2000" dirty="0"/>
          </a:p>
        </p:txBody>
      </p:sp>
      <p:sp>
        <p:nvSpPr>
          <p:cNvPr id="6" name="Rektangel 5"/>
          <p:cNvSpPr/>
          <p:nvPr/>
        </p:nvSpPr>
        <p:spPr>
          <a:xfrm>
            <a:off x="4293096" y="8492370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r>
              <a:rPr lang="sv-SE" sz="2000" dirty="0" smtClean="0"/>
              <a:t> + ½</a:t>
            </a:r>
            <a:endParaRPr lang="sv-SE" sz="2000" dirty="0"/>
          </a:p>
        </p:txBody>
      </p:sp>
      <p:sp>
        <p:nvSpPr>
          <p:cNvPr id="7" name="Rektangel 6"/>
          <p:cNvSpPr/>
          <p:nvPr/>
        </p:nvSpPr>
        <p:spPr>
          <a:xfrm>
            <a:off x="3582645" y="8492370"/>
            <a:ext cx="295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endParaRPr lang="sv-SE" sz="2000" dirty="0"/>
          </a:p>
        </p:txBody>
      </p:sp>
      <p:sp>
        <p:nvSpPr>
          <p:cNvPr id="10" name="Rätvinklig triangel 9"/>
          <p:cNvSpPr/>
          <p:nvPr/>
        </p:nvSpPr>
        <p:spPr>
          <a:xfrm>
            <a:off x="3339656" y="5665122"/>
            <a:ext cx="360040" cy="216024"/>
          </a:xfrm>
          <a:prstGeom prst="rtTriangle">
            <a:avLst/>
          </a:prstGeom>
          <a:solidFill>
            <a:schemeClr val="accent6">
              <a:lumMod val="75000"/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ätvinklig triangel 10"/>
          <p:cNvSpPr/>
          <p:nvPr/>
        </p:nvSpPr>
        <p:spPr>
          <a:xfrm rot="10800000">
            <a:off x="3800260" y="5923322"/>
            <a:ext cx="288032" cy="144016"/>
          </a:xfrm>
          <a:prstGeom prst="rtTriangle">
            <a:avLst/>
          </a:prstGeom>
          <a:solidFill>
            <a:schemeClr val="accent2">
              <a:lumMod val="75000"/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 flipV="1">
            <a:off x="3068960" y="8316417"/>
            <a:ext cx="216024" cy="28803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flipH="1" flipV="1">
            <a:off x="4149080" y="8316417"/>
            <a:ext cx="216024" cy="28803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 22"/>
          <p:cNvSpPr/>
          <p:nvPr/>
        </p:nvSpPr>
        <p:spPr>
          <a:xfrm>
            <a:off x="2420888" y="4860032"/>
            <a:ext cx="1594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Lite för mycket</a:t>
            </a:r>
            <a:endParaRPr lang="sv-SE" b="1" i="1" dirty="0">
              <a:solidFill>
                <a:srgbClr val="C00000"/>
              </a:solidFill>
            </a:endParaRPr>
          </a:p>
        </p:txBody>
      </p:sp>
      <p:cxnSp>
        <p:nvCxnSpPr>
          <p:cNvPr id="24" name="Rak pil 23"/>
          <p:cNvCxnSpPr>
            <a:stCxn id="23" idx="2"/>
          </p:cNvCxnSpPr>
          <p:nvPr/>
        </p:nvCxnSpPr>
        <p:spPr>
          <a:xfrm>
            <a:off x="3218030" y="5229364"/>
            <a:ext cx="210970" cy="42275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ktangel 26"/>
          <p:cNvSpPr/>
          <p:nvPr/>
        </p:nvSpPr>
        <p:spPr>
          <a:xfrm>
            <a:off x="4149080" y="4860032"/>
            <a:ext cx="1294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Lite för litet</a:t>
            </a:r>
            <a:endParaRPr lang="sv-SE" b="1" i="1" dirty="0">
              <a:solidFill>
                <a:srgbClr val="C00000"/>
              </a:solidFill>
            </a:endParaRPr>
          </a:p>
        </p:txBody>
      </p:sp>
      <p:cxnSp>
        <p:nvCxnSpPr>
          <p:cNvPr id="28" name="Rak pil 27"/>
          <p:cNvCxnSpPr>
            <a:stCxn id="27" idx="2"/>
          </p:cNvCxnSpPr>
          <p:nvPr/>
        </p:nvCxnSpPr>
        <p:spPr>
          <a:xfrm flipH="1">
            <a:off x="4149080" y="5229364"/>
            <a:ext cx="647293" cy="63878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54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(100;0,8)</a:t>
            </a:r>
          </a:p>
          <a:p>
            <a:pPr marL="0" indent="0">
              <a:buNone/>
            </a:pPr>
            <a:r>
              <a:rPr lang="sv-SE" dirty="0" smtClean="0"/>
              <a:t>Beräkna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(alt. 1 –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&gt; 75))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>
                <a:ea typeface="Cambria Math"/>
                <a:cs typeface="Calibri"/>
              </a:rPr>
              <a:t>E(</a:t>
            </a:r>
            <a:r>
              <a:rPr lang="sv-SE" i="1" dirty="0" smtClean="0">
                <a:ea typeface="Cambria Math"/>
                <a:cs typeface="Calibri"/>
              </a:rPr>
              <a:t>X</a:t>
            </a:r>
            <a:r>
              <a:rPr lang="sv-SE" dirty="0" smtClean="0">
                <a:ea typeface="Cambria Math"/>
                <a:cs typeface="Calibri"/>
              </a:rPr>
              <a:t>) = </a:t>
            </a:r>
            <a:r>
              <a:rPr lang="el-GR" dirty="0" smtClean="0">
                <a:ea typeface="Cambria Math"/>
                <a:cs typeface="Calibri"/>
              </a:rPr>
              <a:t>μ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 = 80</a:t>
            </a:r>
          </a:p>
          <a:p>
            <a:pPr marL="355600" indent="-355600"/>
            <a:r>
              <a:rPr lang="sv-SE" dirty="0" smtClean="0">
                <a:ea typeface="Cambria Math"/>
                <a:cs typeface="Calibri"/>
              </a:rPr>
              <a:t>V(</a:t>
            </a:r>
            <a:r>
              <a:rPr lang="sv-SE" i="1" dirty="0" smtClean="0">
                <a:ea typeface="Cambria Math"/>
                <a:cs typeface="Calibri"/>
              </a:rPr>
              <a:t>X</a:t>
            </a:r>
            <a:r>
              <a:rPr lang="sv-SE" dirty="0" smtClean="0">
                <a:ea typeface="Cambria Math"/>
                <a:cs typeface="Calibri"/>
              </a:rPr>
              <a:t>) = </a:t>
            </a:r>
            <a:r>
              <a:rPr lang="el-GR" dirty="0" smtClean="0">
                <a:ea typeface="Cambria Math"/>
                <a:cs typeface="Calibri"/>
              </a:rPr>
              <a:t>σ</a:t>
            </a:r>
            <a:r>
              <a:rPr lang="sv-SE" baseline="30000" dirty="0" smtClean="0">
                <a:ea typeface="Cambria Math"/>
                <a:cs typeface="Calibri"/>
              </a:rPr>
              <a:t>2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(1-</a:t>
            </a:r>
            <a:r>
              <a:rPr lang="sv-SE" i="1" dirty="0" smtClean="0">
                <a:ea typeface="Cambria Math"/>
                <a:cs typeface="Calibri"/>
              </a:rPr>
              <a:t>p</a:t>
            </a:r>
            <a:r>
              <a:rPr lang="sv-SE" dirty="0" smtClean="0">
                <a:ea typeface="Cambria Math"/>
                <a:cs typeface="Calibri"/>
              </a:rPr>
              <a:t>) = 16</a:t>
            </a:r>
          </a:p>
          <a:p>
            <a:pPr marL="0" indent="0">
              <a:buNone/>
            </a:pPr>
            <a:endParaRPr lang="sv-SE" dirty="0" smtClean="0">
              <a:ea typeface="Cambria Math"/>
              <a:cs typeface="Calibri"/>
            </a:endParaRPr>
          </a:p>
          <a:p>
            <a:pPr marL="0" indent="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75,5) ≈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≤ -1,125)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&gt; 1,125)</a:t>
            </a:r>
          </a:p>
          <a:p>
            <a:pPr marL="0" indent="0">
              <a:buNone/>
            </a:pPr>
            <a:r>
              <a:rPr lang="sv-SE" dirty="0" smtClean="0"/>
              <a:t>= 1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≤ 1,125) = 1 – </a:t>
            </a:r>
            <a:r>
              <a:rPr lang="el-GR" dirty="0" smtClean="0"/>
              <a:t>Φ</a:t>
            </a:r>
            <a:r>
              <a:rPr lang="sv-SE" dirty="0" smtClean="0"/>
              <a:t>(1,125)</a:t>
            </a:r>
          </a:p>
          <a:p>
            <a:pPr marL="0" indent="0">
              <a:buNone/>
            </a:pPr>
            <a:r>
              <a:rPr lang="sv-SE" dirty="0" smtClean="0"/>
              <a:t>≈ 1 –                    = [avläst]</a:t>
            </a:r>
          </a:p>
          <a:p>
            <a:pPr marL="0" indent="0">
              <a:buNone/>
            </a:pPr>
            <a:r>
              <a:rPr lang="sv-SE" dirty="0" smtClean="0"/>
              <a:t>= 1 –                    = 0,1303     </a:t>
            </a:r>
            <a:r>
              <a:rPr lang="sv-SE" b="1" dirty="0" smtClean="0">
                <a:solidFill>
                  <a:srgbClr val="C00000"/>
                </a:solidFill>
              </a:rPr>
              <a:t>(0,1314)</a:t>
            </a:r>
          </a:p>
        </p:txBody>
      </p:sp>
      <p:sp>
        <p:nvSpPr>
          <p:cNvPr id="5" name="Rektangel 4"/>
          <p:cNvSpPr/>
          <p:nvPr/>
        </p:nvSpPr>
        <p:spPr>
          <a:xfrm>
            <a:off x="2132856" y="4860032"/>
            <a:ext cx="22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400" b="1" i="1" dirty="0" smtClean="0">
                <a:solidFill>
                  <a:srgbClr val="C00000"/>
                </a:solidFill>
              </a:rPr>
              <a:t>Halvkorrektion</a:t>
            </a:r>
          </a:p>
        </p:txBody>
      </p:sp>
      <p:graphicFrame>
        <p:nvGraphicFramePr>
          <p:cNvPr id="319491" name="Object 3"/>
          <p:cNvGraphicFramePr>
            <a:graphicFrameLocks noChangeAspect="1"/>
          </p:cNvGraphicFramePr>
          <p:nvPr/>
        </p:nvGraphicFramePr>
        <p:xfrm>
          <a:off x="4421188" y="5292725"/>
          <a:ext cx="1905000" cy="685800"/>
        </p:xfrm>
        <a:graphic>
          <a:graphicData uri="http://schemas.openxmlformats.org/presentationml/2006/ole">
            <p:oleObj spid="_x0000_s64514" name="Ekvation" r:id="rId3" imgW="749160" imgH="266400" progId="Equation.3">
              <p:embed/>
            </p:oleObj>
          </a:graphicData>
        </a:graphic>
      </p:graphicFrame>
      <p:graphicFrame>
        <p:nvGraphicFramePr>
          <p:cNvPr id="319495" name="Object 7"/>
          <p:cNvGraphicFramePr>
            <a:graphicFrameLocks noChangeAspect="1"/>
          </p:cNvGraphicFramePr>
          <p:nvPr/>
        </p:nvGraphicFramePr>
        <p:xfrm>
          <a:off x="1317018" y="7284554"/>
          <a:ext cx="1688975" cy="548917"/>
        </p:xfrm>
        <a:graphic>
          <a:graphicData uri="http://schemas.openxmlformats.org/presentationml/2006/ole">
            <p:oleObj spid="_x0000_s64515" name="Ekvation" r:id="rId4" imgW="749160" imgH="241200" progId="Equation.3">
              <p:embed/>
            </p:oleObj>
          </a:graphicData>
        </a:graphic>
      </p:graphicFrame>
      <p:graphicFrame>
        <p:nvGraphicFramePr>
          <p:cNvPr id="319496" name="Object 8"/>
          <p:cNvGraphicFramePr>
            <a:graphicFrameLocks noChangeAspect="1"/>
          </p:cNvGraphicFramePr>
          <p:nvPr/>
        </p:nvGraphicFramePr>
        <p:xfrm>
          <a:off x="1317018" y="7847985"/>
          <a:ext cx="1582738" cy="619125"/>
        </p:xfrm>
        <a:graphic>
          <a:graphicData uri="http://schemas.openxmlformats.org/presentationml/2006/ole">
            <p:oleObj spid="_x0000_s64516" name="Ekvation" r:id="rId5" imgW="622080" imgH="24120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4869160" y="8460432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Exakt svar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En anläggning förpackar varor. Vikten i gram i varje förpackning är en s.v. som vi betecknar med </a:t>
            </a:r>
            <a:r>
              <a:rPr lang="sv-SE" i="1" dirty="0" smtClean="0"/>
              <a:t>X</a:t>
            </a:r>
            <a:r>
              <a:rPr lang="sv-SE" dirty="0" smtClean="0"/>
              <a:t>. Vi antar att varje förpackning är oberoende och att </a:t>
            </a:r>
            <a:r>
              <a:rPr lang="sv-SE" i="1" dirty="0" smtClean="0"/>
              <a:t>X</a:t>
            </a:r>
            <a:r>
              <a:rPr lang="sv-SE" dirty="0" smtClean="0">
                <a:latin typeface="Cambria Math"/>
                <a:ea typeface="Cambria Math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(100;1).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Om man har en last om 1000 </a:t>
            </a:r>
            <a:r>
              <a:rPr lang="sv-SE" dirty="0" err="1" smtClean="0"/>
              <a:t>för-packningar</a:t>
            </a:r>
            <a:r>
              <a:rPr lang="sv-SE" dirty="0" smtClean="0"/>
              <a:t>, vad är sannolikheten att högst 19 väger under 98 gram?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Beteckna med </a:t>
            </a:r>
            <a:r>
              <a:rPr lang="sv-SE" i="1" dirty="0" smtClean="0"/>
              <a:t>Y</a:t>
            </a:r>
            <a:r>
              <a:rPr lang="sv-SE" dirty="0" smtClean="0"/>
              <a:t> antalet som väger under 98 gram.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är Y fördelad?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smtClean="0">
                <a:solidFill>
                  <a:schemeClr val="accent5">
                    <a:lumMod val="75000"/>
                  </a:schemeClr>
                </a:solidFill>
              </a:rPr>
              <a:t>F10 Kap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sz="3200" i="1" dirty="0" smtClean="0"/>
              <a:t>Lite repetition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err="1" smtClean="0"/>
              <a:t>Kovarians</a:t>
            </a:r>
            <a:endParaRPr lang="sv-SE" i="1" dirty="0" smtClean="0"/>
          </a:p>
          <a:p>
            <a:pPr marL="755650" lvl="1" indent="-355600">
              <a:spcBef>
                <a:spcPts val="1200"/>
              </a:spcBef>
            </a:pPr>
            <a:r>
              <a:rPr lang="sv-SE" i="1" dirty="0" err="1" smtClean="0"/>
              <a:t>Binomial-</a:t>
            </a:r>
            <a:r>
              <a:rPr lang="sv-SE" i="1" dirty="0" smtClean="0"/>
              <a:t> och </a:t>
            </a:r>
            <a:r>
              <a:rPr lang="sv-SE" i="1" dirty="0" err="1" smtClean="0"/>
              <a:t>Poissonfördelning</a:t>
            </a:r>
            <a:endParaRPr lang="sv-SE" i="1" dirty="0" smtClean="0"/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Täthetsfunktion (kont.) Fördelningsfunktion (kont.)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Arean under en kurva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Sedan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Normalfördelningen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Standardisering</a:t>
            </a:r>
          </a:p>
          <a:p>
            <a:pPr marL="755650" lvl="1" indent="-355600">
              <a:spcBef>
                <a:spcPts val="1200"/>
              </a:spcBef>
            </a:pPr>
            <a:r>
              <a:rPr lang="sv-SE" i="1" dirty="0" smtClean="0"/>
              <a:t>Exponential-, </a:t>
            </a:r>
            <a:r>
              <a:rPr lang="el-GR" i="1" dirty="0" smtClean="0"/>
              <a:t>χ</a:t>
            </a:r>
            <a:r>
              <a:rPr lang="sv-SE" i="1" dirty="0" smtClean="0"/>
              <a:t>2- och t-fördelningar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i="1" dirty="0" err="1" smtClean="0"/>
              <a:t>Y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(1000;</a:t>
            </a:r>
            <a:r>
              <a:rPr lang="sv-SE" i="1" dirty="0" smtClean="0"/>
              <a:t>p</a:t>
            </a:r>
            <a:r>
              <a:rPr lang="sv-SE" dirty="0" smtClean="0"/>
              <a:t>) där </a:t>
            </a:r>
            <a:r>
              <a:rPr lang="sv-SE" i="1" dirty="0" smtClean="0"/>
              <a:t>p</a:t>
            </a:r>
            <a:r>
              <a:rPr lang="sv-SE" dirty="0" smtClean="0"/>
              <a:t>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98).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514350" indent="-514350">
              <a:buAutoNum type="arabicPeriod"/>
            </a:pPr>
            <a:r>
              <a:rPr lang="sv-SE" u="sng" dirty="0" smtClean="0"/>
              <a:t>Beräkna </a:t>
            </a:r>
            <a:r>
              <a:rPr lang="sv-SE" i="1" u="sng" dirty="0" smtClean="0"/>
              <a:t>p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endParaRPr lang="sv-SE" sz="1600" i="1" dirty="0" smtClean="0"/>
          </a:p>
          <a:p>
            <a:pPr marL="0" indent="0">
              <a:buNone/>
            </a:pPr>
            <a:endParaRPr lang="sv-SE" sz="2000" i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sv-SE" u="sng" dirty="0" smtClean="0"/>
              <a:t>Beräkna P(</a:t>
            </a:r>
            <a:r>
              <a:rPr lang="sv-SE" i="1" u="sng" dirty="0" smtClean="0"/>
              <a:t>Y</a:t>
            </a:r>
            <a:r>
              <a:rPr lang="sv-SE" u="sng" dirty="0" smtClean="0"/>
              <a:t> ≤ 19)</a:t>
            </a:r>
          </a:p>
          <a:p>
            <a:pPr marL="514350" indent="-514350">
              <a:buNone/>
            </a:pPr>
            <a:r>
              <a:rPr lang="sv-SE" dirty="0" smtClean="0"/>
              <a:t>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Alt 1.</a:t>
            </a:r>
          </a:p>
          <a:p>
            <a:pPr marL="514350" indent="-514350">
              <a:buNone/>
            </a:pPr>
            <a:r>
              <a:rPr lang="sv-SE" dirty="0" smtClean="0"/>
              <a:t>	n är stort, p är litet</a:t>
            </a:r>
          </a:p>
          <a:p>
            <a:pPr marL="514350" indent="-514350">
              <a:buNone/>
            </a:pPr>
            <a:r>
              <a:rPr lang="sv-SE" dirty="0" smtClean="0">
                <a:latin typeface="Cambria Math"/>
                <a:ea typeface="Cambria Math"/>
              </a:rPr>
              <a:t>	⇒</a:t>
            </a:r>
            <a:r>
              <a:rPr lang="sv-SE" dirty="0" smtClean="0"/>
              <a:t> sätt </a:t>
            </a:r>
            <a:r>
              <a:rPr lang="el-GR" dirty="0" smtClean="0">
                <a:ea typeface="Cambria Math"/>
                <a:cs typeface="Calibri"/>
              </a:rPr>
              <a:t>λ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/>
              <a:t> = 22,75</a:t>
            </a:r>
          </a:p>
          <a:p>
            <a:pPr marL="514350" indent="-514350">
              <a:buNone/>
            </a:pPr>
            <a:r>
              <a:rPr lang="sv-SE" dirty="0" smtClean="0"/>
              <a:t>	och </a:t>
            </a:r>
            <a:r>
              <a:rPr lang="sv-SE" dirty="0" err="1" smtClean="0"/>
              <a:t>Poissonapproximera</a:t>
            </a:r>
            <a:r>
              <a:rPr lang="sv-SE" dirty="0" smtClean="0"/>
              <a:t>!</a:t>
            </a:r>
          </a:p>
        </p:txBody>
      </p:sp>
      <p:graphicFrame>
        <p:nvGraphicFramePr>
          <p:cNvPr id="320514" name="Object 2"/>
          <p:cNvGraphicFramePr>
            <a:graphicFrameLocks noChangeAspect="1"/>
          </p:cNvGraphicFramePr>
          <p:nvPr/>
        </p:nvGraphicFramePr>
        <p:xfrm>
          <a:off x="918294" y="3635896"/>
          <a:ext cx="5607050" cy="1911350"/>
        </p:xfrm>
        <a:graphic>
          <a:graphicData uri="http://schemas.openxmlformats.org/presentationml/2006/ole">
            <p:oleObj spid="_x0000_s65538" name="Ekvation" r:id="rId3" imgW="2336760" imgH="78732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Komboövning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i="1" dirty="0" err="1" smtClean="0"/>
              <a:t>Y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(1000;0,02275)</a:t>
            </a:r>
          </a:p>
          <a:p>
            <a:pPr marL="0" indent="0">
              <a:buNone/>
            </a:pPr>
            <a:endParaRPr lang="sv-SE" sz="2000" i="1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sv-SE" u="sng" dirty="0" smtClean="0"/>
              <a:t>Beräkna P(</a:t>
            </a:r>
            <a:r>
              <a:rPr lang="sv-SE" i="1" u="sng" dirty="0" smtClean="0"/>
              <a:t>Y</a:t>
            </a:r>
            <a:r>
              <a:rPr lang="sv-SE" u="sng" dirty="0" smtClean="0"/>
              <a:t> ≤ 19)</a:t>
            </a:r>
          </a:p>
          <a:p>
            <a:pPr marL="514350" indent="-514350">
              <a:buNone/>
            </a:pPr>
            <a:r>
              <a:rPr lang="sv-SE" dirty="0" smtClean="0"/>
              <a:t>	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Alt 2.</a:t>
            </a:r>
          </a:p>
          <a:p>
            <a:pPr marL="514350" indent="-514350">
              <a:buNone/>
            </a:pPr>
            <a:r>
              <a:rPr lang="sv-SE" dirty="0" smtClean="0"/>
              <a:t>	n är stort</a:t>
            </a:r>
          </a:p>
          <a:p>
            <a:pPr marL="514350" indent="-514350">
              <a:buNone/>
            </a:pPr>
            <a:r>
              <a:rPr lang="sv-SE" dirty="0" smtClean="0">
                <a:latin typeface="Cambria Math"/>
                <a:ea typeface="Cambria Math"/>
              </a:rPr>
              <a:t>	⇒</a:t>
            </a:r>
            <a:r>
              <a:rPr lang="sv-SE" dirty="0" smtClean="0"/>
              <a:t> sätt	</a:t>
            </a:r>
            <a:r>
              <a:rPr lang="el-GR" dirty="0" smtClean="0">
                <a:ea typeface="Cambria Math"/>
                <a:cs typeface="Calibri"/>
              </a:rPr>
              <a:t>μ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/>
              <a:t> = 22,75</a:t>
            </a:r>
          </a:p>
          <a:p>
            <a:pPr marL="514350" indent="-514350">
              <a:buNone/>
            </a:pPr>
            <a:r>
              <a:rPr lang="sv-SE" dirty="0" smtClean="0"/>
              <a:t>			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= </a:t>
            </a:r>
            <a:r>
              <a:rPr lang="sv-SE" i="1" dirty="0" err="1" smtClean="0"/>
              <a:t>np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 = 22,23</a:t>
            </a:r>
          </a:p>
          <a:p>
            <a:pPr marL="514350" indent="-514350">
              <a:buNone/>
            </a:pPr>
            <a:r>
              <a:rPr lang="sv-SE" dirty="0" smtClean="0"/>
              <a:t>	och Normalapproximera!</a:t>
            </a:r>
          </a:p>
          <a:p>
            <a:pPr marL="514350" indent="-514350">
              <a:buNone/>
            </a:pPr>
            <a:endParaRPr lang="sv-SE" sz="1400" dirty="0" smtClean="0"/>
          </a:p>
          <a:p>
            <a:pPr marL="514350" indent="-514350">
              <a:buNone/>
            </a:pPr>
            <a:r>
              <a:rPr lang="sv-SE" u="sng" dirty="0" smtClean="0"/>
              <a:t>Jämförelse:</a:t>
            </a:r>
          </a:p>
          <a:p>
            <a:pPr marL="514350" indent="-51435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Exakt:	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Poisson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:	Normal:</a:t>
            </a:r>
          </a:p>
          <a:p>
            <a:pPr marL="514350" indent="-51435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0,2509	0,2538	0,2453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Exponentialfördelningen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smtClean="0"/>
              <a:t>X</a:t>
            </a:r>
            <a:r>
              <a:rPr lang="sv-SE" dirty="0" smtClean="0"/>
              <a:t> är </a:t>
            </a:r>
            <a:r>
              <a:rPr lang="sv-SE" dirty="0" err="1" smtClean="0"/>
              <a:t>Poissonfördelad</a:t>
            </a:r>
            <a:r>
              <a:rPr lang="sv-SE" dirty="0" smtClean="0"/>
              <a:t> med parameter </a:t>
            </a:r>
            <a:r>
              <a:rPr lang="el-GR" dirty="0" smtClean="0"/>
              <a:t>λ</a:t>
            </a:r>
            <a:r>
              <a:rPr lang="sv-SE" dirty="0" smtClean="0"/>
              <a:t> så förväntar man sig i snitt  </a:t>
            </a:r>
            <a:r>
              <a:rPr lang="el-GR" dirty="0" smtClean="0"/>
              <a:t>λ</a:t>
            </a:r>
            <a:r>
              <a:rPr lang="sv-SE" dirty="0" smtClean="0"/>
              <a:t> observationer (lyckade utfall) per tidsenhet.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Y</a:t>
            </a:r>
            <a:r>
              <a:rPr lang="sv-SE" dirty="0" smtClean="0"/>
              <a:t> = ”tiden mellan varje observation”.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Hur är Y fördelad?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är den förväntade tiden mellan varje observation?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Variansen?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Exponentialfördelningen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Fördelningen för </a:t>
            </a:r>
            <a:r>
              <a:rPr lang="sv-SE" i="1" dirty="0" smtClean="0"/>
              <a:t>Y</a:t>
            </a:r>
            <a:r>
              <a:rPr lang="sv-SE" dirty="0" smtClean="0"/>
              <a:t> kallas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exponen-tialfördelningen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skriver </a:t>
            </a:r>
            <a:r>
              <a:rPr lang="sv-SE" i="1" dirty="0" err="1" smtClean="0"/>
              <a:t>Y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Exp</a:t>
            </a:r>
            <a:r>
              <a:rPr lang="sv-SE" dirty="0" smtClean="0"/>
              <a:t>(1/</a:t>
            </a:r>
            <a:r>
              <a:rPr lang="el-GR" dirty="0" smtClean="0"/>
              <a:t>λ</a:t>
            </a:r>
            <a:r>
              <a:rPr lang="sv-SE" dirty="0" smtClean="0"/>
              <a:t>) alt. </a:t>
            </a:r>
            <a:r>
              <a:rPr lang="sv-SE" i="1" dirty="0" err="1" smtClean="0"/>
              <a:t>Exp</a:t>
            </a:r>
            <a:r>
              <a:rPr lang="sv-SE" dirty="0" smtClean="0"/>
              <a:t>(</a:t>
            </a:r>
            <a:r>
              <a:rPr lang="el-GR" dirty="0" smtClean="0"/>
              <a:t>λ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Täthetsfunktion: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el-GR" dirty="0" smtClean="0"/>
              <a:t>λ·</a:t>
            </a:r>
            <a:r>
              <a:rPr lang="sv-SE" i="1" dirty="0" smtClean="0"/>
              <a:t>e</a:t>
            </a:r>
            <a:r>
              <a:rPr lang="sv-SE" baseline="30000" dirty="0" smtClean="0"/>
              <a:t>-</a:t>
            </a:r>
            <a:r>
              <a:rPr lang="el-GR" baseline="30000" dirty="0" smtClean="0"/>
              <a:t>λ</a:t>
            </a:r>
            <a:r>
              <a:rPr lang="sv-SE" i="1" baseline="30000" dirty="0" smtClean="0"/>
              <a:t>y</a:t>
            </a:r>
            <a:r>
              <a:rPr lang="sv-SE" dirty="0" smtClean="0"/>
              <a:t>, </a:t>
            </a:r>
            <a:r>
              <a:rPr lang="sv-SE" i="1" dirty="0" smtClean="0"/>
              <a:t>y</a:t>
            </a:r>
            <a:r>
              <a:rPr lang="sv-SE" dirty="0" smtClean="0"/>
              <a:t> ≥ 0</a:t>
            </a:r>
          </a:p>
          <a:p>
            <a:pPr marL="0" indent="0">
              <a:buNone/>
            </a:pPr>
            <a:r>
              <a:rPr lang="sv-SE" dirty="0" smtClean="0"/>
              <a:t>Fördelningsfunktion: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 ≤ </a:t>
            </a:r>
            <a:r>
              <a:rPr lang="sv-SE" i="1" dirty="0" smtClean="0"/>
              <a:t>y</a:t>
            </a:r>
            <a:r>
              <a:rPr lang="sv-SE" dirty="0" smtClean="0"/>
              <a:t>) = 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1 – </a:t>
            </a:r>
            <a:r>
              <a:rPr lang="sv-SE" i="1" dirty="0" smtClean="0"/>
              <a:t>e</a:t>
            </a:r>
            <a:r>
              <a:rPr lang="sv-SE" baseline="30000" dirty="0" smtClean="0"/>
              <a:t>-</a:t>
            </a:r>
            <a:r>
              <a:rPr lang="el-GR" baseline="30000" dirty="0" smtClean="0"/>
              <a:t>λ</a:t>
            </a:r>
            <a:r>
              <a:rPr lang="sv-SE" i="1" baseline="30000" dirty="0" smtClean="0"/>
              <a:t>y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Väntevärde: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1/</a:t>
            </a:r>
            <a:r>
              <a:rPr lang="el-GR" dirty="0" smtClean="0"/>
              <a:t>λ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 = 1/</a:t>
            </a:r>
            <a:r>
              <a:rPr lang="el-GR" dirty="0" smtClean="0"/>
              <a:t>λ</a:t>
            </a:r>
            <a:r>
              <a:rPr lang="sv-SE" baseline="30000" dirty="0" smtClean="0"/>
              <a:t>2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Exponentialfördelningen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Ibland sätter man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= 1/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λ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och skriver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  <a:latin typeface="Cambria Math"/>
                <a:ea typeface="Cambria Math"/>
              </a:rPr>
              <a:t>~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Exp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):</a:t>
            </a:r>
          </a:p>
          <a:p>
            <a:pPr marL="0" indent="0">
              <a:buNone/>
            </a:pP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Täthetsfunktion:</a:t>
            </a: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f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-1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·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baseline="30000" dirty="0" err="1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sv-SE" i="1" baseline="30000" dirty="0" err="1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el-GR" baseline="30000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≥ 0</a:t>
            </a:r>
          </a:p>
          <a:p>
            <a:pPr marL="0" indent="0">
              <a:buNone/>
            </a:pPr>
            <a:endParaRPr lang="sv-SE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Väntevärde: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Varians:	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θ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ν</a:t>
            </a:r>
            <a:r>
              <a:rPr lang="sv-SE" dirty="0" smtClean="0"/>
              <a:t> stycken oberoende lika fördelade (</a:t>
            </a:r>
            <a:r>
              <a:rPr lang="sv-SE" dirty="0" err="1" smtClean="0"/>
              <a:t>olf</a:t>
            </a:r>
            <a:r>
              <a:rPr lang="sv-SE" dirty="0" smtClean="0"/>
              <a:t> eller </a:t>
            </a:r>
            <a:r>
              <a:rPr lang="sv-SE" dirty="0" err="1" smtClean="0"/>
              <a:t>iid</a:t>
            </a:r>
            <a:r>
              <a:rPr lang="sv-SE" dirty="0" smtClean="0"/>
              <a:t>) s.v.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smtClean="0"/>
              <a:t>X</a:t>
            </a:r>
            <a:r>
              <a:rPr lang="el-GR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r>
              <a:rPr lang="sv-SE" dirty="0" smtClean="0"/>
              <a:t>Alla är normalfördelade med väntevärde </a:t>
            </a:r>
            <a:r>
              <a:rPr lang="el-GR" dirty="0" smtClean="0"/>
              <a:t>μ</a:t>
            </a:r>
            <a:r>
              <a:rPr lang="sv-SE" dirty="0" smtClean="0"/>
              <a:t> och varians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Bilda standardiserade s.v.: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Kvadrera dessa: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Väntevärde: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i="1" baseline="-25000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0</a:t>
            </a:r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Varians:		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Y</a:t>
            </a:r>
            <a:r>
              <a:rPr lang="sv-SE" i="1" baseline="-25000" dirty="0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= 1</a:t>
            </a:r>
          </a:p>
        </p:txBody>
      </p:sp>
      <p:graphicFrame>
        <p:nvGraphicFramePr>
          <p:cNvPr id="322562" name="Object 2"/>
          <p:cNvGraphicFramePr>
            <a:graphicFrameLocks noChangeAspect="1"/>
          </p:cNvGraphicFramePr>
          <p:nvPr/>
        </p:nvGraphicFramePr>
        <p:xfrm>
          <a:off x="4838848" y="4336405"/>
          <a:ext cx="1614488" cy="955675"/>
        </p:xfrm>
        <a:graphic>
          <a:graphicData uri="http://schemas.openxmlformats.org/presentationml/2006/ole">
            <p:oleObj spid="_x0000_s66562" name="Ekvation" r:id="rId3" imgW="672840" imgH="393480" progId="Equation.3">
              <p:embed/>
            </p:oleObj>
          </a:graphicData>
        </a:graphic>
      </p:graphicFrame>
      <p:graphicFrame>
        <p:nvGraphicFramePr>
          <p:cNvPr id="322563" name="Object 3"/>
          <p:cNvGraphicFramePr>
            <a:graphicFrameLocks noChangeAspect="1"/>
          </p:cNvGraphicFramePr>
          <p:nvPr/>
        </p:nvGraphicFramePr>
        <p:xfrm>
          <a:off x="3212976" y="5430138"/>
          <a:ext cx="2071688" cy="1047750"/>
        </p:xfrm>
        <a:graphic>
          <a:graphicData uri="http://schemas.openxmlformats.org/presentationml/2006/ole">
            <p:oleObj spid="_x0000_s66563" name="Ekvation" r:id="rId4" imgW="8632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Summera: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smtClean="0"/>
              <a:t>Q</a:t>
            </a:r>
            <a:r>
              <a:rPr lang="sv-SE" dirty="0" smtClean="0"/>
              <a:t> (eller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är då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50000"/>
                  </a:schemeClr>
                </a:solidFill>
              </a:rPr>
              <a:t>2 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fördelad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Läses oftast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chi-två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skriver att </a:t>
            </a:r>
            <a:r>
              <a:rPr lang="sv-SE" i="1" dirty="0" smtClean="0"/>
              <a:t>Q </a:t>
            </a:r>
            <a:r>
              <a:rPr lang="sv-SE" dirty="0" smtClean="0">
                <a:latin typeface="Cambria Math"/>
                <a:ea typeface="Cambria Math"/>
              </a:rPr>
              <a:t>~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sv-SE" dirty="0" smtClean="0">
                <a:ea typeface="Cambria Math" pitchFamily="18" charset="0"/>
                <a:cs typeface="Times New Roman" pitchFamily="18" charset="0"/>
              </a:rPr>
              <a:t>kallas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  <a:ea typeface="Cambria Math" pitchFamily="18" charset="0"/>
                <a:cs typeface="Times New Roman" pitchFamily="18" charset="0"/>
              </a:rPr>
              <a:t>frihetsgrader</a:t>
            </a:r>
            <a:r>
              <a:rPr lang="sv-SE" dirty="0" smtClean="0">
                <a:ea typeface="Cambria Math" pitchFamily="18" charset="0"/>
                <a:cs typeface="Times New Roman" pitchFamily="18" charset="0"/>
              </a:rPr>
              <a:t> (</a:t>
            </a:r>
            <a:r>
              <a:rPr lang="sv-SE" i="1" dirty="0" err="1" smtClean="0">
                <a:ea typeface="Cambria Math" pitchFamily="18" charset="0"/>
                <a:cs typeface="Times New Roman" pitchFamily="18" charset="0"/>
              </a:rPr>
              <a:t>d.f</a:t>
            </a:r>
            <a:r>
              <a:rPr lang="sv-SE" i="1" dirty="0" smtClean="0">
                <a:ea typeface="Cambria Math" pitchFamily="18" charset="0"/>
                <a:cs typeface="Times New Roman" pitchFamily="18" charset="0"/>
              </a:rPr>
              <a:t>., </a:t>
            </a:r>
            <a:r>
              <a:rPr lang="en-US" i="1" dirty="0" smtClean="0">
                <a:ea typeface="Cambria Math" pitchFamily="18" charset="0"/>
                <a:cs typeface="Times New Roman" pitchFamily="18" charset="0"/>
              </a:rPr>
              <a:t>degrees</a:t>
            </a:r>
            <a:r>
              <a:rPr lang="sv-SE" i="1" dirty="0" smtClean="0">
                <a:ea typeface="Cambria Math" pitchFamily="18" charset="0"/>
                <a:cs typeface="Times New Roman" pitchFamily="18" charset="0"/>
              </a:rPr>
              <a:t> of freedom</a:t>
            </a:r>
            <a:r>
              <a:rPr lang="sv-SE" dirty="0" smtClean="0"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Väntevärde: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Q</a:t>
            </a:r>
            <a:r>
              <a:rPr lang="sv-SE" dirty="0" smtClean="0"/>
              <a:t>) = 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endParaRPr lang="sv-SE" i="1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Q</a:t>
            </a:r>
            <a:r>
              <a:rPr lang="sv-SE" dirty="0" smtClean="0"/>
              <a:t>) = 2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endParaRPr lang="sv-SE" i="1" dirty="0" smtClean="0"/>
          </a:p>
        </p:txBody>
      </p:sp>
      <p:graphicFrame>
        <p:nvGraphicFramePr>
          <p:cNvPr id="323586" name="Object 2"/>
          <p:cNvGraphicFramePr>
            <a:graphicFrameLocks noChangeAspect="1"/>
          </p:cNvGraphicFramePr>
          <p:nvPr/>
        </p:nvGraphicFramePr>
        <p:xfrm>
          <a:off x="2492896" y="1955204"/>
          <a:ext cx="1554162" cy="1047750"/>
        </p:xfrm>
        <a:graphic>
          <a:graphicData uri="http://schemas.openxmlformats.org/presentationml/2006/ole">
            <p:oleObj spid="_x0000_s67586" name="Ekvation" r:id="rId3" imgW="6476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Z </a:t>
            </a:r>
            <a:r>
              <a:rPr lang="sv-SE" dirty="0" smtClean="0">
                <a:latin typeface="Cambria Math"/>
                <a:ea typeface="Cambria Math"/>
              </a:rPr>
              <a:t>~</a:t>
            </a:r>
            <a:r>
              <a:rPr lang="sv-SE" dirty="0" smtClean="0">
                <a:ea typeface="Cambria Math"/>
              </a:rPr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Q </a:t>
            </a:r>
            <a:r>
              <a:rPr lang="sv-SE" dirty="0" smtClean="0">
                <a:latin typeface="Cambria Math"/>
                <a:ea typeface="Cambria Math"/>
              </a:rPr>
              <a:t>~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dirty="0" smtClean="0"/>
              <a:t>Bilda 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-fördelad med </a:t>
            </a:r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frihetsgrader.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Kallas också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Student’s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t-distribution.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Används inom </a:t>
            </a:r>
            <a:r>
              <a:rPr lang="sv-SE" dirty="0" err="1" smtClean="0"/>
              <a:t>inferensteorin</a:t>
            </a:r>
            <a:r>
              <a:rPr lang="sv-SE" dirty="0" smtClean="0"/>
              <a:t> (SG2).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324610" name="Object 2"/>
          <p:cNvGraphicFramePr>
            <a:graphicFrameLocks noChangeAspect="1"/>
          </p:cNvGraphicFramePr>
          <p:nvPr/>
        </p:nvGraphicFramePr>
        <p:xfrm>
          <a:off x="1484635" y="3596258"/>
          <a:ext cx="1584325" cy="1047750"/>
        </p:xfrm>
        <a:graphic>
          <a:graphicData uri="http://schemas.openxmlformats.org/presentationml/2006/ole">
            <p:oleObj spid="_x0000_s68610" name="Ekvation" r:id="rId3" imgW="6602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 och t-fördelningarna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Observera att tabeller för </a:t>
            </a:r>
            <a:r>
              <a:rPr lang="el-GR" sz="2800" dirty="0" smtClean="0"/>
              <a:t>χ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- och </a:t>
            </a:r>
            <a:r>
              <a:rPr lang="sv-SE" sz="2800" i="1" dirty="0" smtClean="0"/>
              <a:t>t</a:t>
            </a:r>
            <a:r>
              <a:rPr lang="sv-SE" sz="2800" dirty="0" smtClean="0"/>
              <a:t>-fördelningarna typiskt är ”tvärtom”.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err="1" smtClean="0"/>
              <a:t>Isf</a:t>
            </a:r>
            <a:r>
              <a:rPr lang="sv-SE" sz="2800" dirty="0" smtClean="0"/>
              <a:t> att ange sannolikheten för något givet värde på variabeln, anger de vilket värde som ger den givna sannolikheten.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908720" y="51480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ktangel 6"/>
          <p:cNvSpPr/>
          <p:nvPr/>
        </p:nvSpPr>
        <p:spPr>
          <a:xfrm>
            <a:off x="2708920" y="5580112"/>
            <a:ext cx="8286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χ</a:t>
            </a:r>
            <a:r>
              <a:rPr lang="sv-SE" sz="2000" baseline="30000" dirty="0" smtClean="0"/>
              <a:t>2</a:t>
            </a:r>
            <a:r>
              <a:rPr lang="sv-SE" sz="2000" dirty="0" smtClean="0"/>
              <a:t>(</a:t>
            </a:r>
            <a:r>
              <a:rPr lang="el-GR" sz="2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ν</a:t>
            </a:r>
            <a:r>
              <a:rPr lang="sv-SE" sz="2000" dirty="0" smtClean="0"/>
              <a:t>)</a:t>
            </a:r>
            <a:endParaRPr lang="sv-SE" sz="2000" dirty="0"/>
          </a:p>
        </p:txBody>
      </p:sp>
      <p:sp>
        <p:nvSpPr>
          <p:cNvPr id="8" name="Rektangel 7"/>
          <p:cNvSpPr/>
          <p:nvPr/>
        </p:nvSpPr>
        <p:spPr>
          <a:xfrm>
            <a:off x="4365104" y="6620162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 smtClean="0"/>
              <a:t>Arean = 0,05</a:t>
            </a:r>
            <a:endParaRPr lang="sv-SE" sz="2000" dirty="0"/>
          </a:p>
        </p:txBody>
      </p:sp>
      <p:cxnSp>
        <p:nvCxnSpPr>
          <p:cNvPr id="10" name="Rak pil 9"/>
          <p:cNvCxnSpPr/>
          <p:nvPr/>
        </p:nvCxnSpPr>
        <p:spPr>
          <a:xfrm>
            <a:off x="4725144" y="696873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ktangel 13"/>
          <p:cNvSpPr/>
          <p:nvPr/>
        </p:nvSpPr>
        <p:spPr>
          <a:xfrm>
            <a:off x="2204864" y="7956376"/>
            <a:ext cx="3096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i="1" dirty="0" smtClean="0"/>
              <a:t>Vilket är värdet?</a:t>
            </a:r>
          </a:p>
          <a:p>
            <a:r>
              <a:rPr lang="sv-SE" sz="2000" i="1" dirty="0" smtClean="0"/>
              <a:t>Slå upp i tabell!</a:t>
            </a:r>
            <a:endParaRPr lang="sv-SE" sz="2000" i="1" dirty="0"/>
          </a:p>
        </p:txBody>
      </p:sp>
      <p:cxnSp>
        <p:nvCxnSpPr>
          <p:cNvPr id="15" name="Rak pil 14"/>
          <p:cNvCxnSpPr/>
          <p:nvPr/>
        </p:nvCxnSpPr>
        <p:spPr>
          <a:xfrm flipV="1">
            <a:off x="4124840" y="7668344"/>
            <a:ext cx="288032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F11 Repetition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i="1" dirty="0" smtClean="0"/>
              <a:t>Allt som följer har redan visats vid tidigare föreläsningar!</a:t>
            </a:r>
            <a:endParaRPr lang="sv-SE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räkneregel till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är s.v. och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 och </a:t>
            </a:r>
            <a:r>
              <a:rPr lang="sv-SE" sz="2800" i="1" dirty="0" smtClean="0"/>
              <a:t>c</a:t>
            </a:r>
            <a:r>
              <a:rPr lang="sv-SE" sz="2800" dirty="0" smtClean="0"/>
              <a:t> är konstanter.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	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c</a:t>
            </a:r>
            <a:r>
              <a:rPr lang="sv-SE" sz="2800" dirty="0" smtClean="0"/>
              <a:t>) = </a:t>
            </a:r>
            <a:r>
              <a:rPr lang="sv-SE" sz="2800" i="1" dirty="0" err="1" smtClean="0"/>
              <a:t>aE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err="1" smtClean="0"/>
              <a:t>bE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+ </a:t>
            </a:r>
            <a:r>
              <a:rPr lang="sv-SE" sz="2800" i="1" dirty="0" smtClean="0"/>
              <a:t>c</a:t>
            </a:r>
            <a:r>
              <a:rPr lang="sv-SE" sz="2800" dirty="0" smtClean="0"/>
              <a:t>	</a:t>
            </a:r>
          </a:p>
          <a:p>
            <a:pPr marL="355600" indent="-35560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	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err="1" smtClean="0">
                <a:solidFill>
                  <a:srgbClr val="C00000"/>
                </a:solidFill>
              </a:rPr>
              <a:t>aX</a:t>
            </a:r>
            <a:r>
              <a:rPr lang="sv-SE" sz="2800" b="1" dirty="0" smtClean="0">
                <a:solidFill>
                  <a:srgbClr val="C00000"/>
                </a:solidFill>
              </a:rPr>
              <a:t> + </a:t>
            </a:r>
            <a:r>
              <a:rPr lang="sv-SE" sz="2800" b="1" i="1" dirty="0" err="1" smtClean="0">
                <a:solidFill>
                  <a:srgbClr val="C00000"/>
                </a:solidFill>
              </a:rPr>
              <a:t>bY</a:t>
            </a:r>
            <a:r>
              <a:rPr lang="sv-SE" sz="2800" b="1" dirty="0" smtClean="0">
                <a:solidFill>
                  <a:srgbClr val="C00000"/>
                </a:solidFill>
              </a:rPr>
              <a:t> + </a:t>
            </a:r>
            <a:r>
              <a:rPr lang="sv-SE" sz="2800" b="1" i="1" dirty="0" smtClean="0">
                <a:solidFill>
                  <a:srgbClr val="C00000"/>
                </a:solidFill>
              </a:rPr>
              <a:t>c</a:t>
            </a:r>
            <a:r>
              <a:rPr lang="sv-SE" sz="2800" b="1" dirty="0" smtClean="0">
                <a:solidFill>
                  <a:srgbClr val="C00000"/>
                </a:solidFill>
              </a:rPr>
              <a:t>) = </a:t>
            </a:r>
            <a:r>
              <a:rPr lang="sv-SE" sz="2800" b="1" i="1" dirty="0" smtClean="0">
                <a:solidFill>
                  <a:srgbClr val="C00000"/>
                </a:solidFill>
              </a:rPr>
              <a:t>a</a:t>
            </a:r>
            <a:r>
              <a:rPr lang="sv-SE" sz="2800" b="1" baseline="30000" dirty="0" smtClean="0">
                <a:solidFill>
                  <a:srgbClr val="C00000"/>
                </a:solidFill>
              </a:rPr>
              <a:t>2</a:t>
            </a:r>
            <a:r>
              <a:rPr lang="sv-SE" sz="2800" b="1" i="1" dirty="0" smtClean="0">
                <a:solidFill>
                  <a:srgbClr val="C00000"/>
                </a:solidFill>
              </a:rPr>
              <a:t>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X</a:t>
            </a:r>
            <a:r>
              <a:rPr lang="sv-SE" sz="2800" b="1" dirty="0" smtClean="0">
                <a:solidFill>
                  <a:srgbClr val="C00000"/>
                </a:solidFill>
              </a:rPr>
              <a:t>) + </a:t>
            </a:r>
            <a:r>
              <a:rPr lang="sv-SE" sz="2800" b="1" i="1" dirty="0" smtClean="0">
                <a:solidFill>
                  <a:srgbClr val="C00000"/>
                </a:solidFill>
              </a:rPr>
              <a:t>b</a:t>
            </a:r>
            <a:r>
              <a:rPr lang="sv-SE" sz="2800" b="1" baseline="30000" dirty="0" smtClean="0">
                <a:solidFill>
                  <a:srgbClr val="C00000"/>
                </a:solidFill>
              </a:rPr>
              <a:t>2</a:t>
            </a:r>
            <a:r>
              <a:rPr lang="sv-SE" sz="2800" b="1" i="1" dirty="0" smtClean="0">
                <a:solidFill>
                  <a:srgbClr val="C00000"/>
                </a:solidFill>
              </a:rPr>
              <a:t>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Y</a:t>
            </a:r>
            <a:r>
              <a:rPr lang="sv-SE" sz="2800" b="1" dirty="0" smtClean="0">
                <a:solidFill>
                  <a:srgbClr val="C00000"/>
                </a:solidFill>
              </a:rPr>
              <a:t>)</a:t>
            </a:r>
          </a:p>
          <a:p>
            <a:pPr marL="355600" indent="-355600">
              <a:buNone/>
            </a:pPr>
            <a:r>
              <a:rPr lang="sv-SE" sz="2800" b="1" dirty="0" smtClean="0">
                <a:solidFill>
                  <a:srgbClr val="C00000"/>
                </a:solidFill>
              </a:rPr>
              <a:t>				+ 2</a:t>
            </a:r>
            <a:r>
              <a:rPr lang="sv-SE" sz="2800" b="1" i="1" dirty="0" smtClean="0">
                <a:solidFill>
                  <a:srgbClr val="C00000"/>
                </a:solidFill>
              </a:rPr>
              <a:t>abCov</a:t>
            </a:r>
            <a:r>
              <a:rPr lang="sv-SE" sz="2800" b="1" dirty="0" smtClean="0">
                <a:solidFill>
                  <a:srgbClr val="C00000"/>
                </a:solidFill>
              </a:rPr>
              <a:t>(</a:t>
            </a:r>
            <a:r>
              <a:rPr lang="sv-SE" sz="2800" b="1" i="1" dirty="0" smtClean="0">
                <a:solidFill>
                  <a:srgbClr val="C00000"/>
                </a:solidFill>
              </a:rPr>
              <a:t>X</a:t>
            </a:r>
            <a:r>
              <a:rPr lang="sv-SE" sz="2800" b="1" dirty="0" smtClean="0">
                <a:solidFill>
                  <a:srgbClr val="C00000"/>
                </a:solidFill>
              </a:rPr>
              <a:t>,</a:t>
            </a:r>
            <a:r>
              <a:rPr lang="sv-SE" sz="2800" b="1" i="1" dirty="0" smtClean="0">
                <a:solidFill>
                  <a:srgbClr val="C00000"/>
                </a:solidFill>
              </a:rPr>
              <a:t>Y</a:t>
            </a:r>
            <a:r>
              <a:rPr lang="sv-SE" sz="2800" b="1" dirty="0" smtClean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sz="2800" i="1" dirty="0" smtClean="0"/>
              <a:t>Vad bidrar </a:t>
            </a:r>
            <a:r>
              <a:rPr lang="sv-SE" sz="2800" i="1" dirty="0" err="1" smtClean="0"/>
              <a:t>kovarianstermen</a:t>
            </a:r>
            <a:r>
              <a:rPr lang="sv-SE" sz="2800" i="1" dirty="0" smtClean="0"/>
              <a:t> med?</a:t>
            </a:r>
          </a:p>
          <a:p>
            <a:pPr marL="355600" indent="-355600"/>
            <a:r>
              <a:rPr lang="sv-SE" sz="2800" i="1" dirty="0" smtClean="0"/>
              <a:t>Om samvariationen är positiv så blir variansen större, varför?</a:t>
            </a:r>
          </a:p>
          <a:p>
            <a:pPr marL="355600" indent="-355600"/>
            <a:r>
              <a:rPr lang="sv-SE" sz="2800" i="1" dirty="0" smtClean="0"/>
              <a:t>Om samvariationen är negativ så blir variansen mindre, varför?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Vetenskapsteori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Några begrepp som behandlats: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Kunskapstyper</a:t>
            </a:r>
          </a:p>
          <a:p>
            <a:pPr lvl="1"/>
            <a:r>
              <a:rPr lang="sv-SE" dirty="0" err="1" smtClean="0"/>
              <a:t>Propositionell</a:t>
            </a:r>
            <a:r>
              <a:rPr lang="sv-SE" dirty="0" smtClean="0"/>
              <a:t> och icke </a:t>
            </a:r>
            <a:r>
              <a:rPr lang="sv-SE" dirty="0" err="1" smtClean="0"/>
              <a:t>proposi-tionell</a:t>
            </a:r>
            <a:r>
              <a:rPr lang="sv-SE" dirty="0" smtClean="0"/>
              <a:t> kunskap</a:t>
            </a:r>
          </a:p>
          <a:p>
            <a:r>
              <a:rPr lang="sv-SE" dirty="0" smtClean="0"/>
              <a:t>Sanning</a:t>
            </a:r>
          </a:p>
          <a:p>
            <a:pPr lvl="1"/>
            <a:r>
              <a:rPr lang="sv-SE" dirty="0" smtClean="0"/>
              <a:t>Korrespondensteori</a:t>
            </a:r>
          </a:p>
          <a:p>
            <a:pPr lvl="1"/>
            <a:r>
              <a:rPr lang="sv-SE" dirty="0" smtClean="0"/>
              <a:t>Koherensteori</a:t>
            </a:r>
          </a:p>
          <a:p>
            <a:pPr lvl="1"/>
            <a:r>
              <a:rPr lang="sv-SE" dirty="0" smtClean="0"/>
              <a:t>Pragmatism</a:t>
            </a:r>
          </a:p>
          <a:p>
            <a:endParaRPr lang="sv-SE" dirty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2900" y="7030144"/>
            <a:ext cx="6172200" cy="1214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Ett påstående måste vara sant för att vara kunskap.</a:t>
            </a:r>
            <a:endParaRPr kumimoji="0" lang="sv-S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Vetenskapsteori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Ännu några begrepp :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Epistemologi</a:t>
            </a:r>
          </a:p>
          <a:p>
            <a:pPr lvl="1"/>
            <a:r>
              <a:rPr lang="sv-SE" dirty="0" smtClean="0"/>
              <a:t>Vad vi veta och hur vet vi det?</a:t>
            </a:r>
          </a:p>
          <a:p>
            <a:pPr lvl="1"/>
            <a:r>
              <a:rPr lang="sv-SE" dirty="0" smtClean="0"/>
              <a:t>Rationalism</a:t>
            </a:r>
          </a:p>
          <a:p>
            <a:pPr lvl="1"/>
            <a:r>
              <a:rPr lang="sv-SE" dirty="0" smtClean="0"/>
              <a:t>Empirism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Vetenskaper kan delas in i</a:t>
            </a:r>
          </a:p>
          <a:p>
            <a:pPr lvl="1"/>
            <a:r>
              <a:rPr lang="sv-SE" dirty="0" smtClean="0"/>
              <a:t>Generaliserande</a:t>
            </a:r>
          </a:p>
          <a:p>
            <a:pPr lvl="1"/>
            <a:r>
              <a:rPr lang="sv-SE" dirty="0" err="1" smtClean="0"/>
              <a:t>Partikulariserande</a:t>
            </a:r>
            <a:endParaRPr lang="sv-SE" dirty="0" smtClean="0"/>
          </a:p>
          <a:p>
            <a:pPr marL="0" lvl="1" indent="0">
              <a:buNone/>
            </a:pPr>
            <a:endParaRPr lang="sv-SE" sz="1200" dirty="0" smtClean="0"/>
          </a:p>
          <a:p>
            <a:pPr marL="2241550" lvl="1"/>
            <a:r>
              <a:rPr lang="sv-SE" dirty="0" smtClean="0"/>
              <a:t>Formella</a:t>
            </a:r>
          </a:p>
          <a:p>
            <a:pPr marL="2241550" lvl="1"/>
            <a:r>
              <a:rPr lang="sv-SE" dirty="0" smtClean="0"/>
              <a:t>Empiriska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Vetenskapsteori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Vad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teori</a:t>
            </a:r>
            <a:r>
              <a:rPr lang="sv-SE" dirty="0" smtClean="0"/>
              <a:t>?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r>
              <a:rPr lang="sv-SE" sz="2800" dirty="0" smtClean="0"/>
              <a:t>Ska vara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generell</a:t>
            </a:r>
          </a:p>
          <a:p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Förklara</a:t>
            </a:r>
            <a:r>
              <a:rPr lang="sv-SE" sz="2800" dirty="0" smtClean="0"/>
              <a:t> så mycket som möjligt</a:t>
            </a:r>
          </a:p>
          <a:p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Förutsägelser</a:t>
            </a:r>
          </a:p>
          <a:p>
            <a:r>
              <a:rPr lang="sv-SE" sz="2800" dirty="0" smtClean="0"/>
              <a:t>Kunna ange 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riktlinjer</a:t>
            </a:r>
          </a:p>
          <a:p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Enkel</a:t>
            </a:r>
            <a:r>
              <a:rPr lang="sv-SE" sz="2800" dirty="0" smtClean="0"/>
              <a:t> (</a:t>
            </a:r>
            <a:r>
              <a:rPr lang="sv-SE" sz="2800" dirty="0" err="1" smtClean="0"/>
              <a:t>Occam’s</a:t>
            </a:r>
            <a:r>
              <a:rPr lang="sv-SE" sz="2800" dirty="0" smtClean="0"/>
              <a:t> </a:t>
            </a:r>
            <a:r>
              <a:rPr lang="sv-SE" sz="2800" dirty="0" err="1" smtClean="0"/>
              <a:t>razor</a:t>
            </a:r>
            <a:r>
              <a:rPr lang="sv-SE" sz="2800" dirty="0" smtClean="0"/>
              <a:t>)</a:t>
            </a:r>
          </a:p>
          <a:p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Objektiv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2987824"/>
            <a:ext cx="6172200" cy="1728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En teori är ett logiskt sammanhängande system av satser (påståenden) som beskriver </a:t>
            </a:r>
            <a:r>
              <a:rPr kumimoji="0" lang="sv-SE" sz="2400" b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relationer</a:t>
            </a: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mellan</a:t>
            </a:r>
            <a:r>
              <a:rPr kumimoji="0" lang="sv-SE" sz="24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väldefinierade </a:t>
            </a:r>
            <a:r>
              <a:rPr kumimoji="0" lang="sv-SE" sz="2400" b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objekt</a:t>
            </a:r>
            <a:r>
              <a:rPr kumimoji="0" lang="sv-SE" sz="24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el. begrepp samt </a:t>
            </a:r>
            <a:r>
              <a:rPr kumimoji="0" lang="sv-SE" sz="2400" b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tolkningar</a:t>
            </a:r>
            <a:r>
              <a:rPr kumimoji="0" lang="sv-SE" sz="24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av dessa relationer och objekt</a:t>
            </a:r>
            <a:endParaRPr kumimoji="0" lang="sv-SE" sz="24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Vetenskapsteori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Orsak och verkan –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Kausalitet</a:t>
            </a:r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dirty="0" smtClean="0"/>
              <a:t>Varför hände det?</a:t>
            </a:r>
          </a:p>
          <a:p>
            <a:r>
              <a:rPr lang="sv-SE" dirty="0" smtClean="0"/>
              <a:t>Kan vi styra utvecklingen?</a:t>
            </a:r>
          </a:p>
          <a:p>
            <a:r>
              <a:rPr lang="sv-SE" dirty="0" smtClean="0"/>
              <a:t>Objektivitetskrav – nödvändighet</a:t>
            </a:r>
          </a:p>
          <a:p>
            <a:endParaRPr lang="sv-SE" dirty="0" smtClean="0"/>
          </a:p>
          <a:p>
            <a:r>
              <a:rPr lang="sv-SE" dirty="0" smtClean="0"/>
              <a:t>Krav på verkliga orsaker</a:t>
            </a:r>
          </a:p>
          <a:p>
            <a:pPr lvl="1"/>
            <a:r>
              <a:rPr lang="sv-SE" dirty="0" smtClean="0"/>
              <a:t> </a:t>
            </a:r>
            <a:r>
              <a:rPr lang="sv-SE" dirty="0" err="1" smtClean="0"/>
              <a:t>Assymetri</a:t>
            </a:r>
            <a:r>
              <a:rPr lang="sv-SE" dirty="0" smtClean="0"/>
              <a:t> (</a:t>
            </a:r>
            <a:r>
              <a:rPr lang="sv-SE" i="1" dirty="0" smtClean="0"/>
              <a:t>A</a:t>
            </a:r>
            <a:r>
              <a:rPr lang="sv-SE" dirty="0" smtClean="0"/>
              <a:t> påverkar </a:t>
            </a:r>
            <a:r>
              <a:rPr lang="sv-SE" i="1" dirty="0" smtClean="0"/>
              <a:t>B</a:t>
            </a:r>
            <a:r>
              <a:rPr lang="sv-SE" dirty="0" smtClean="0"/>
              <a:t> men inte tvärtom)</a:t>
            </a:r>
          </a:p>
          <a:p>
            <a:pPr lvl="1"/>
            <a:r>
              <a:rPr lang="sv-SE" dirty="0" smtClean="0"/>
              <a:t>Kontrollerbarhet  (vi kan ändra)</a:t>
            </a:r>
          </a:p>
          <a:p>
            <a:pPr lvl="1"/>
            <a:r>
              <a:rPr lang="sv-SE" dirty="0" smtClean="0"/>
              <a:t>Fördröjning i tid (orsak för verkan)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Modeller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32646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Något som representerar något annat för att hjälpa oss förstå</a:t>
            </a:r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dirty="0" smtClean="0"/>
              <a:t>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förenklad</a:t>
            </a:r>
            <a:r>
              <a:rPr lang="sv-SE" dirty="0" smtClean="0"/>
              <a:t> beskrivning</a:t>
            </a:r>
          </a:p>
          <a:p>
            <a:r>
              <a:rPr lang="sv-SE" dirty="0" smtClean="0"/>
              <a:t>Vi ersätter de relevanta aspekterna med symboler</a:t>
            </a:r>
          </a:p>
          <a:p>
            <a:endParaRPr lang="sv-SE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Deterministiska</a:t>
            </a:r>
            <a:r>
              <a:rPr lang="sv-SE" dirty="0" smtClean="0"/>
              <a:t> modeller</a:t>
            </a:r>
          </a:p>
          <a:p>
            <a:pPr marL="895350" lvl="1">
              <a:buNone/>
            </a:pPr>
            <a:r>
              <a:rPr lang="sv-SE" dirty="0" smtClean="0"/>
              <a:t>Ex. </a:t>
            </a:r>
            <a:r>
              <a:rPr lang="sv-SE" i="1" dirty="0" err="1" smtClean="0"/>
              <a:t>Tryck</a:t>
            </a:r>
            <a:r>
              <a:rPr lang="sv-SE" i="1" dirty="0" err="1" smtClean="0">
                <a:latin typeface="Calibri"/>
                <a:cs typeface="Calibri"/>
              </a:rPr>
              <a:t>·</a:t>
            </a:r>
            <a:r>
              <a:rPr lang="sv-SE" i="1" dirty="0" err="1" smtClean="0"/>
              <a:t>Volym</a:t>
            </a:r>
            <a:r>
              <a:rPr lang="sv-SE" i="1" dirty="0" smtClean="0"/>
              <a:t> = konstant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Stokastiska</a:t>
            </a:r>
            <a:r>
              <a:rPr lang="sv-SE" dirty="0" smtClean="0"/>
              <a:t> modeller</a:t>
            </a:r>
          </a:p>
          <a:p>
            <a:pPr marL="895350" lvl="1">
              <a:buNone/>
            </a:pPr>
            <a:r>
              <a:rPr lang="sv-SE" dirty="0" smtClean="0"/>
              <a:t>Ex. </a:t>
            </a:r>
            <a:r>
              <a:rPr lang="sv-SE" i="1" dirty="0" smtClean="0"/>
              <a:t>Observation = Sant värde + mätfel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Modeller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Några inledande begrepp:</a:t>
            </a:r>
          </a:p>
          <a:p>
            <a:r>
              <a:rPr lang="sv-SE" dirty="0" smtClean="0"/>
              <a:t>Population och urval (objekt och uppsättning observationer)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Variabler (uppmätta egenskaper)</a:t>
            </a:r>
          </a:p>
          <a:p>
            <a:pPr lvl="1"/>
            <a:r>
              <a:rPr lang="sv-SE" dirty="0" smtClean="0"/>
              <a:t>Typer och skalor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764704" y="5443304"/>
          <a:ext cx="561662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  <a:gridCol w="1404156"/>
                <a:gridCol w="1404156"/>
              </a:tblGrid>
              <a:tr h="370840"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Variabeltyp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Skaltyp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Diskret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Kontinuerlig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Kvalitativ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Intervall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Kvantitativ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Kvot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Lite mängdlära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/>
            <a:r>
              <a:rPr lang="sv-SE" i="1" dirty="0" smtClean="0"/>
              <a:t>e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e</a:t>
            </a:r>
            <a:r>
              <a:rPr lang="sv-SE" baseline="-25000" dirty="0" smtClean="0"/>
              <a:t>2</a:t>
            </a:r>
            <a:r>
              <a:rPr lang="sv-SE" dirty="0" smtClean="0"/>
              <a:t>, osv.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element</a:t>
            </a:r>
          </a:p>
          <a:p>
            <a:pPr marL="355600" indent="-355600">
              <a:buNone/>
            </a:pPr>
            <a:endParaRPr lang="sv-SE" sz="12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55600" indent="-355600"/>
            <a:r>
              <a:rPr lang="sv-SE" i="1" dirty="0" smtClean="0"/>
              <a:t>A, B, </a:t>
            </a:r>
            <a:r>
              <a:rPr lang="el-GR" dirty="0" smtClean="0"/>
              <a:t>Ω</a:t>
            </a:r>
            <a:r>
              <a:rPr lang="sv-SE" dirty="0" smtClean="0"/>
              <a:t> osv. betecknar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mängder</a:t>
            </a:r>
            <a:r>
              <a:rPr lang="sv-SE" dirty="0" smtClean="0"/>
              <a:t> av element. </a:t>
            </a:r>
            <a:r>
              <a:rPr lang="sv-SE" i="1" dirty="0" smtClean="0"/>
              <a:t>A</a:t>
            </a:r>
            <a:r>
              <a:rPr lang="sv-SE" dirty="0" smtClean="0"/>
              <a:t> = {1,2}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tillhör </a:t>
            </a:r>
            <a:r>
              <a:rPr lang="sv-SE" i="1" dirty="0" smtClean="0"/>
              <a:t>A</a:t>
            </a:r>
            <a:r>
              <a:rPr lang="sv-SE" dirty="0" smtClean="0"/>
              <a:t> skrivs </a:t>
            </a:r>
            <a:r>
              <a:rPr lang="sv-SE" i="1" dirty="0" err="1" smtClean="0"/>
              <a:t>e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</a:t>
            </a:r>
            <a:r>
              <a:rPr lang="sv-SE" i="1" dirty="0" smtClean="0"/>
              <a:t>A</a:t>
            </a:r>
            <a:r>
              <a:rPr lang="sv-SE" dirty="0" smtClean="0"/>
              <a:t>; 1 </a:t>
            </a:r>
            <a:r>
              <a:rPr lang="el-GR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{1,2}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Delmängd</a:t>
            </a:r>
            <a:r>
              <a:rPr lang="sv-SE" dirty="0" smtClean="0"/>
              <a:t>: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⊆</a:t>
            </a:r>
            <a:r>
              <a:rPr lang="sv-SE" dirty="0" smtClean="0">
                <a:ea typeface="Cambria Math"/>
              </a:rPr>
              <a:t> </a:t>
            </a:r>
            <a:r>
              <a:rPr lang="sv-SE" i="1" dirty="0" smtClean="0">
                <a:ea typeface="Cambria Math"/>
              </a:rPr>
              <a:t>B</a:t>
            </a:r>
            <a:r>
              <a:rPr lang="sv-SE" dirty="0" smtClean="0">
                <a:ea typeface="Cambria Math"/>
              </a:rPr>
              <a:t> allmän </a:t>
            </a:r>
            <a:r>
              <a:rPr lang="sv-SE" dirty="0" err="1" smtClean="0">
                <a:ea typeface="Cambria Math"/>
              </a:rPr>
              <a:t>del-mängd</a:t>
            </a:r>
            <a:r>
              <a:rPr lang="sv-SE" dirty="0" smtClean="0">
                <a:ea typeface="Cambria Math"/>
              </a:rPr>
              <a:t>; strikt delmängd </a:t>
            </a:r>
            <a:r>
              <a:rPr lang="sv-SE" i="1" dirty="0" smtClean="0">
                <a:ea typeface="Cambria Math"/>
              </a:rPr>
              <a:t>A</a:t>
            </a:r>
            <a:r>
              <a:rPr lang="sv-SE" dirty="0" smtClean="0">
                <a:ea typeface="Cambria Math"/>
              </a:rPr>
              <a:t>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>
                <a:ea typeface="Cambria Math"/>
              </a:rPr>
              <a:t> </a:t>
            </a:r>
            <a:r>
              <a:rPr lang="sv-SE" i="1" dirty="0" smtClean="0">
                <a:ea typeface="Cambria Math"/>
              </a:rPr>
              <a:t>B</a:t>
            </a:r>
            <a:r>
              <a:rPr lang="sv-SE" dirty="0" smtClean="0">
                <a:ea typeface="Cambria Math"/>
              </a:rPr>
              <a:t> </a:t>
            </a:r>
          </a:p>
          <a:p>
            <a:pPr marL="355600" indent="-355600">
              <a:buNone/>
            </a:pPr>
            <a:endParaRPr lang="sv-SE" sz="1200" dirty="0" smtClean="0">
              <a:ea typeface="Cambria Math"/>
            </a:endParaRP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Komplementet</a:t>
            </a:r>
            <a:r>
              <a:rPr lang="sv-SE" dirty="0" smtClean="0"/>
              <a:t> till en mängd är motsatsen; </a:t>
            </a:r>
            <a:r>
              <a:rPr lang="sv-SE" i="1" dirty="0" smtClean="0"/>
              <a:t>Ā</a:t>
            </a:r>
            <a:r>
              <a:rPr lang="sv-SE" dirty="0" smtClean="0"/>
              <a:t> ;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&gt;2)</a:t>
            </a:r>
            <a:r>
              <a:rPr lang="sv-SE" i="1" dirty="0" smtClean="0"/>
              <a:t> och 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≤2)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Lite mängdlära,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Unionen</a:t>
            </a:r>
            <a:r>
              <a:rPr lang="sv-SE" dirty="0" smtClean="0"/>
              <a:t> av mängder (och/eller);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Snittet</a:t>
            </a:r>
            <a:r>
              <a:rPr lang="sv-SE" dirty="0" smtClean="0"/>
              <a:t> av mängder (både och)    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Tomma mängden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∅ </a:t>
            </a:r>
            <a:r>
              <a:rPr lang="sv-SE" dirty="0" smtClean="0"/>
              <a:t>innehåller inget alls</a:t>
            </a:r>
            <a:r>
              <a:rPr lang="sv-SE" dirty="0" smtClean="0">
                <a:latin typeface="Cambria Math"/>
                <a:ea typeface="Cambria Math"/>
              </a:rPr>
              <a:t>.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dirty="0" smtClean="0"/>
              <a:t> (oförenliga) mängder om snittet är tomt;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= 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  <a:endParaRPr lang="sv-SE" dirty="0" smtClean="0">
              <a:ea typeface="Cambria Math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modeller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254452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Utfallsrummet </a:t>
            </a:r>
            <a:r>
              <a:rPr lang="el-GR" b="1" i="1" dirty="0" smtClean="0">
                <a:solidFill>
                  <a:schemeClr val="accent5">
                    <a:lumMod val="50000"/>
                  </a:schemeClr>
                </a:solidFill>
              </a:rPr>
              <a:t>Ω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/>
              <a:t>Vad kan hända? En fullständig beskrivning av alla tänkbara utfall.</a:t>
            </a:r>
          </a:p>
          <a:p>
            <a:pPr marL="0" indent="0">
              <a:buNone/>
            </a:pPr>
            <a:r>
              <a:rPr lang="sv-SE" dirty="0" smtClean="0"/>
              <a:t>En händelse är en delmängd till </a:t>
            </a:r>
            <a:r>
              <a:rPr lang="el-GR" dirty="0" smtClean="0"/>
              <a:t>Ω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⊆ </a:t>
            </a:r>
            <a:r>
              <a:rPr lang="el-GR" dirty="0" smtClean="0"/>
              <a:t>Ω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Sannolikhet</a:t>
            </a:r>
          </a:p>
          <a:p>
            <a:pPr marL="0" indent="0">
              <a:buNone/>
            </a:pPr>
            <a:r>
              <a:rPr lang="sv-SE" dirty="0" smtClean="0"/>
              <a:t>Varje händelse </a:t>
            </a:r>
            <a:r>
              <a:rPr lang="sv-SE" i="1" dirty="0" smtClean="0"/>
              <a:t>A</a:t>
            </a:r>
            <a:r>
              <a:rPr lang="sv-SE" dirty="0" smtClean="0"/>
              <a:t> tillskrivs ett numeriskt värde, sannolikheten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En kvantifiering av hur troligt det är att det ska hända.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Tolkning av sannolikhet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Frekventistisk</a:t>
            </a: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n</a:t>
            </a:r>
            <a:r>
              <a:rPr lang="sv-SE" i="1" baseline="-25000" dirty="0" err="1" smtClean="0"/>
              <a:t>A</a:t>
            </a:r>
            <a:r>
              <a:rPr lang="sv-SE" i="1" baseline="-25000" dirty="0" smtClean="0"/>
              <a:t> </a:t>
            </a:r>
            <a:r>
              <a:rPr lang="sv-SE" dirty="0" smtClean="0"/>
              <a:t>/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 då 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→</a:t>
            </a:r>
            <a:r>
              <a:rPr lang="sv-SE" dirty="0" smtClean="0"/>
              <a:t> </a:t>
            </a:r>
            <a:r>
              <a:rPr lang="sv-SE" dirty="0" smtClean="0">
                <a:latin typeface="Cambria Math" pitchFamily="18" charset="0"/>
                <a:ea typeface="Cambria Math" pitchFamily="18" charset="0"/>
              </a:rPr>
              <a:t>∞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Klassisk</a:t>
            </a: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dirty="0" smtClean="0"/>
              <a:t> antal(</a:t>
            </a:r>
            <a:r>
              <a:rPr lang="sv-SE" i="1" dirty="0" smtClean="0"/>
              <a:t>A</a:t>
            </a:r>
            <a:r>
              <a:rPr lang="sv-SE" dirty="0" smtClean="0"/>
              <a:t>) / antal(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	storlek(</a:t>
            </a:r>
            <a:r>
              <a:rPr lang="sv-SE" i="1" dirty="0" smtClean="0"/>
              <a:t>A</a:t>
            </a:r>
            <a:r>
              <a:rPr lang="sv-SE" dirty="0" smtClean="0"/>
              <a:t>) / storlek(</a:t>
            </a:r>
            <a:r>
              <a:rPr lang="el-GR" dirty="0" smtClean="0"/>
              <a:t>Ω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Subjektiv (personlig)</a:t>
            </a:r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smtClean="0"/>
              <a:t>insats</a:t>
            </a:r>
            <a:r>
              <a:rPr lang="sv-SE" dirty="0" smtClean="0"/>
              <a:t>/</a:t>
            </a:r>
            <a:r>
              <a:rPr lang="sv-SE" i="1" dirty="0" smtClean="0"/>
              <a:t>total vinst </a:t>
            </a: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  <a:p>
            <a:pPr marL="0" indent="0">
              <a:buNone/>
            </a:pPr>
            <a:endParaRPr lang="sv-SE" dirty="0" smtClean="0"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Binomialfördelningen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skriver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 el. </a:t>
            </a:r>
            <a:r>
              <a:rPr lang="sv-SE" i="1" dirty="0" smtClean="0"/>
              <a:t>X</a:t>
            </a:r>
            <a:r>
              <a:rPr lang="el-GR" dirty="0" smtClean="0">
                <a:latin typeface="Cambria Math"/>
                <a:ea typeface="Cambria Math"/>
              </a:rPr>
              <a:t> ∈ </a:t>
            </a:r>
            <a:r>
              <a:rPr lang="sv-SE" i="1" dirty="0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Frekvensfunktion: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= 0,1 ,…,</a:t>
            </a:r>
            <a:r>
              <a:rPr lang="sv-SE" i="1" dirty="0" smtClean="0"/>
              <a:t>n</a:t>
            </a:r>
            <a:r>
              <a:rPr lang="sv-SE" dirty="0" smtClean="0"/>
              <a:t> och där 0 &lt; </a:t>
            </a:r>
            <a:r>
              <a:rPr lang="sv-SE" i="1" dirty="0" smtClean="0"/>
              <a:t>p</a:t>
            </a:r>
            <a:r>
              <a:rPr lang="sv-SE" dirty="0" smtClean="0"/>
              <a:t> &lt; 1 och </a:t>
            </a:r>
            <a:r>
              <a:rPr lang="sv-SE" i="1" dirty="0" smtClean="0"/>
              <a:t>n</a:t>
            </a:r>
            <a:r>
              <a:rPr lang="sv-SE" dirty="0" smtClean="0"/>
              <a:t> är ett heltal ≥ 0, (</a:t>
            </a:r>
            <a:r>
              <a:rPr lang="sv-SE" i="1" dirty="0" smtClean="0"/>
              <a:t>q</a:t>
            </a:r>
            <a:r>
              <a:rPr lang="sv-SE" dirty="0" smtClean="0"/>
              <a:t> = 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r>
              <a:rPr lang="sv-SE" dirty="0" smtClean="0"/>
              <a:t>Väntevärde:  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np</a:t>
            </a:r>
            <a:endParaRPr lang="sv-SE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np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 =</a:t>
            </a:r>
            <a:r>
              <a:rPr lang="sv-SE" i="1" dirty="0" err="1" smtClean="0"/>
              <a:t>npq</a:t>
            </a:r>
            <a:endParaRPr lang="sv-SE" i="1" dirty="0" smtClean="0"/>
          </a:p>
        </p:txBody>
      </p: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1397000" y="3435350"/>
          <a:ext cx="3424238" cy="1136650"/>
        </p:xfrm>
        <a:graphic>
          <a:graphicData uri="http://schemas.openxmlformats.org/presentationml/2006/ole">
            <p:oleObj spid="_x0000_s56322" name="Ekvation" r:id="rId3" imgW="1396800" imgH="457200" progId="Equation.3">
              <p:embed/>
            </p:oleObj>
          </a:graphicData>
        </a:graphic>
      </p:graphicFrame>
      <p:sp>
        <p:nvSpPr>
          <p:cNvPr id="5" name="Rektangel 4"/>
          <p:cNvSpPr/>
          <p:nvPr/>
        </p:nvSpPr>
        <p:spPr>
          <a:xfrm>
            <a:off x="2780928" y="8100392"/>
            <a:ext cx="3298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i="1" dirty="0" smtClean="0">
                <a:solidFill>
                  <a:srgbClr val="C00000"/>
                </a:solidFill>
              </a:rPr>
              <a:t>(verkar det vettigt?)</a:t>
            </a: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81128" y="1691680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Parametrar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Frihandsfigur 6"/>
          <p:cNvSpPr/>
          <p:nvPr/>
        </p:nvSpPr>
        <p:spPr>
          <a:xfrm>
            <a:off x="3619446" y="1907705"/>
            <a:ext cx="1033690" cy="287563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4390" h="459179">
                <a:moveTo>
                  <a:pt x="534390" y="7917"/>
                </a:moveTo>
                <a:cubicBezTo>
                  <a:pt x="371104" y="0"/>
                  <a:pt x="250304" y="67650"/>
                  <a:pt x="161239" y="142860"/>
                </a:cubicBezTo>
                <a:cubicBezTo>
                  <a:pt x="72174" y="218070"/>
                  <a:pt x="24003" y="387171"/>
                  <a:pt x="0" y="459179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u="sng" dirty="0" err="1" smtClean="0"/>
              <a:t>Kolmogorovs</a:t>
            </a:r>
            <a:r>
              <a:rPr lang="sv-SE" u="sng" dirty="0" smtClean="0"/>
              <a:t> axiom</a:t>
            </a:r>
            <a:r>
              <a:rPr lang="sv-SE" dirty="0" smtClean="0"/>
              <a:t>: En sannolikhet är en funktion </a:t>
            </a:r>
            <a:r>
              <a:rPr lang="sv-SE" i="1" dirty="0" smtClean="0"/>
              <a:t>P</a:t>
            </a:r>
            <a:r>
              <a:rPr lang="sv-SE" dirty="0" smtClean="0"/>
              <a:t> som tilldelar varje möjlig händelse </a:t>
            </a:r>
            <a:r>
              <a:rPr lang="sv-SE" i="1" dirty="0" smtClean="0"/>
              <a:t>A</a:t>
            </a:r>
            <a:r>
              <a:rPr lang="sv-SE" dirty="0" smtClean="0"/>
              <a:t> i ett utfallsrum </a:t>
            </a:r>
            <a:r>
              <a:rPr lang="el-GR" dirty="0" smtClean="0"/>
              <a:t>Ω</a:t>
            </a:r>
            <a:r>
              <a:rPr lang="sv-SE" dirty="0" smtClean="0"/>
              <a:t> ett tal P (</a:t>
            </a:r>
            <a:r>
              <a:rPr lang="sv-SE" i="1" dirty="0" smtClean="0"/>
              <a:t>A</a:t>
            </a:r>
            <a:r>
              <a:rPr lang="sv-SE" dirty="0" smtClean="0"/>
              <a:t>) , så att följande villkor är uppfyllda:</a:t>
            </a:r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≥ 0</a:t>
            </a:r>
          </a:p>
          <a:p>
            <a:pPr>
              <a:spcBef>
                <a:spcPts val="1800"/>
              </a:spcBef>
            </a:pP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el-GR" sz="2800" dirty="0" smtClean="0"/>
              <a:t>Ω</a:t>
            </a:r>
            <a:r>
              <a:rPr lang="sv-SE" sz="2800" dirty="0" smtClean="0"/>
              <a:t>) = 1</a:t>
            </a:r>
          </a:p>
          <a:p>
            <a:pPr>
              <a:spcBef>
                <a:spcPts val="1800"/>
              </a:spcBef>
            </a:pPr>
            <a:r>
              <a:rPr lang="pt-BR" sz="2800" dirty="0" smtClean="0"/>
              <a:t>Om </a:t>
            </a:r>
            <a:r>
              <a:rPr lang="pt-BR" sz="2800" i="1" dirty="0" smtClean="0"/>
              <a:t>A</a:t>
            </a:r>
            <a:r>
              <a:rPr lang="pt-BR" sz="2800" baseline="-25000" dirty="0" smtClean="0"/>
              <a:t>1</a:t>
            </a:r>
            <a:r>
              <a:rPr lang="pt-BR" sz="2800" dirty="0" smtClean="0"/>
              <a:t>, </a:t>
            </a:r>
            <a:r>
              <a:rPr lang="pt-BR" sz="2800" i="1" dirty="0" smtClean="0"/>
              <a:t>A</a:t>
            </a:r>
            <a:r>
              <a:rPr lang="pt-BR" sz="2800" baseline="-25000" dirty="0" smtClean="0"/>
              <a:t>2</a:t>
            </a:r>
            <a:r>
              <a:rPr lang="pt-BR" sz="2800" dirty="0" smtClean="0"/>
              <a:t>, ... , </a:t>
            </a:r>
            <a:r>
              <a:rPr lang="pt-BR" sz="2800" i="1" dirty="0" smtClean="0"/>
              <a:t>A</a:t>
            </a:r>
            <a:r>
              <a:rPr lang="pt-BR" sz="2800" i="1" baseline="-25000" dirty="0" smtClean="0"/>
              <a:t>k</a:t>
            </a:r>
            <a:r>
              <a:rPr lang="pt-BR" sz="2800" dirty="0" smtClean="0"/>
              <a:t>, är parvis disjunkta händelser i S, då är</a:t>
            </a:r>
          </a:p>
          <a:p>
            <a:pPr>
              <a:spcBef>
                <a:spcPts val="1800"/>
              </a:spcBef>
              <a:buNone/>
            </a:pPr>
            <a:r>
              <a:rPr lang="pt-BR" sz="2800" i="1" dirty="0" smtClean="0"/>
              <a:t>	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 ∪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 ∪ . . . ∪ 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k</a:t>
            </a:r>
            <a:r>
              <a:rPr lang="sv-SE" sz="2800" dirty="0" smtClean="0"/>
              <a:t>) </a:t>
            </a:r>
          </a:p>
          <a:p>
            <a:pPr>
              <a:spcBef>
                <a:spcPts val="1800"/>
              </a:spcBef>
              <a:buNone/>
            </a:pPr>
            <a:r>
              <a:rPr lang="sv-SE" sz="2800" dirty="0" smtClean="0"/>
              <a:t>		=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1</a:t>
            </a:r>
            <a:r>
              <a:rPr lang="sv-SE" sz="2800" dirty="0" smtClean="0"/>
              <a:t>)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baseline="-25000" dirty="0" smtClean="0"/>
              <a:t>2</a:t>
            </a:r>
            <a:r>
              <a:rPr lang="sv-SE" sz="2800" dirty="0" smtClean="0"/>
              <a:t>) + . . . +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i="1" baseline="-25000" dirty="0" smtClean="0"/>
              <a:t>k</a:t>
            </a:r>
            <a:r>
              <a:rPr lang="sv-SE" sz="2800" dirty="0" smtClean="0"/>
              <a:t>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 axiomatisk teori,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sv-SE" dirty="0" smtClean="0"/>
              <a:t>Följande satser kan bevisas (härledas) ur de tre axiomen: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Ā</a:t>
            </a:r>
            <a:r>
              <a:rPr lang="sv-SE" dirty="0" smtClean="0"/>
              <a:t>) = 1 - </a:t>
            </a:r>
            <a:r>
              <a:rPr lang="sv-SE" i="1" dirty="0" smtClean="0"/>
              <a:t>P</a:t>
            </a:r>
            <a:r>
              <a:rPr lang="sv-SE" dirty="0" smtClean="0"/>
              <a:t>(A)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dirty="0" smtClean="0">
                <a:latin typeface="Cambria Math"/>
                <a:ea typeface="Cambria Math"/>
              </a:rPr>
              <a:t>∅</a:t>
            </a:r>
            <a:r>
              <a:rPr lang="sv-SE" dirty="0" smtClean="0"/>
              <a:t>) = 0</a:t>
            </a:r>
          </a:p>
          <a:p>
            <a:pPr marL="355600" indent="-355600">
              <a:spcBef>
                <a:spcPts val="2400"/>
              </a:spcBef>
            </a:pPr>
            <a:r>
              <a:rPr lang="sv-SE" dirty="0" smtClean="0"/>
              <a:t>Om 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⊂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 så gäller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≤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el-GR" dirty="0" smtClean="0"/>
              <a:t>Ω</a:t>
            </a:r>
            <a:r>
              <a:rPr lang="sv-SE" dirty="0" smtClean="0"/>
              <a:t>) = 1</a:t>
            </a:r>
          </a:p>
          <a:p>
            <a:pPr marL="355600" indent="-355600">
              <a:spcBef>
                <a:spcPts val="2400"/>
              </a:spcBef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∪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 +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/>
              <a:t>)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Summatecken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800" dirty="0" smtClean="0"/>
              <a:t>Vad betyder följande?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149350" y="2771775"/>
          <a:ext cx="825996" cy="936129"/>
        </p:xfrm>
        <a:graphic>
          <a:graphicData uri="http://schemas.openxmlformats.org/presentationml/2006/ole">
            <p:oleObj spid="_x0000_s1026" name="Ekvation" r:id="rId3" imgW="380880" imgH="431640" progId="Equation.3">
              <p:embed/>
            </p:oleObj>
          </a:graphicData>
        </a:graphic>
      </p:graphicFrame>
      <p:graphicFrame>
        <p:nvGraphicFramePr>
          <p:cNvPr id="23561" name="Object 1"/>
          <p:cNvGraphicFramePr>
            <a:graphicFrameLocks noChangeAspect="1"/>
          </p:cNvGraphicFramePr>
          <p:nvPr/>
        </p:nvGraphicFramePr>
        <p:xfrm>
          <a:off x="971550" y="3654425"/>
          <a:ext cx="1184275" cy="1046163"/>
        </p:xfrm>
        <a:graphic>
          <a:graphicData uri="http://schemas.openxmlformats.org/presentationml/2006/ole">
            <p:oleObj spid="_x0000_s1027" name="Ekvation" r:id="rId4" imgW="545760" imgH="482400" progId="Equation.3">
              <p:embed/>
            </p:oleObj>
          </a:graphicData>
        </a:graphic>
      </p:graphicFrame>
      <p:graphicFrame>
        <p:nvGraphicFramePr>
          <p:cNvPr id="23562" name="Object 1"/>
          <p:cNvGraphicFramePr>
            <a:graphicFrameLocks noChangeAspect="1"/>
          </p:cNvGraphicFramePr>
          <p:nvPr/>
        </p:nvGraphicFramePr>
        <p:xfrm>
          <a:off x="1170938" y="4643438"/>
          <a:ext cx="660400" cy="936625"/>
        </p:xfrm>
        <a:graphic>
          <a:graphicData uri="http://schemas.openxmlformats.org/presentationml/2006/ole">
            <p:oleObj spid="_x0000_s1028" name="Ekvation" r:id="rId5" imgW="304560" imgH="431640" progId="Equation.3">
              <p:embed/>
            </p:oleObj>
          </a:graphicData>
        </a:graphic>
      </p:graphicFrame>
      <p:graphicFrame>
        <p:nvGraphicFramePr>
          <p:cNvPr id="23563" name="Object 1"/>
          <p:cNvGraphicFramePr>
            <a:graphicFrameLocks noChangeAspect="1"/>
          </p:cNvGraphicFramePr>
          <p:nvPr/>
        </p:nvGraphicFramePr>
        <p:xfrm>
          <a:off x="1166625" y="5651500"/>
          <a:ext cx="935038" cy="936625"/>
        </p:xfrm>
        <a:graphic>
          <a:graphicData uri="http://schemas.openxmlformats.org/presentationml/2006/ole">
            <p:oleObj spid="_x0000_s1029" name="Ekvation" r:id="rId6" imgW="431640" imgH="431640" progId="Equation.3">
              <p:embed/>
            </p:oleObj>
          </a:graphicData>
        </a:graphic>
      </p:graphicFrame>
      <p:graphicFrame>
        <p:nvGraphicFramePr>
          <p:cNvPr id="23564" name="Object 1"/>
          <p:cNvGraphicFramePr>
            <a:graphicFrameLocks noChangeAspect="1"/>
          </p:cNvGraphicFramePr>
          <p:nvPr/>
        </p:nvGraphicFramePr>
        <p:xfrm>
          <a:off x="1167458" y="6587703"/>
          <a:ext cx="1541462" cy="936625"/>
        </p:xfrm>
        <a:graphic>
          <a:graphicData uri="http://schemas.openxmlformats.org/presentationml/2006/ole">
            <p:oleObj spid="_x0000_s1030" name="Ekvation" r:id="rId7" imgW="711000" imgH="431640" progId="Equation.3">
              <p:embed/>
            </p:oleObj>
          </a:graphicData>
        </a:graphic>
      </p:graphicFrame>
      <p:graphicFrame>
        <p:nvGraphicFramePr>
          <p:cNvPr id="23565" name="Object 1"/>
          <p:cNvGraphicFramePr>
            <a:graphicFrameLocks noChangeAspect="1"/>
          </p:cNvGraphicFramePr>
          <p:nvPr/>
        </p:nvGraphicFramePr>
        <p:xfrm>
          <a:off x="1172244" y="7596188"/>
          <a:ext cx="1017588" cy="936625"/>
        </p:xfrm>
        <a:graphic>
          <a:graphicData uri="http://schemas.openxmlformats.org/presentationml/2006/ole">
            <p:oleObj spid="_x0000_s1031" name="Ekvation" r:id="rId8" imgW="469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Att beräkna sannolikheter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sz="2800" dirty="0" smtClean="0"/>
              <a:t>Händelser; </a:t>
            </a:r>
            <a:r>
              <a:rPr lang="sv-SE" sz="2800" i="1" dirty="0" smtClean="0"/>
              <a:t>A</a:t>
            </a:r>
            <a:r>
              <a:rPr lang="sv-SE" sz="2800" dirty="0" smtClean="0"/>
              <a:t>, </a:t>
            </a:r>
            <a:r>
              <a:rPr lang="sv-SE" sz="2800" i="1" dirty="0" smtClean="0"/>
              <a:t>B</a:t>
            </a:r>
            <a:r>
              <a:rPr lang="sv-SE" sz="2800" dirty="0" smtClean="0"/>
              <a:t>, </a:t>
            </a:r>
            <a:r>
              <a:rPr lang="sv-SE" sz="2800" i="1" dirty="0" smtClean="0"/>
              <a:t>C</a:t>
            </a:r>
            <a:r>
              <a:rPr lang="sv-SE" sz="2800" dirty="0" smtClean="0"/>
              <a:t> osv.</a:t>
            </a:r>
          </a:p>
          <a:p>
            <a:pPr marL="355600" indent="-355600"/>
            <a:r>
              <a:rPr lang="sv-SE" sz="2800" dirty="0" smtClean="0"/>
              <a:t>Sannolikheten för att A ska inträffa;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</a:t>
            </a:r>
          </a:p>
          <a:p>
            <a:pPr marL="355600" indent="-355600"/>
            <a:endParaRPr lang="sv-SE" sz="2800" dirty="0" smtClean="0"/>
          </a:p>
          <a:p>
            <a:pPr marL="355600" indent="-355600"/>
            <a:r>
              <a:rPr lang="sv-SE" sz="2800" dirty="0" smtClean="0"/>
              <a:t>Alla händelser;		0 ≤ 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)  ≤ 1</a:t>
            </a:r>
          </a:p>
          <a:p>
            <a:pPr marL="355600" indent="-355600"/>
            <a:r>
              <a:rPr lang="sv-SE" sz="2800" dirty="0" smtClean="0"/>
              <a:t>Omöjlig händelse;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dirty="0" smtClean="0">
                <a:latin typeface="Cambria Math"/>
                <a:ea typeface="Cambria Math"/>
              </a:rPr>
              <a:t>∅</a:t>
            </a:r>
            <a:r>
              <a:rPr lang="sv-SE" sz="2800" dirty="0" smtClean="0"/>
              <a:t>) = 0</a:t>
            </a:r>
          </a:p>
          <a:p>
            <a:pPr marL="355600" indent="-355600"/>
            <a:r>
              <a:rPr lang="sv-SE" sz="2800" dirty="0" smtClean="0"/>
              <a:t>Säker händelse;		</a:t>
            </a: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el-GR" sz="2800" dirty="0" smtClean="0"/>
              <a:t>Ω</a:t>
            </a:r>
            <a:r>
              <a:rPr lang="sv-SE" sz="2800" dirty="0" smtClean="0"/>
              <a:t>) = 1</a:t>
            </a:r>
          </a:p>
          <a:p>
            <a:pPr marL="355600" indent="-355600"/>
            <a:r>
              <a:rPr lang="sv-SE" sz="2800" dirty="0" smtClean="0"/>
              <a:t>A och/eller B (union);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∪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/>
            <a:r>
              <a:rPr lang="sv-SE" sz="2800" dirty="0" smtClean="0"/>
              <a:t>A </a:t>
            </a:r>
            <a:r>
              <a:rPr lang="sv-SE" sz="2800" u="sng" dirty="0" smtClean="0"/>
              <a:t>och</a:t>
            </a:r>
            <a:r>
              <a:rPr lang="sv-SE" sz="2800" dirty="0" smtClean="0"/>
              <a:t> B (snitt);	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∩</a:t>
            </a:r>
            <a:r>
              <a:rPr lang="sv-SE" sz="2800" dirty="0" smtClean="0"/>
              <a:t> </a:t>
            </a:r>
            <a:r>
              <a:rPr lang="sv-SE" sz="2800" i="1" dirty="0" smtClean="0"/>
              <a:t>B</a:t>
            </a:r>
            <a:r>
              <a:rPr lang="sv-SE" sz="2800" dirty="0" smtClean="0"/>
              <a:t>)</a:t>
            </a:r>
          </a:p>
          <a:p>
            <a:pPr marL="355600" indent="-355600"/>
            <a:r>
              <a:rPr lang="sv-SE" sz="2800" dirty="0" smtClean="0"/>
              <a:t>Inte A (komplement);	</a:t>
            </a:r>
            <a:r>
              <a:rPr lang="sv-SE" sz="2800" i="1" dirty="0" smtClean="0"/>
              <a:t> P</a:t>
            </a:r>
            <a:r>
              <a:rPr lang="sv-SE" sz="2800" dirty="0" smtClean="0"/>
              <a:t>(</a:t>
            </a:r>
            <a:r>
              <a:rPr lang="sv-SE" sz="2800" i="1" dirty="0" smtClean="0"/>
              <a:t>Ā</a:t>
            </a:r>
            <a:r>
              <a:rPr lang="sv-SE" sz="2800" dirty="0" smtClean="0"/>
              <a:t>) = 1 - </a:t>
            </a:r>
            <a:r>
              <a:rPr lang="sv-SE" sz="2800" i="1" dirty="0" smtClean="0"/>
              <a:t>P</a:t>
            </a:r>
            <a:r>
              <a:rPr lang="sv-SE" sz="2800" dirty="0" smtClean="0"/>
              <a:t>(A)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Additionssatsen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0648" y="2133601"/>
            <a:ext cx="6336704" cy="1142256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A eller B eller både A och B inträffar.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3805313"/>
            <a:ext cx="6172200" cy="5015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buFont typeface="Arial" pitchFamily="34" charset="0"/>
              <a:buChar char="•"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/>
            <a:endParaRPr lang="sv-SE" sz="3200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sv-SE" sz="3200" dirty="0" smtClean="0"/>
              <a:t>Specialfall om A och B </a:t>
            </a:r>
            <a:r>
              <a:rPr lang="sv-SE" sz="3200" b="1" i="1" u="sng" dirty="0" smtClean="0">
                <a:solidFill>
                  <a:schemeClr val="accent5">
                    <a:lumMod val="50000"/>
                  </a:schemeClr>
                </a:solidFill>
              </a:rPr>
              <a:t>disjunkta</a:t>
            </a:r>
            <a:r>
              <a:rPr lang="sv-SE" sz="3200" dirty="0" smtClean="0"/>
              <a:t> dvs. 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 = 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>
                <a:ea typeface="Cambria Math"/>
              </a:rPr>
              <a:t> vilket ger</a:t>
            </a:r>
          </a:p>
          <a:p>
            <a:pPr marL="355600" indent="-355600">
              <a:buNone/>
            </a:pPr>
            <a:endParaRPr lang="sv-SE" sz="1100" dirty="0" smtClean="0">
              <a:ea typeface="Cambria Math"/>
            </a:endParaRPr>
          </a:p>
          <a:p>
            <a:pPr marL="355600" indent="-355600">
              <a:buNone/>
            </a:pPr>
            <a:r>
              <a:rPr lang="sv-SE" sz="3200" i="1" dirty="0" smtClean="0"/>
              <a:t>	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∪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–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dirty="0" smtClean="0">
                <a:latin typeface="Cambria Math"/>
                <a:ea typeface="Cambria Math"/>
              </a:rPr>
              <a:t>∅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r>
              <a:rPr lang="sv-SE" sz="3200" dirty="0" smtClean="0"/>
              <a:t>	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 +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</a:t>
            </a:r>
          </a:p>
          <a:p>
            <a:pPr marL="355600" indent="-355600">
              <a:buNone/>
            </a:pPr>
            <a:endParaRPr lang="sv-SE" sz="3200" dirty="0" smtClean="0"/>
          </a:p>
          <a:p>
            <a:pPr marL="355600" indent="-355600" algn="ctr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Jmfr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med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Kolmogorovs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 axiom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Betingade sannolikheter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1142256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Sannolikheten att </a:t>
            </a:r>
            <a:r>
              <a:rPr lang="sv-SE" i="1" dirty="0" smtClean="0"/>
              <a:t>A</a:t>
            </a:r>
            <a:r>
              <a:rPr lang="sv-SE" dirty="0" smtClean="0"/>
              <a:t> inträffar givet att </a:t>
            </a:r>
            <a:r>
              <a:rPr lang="sv-SE" i="1" dirty="0" smtClean="0"/>
              <a:t>B</a:t>
            </a:r>
            <a:r>
              <a:rPr lang="sv-SE" dirty="0" smtClean="0"/>
              <a:t> inträffar eller har inträffat.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3805313"/>
            <a:ext cx="6172200" cy="5015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2800" dirty="0" smtClean="0"/>
              <a:t>Genom att </a:t>
            </a:r>
            <a:r>
              <a:rPr lang="sv-SE" sz="2800" i="1" dirty="0" smtClean="0"/>
              <a:t>B</a:t>
            </a:r>
            <a:r>
              <a:rPr lang="sv-SE" sz="2800" dirty="0" smtClean="0"/>
              <a:t> har hänt så har </a:t>
            </a:r>
            <a:r>
              <a:rPr lang="sv-SE" sz="2800" dirty="0" err="1" smtClean="0"/>
              <a:t>utfallsrum-met</a:t>
            </a:r>
            <a:r>
              <a:rPr lang="sv-SE" sz="2800" dirty="0" smtClean="0"/>
              <a:t> påverkats.</a:t>
            </a:r>
          </a:p>
          <a:p>
            <a:endParaRPr lang="sv-SE" sz="1200" dirty="0" smtClean="0"/>
          </a:p>
          <a:p>
            <a:r>
              <a:rPr lang="sv-SE" sz="2800" i="1" dirty="0" smtClean="0"/>
              <a:t>B</a:t>
            </a:r>
            <a:r>
              <a:rPr lang="sv-SE" sz="2800" dirty="0" smtClean="0"/>
              <a:t> har inte hänt, dvs. vi kan stryka bort den delen av </a:t>
            </a:r>
            <a:r>
              <a:rPr lang="el-GR" sz="2800" dirty="0" smtClean="0"/>
              <a:t>Ω</a:t>
            </a:r>
            <a:r>
              <a:rPr lang="sv-SE" sz="2800" dirty="0" smtClean="0"/>
              <a:t>.</a:t>
            </a:r>
          </a:p>
          <a:p>
            <a:endParaRPr lang="sv-SE" sz="2800" dirty="0" smtClean="0"/>
          </a:p>
          <a:p>
            <a:pPr>
              <a:buNone/>
            </a:pPr>
            <a:r>
              <a:rPr lang="sv-SE" sz="2800" i="1" dirty="0" smtClean="0"/>
              <a:t>P</a:t>
            </a:r>
            <a:r>
              <a:rPr lang="sv-SE" sz="2800" dirty="0" smtClean="0"/>
              <a:t>(</a:t>
            </a:r>
            <a:r>
              <a:rPr lang="sv-SE" sz="2800" i="1" dirty="0" smtClean="0"/>
              <a:t>A</a:t>
            </a:r>
            <a:r>
              <a:rPr lang="sv-SE" sz="2800" dirty="0" smtClean="0"/>
              <a:t>|</a:t>
            </a:r>
            <a:r>
              <a:rPr lang="sv-SE" sz="2800" i="1" dirty="0" smtClean="0"/>
              <a:t>B</a:t>
            </a:r>
            <a:r>
              <a:rPr lang="sv-SE" sz="2800" dirty="0" smtClean="0"/>
              <a:t>) utläses ”sannolikheten för </a:t>
            </a:r>
            <a:r>
              <a:rPr lang="sv-SE" sz="2800" i="1" dirty="0" smtClean="0"/>
              <a:t>A</a:t>
            </a:r>
            <a:r>
              <a:rPr lang="sv-SE" sz="2800" dirty="0" smtClean="0"/>
              <a:t> givet </a:t>
            </a:r>
            <a:r>
              <a:rPr lang="sv-SE" sz="2800" i="1" dirty="0" smtClean="0"/>
              <a:t>B</a:t>
            </a:r>
            <a:r>
              <a:rPr lang="sv-SE" sz="2800" dirty="0" smtClean="0"/>
              <a:t>” och beräknas</a:t>
            </a:r>
          </a:p>
          <a:p>
            <a:endParaRPr lang="sv-SE" sz="2800" dirty="0" smtClean="0"/>
          </a:p>
        </p:txBody>
      </p:sp>
      <p:cxnSp>
        <p:nvCxnSpPr>
          <p:cNvPr id="5" name="Rak 4"/>
          <p:cNvCxnSpPr/>
          <p:nvPr/>
        </p:nvCxnSpPr>
        <p:spPr>
          <a:xfrm>
            <a:off x="476672" y="4932040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135721" y="7308304"/>
          <a:ext cx="2528354" cy="941015"/>
        </p:xfrm>
        <a:graphic>
          <a:graphicData uri="http://schemas.openxmlformats.org/presentationml/2006/ole">
            <p:oleObj spid="_x0000_s4098" name="Ekvation" r:id="rId3" imgW="1143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Betingning,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err="1" smtClean="0"/>
              <a:t>Mulitplikationssatsen</a:t>
            </a:r>
            <a:endParaRPr lang="sv-SE" u="sng" dirty="0" smtClean="0"/>
          </a:p>
          <a:p>
            <a:pPr marL="0" indent="0">
              <a:buNone/>
            </a:pPr>
            <a:endParaRPr lang="sv-SE" sz="1200" dirty="0" smtClean="0"/>
          </a:p>
          <a:p>
            <a:pPr marL="266700" indent="-26670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</a:p>
          <a:p>
            <a:pPr marL="266700" indent="-266700">
              <a:buNone/>
            </a:pPr>
            <a:r>
              <a:rPr lang="sv-SE" i="1" dirty="0" smtClean="0"/>
              <a:t>	= 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B</a:t>
            </a:r>
            <a:r>
              <a:rPr lang="sv-SE" dirty="0" smtClean="0"/>
              <a:t>)∙P(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A</a:t>
            </a:r>
            <a:r>
              <a:rPr lang="sv-SE" dirty="0" smtClean="0"/>
              <a:t>)∙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  <a:p>
            <a:pPr marL="266700" indent="-26670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Ibland vet man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B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A</a:t>
            </a:r>
            <a:r>
              <a:rPr lang="sv-SE" dirty="0" smtClean="0"/>
              <a:t>) men söker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i="1" dirty="0" smtClean="0"/>
              <a:t>B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2294383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händelser / experiment är statistiskt oberoende </a:t>
            </a:r>
            <a:r>
              <a:rPr lang="sv-SE" dirty="0" err="1" smtClean="0"/>
              <a:t>omm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|</a:t>
            </a:r>
            <a:r>
              <a:rPr lang="sv-SE" dirty="0" smtClean="0"/>
              <a:t> </a:t>
            </a:r>
            <a:r>
              <a:rPr lang="sv-SE" i="1" dirty="0" smtClean="0"/>
              <a:t>B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A</a:t>
            </a:r>
            <a:r>
              <a:rPr lang="sv-SE" dirty="0" smtClean="0"/>
              <a:t>)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5148064"/>
            <a:ext cx="6172200" cy="194421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</a:t>
            </a:r>
            <a:r>
              <a:rPr lang="sv-SE" sz="3200" i="1" dirty="0" smtClean="0"/>
              <a:t>A</a:t>
            </a:r>
            <a:r>
              <a:rPr lang="sv-SE" sz="3200" dirty="0" smtClean="0"/>
              <a:t> och </a:t>
            </a:r>
            <a:r>
              <a:rPr lang="sv-SE" sz="3200" i="1" dirty="0" smtClean="0"/>
              <a:t>B</a:t>
            </a:r>
            <a:r>
              <a:rPr lang="sv-SE" sz="3200" dirty="0" smtClean="0"/>
              <a:t>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 </a:t>
            </a:r>
            <a:r>
              <a:rPr lang="sv-SE" sz="3200" dirty="0" smtClean="0">
                <a:latin typeface="Cambria Math"/>
                <a:ea typeface="Cambria Math"/>
              </a:rPr>
              <a:t>∩</a:t>
            </a:r>
            <a:r>
              <a:rPr lang="sv-SE" sz="3200" dirty="0" smtClean="0"/>
              <a:t> </a:t>
            </a:r>
            <a:r>
              <a:rPr lang="sv-SE" sz="3200" i="1" dirty="0" smtClean="0"/>
              <a:t>B</a:t>
            </a:r>
            <a:r>
              <a:rPr lang="sv-SE" sz="3200" dirty="0" smtClean="0"/>
              <a:t>) = 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A</a:t>
            </a:r>
            <a:r>
              <a:rPr lang="sv-SE" sz="3200" dirty="0" smtClean="0"/>
              <a:t>)∙</a:t>
            </a:r>
            <a:r>
              <a:rPr lang="sv-SE" sz="3200" i="1" dirty="0" smtClean="0"/>
              <a:t>P</a:t>
            </a:r>
            <a:r>
              <a:rPr lang="sv-SE" sz="3200" dirty="0" smtClean="0"/>
              <a:t>(</a:t>
            </a:r>
            <a:r>
              <a:rPr lang="sv-SE" sz="3200" i="1" dirty="0" smtClean="0"/>
              <a:t>B</a:t>
            </a:r>
            <a:r>
              <a:rPr lang="sv-SE" sz="3200" dirty="0" smtClean="0"/>
              <a:t>)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Ordnat utan återläggning</a:t>
            </a:r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</a:t>
            </a:r>
          </a:p>
          <a:p>
            <a:pPr marL="355600" indent="-355600"/>
            <a:r>
              <a:rPr lang="pt-BR" dirty="0" smtClean="0"/>
              <a:t>Multiplikationsprincipen ger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620688" y="6660232"/>
          <a:ext cx="5029200" cy="1079500"/>
        </p:xfrm>
        <a:graphic>
          <a:graphicData uri="http://schemas.openxmlformats.org/presentationml/2006/ole">
            <p:oleObj spid="_x0000_s6146" name="Ekvation" r:id="rId3" imgW="1981080" imgH="41904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620688" y="5221659"/>
          <a:ext cx="5124450" cy="522287"/>
        </p:xfrm>
        <a:graphic>
          <a:graphicData uri="http://schemas.openxmlformats.org/presentationml/2006/ole">
            <p:oleObj spid="_x0000_s6147" name="Ekvation" r:id="rId4" imgW="2019240" imgH="203040" progId="Equation.3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620688" y="7667104"/>
          <a:ext cx="1417637" cy="1079500"/>
        </p:xfrm>
        <a:graphic>
          <a:graphicData uri="http://schemas.openxmlformats.org/presentationml/2006/ole">
            <p:oleObj spid="_x0000_s6148" name="Ekvation" r:id="rId5" imgW="558720" imgH="419040" progId="Equation.3">
              <p:embed/>
            </p:oleObj>
          </a:graphicData>
        </a:graphic>
      </p:graphicFrame>
      <p:sp>
        <p:nvSpPr>
          <p:cNvPr id="9" name="Vänster klammerparentes 8"/>
          <p:cNvSpPr/>
          <p:nvPr/>
        </p:nvSpPr>
        <p:spPr>
          <a:xfrm rot="16200000">
            <a:off x="3032956" y="3311861"/>
            <a:ext cx="288032" cy="5112568"/>
          </a:xfrm>
          <a:prstGeom prst="leftBrace">
            <a:avLst/>
          </a:prstGeom>
          <a:noFill/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1556792" y="6012161"/>
            <a:ext cx="324036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stycken faktorer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Ej ordnat utan återläggning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Dra </a:t>
            </a:r>
            <a:r>
              <a:rPr lang="sv-SE" i="1" dirty="0" smtClean="0"/>
              <a:t>k</a:t>
            </a:r>
            <a:r>
              <a:rPr lang="sv-SE" dirty="0" smtClean="0"/>
              <a:t> stycken ur </a:t>
            </a:r>
            <a:r>
              <a:rPr lang="sv-SE" i="1" dirty="0" smtClean="0"/>
              <a:t>n</a:t>
            </a:r>
            <a:r>
              <a:rPr lang="sv-SE" dirty="0" smtClean="0"/>
              <a:t> möjliga.</a:t>
            </a:r>
          </a:p>
          <a:p>
            <a:pPr marL="355600" indent="-355600"/>
            <a:r>
              <a:rPr lang="sv-SE" dirty="0" smtClean="0"/>
              <a:t>1:a kulan </a:t>
            </a:r>
            <a:r>
              <a:rPr lang="sv-SE" i="1" dirty="0" smtClean="0"/>
              <a:t>n</a:t>
            </a:r>
            <a:r>
              <a:rPr lang="sv-SE" dirty="0" smtClean="0"/>
              <a:t> möjligheter, 2:a kulan (</a:t>
            </a:r>
            <a:r>
              <a:rPr lang="sv-SE" i="1" dirty="0" smtClean="0"/>
              <a:t>n</a:t>
            </a:r>
            <a:r>
              <a:rPr lang="sv-SE" dirty="0" smtClean="0"/>
              <a:t>-1) möjligheter, osv. … Ger</a:t>
            </a:r>
          </a:p>
          <a:p>
            <a:pPr marL="355600" indent="-355600"/>
            <a:endParaRPr lang="pt-BR" dirty="0" smtClean="0"/>
          </a:p>
          <a:p>
            <a:pPr marL="355600" indent="-355600"/>
            <a:endParaRPr lang="pt-BR" dirty="0" smtClean="0"/>
          </a:p>
          <a:p>
            <a:pPr marL="355600" indent="-355600"/>
            <a:r>
              <a:rPr lang="pt-BR" u="sng" dirty="0" smtClean="0"/>
              <a:t>Justera</a:t>
            </a:r>
            <a:r>
              <a:rPr lang="pt-BR" dirty="0" smtClean="0"/>
              <a:t> sedan för att ordningen inte spelar roll genom att dela med antal möjliga permutationer av </a:t>
            </a:r>
            <a:r>
              <a:rPr lang="pt-BR" i="1" dirty="0" smtClean="0"/>
              <a:t>k</a:t>
            </a:r>
            <a:r>
              <a:rPr lang="pt-BR" dirty="0" smtClean="0"/>
              <a:t> objekt</a:t>
            </a:r>
            <a:endParaRPr lang="sv-SE" dirty="0" smtClean="0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2581275" y="4643438"/>
          <a:ext cx="1095375" cy="1079500"/>
        </p:xfrm>
        <a:graphic>
          <a:graphicData uri="http://schemas.openxmlformats.org/presentationml/2006/ole">
            <p:oleObj spid="_x0000_s7170" name="Ekvation" r:id="rId3" imgW="431640" imgH="41904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3140968" y="7524328"/>
          <a:ext cx="2352675" cy="1177925"/>
        </p:xfrm>
        <a:graphic>
          <a:graphicData uri="http://schemas.openxmlformats.org/presentationml/2006/ole">
            <p:oleObj spid="_x0000_s7171" name="Ekvation" r:id="rId4" imgW="927000" imgH="4572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20039041">
            <a:off x="2718272" y="8345208"/>
            <a:ext cx="57606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Poissonfördelningen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Låt </a:t>
            </a:r>
            <a:r>
              <a:rPr lang="sv-SE" sz="2800" i="1" dirty="0" err="1" smtClean="0"/>
              <a:t>X</a:t>
            </a:r>
            <a:r>
              <a:rPr lang="sv-SE" sz="2800" dirty="0" err="1" smtClean="0">
                <a:latin typeface="Cambria Math"/>
                <a:ea typeface="Cambria Math"/>
              </a:rPr>
              <a:t>~</a:t>
            </a:r>
            <a:r>
              <a:rPr lang="sv-SE" sz="2800" i="1" dirty="0" err="1" smtClean="0"/>
              <a:t>Bin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p</a:t>
            </a:r>
            <a:r>
              <a:rPr lang="sv-SE" sz="2800" dirty="0" smtClean="0"/>
              <a:t>) och låt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∞ och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0 på ett sådant sätt att </a:t>
            </a:r>
            <a:r>
              <a:rPr lang="sv-SE" sz="2800" i="1" dirty="0" err="1" smtClean="0">
                <a:ea typeface="Cambria Math"/>
              </a:rPr>
              <a:t>np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= </a:t>
            </a:r>
            <a:r>
              <a:rPr lang="el-GR" sz="2800" dirty="0" smtClean="0">
                <a:latin typeface="Calibri"/>
                <a:ea typeface="Cambria Math"/>
                <a:cs typeface="Calibri"/>
              </a:rPr>
              <a:t>λ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, en konstant, dvs. 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p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>
                <a:ea typeface="Cambria Math"/>
                <a:cs typeface="Calibri"/>
              </a:rPr>
              <a:t>/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När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∞ blir </a:t>
            </a:r>
            <a:r>
              <a:rPr lang="sv-SE" sz="2800" dirty="0" err="1" smtClean="0">
                <a:ea typeface="Cambria Math"/>
              </a:rPr>
              <a:t>binomialfördelningen</a:t>
            </a:r>
            <a:r>
              <a:rPr lang="sv-SE" sz="2800" dirty="0" smtClean="0">
                <a:ea typeface="Cambria Math"/>
              </a:rPr>
              <a:t> en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Poissonfördelning</a:t>
            </a:r>
            <a:r>
              <a:rPr lang="sv-SE" sz="2800" dirty="0" smtClean="0">
                <a:ea typeface="Cambria Math"/>
              </a:rPr>
              <a:t>: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X</a:t>
            </a:r>
            <a:r>
              <a:rPr lang="sv-SE" sz="2800" dirty="0" err="1" smtClean="0">
                <a:latin typeface="Cambria Math"/>
                <a:ea typeface="Cambria Math"/>
              </a:rPr>
              <a:t>~</a:t>
            </a:r>
            <a:r>
              <a:rPr lang="sv-SE" sz="2800" i="1" dirty="0" err="1" smtClean="0"/>
              <a:t>Po</a:t>
            </a:r>
            <a:r>
              <a:rPr lang="sv-SE" sz="2800" dirty="0" smtClean="0"/>
              <a:t>(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för </a:t>
            </a:r>
            <a:r>
              <a:rPr lang="sv-SE" sz="2800" i="1" dirty="0" smtClean="0"/>
              <a:t>x</a:t>
            </a:r>
            <a:r>
              <a:rPr lang="sv-SE" sz="2800" dirty="0" smtClean="0"/>
              <a:t> = 0,1,2,… och där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/>
              <a:t> &gt; 0.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Väntevärde:  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endParaRPr lang="sv-SE" sz="2800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Varians: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endParaRPr lang="sv-SE" sz="2800" dirty="0" smtClean="0"/>
          </a:p>
        </p:txBody>
      </p:sp>
      <p:graphicFrame>
        <p:nvGraphicFramePr>
          <p:cNvPr id="294914" name="Object 2"/>
          <p:cNvGraphicFramePr>
            <a:graphicFrameLocks noChangeAspect="1"/>
          </p:cNvGraphicFramePr>
          <p:nvPr/>
        </p:nvGraphicFramePr>
        <p:xfrm>
          <a:off x="3501008" y="4932040"/>
          <a:ext cx="1846522" cy="936104"/>
        </p:xfrm>
        <a:graphic>
          <a:graphicData uri="http://schemas.openxmlformats.org/presentationml/2006/ole">
            <p:oleObj spid="_x0000_s57346" name="Ekvation" r:id="rId3" imgW="838080" imgH="4190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Kombinatorik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7822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Sammanfattning</a:t>
            </a:r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188640" y="3275856"/>
          <a:ext cx="6552728" cy="2473326"/>
        </p:xfrm>
        <a:graphic>
          <a:graphicData uri="http://schemas.openxmlformats.org/drawingml/2006/table">
            <a:tbl>
              <a:tblPr/>
              <a:tblGrid>
                <a:gridCol w="1872208"/>
                <a:gridCol w="1800200"/>
                <a:gridCol w="288032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Ej ordnad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 återläggning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Utan återläggning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25713" y="4932239"/>
          <a:ext cx="804862" cy="747712"/>
        </p:xfrm>
        <a:graphic>
          <a:graphicData uri="http://schemas.openxmlformats.org/presentationml/2006/ole">
            <p:oleObj spid="_x0000_s5122" name="Ekvation" r:id="rId3" imgW="457200" imgH="419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420096" y="4885432"/>
          <a:ext cx="1743075" cy="773113"/>
        </p:xfrm>
        <a:graphic>
          <a:graphicData uri="http://schemas.openxmlformats.org/presentationml/2006/ole">
            <p:oleObj spid="_x0000_s5123" name="Formel" r:id="rId4" imgW="1041120" imgH="4572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722563" y="4140076"/>
          <a:ext cx="406400" cy="439738"/>
        </p:xfrm>
        <a:graphic>
          <a:graphicData uri="http://schemas.openxmlformats.org/presentationml/2006/ole">
            <p:oleObj spid="_x0000_s5124" name="Ekvation" r:id="rId5" imgW="177480" imgH="1904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032969" y="3945061"/>
          <a:ext cx="2492375" cy="779463"/>
        </p:xfrm>
        <a:graphic>
          <a:graphicData uri="http://schemas.openxmlformats.org/presentationml/2006/ole">
            <p:oleObj spid="_x0000_s5125" name="Ekvation" r:id="rId6" imgW="14601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Väntevärden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Väntevärdet </a:t>
            </a:r>
            <a:r>
              <a:rPr lang="sv-SE" sz="2800" dirty="0" smtClean="0"/>
              <a:t>för en </a:t>
            </a:r>
            <a:r>
              <a:rPr lang="sv-SE" sz="2800" dirty="0" smtClean="0"/>
              <a:t>diskret s.v</a:t>
            </a:r>
            <a:r>
              <a:rPr lang="sv-SE" sz="2800" dirty="0" smtClean="0"/>
              <a:t>. </a:t>
            </a:r>
            <a:r>
              <a:rPr lang="sv-SE" sz="2800" i="1" dirty="0" smtClean="0"/>
              <a:t>X</a:t>
            </a:r>
            <a:r>
              <a:rPr lang="sv-SE" sz="2800" dirty="0" smtClean="0"/>
              <a:t> betecknas med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och definieras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För en kontinuerlig s.v. med utfallsrum på intervallet (</a:t>
            </a:r>
            <a:r>
              <a:rPr lang="sv-SE" sz="2800" i="1" dirty="0" err="1" smtClean="0"/>
              <a:t>a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b</a:t>
            </a:r>
            <a:r>
              <a:rPr lang="sv-SE" sz="2800" dirty="0" smtClean="0"/>
              <a:t>) definieras </a:t>
            </a:r>
            <a:r>
              <a:rPr lang="sv-SE" sz="2800" dirty="0" err="1" smtClean="0"/>
              <a:t>väntevär-det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Medelvärdet</a:t>
            </a:r>
            <a:r>
              <a:rPr lang="sv-SE" sz="2400" dirty="0" smtClean="0"/>
              <a:t> för ett observerat </a:t>
            </a:r>
            <a:r>
              <a:rPr lang="sv-SE" sz="2400" dirty="0" smtClean="0"/>
              <a:t>datamaterial </a:t>
            </a:r>
            <a:r>
              <a:rPr lang="sv-SE" sz="2400" dirty="0" smtClean="0"/>
              <a:t>eller 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väntevärdet</a:t>
            </a:r>
            <a:r>
              <a:rPr lang="sv-SE" sz="2400" dirty="0" smtClean="0"/>
              <a:t> för en fördelning ger en indikation om var observationerna kommer att hamna, dvs. 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läget</a:t>
            </a:r>
            <a:r>
              <a:rPr lang="sv-SE" sz="2400" dirty="0" smtClean="0"/>
              <a:t> (eng. </a:t>
            </a:r>
            <a:r>
              <a:rPr lang="sv-SE" sz="2400" i="1" dirty="0" err="1" smtClean="0"/>
              <a:t>location</a:t>
            </a:r>
            <a:r>
              <a:rPr lang="sv-SE" sz="2400" dirty="0" smtClean="0"/>
              <a:t>).</a:t>
            </a:r>
            <a:endParaRPr lang="sv-SE" sz="24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2046288" y="3207072"/>
          <a:ext cx="2360612" cy="1004888"/>
        </p:xfrm>
        <a:graphic>
          <a:graphicData uri="http://schemas.openxmlformats.org/presentationml/2006/ole">
            <p:oleObj spid="_x0000_s37890" name="Ekvation" r:id="rId3" imgW="1028520" imgH="431640" progId="Equation.3">
              <p:embed/>
            </p:oleObj>
          </a:graphicData>
        </a:graphic>
      </p:graphicFrame>
      <p:graphicFrame>
        <p:nvGraphicFramePr>
          <p:cNvPr id="231427" name="Object 2"/>
          <p:cNvGraphicFramePr>
            <a:graphicFrameLocks noChangeAspect="1"/>
          </p:cNvGraphicFramePr>
          <p:nvPr/>
        </p:nvGraphicFramePr>
        <p:xfrm>
          <a:off x="2090738" y="5580112"/>
          <a:ext cx="2273300" cy="1123950"/>
        </p:xfrm>
        <a:graphic>
          <a:graphicData uri="http://schemas.openxmlformats.org/presentationml/2006/ole">
            <p:oleObj spid="_x0000_s37891" name="Ekvation" r:id="rId4" imgW="9903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Varianser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Variansen för en diskret s.v. </a:t>
            </a:r>
            <a:r>
              <a:rPr lang="sv-SE" sz="2800" i="1" dirty="0" smtClean="0"/>
              <a:t>X</a:t>
            </a:r>
            <a:r>
              <a:rPr lang="sv-SE" sz="2800" dirty="0" smtClean="0"/>
              <a:t> betecknas med 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och definieras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För en kontinuerlig s.v. med utfallsrum på intervallet (</a:t>
            </a:r>
            <a:r>
              <a:rPr lang="sv-SE" sz="2800" i="1" dirty="0" err="1" smtClean="0"/>
              <a:t>a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b</a:t>
            </a:r>
            <a:r>
              <a:rPr lang="sv-SE" sz="2800" dirty="0" smtClean="0"/>
              <a:t>) definieras </a:t>
            </a:r>
            <a:r>
              <a:rPr lang="sv-SE" sz="2800" dirty="0" smtClean="0"/>
              <a:t>variansen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Variansen</a:t>
            </a:r>
            <a:r>
              <a:rPr lang="sv-SE" sz="2400" dirty="0" smtClean="0"/>
              <a:t> </a:t>
            </a:r>
            <a:r>
              <a:rPr lang="sv-SE" sz="2400" dirty="0" smtClean="0"/>
              <a:t>för ett observerat </a:t>
            </a:r>
            <a:r>
              <a:rPr lang="sv-SE" sz="2400" dirty="0" smtClean="0"/>
              <a:t>datamaterial </a:t>
            </a:r>
            <a:r>
              <a:rPr lang="sv-SE" sz="2400" dirty="0" smtClean="0"/>
              <a:t>eller </a:t>
            </a:r>
            <a:r>
              <a:rPr lang="sv-SE" sz="2400" dirty="0" smtClean="0"/>
              <a:t>för </a:t>
            </a:r>
            <a:r>
              <a:rPr lang="sv-SE" sz="2400" dirty="0" smtClean="0"/>
              <a:t>en fördelning ger en indikation om </a:t>
            </a:r>
            <a:r>
              <a:rPr lang="sv-SE" sz="2400" dirty="0" smtClean="0"/>
              <a:t>hur utspridda observationerna är eller kommer att bli, </a:t>
            </a:r>
            <a:r>
              <a:rPr lang="sv-SE" sz="2400" dirty="0" smtClean="0"/>
              <a:t>dvs. 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spridningen</a:t>
            </a:r>
            <a:r>
              <a:rPr lang="sv-SE" sz="2400" dirty="0" smtClean="0"/>
              <a:t> eller </a:t>
            </a: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skalan</a:t>
            </a:r>
            <a:r>
              <a:rPr lang="sv-SE" sz="2400" dirty="0" smtClean="0"/>
              <a:t> (eng. </a:t>
            </a:r>
            <a:r>
              <a:rPr lang="sv-SE" sz="2400" i="1" dirty="0" err="1" smtClean="0"/>
              <a:t>scale</a:t>
            </a:r>
            <a:r>
              <a:rPr lang="sv-SE" sz="2400" dirty="0" smtClean="0"/>
              <a:t>)</a:t>
            </a:r>
            <a:endParaRPr lang="sv-SE" sz="2400" dirty="0" smtClean="0"/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1465263" y="3131840"/>
          <a:ext cx="3524250" cy="1004887"/>
        </p:xfrm>
        <a:graphic>
          <a:graphicData uri="http://schemas.openxmlformats.org/presentationml/2006/ole">
            <p:oleObj spid="_x0000_s38914" name="Ekvation" r:id="rId3" imgW="1536480" imgH="431640" progId="Equation.3">
              <p:embed/>
            </p:oleObj>
          </a:graphicData>
        </a:graphic>
      </p:graphicFrame>
      <p:graphicFrame>
        <p:nvGraphicFramePr>
          <p:cNvPr id="231427" name="Object 2"/>
          <p:cNvGraphicFramePr>
            <a:graphicFrameLocks noChangeAspect="1"/>
          </p:cNvGraphicFramePr>
          <p:nvPr/>
        </p:nvGraphicFramePr>
        <p:xfrm>
          <a:off x="1479550" y="5436096"/>
          <a:ext cx="3497263" cy="1123950"/>
        </p:xfrm>
        <a:graphic>
          <a:graphicData uri="http://schemas.openxmlformats.org/presentationml/2006/ole">
            <p:oleObj spid="_x0000_s38915" name="Ekvation" r:id="rId4" imgW="15238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Varianser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Alternativa men helt ekvivalenta sätt att räkna variansen är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resp.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Standardavvikelse</a:t>
            </a:r>
            <a:r>
              <a:rPr lang="sv-SE" sz="2800" dirty="0" smtClean="0"/>
              <a:t> definieras sedan helt enkelt som kvadratroten ur variansen, dvs.</a:t>
            </a:r>
          </a:p>
          <a:p>
            <a:pPr marL="0" indent="0">
              <a:buNone/>
            </a:pPr>
            <a:endParaRPr lang="sv-SE" sz="2800" dirty="0" smtClean="0"/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1493838" y="3203848"/>
          <a:ext cx="3465512" cy="1004887"/>
        </p:xfrm>
        <a:graphic>
          <a:graphicData uri="http://schemas.openxmlformats.org/presentationml/2006/ole">
            <p:oleObj spid="_x0000_s39938" name="Ekvation" r:id="rId3" imgW="1511280" imgH="431640" progId="Equation.3">
              <p:embed/>
            </p:oleObj>
          </a:graphicData>
        </a:graphic>
      </p:graphicFrame>
      <p:graphicFrame>
        <p:nvGraphicFramePr>
          <p:cNvPr id="231427" name="Object 2"/>
          <p:cNvGraphicFramePr>
            <a:graphicFrameLocks noChangeAspect="1"/>
          </p:cNvGraphicFramePr>
          <p:nvPr/>
        </p:nvGraphicFramePr>
        <p:xfrm>
          <a:off x="1556792" y="4427984"/>
          <a:ext cx="3498850" cy="1123950"/>
        </p:xfrm>
        <a:graphic>
          <a:graphicData uri="http://schemas.openxmlformats.org/presentationml/2006/ole">
            <p:oleObj spid="_x0000_s39939" name="Ekvation" r:id="rId4" imgW="1523880" imgH="482400" progId="Equation.3">
              <p:embed/>
            </p:oleObj>
          </a:graphicData>
        </a:graphic>
      </p:graphicFrame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2163763" y="7437834"/>
          <a:ext cx="2125662" cy="590550"/>
        </p:xfrm>
        <a:graphic>
          <a:graphicData uri="http://schemas.openxmlformats.org/presentationml/2006/ole">
            <p:oleObj spid="_x0000_s39940" name="Ekvation" r:id="rId5" imgW="9270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Simultana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fördelningar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 vara två </a:t>
            </a:r>
            <a:r>
              <a:rPr lang="sv-SE" u="sng" dirty="0" smtClean="0"/>
              <a:t>diskreta</a:t>
            </a:r>
            <a:r>
              <a:rPr lang="sv-SE" dirty="0" smtClean="0"/>
              <a:t> s.v.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</a:t>
            </a:r>
            <a:r>
              <a:rPr lang="sv-SE" dirty="0" smtClean="0"/>
              <a:t>definierar sedan den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 frekvensfunktionen</a:t>
            </a:r>
            <a:r>
              <a:rPr lang="sv-SE" dirty="0" smtClean="0"/>
              <a:t> som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i="1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xy</a:t>
            </a:r>
            <a:r>
              <a:rPr lang="sv-SE" i="1" dirty="0" smtClean="0"/>
              <a:t>(</a:t>
            </a:r>
            <a:r>
              <a:rPr lang="sv-SE" i="1" dirty="0" err="1" smtClean="0"/>
              <a:t>x,y</a:t>
            </a:r>
            <a:r>
              <a:rPr lang="sv-SE" i="1" dirty="0" smtClean="0"/>
              <a:t>) = P</a:t>
            </a:r>
            <a:r>
              <a:rPr lang="sv-SE" dirty="0" smtClean="0"/>
              <a:t>(</a:t>
            </a:r>
            <a:r>
              <a:rPr lang="sv-SE" i="1" dirty="0" smtClean="0"/>
              <a:t>X = x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>
                <a:ea typeface="Cambria Math"/>
              </a:rPr>
              <a:t>Y = y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För kontinuerliga s.v. kan man ange sannolikheter att de ska anta värden inom olika interval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smtClean="0"/>
              <a:t>	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(</a:t>
            </a:r>
            <a:r>
              <a:rPr lang="sv-SE" i="1" dirty="0" smtClean="0"/>
              <a:t>a</a:t>
            </a:r>
            <a:r>
              <a:rPr lang="sv-SE" dirty="0" smtClean="0"/>
              <a:t>, </a:t>
            </a:r>
            <a:r>
              <a:rPr lang="sv-SE" i="1" dirty="0" smtClean="0"/>
              <a:t>b</a:t>
            </a:r>
            <a:r>
              <a:rPr lang="sv-SE" dirty="0" smtClean="0"/>
              <a:t>) </a:t>
            </a:r>
            <a:r>
              <a:rPr lang="sv-SE" dirty="0" smtClean="0">
                <a:latin typeface="Cambria Math"/>
                <a:ea typeface="Cambria Math"/>
              </a:rPr>
              <a:t>∩</a:t>
            </a:r>
            <a:r>
              <a:rPr lang="sv-SE" dirty="0" smtClean="0"/>
              <a:t> </a:t>
            </a:r>
            <a:r>
              <a:rPr lang="sv-SE" i="1" dirty="0" smtClean="0">
                <a:ea typeface="Cambria Math"/>
              </a:rPr>
              <a:t>Y</a:t>
            </a:r>
            <a:r>
              <a:rPr lang="sv-SE" dirty="0" smtClean="0"/>
              <a:t> </a:t>
            </a:r>
            <a:r>
              <a:rPr lang="sv-SE" dirty="0" smtClean="0">
                <a:latin typeface="Cambria Math"/>
                <a:ea typeface="Cambria Math"/>
              </a:rPr>
              <a:t>∈</a:t>
            </a:r>
            <a:r>
              <a:rPr lang="sv-SE" dirty="0" smtClean="0"/>
              <a:t> 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dirty="0" smtClean="0"/>
              <a:t>, </a:t>
            </a:r>
            <a:r>
              <a:rPr lang="sv-SE" i="1" dirty="0" smtClean="0"/>
              <a:t>d</a:t>
            </a:r>
            <a:r>
              <a:rPr lang="sv-SE" dirty="0" smtClean="0"/>
              <a:t>))</a:t>
            </a:r>
            <a:endParaRPr lang="sv-SE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Marginalfördelningar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Ofta är man intresserad av att titta på en av de två s.v. och se hur den är fördelad för sig.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Vi beräknar då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marginalfördel-ningarna</a:t>
            </a:r>
            <a:r>
              <a:rPr lang="sv-SE" dirty="0" smtClean="0"/>
              <a:t> enligt: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700" dirty="0" smtClean="0"/>
          </a:p>
          <a:p>
            <a:pPr marL="0" indent="0">
              <a:buNone/>
            </a:pPr>
            <a:r>
              <a:rPr lang="sv-SE" sz="2800" b="1" i="1" dirty="0" smtClean="0">
                <a:solidFill>
                  <a:srgbClr val="C00000"/>
                </a:solidFill>
              </a:rPr>
              <a:t>Dvs. för att få den ena summerar man över den andra</a:t>
            </a:r>
            <a:r>
              <a:rPr lang="sv-SE" sz="2800" b="1" dirty="0" smtClean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268290" name="Object 2"/>
          <p:cNvGraphicFramePr>
            <a:graphicFrameLocks noChangeAspect="1"/>
          </p:cNvGraphicFramePr>
          <p:nvPr/>
        </p:nvGraphicFramePr>
        <p:xfrm>
          <a:off x="1546225" y="5210597"/>
          <a:ext cx="3044825" cy="1017587"/>
        </p:xfrm>
        <a:graphic>
          <a:graphicData uri="http://schemas.openxmlformats.org/presentationml/2006/ole">
            <p:oleObj spid="_x0000_s41986" name="Ekvation" r:id="rId3" imgW="1155600" imgH="380880" progId="Equation.3">
              <p:embed/>
            </p:oleObj>
          </a:graphicData>
        </a:graphic>
      </p:graphicFrame>
      <p:graphicFrame>
        <p:nvGraphicFramePr>
          <p:cNvPr id="268291" name="Object 3"/>
          <p:cNvGraphicFramePr>
            <a:graphicFrameLocks noChangeAspect="1"/>
          </p:cNvGraphicFramePr>
          <p:nvPr/>
        </p:nvGraphicFramePr>
        <p:xfrm>
          <a:off x="1556792" y="6300117"/>
          <a:ext cx="3011488" cy="982663"/>
        </p:xfrm>
        <a:graphic>
          <a:graphicData uri="http://schemas.openxmlformats.org/presentationml/2006/ole">
            <p:oleObj spid="_x0000_s41987" name="Ekvation" r:id="rId4" imgW="1143000" imgH="368280" progId="Equation.3">
              <p:embed/>
            </p:oleObj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Betingade fördelningar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På samma sätt som vi kunde </a:t>
            </a:r>
            <a:r>
              <a:rPr lang="sv-SE" dirty="0" err="1" smtClean="0"/>
              <a:t>be-tinga</a:t>
            </a:r>
            <a:r>
              <a:rPr lang="sv-SE" dirty="0" smtClean="0"/>
              <a:t> på en händelse när vi </a:t>
            </a:r>
            <a:r>
              <a:rPr lang="sv-SE" dirty="0" err="1" smtClean="0"/>
              <a:t>beräk-nade</a:t>
            </a:r>
            <a:r>
              <a:rPr lang="sv-SE" dirty="0" smtClean="0"/>
              <a:t> sannolikheten för en annan händelse kan vi manipulera en simultanfördelning för att få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betingad fördelning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Y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|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 | </a:t>
            </a:r>
            <a:r>
              <a:rPr lang="sv-SE" i="1" dirty="0" smtClean="0"/>
              <a:t>Y</a:t>
            </a:r>
            <a:r>
              <a:rPr lang="sv-SE" dirty="0" smtClean="0"/>
              <a:t> = </a:t>
            </a:r>
            <a:r>
              <a:rPr lang="sv-SE" i="1" dirty="0" smtClean="0"/>
              <a:t>y</a:t>
            </a:r>
            <a:r>
              <a:rPr lang="sv-SE" dirty="0" smtClean="0"/>
              <a:t>) =</a:t>
            </a:r>
          </a:p>
        </p:txBody>
      </p:sp>
      <p:graphicFrame>
        <p:nvGraphicFramePr>
          <p:cNvPr id="269314" name="Object 2"/>
          <p:cNvGraphicFramePr>
            <a:graphicFrameLocks noChangeAspect="1"/>
          </p:cNvGraphicFramePr>
          <p:nvPr/>
        </p:nvGraphicFramePr>
        <p:xfrm>
          <a:off x="1124744" y="6732240"/>
          <a:ext cx="4749800" cy="1152525"/>
        </p:xfrm>
        <a:graphic>
          <a:graphicData uri="http://schemas.openxmlformats.org/presentationml/2006/ole">
            <p:oleObj spid="_x0000_s43010" name="Ekvation" r:id="rId3" imgW="18032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Betingade väntevärden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När man har den betingade </a:t>
            </a:r>
            <a:r>
              <a:rPr lang="sv-SE" dirty="0" err="1" smtClean="0"/>
              <a:t>för-delningen</a:t>
            </a:r>
            <a:r>
              <a:rPr lang="sv-SE" dirty="0" smtClean="0"/>
              <a:t> så kan vi ta fram det betingade väntevärdet och den betingade variansen.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dirty="0" smtClean="0"/>
              <a:t>Betrakta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Y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|</a:t>
            </a:r>
            <a:r>
              <a:rPr lang="sv-SE" i="1" dirty="0" err="1" smtClean="0"/>
              <a:t>y</a:t>
            </a:r>
            <a:r>
              <a:rPr lang="sv-SE" dirty="0" smtClean="0"/>
              <a:t>) resp.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Y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X</a:t>
            </a:r>
            <a:r>
              <a:rPr lang="sv-SE" dirty="0" smtClean="0"/>
              <a:t>(</a:t>
            </a:r>
            <a:r>
              <a:rPr lang="sv-SE" i="1" dirty="0" err="1" smtClean="0"/>
              <a:t>y</a:t>
            </a:r>
            <a:r>
              <a:rPr lang="sv-SE" dirty="0" err="1" smtClean="0"/>
              <a:t>|</a:t>
            </a:r>
            <a:r>
              <a:rPr lang="sv-SE" i="1" dirty="0" err="1" smtClean="0"/>
              <a:t>x</a:t>
            </a:r>
            <a:r>
              <a:rPr lang="sv-SE" dirty="0" smtClean="0"/>
              <a:t>) som en vanlig frekvens- alt. </a:t>
            </a:r>
            <a:r>
              <a:rPr lang="sv-SE" dirty="0" err="1" smtClean="0"/>
              <a:t>tät-hetsfunktion</a:t>
            </a:r>
            <a:r>
              <a:rPr lang="sv-SE" dirty="0" smtClean="0"/>
              <a:t> och räkna på som ”vanligt”.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b="1" i="1" dirty="0" smtClean="0">
                <a:solidFill>
                  <a:srgbClr val="C00000"/>
                </a:solidFill>
              </a:rPr>
              <a:t>Obs! Kontrollera att du har koll på det betingade utfallsrummet!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Oberoende s.v.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2726431"/>
          </a:xfrm>
          <a:ln w="222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Två s.v. är oberoende </a:t>
            </a:r>
            <a:r>
              <a:rPr lang="sv-SE" dirty="0" err="1" smtClean="0"/>
              <a:t>omm</a:t>
            </a: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Y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dirty="0" err="1" smtClean="0"/>
              <a:t>|</a:t>
            </a:r>
            <a:r>
              <a:rPr lang="sv-SE" i="1" dirty="0" err="1" smtClean="0"/>
              <a:t>y</a:t>
            </a:r>
            <a:r>
              <a:rPr lang="sv-SE" dirty="0" smtClean="0"/>
              <a:t>) =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X</a:t>
            </a:r>
            <a:r>
              <a:rPr lang="sv-SE" baseline="-25000" dirty="0" smtClean="0"/>
              <a:t> 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600" i="1" dirty="0" smtClean="0"/>
          </a:p>
          <a:p>
            <a:pPr marL="355600" indent="-355600" algn="ctr">
              <a:buNone/>
            </a:pPr>
            <a:r>
              <a:rPr lang="sv-SE" i="1" dirty="0" err="1" smtClean="0"/>
              <a:t>f</a:t>
            </a:r>
            <a:r>
              <a:rPr lang="sv-SE" i="1" baseline="-25000" dirty="0" err="1" smtClean="0"/>
              <a:t>Y</a:t>
            </a:r>
            <a:r>
              <a:rPr lang="sv-SE" baseline="-25000" dirty="0" err="1" smtClean="0"/>
              <a:t>|</a:t>
            </a:r>
            <a:r>
              <a:rPr lang="sv-SE" i="1" baseline="-25000" dirty="0" err="1" smtClean="0"/>
              <a:t>X</a:t>
            </a:r>
            <a:r>
              <a:rPr lang="sv-SE" dirty="0" smtClean="0"/>
              <a:t>(</a:t>
            </a:r>
            <a:r>
              <a:rPr lang="sv-SE" i="1" dirty="0" err="1" smtClean="0"/>
              <a:t>y</a:t>
            </a:r>
            <a:r>
              <a:rPr lang="sv-SE" dirty="0" err="1" smtClean="0"/>
              <a:t>|</a:t>
            </a:r>
            <a:r>
              <a:rPr lang="sv-SE" i="1" dirty="0" err="1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Y</a:t>
            </a:r>
            <a:r>
              <a:rPr lang="sv-SE" baseline="-25000" dirty="0" smtClean="0"/>
              <a:t> </a:t>
            </a:r>
            <a:r>
              <a:rPr lang="sv-SE" dirty="0" smtClean="0"/>
              <a:t>(</a:t>
            </a:r>
            <a:r>
              <a:rPr lang="sv-SE" i="1" dirty="0" smtClean="0"/>
              <a:t>y</a:t>
            </a:r>
            <a:r>
              <a:rPr lang="sv-SE" dirty="0" smtClean="0"/>
              <a:t>)</a:t>
            </a:r>
          </a:p>
          <a:p>
            <a:pPr marL="355600" indent="-355600">
              <a:buNone/>
            </a:pPr>
            <a:endParaRPr lang="sv-SE" sz="12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345356" y="5508104"/>
            <a:ext cx="6172200" cy="1944216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r>
              <a:rPr lang="sv-SE" sz="3200" dirty="0" smtClean="0"/>
              <a:t>Om </a:t>
            </a:r>
            <a:r>
              <a:rPr lang="sv-SE" sz="3200" i="1" dirty="0" smtClean="0"/>
              <a:t>X</a:t>
            </a:r>
            <a:r>
              <a:rPr lang="sv-SE" sz="3200" dirty="0" smtClean="0"/>
              <a:t> och </a:t>
            </a:r>
            <a:r>
              <a:rPr lang="sv-SE" sz="3200" i="1" dirty="0" smtClean="0"/>
              <a:t>Y</a:t>
            </a:r>
            <a:r>
              <a:rPr lang="sv-SE" sz="3200" dirty="0" smtClean="0"/>
              <a:t> är oberoende så inses att följande gäller:</a:t>
            </a:r>
          </a:p>
          <a:p>
            <a:pPr>
              <a:buNone/>
            </a:pPr>
            <a:endParaRPr lang="sv-SE" sz="1200" dirty="0" smtClean="0"/>
          </a:p>
          <a:p>
            <a:pPr marL="355600" indent="-355600" algn="ctr">
              <a:buNone/>
            </a:pPr>
            <a:r>
              <a:rPr lang="sv-SE" sz="3200" i="1" dirty="0" err="1" smtClean="0"/>
              <a:t>f</a:t>
            </a:r>
            <a:r>
              <a:rPr lang="sv-SE" sz="3200" i="1" baseline="-25000" dirty="0" err="1" smtClean="0"/>
              <a:t>XY</a:t>
            </a:r>
            <a:r>
              <a:rPr lang="sv-SE" sz="3200" dirty="0" smtClean="0"/>
              <a:t>(</a:t>
            </a:r>
            <a:r>
              <a:rPr lang="sv-SE" sz="3200" i="1" dirty="0" err="1" smtClean="0"/>
              <a:t>x,y</a:t>
            </a:r>
            <a:r>
              <a:rPr lang="sv-SE" sz="3200" dirty="0" smtClean="0"/>
              <a:t>) = </a:t>
            </a:r>
            <a:r>
              <a:rPr lang="sv-SE" sz="3200" i="1" dirty="0" err="1" smtClean="0"/>
              <a:t>f</a:t>
            </a:r>
            <a:r>
              <a:rPr lang="sv-SE" sz="3200" i="1" baseline="-25000" dirty="0" err="1" smtClean="0"/>
              <a:t>X</a:t>
            </a:r>
            <a:r>
              <a:rPr lang="sv-SE" sz="3200" dirty="0" smtClean="0"/>
              <a:t>(</a:t>
            </a:r>
            <a:r>
              <a:rPr lang="sv-SE" sz="3200" i="1" dirty="0" smtClean="0"/>
              <a:t>x</a:t>
            </a:r>
            <a:r>
              <a:rPr lang="sv-SE" sz="3200" dirty="0" smtClean="0"/>
              <a:t>)</a:t>
            </a:r>
            <a:r>
              <a:rPr lang="sv-SE" sz="3200" dirty="0" err="1" smtClean="0"/>
              <a:t>∙</a:t>
            </a:r>
            <a:r>
              <a:rPr lang="sv-SE" sz="3200" i="1" dirty="0" err="1" smtClean="0"/>
              <a:t>f</a:t>
            </a:r>
            <a:r>
              <a:rPr lang="sv-SE" sz="3200" i="1" baseline="-25000" dirty="0" err="1" smtClean="0"/>
              <a:t>Y</a:t>
            </a:r>
            <a:r>
              <a:rPr lang="sv-SE" sz="3200" dirty="0" smtClean="0"/>
              <a:t>(</a:t>
            </a:r>
            <a:r>
              <a:rPr lang="sv-SE" sz="3200" i="1" dirty="0" smtClean="0"/>
              <a:t>y</a:t>
            </a:r>
            <a:r>
              <a:rPr lang="sv-SE" sz="3200" dirty="0" smtClean="0"/>
              <a:t>)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Räkneregler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Antag att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är s.v. och att </a:t>
            </a:r>
            <a:r>
              <a:rPr lang="sv-SE" sz="2800" i="1" dirty="0" smtClean="0"/>
              <a:t>c</a:t>
            </a:r>
            <a:r>
              <a:rPr lang="sv-SE" sz="2800" dirty="0" smtClean="0"/>
              <a:t> </a:t>
            </a:r>
            <a:r>
              <a:rPr lang="sv-SE" sz="2800" dirty="0" smtClean="0"/>
              <a:t>är </a:t>
            </a:r>
            <a:r>
              <a:rPr lang="sv-SE" sz="2800" dirty="0" smtClean="0"/>
              <a:t>en konstant.</a:t>
            </a:r>
            <a:endParaRPr lang="sv-SE" sz="28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355600" indent="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c</a:t>
            </a:r>
            <a:r>
              <a:rPr lang="sv-SE" sz="2800" dirty="0" smtClean="0"/>
              <a:t>) = </a:t>
            </a:r>
            <a:r>
              <a:rPr lang="sv-SE" sz="2800" i="1" dirty="0" smtClean="0"/>
              <a:t>c</a:t>
            </a:r>
            <a:r>
              <a:rPr lang="sv-SE" sz="2800" dirty="0" smtClean="0"/>
              <a:t>	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c</a:t>
            </a:r>
            <a:r>
              <a:rPr lang="sv-SE" sz="2800" dirty="0" smtClean="0"/>
              <a:t>) = 0</a:t>
            </a:r>
          </a:p>
          <a:p>
            <a:pPr marL="355600" indent="0">
              <a:buNone/>
            </a:pPr>
            <a:endParaRPr lang="sv-SE" sz="1200" dirty="0" smtClean="0"/>
          </a:p>
          <a:p>
            <a:pPr marL="355600" indent="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c</a:t>
            </a:r>
            <a:r>
              <a:rPr lang="sv-SE" sz="2800" dirty="0" err="1" smtClean="0"/>
              <a:t>+</a:t>
            </a:r>
            <a:r>
              <a:rPr lang="sv-SE" sz="2800" i="1" dirty="0" err="1" smtClean="0"/>
              <a:t>X</a:t>
            </a:r>
            <a:r>
              <a:rPr lang="sv-SE" sz="2800" dirty="0" smtClean="0"/>
              <a:t>) = </a:t>
            </a:r>
            <a:r>
              <a:rPr lang="sv-SE" sz="2800" i="1" dirty="0" smtClean="0"/>
              <a:t>c</a:t>
            </a:r>
            <a:r>
              <a:rPr lang="sv-SE" sz="2800" dirty="0" smtClean="0"/>
              <a:t> +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err="1" smtClean="0"/>
              <a:t>c</a:t>
            </a:r>
            <a:r>
              <a:rPr lang="sv-SE" sz="2800" dirty="0" err="1" smtClean="0"/>
              <a:t>+</a:t>
            </a:r>
            <a:r>
              <a:rPr lang="sv-SE" sz="2800" i="1" dirty="0" err="1" smtClean="0"/>
              <a:t>X</a:t>
            </a:r>
            <a:r>
              <a:rPr lang="sv-SE" sz="2800" dirty="0" smtClean="0"/>
              <a:t>) = 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355600" indent="0">
              <a:buNone/>
            </a:pPr>
            <a:endParaRPr lang="sv-SE" sz="1200" dirty="0" smtClean="0"/>
          </a:p>
          <a:p>
            <a:pPr marL="355600" indent="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cX</a:t>
            </a:r>
            <a:r>
              <a:rPr lang="sv-SE" sz="2800" dirty="0" smtClean="0"/>
              <a:t>) = </a:t>
            </a:r>
            <a:r>
              <a:rPr lang="sv-SE" sz="2800" i="1" dirty="0" err="1" smtClean="0"/>
              <a:t>c</a:t>
            </a:r>
            <a:r>
              <a:rPr lang="sv-SE" sz="2800" i="1" dirty="0" err="1" smtClean="0">
                <a:latin typeface="Calibri"/>
                <a:cs typeface="Calibri"/>
              </a:rPr>
              <a:t>·</a:t>
            </a:r>
            <a:r>
              <a:rPr lang="sv-SE" sz="2800" i="1" dirty="0" err="1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err="1" smtClean="0"/>
              <a:t>cX</a:t>
            </a:r>
            <a:r>
              <a:rPr lang="sv-SE" sz="2800" dirty="0" smtClean="0"/>
              <a:t>)	= </a:t>
            </a:r>
            <a:r>
              <a:rPr lang="sv-SE" sz="2800" i="1" dirty="0" smtClean="0"/>
              <a:t>c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355600" indent="-355600">
              <a:buNone/>
            </a:pP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c</a:t>
            </a:r>
            <a:r>
              <a:rPr lang="sv-SE" sz="2800" dirty="0" smtClean="0"/>
              <a:t>) = </a:t>
            </a:r>
            <a:r>
              <a:rPr lang="sv-SE" sz="2800" i="1" dirty="0" err="1" smtClean="0"/>
              <a:t>aE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err="1" smtClean="0"/>
              <a:t>bE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+ </a:t>
            </a:r>
            <a:r>
              <a:rPr lang="sv-SE" sz="2800" i="1" dirty="0" smtClean="0"/>
              <a:t>c</a:t>
            </a:r>
            <a:r>
              <a:rPr lang="sv-SE" sz="2800" dirty="0" smtClean="0"/>
              <a:t>	</a:t>
            </a:r>
          </a:p>
          <a:p>
            <a:pPr marL="355600" indent="-35560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err="1" smtClean="0"/>
              <a:t>aX</a:t>
            </a:r>
            <a:r>
              <a:rPr lang="sv-SE" sz="2800" dirty="0" smtClean="0"/>
              <a:t> </a:t>
            </a:r>
            <a:r>
              <a:rPr lang="sv-SE" sz="2800" dirty="0" smtClean="0"/>
              <a:t>+ </a:t>
            </a:r>
            <a:r>
              <a:rPr lang="sv-SE" sz="2800" i="1" dirty="0" err="1" smtClean="0"/>
              <a:t>bY</a:t>
            </a:r>
            <a:r>
              <a:rPr lang="sv-SE" sz="2800" dirty="0" smtClean="0"/>
              <a:t> + </a:t>
            </a:r>
            <a:r>
              <a:rPr lang="sv-SE" sz="2800" i="1" dirty="0" smtClean="0"/>
              <a:t>c</a:t>
            </a:r>
            <a:r>
              <a:rPr lang="sv-SE" sz="2800" dirty="0" smtClean="0"/>
              <a:t>) </a:t>
            </a:r>
          </a:p>
          <a:p>
            <a:pPr marL="355600" indent="-355600">
              <a:buNone/>
            </a:pPr>
            <a:r>
              <a:rPr lang="sv-SE" sz="2800" dirty="0" smtClean="0"/>
              <a:t>	</a:t>
            </a:r>
            <a:r>
              <a:rPr lang="sv-SE" sz="2800" dirty="0" smtClean="0"/>
              <a:t>= </a:t>
            </a:r>
            <a:r>
              <a:rPr lang="sv-SE" sz="2800" i="1" dirty="0" smtClean="0"/>
              <a:t>a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+ </a:t>
            </a:r>
            <a:r>
              <a:rPr lang="sv-SE" sz="2800" i="1" dirty="0" smtClean="0"/>
              <a:t>b</a:t>
            </a:r>
            <a:r>
              <a:rPr lang="sv-SE" sz="2800" baseline="30000" dirty="0" smtClean="0"/>
              <a:t>2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 </a:t>
            </a:r>
            <a:r>
              <a:rPr lang="sv-SE" sz="2800" dirty="0" smtClean="0"/>
              <a:t>+ 2</a:t>
            </a:r>
            <a:r>
              <a:rPr lang="sv-SE" sz="2800" i="1" dirty="0" smtClean="0"/>
              <a:t>abCov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,</a:t>
            </a:r>
            <a:r>
              <a:rPr lang="sv-SE" sz="2800" i="1" dirty="0" smtClean="0"/>
              <a:t>Y</a:t>
            </a:r>
            <a:r>
              <a:rPr lang="sv-SE" sz="2800" dirty="0" smtClean="0"/>
              <a:t>)</a:t>
            </a:r>
            <a:endParaRPr lang="sv-SE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Approximera Bin med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 och om </a:t>
            </a:r>
            <a:r>
              <a:rPr lang="sv-SE" i="1" dirty="0" smtClean="0"/>
              <a:t>n</a:t>
            </a:r>
            <a:r>
              <a:rPr lang="sv-SE" dirty="0" smtClean="0"/>
              <a:t> är stort (≥ 20) och </a:t>
            </a:r>
            <a:r>
              <a:rPr lang="sv-SE" i="1" dirty="0" smtClean="0"/>
              <a:t>p</a:t>
            </a:r>
            <a:r>
              <a:rPr lang="sv-SE" dirty="0" smtClean="0"/>
              <a:t> litet (≤ 0,1)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sätt </a:t>
            </a:r>
            <a:r>
              <a:rPr lang="el-GR" dirty="0" smtClean="0">
                <a:ea typeface="Cambria Math"/>
                <a:cs typeface="Calibri"/>
              </a:rPr>
              <a:t>λ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 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En </a:t>
            </a:r>
            <a:r>
              <a:rPr lang="sv-SE" dirty="0" err="1" smtClean="0"/>
              <a:t>Poisson</a:t>
            </a:r>
            <a:r>
              <a:rPr lang="sv-SE" dirty="0" smtClean="0"/>
              <a:t> är ofta enklare att använda beräkningsmässigt.</a:t>
            </a:r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Vad är väntevärdet och varians för en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Binomial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resp.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Possion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8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313346" name="Object 2"/>
          <p:cNvGraphicFramePr>
            <a:graphicFrameLocks noChangeAspect="1"/>
          </p:cNvGraphicFramePr>
          <p:nvPr/>
        </p:nvGraphicFramePr>
        <p:xfrm>
          <a:off x="1124744" y="5580112"/>
          <a:ext cx="4420046" cy="1186879"/>
        </p:xfrm>
        <a:graphic>
          <a:graphicData uri="http://schemas.openxmlformats.org/presentationml/2006/ole">
            <p:oleObj spid="_x0000_s58370" name="Ekvation" r:id="rId3" imgW="16254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 smtClean="0"/>
              <a:t>Vi definierar </a:t>
            </a:r>
            <a:r>
              <a:rPr lang="sv-SE" sz="2800" dirty="0" err="1" smtClean="0"/>
              <a:t>kovariansen</a:t>
            </a:r>
            <a:r>
              <a:rPr lang="sv-SE" sz="2800" dirty="0" smtClean="0"/>
              <a:t> mellan </a:t>
            </a:r>
            <a:r>
              <a:rPr lang="sv-SE" sz="2800" i="1" dirty="0" smtClean="0"/>
              <a:t>X</a:t>
            </a:r>
            <a:r>
              <a:rPr lang="sv-SE" sz="2800" dirty="0" smtClean="0"/>
              <a:t> och </a:t>
            </a:r>
            <a:r>
              <a:rPr lang="sv-SE" sz="2800" i="1" dirty="0" smtClean="0"/>
              <a:t>Y</a:t>
            </a:r>
            <a:r>
              <a:rPr lang="sv-SE" sz="2800" dirty="0" smtClean="0"/>
              <a:t> </a:t>
            </a:r>
            <a:r>
              <a:rPr lang="sv-SE" sz="2800" dirty="0" smtClean="0"/>
              <a:t>enligt</a:t>
            </a:r>
            <a:endParaRPr lang="sv-SE" sz="2800" dirty="0" smtClean="0"/>
          </a:p>
          <a:p>
            <a:pPr marL="0" indent="0">
              <a:buNone/>
            </a:pPr>
            <a:endParaRPr lang="sv-SE" sz="1100" dirty="0" smtClean="0"/>
          </a:p>
          <a:p>
            <a:pPr marL="355600" indent="-355600">
              <a:buNone/>
            </a:pPr>
            <a:r>
              <a:rPr lang="sv-SE" sz="2800" dirty="0" smtClean="0"/>
              <a:t>	</a:t>
            </a:r>
            <a:r>
              <a:rPr lang="sv-SE" sz="2800" i="1" dirty="0" err="1" smtClean="0"/>
              <a:t>Cov</a:t>
            </a:r>
            <a:r>
              <a:rPr lang="sv-SE" sz="2800" dirty="0" smtClean="0"/>
              <a:t>(</a:t>
            </a:r>
            <a:r>
              <a:rPr lang="sv-SE" sz="2800" i="1" dirty="0" smtClean="0"/>
              <a:t>X,Y</a:t>
            </a:r>
            <a:r>
              <a:rPr lang="sv-SE" sz="2800" dirty="0" smtClean="0"/>
              <a:t>) </a:t>
            </a:r>
            <a:r>
              <a:rPr lang="sv-SE" sz="2800" dirty="0" smtClean="0"/>
              <a:t>= </a:t>
            </a:r>
            <a:r>
              <a:rPr lang="sv-SE" sz="2800" i="1" dirty="0" smtClean="0"/>
              <a:t>E</a:t>
            </a:r>
            <a:r>
              <a:rPr lang="sv-SE" sz="2800" dirty="0" smtClean="0"/>
              <a:t>[(</a:t>
            </a:r>
            <a:r>
              <a:rPr lang="sv-SE" sz="2800" i="1" dirty="0" smtClean="0"/>
              <a:t>X</a:t>
            </a:r>
            <a:r>
              <a:rPr lang="sv-SE" sz="2800" dirty="0" smtClean="0"/>
              <a:t> –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)·(</a:t>
            </a:r>
            <a:r>
              <a:rPr lang="sv-SE" sz="2800" i="1" dirty="0" smtClean="0"/>
              <a:t>Y</a:t>
            </a:r>
            <a:r>
              <a:rPr lang="sv-SE" sz="2800" dirty="0" smtClean="0"/>
              <a:t> –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Y</a:t>
            </a:r>
            <a:r>
              <a:rPr lang="sv-SE" sz="2800" dirty="0" smtClean="0"/>
              <a:t>)] </a:t>
            </a:r>
          </a:p>
          <a:p>
            <a:pPr marL="355600" indent="-355600">
              <a:buNone/>
            </a:pPr>
            <a:r>
              <a:rPr lang="sv-SE" sz="2800" dirty="0" smtClean="0"/>
              <a:t>	</a:t>
            </a:r>
            <a:r>
              <a:rPr lang="sv-SE" sz="2800" dirty="0" smtClean="0"/>
              <a:t>	</a:t>
            </a:r>
            <a:r>
              <a:rPr lang="sv-SE" sz="2800" dirty="0" smtClean="0"/>
              <a:t>	=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XY</a:t>
            </a:r>
            <a:r>
              <a:rPr lang="sv-SE" sz="2800" dirty="0" smtClean="0"/>
              <a:t>) – 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X</a:t>
            </a:r>
            <a:r>
              <a:rPr lang="el-GR" sz="2800" dirty="0" smtClean="0"/>
              <a:t>μ</a:t>
            </a:r>
            <a:r>
              <a:rPr lang="sv-SE" sz="2800" i="1" baseline="-25000" dirty="0" smtClean="0"/>
              <a:t>Y</a:t>
            </a:r>
            <a:r>
              <a:rPr lang="sv-SE" sz="2800" i="1" dirty="0" smtClean="0"/>
              <a:t> </a:t>
            </a: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där</a:t>
            </a:r>
          </a:p>
          <a:p>
            <a:pPr marL="0" indent="0">
              <a:buNone/>
            </a:pPr>
            <a:r>
              <a:rPr lang="sv-SE" sz="2800" dirty="0" smtClean="0"/>
              <a:t>	</a:t>
            </a:r>
            <a:r>
              <a:rPr lang="el-GR" sz="2800" dirty="0" smtClean="0"/>
              <a:t> μ</a:t>
            </a:r>
            <a:r>
              <a:rPr lang="sv-SE" sz="2800" i="1" baseline="-25000" dirty="0" smtClean="0"/>
              <a:t>X</a:t>
            </a:r>
            <a:r>
              <a:rPr lang="sv-SE" sz="2800" dirty="0" smtClean="0"/>
              <a:t> =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	och	</a:t>
            </a:r>
            <a:r>
              <a:rPr lang="el-GR" sz="2800" dirty="0" smtClean="0"/>
              <a:t> μ</a:t>
            </a:r>
            <a:r>
              <a:rPr lang="sv-SE" sz="2800" i="1" baseline="-25000" dirty="0" smtClean="0"/>
              <a:t>Y</a:t>
            </a:r>
            <a:r>
              <a:rPr lang="sv-SE" sz="2800" dirty="0" smtClean="0"/>
              <a:t> = 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Y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1100" dirty="0" smtClean="0"/>
          </a:p>
          <a:p>
            <a:pPr marL="0" indent="0">
              <a:buNone/>
            </a:pPr>
            <a:endParaRPr lang="sv-SE" sz="1100" dirty="0" smtClean="0"/>
          </a:p>
          <a:p>
            <a:pPr marL="0" indent="0">
              <a:buNone/>
            </a:pPr>
            <a:r>
              <a:rPr lang="sv-SE" sz="2800" dirty="0" smtClean="0"/>
              <a:t>Väntevärdet </a:t>
            </a:r>
            <a:r>
              <a:rPr lang="sv-SE" sz="2800" dirty="0" smtClean="0"/>
              <a:t>av produkten </a:t>
            </a:r>
            <a:r>
              <a:rPr lang="sv-SE" sz="2800" i="1" dirty="0" smtClean="0"/>
              <a:t>XY</a:t>
            </a:r>
            <a:r>
              <a:rPr lang="sv-SE" sz="2800" dirty="0" smtClean="0"/>
              <a:t> måste </a:t>
            </a:r>
            <a:r>
              <a:rPr lang="sv-SE" sz="2800" dirty="0" smtClean="0"/>
              <a:t>då beräknas: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endParaRPr lang="sv-SE" sz="1100" dirty="0" smtClean="0"/>
          </a:p>
          <a:p>
            <a:pPr marL="0" indent="0">
              <a:buNone/>
            </a:pPr>
            <a:endParaRPr lang="sv-SE" sz="1100" dirty="0" smtClean="0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340768" y="6948264"/>
          <a:ext cx="4053210" cy="902495"/>
        </p:xfrm>
        <a:graphic>
          <a:graphicData uri="http://schemas.openxmlformats.org/presentationml/2006/ole">
            <p:oleObj spid="_x0000_s45058" name="Ekvation" r:id="rId3" imgW="1676160" imgH="368280" progId="Equation.3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Korrelation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smtClean="0"/>
              <a:t>Korrelationen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 smtClean="0"/>
              <a:t>ett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standardiserat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mått</a:t>
            </a:r>
            <a:r>
              <a:rPr lang="sv-SE" dirty="0" smtClean="0"/>
              <a:t> på det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lin-jära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sambandet </a:t>
            </a:r>
            <a:r>
              <a:rPr lang="sv-SE" dirty="0" smtClean="0"/>
              <a:t>mellan två s.v. säg </a:t>
            </a:r>
            <a:r>
              <a:rPr lang="sv-SE" i="1" dirty="0" smtClean="0"/>
              <a:t>X</a:t>
            </a:r>
            <a:r>
              <a:rPr lang="sv-SE" dirty="0" smtClean="0"/>
              <a:t> och </a:t>
            </a:r>
            <a:r>
              <a:rPr lang="sv-SE" i="1" dirty="0" smtClean="0"/>
              <a:t>Y</a:t>
            </a:r>
            <a:r>
              <a:rPr lang="sv-SE" dirty="0" smtClean="0"/>
              <a:t>, dvs. hur de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samvarierar linjärt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Definition</a:t>
            </a:r>
            <a:r>
              <a:rPr lang="sv-SE" dirty="0" smtClean="0"/>
              <a:t>:</a:t>
            </a:r>
          </a:p>
        </p:txBody>
      </p:sp>
      <p:graphicFrame>
        <p:nvGraphicFramePr>
          <p:cNvPr id="290818" name="Object 2"/>
          <p:cNvGraphicFramePr>
            <a:graphicFrameLocks noChangeAspect="1"/>
          </p:cNvGraphicFramePr>
          <p:nvPr/>
        </p:nvGraphicFramePr>
        <p:xfrm>
          <a:off x="579438" y="5910263"/>
          <a:ext cx="5216525" cy="1185862"/>
        </p:xfrm>
        <a:graphic>
          <a:graphicData uri="http://schemas.openxmlformats.org/presentationml/2006/ole">
            <p:oleObj spid="_x0000_s46082" name="Ekvation" r:id="rId3" imgW="19810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Bernoulli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</a:t>
            </a:r>
            <a:r>
              <a:rPr lang="sv-SE" dirty="0" smtClean="0"/>
              <a:t>m 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  <a:r>
              <a:rPr lang="sv-SE" dirty="0" smtClean="0"/>
              <a:t>är </a:t>
            </a:r>
            <a:r>
              <a:rPr lang="sv-SE" dirty="0" err="1" smtClean="0"/>
              <a:t>Bernoulli</a:t>
            </a:r>
            <a:r>
              <a:rPr lang="sv-SE" dirty="0" smtClean="0"/>
              <a:t> fördelad kan vi skriva sannolikhetsfunktion: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i="1" dirty="0" err="1" smtClean="0"/>
              <a:t>f</a:t>
            </a:r>
            <a:r>
              <a:rPr lang="sv-SE" i="1" baseline="-25000" dirty="0" err="1" smtClean="0"/>
              <a:t>Z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sv-SE" i="1" dirty="0" err="1" smtClean="0"/>
              <a:t>p</a:t>
            </a:r>
            <a:r>
              <a:rPr lang="sv-SE" i="1" baseline="30000" dirty="0" err="1" smtClean="0"/>
              <a:t>x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  <a:r>
              <a:rPr lang="sv-SE" baseline="30000" dirty="0" smtClean="0"/>
              <a:t>1-</a:t>
            </a:r>
            <a:r>
              <a:rPr lang="sv-SE" i="1" baseline="30000" dirty="0" smtClean="0"/>
              <a:t>x</a:t>
            </a:r>
            <a:endParaRPr lang="sv-SE" i="1" baseline="300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  <a:r>
              <a:rPr lang="sv-SE" dirty="0" smtClean="0"/>
              <a:t>= 0,1 och där 0 &lt; </a:t>
            </a:r>
            <a:r>
              <a:rPr lang="sv-SE" i="1" dirty="0" smtClean="0"/>
              <a:t>p</a:t>
            </a:r>
            <a:r>
              <a:rPr lang="sv-SE" dirty="0" smtClean="0"/>
              <a:t> &lt; 1.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Väntevärde:  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endParaRPr lang="sv-SE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smtClean="0"/>
              <a:t>p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53136" y="3491880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Frihandsfigur 5"/>
          <p:cNvSpPr/>
          <p:nvPr/>
        </p:nvSpPr>
        <p:spPr>
          <a:xfrm>
            <a:off x="4221087" y="3709061"/>
            <a:ext cx="517167" cy="574908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17167 w 517167"/>
              <a:gd name="connsiteY0" fmla="*/ 7917 h 574908"/>
              <a:gd name="connsiteX1" fmla="*/ 144016 w 517167"/>
              <a:gd name="connsiteY1" fmla="*/ 142860 h 574908"/>
              <a:gd name="connsiteX2" fmla="*/ 0 w 517167"/>
              <a:gd name="connsiteY2" fmla="*/ 574908 h 574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7167" h="574908">
                <a:moveTo>
                  <a:pt x="517167" y="7917"/>
                </a:moveTo>
                <a:cubicBezTo>
                  <a:pt x="353881" y="0"/>
                  <a:pt x="230211" y="48361"/>
                  <a:pt x="144016" y="142860"/>
                </a:cubicBezTo>
                <a:cubicBezTo>
                  <a:pt x="57821" y="237359"/>
                  <a:pt x="30003" y="484898"/>
                  <a:pt x="0" y="574908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Binomialfördelningen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skriver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 el. </a:t>
            </a:r>
            <a:r>
              <a:rPr lang="sv-SE" i="1" dirty="0" smtClean="0"/>
              <a:t>X</a:t>
            </a:r>
            <a:r>
              <a:rPr lang="el-GR" dirty="0" smtClean="0">
                <a:latin typeface="Cambria Math"/>
                <a:ea typeface="Cambria Math"/>
              </a:rPr>
              <a:t> ∈ </a:t>
            </a:r>
            <a:r>
              <a:rPr lang="sv-SE" i="1" dirty="0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r>
              <a:rPr lang="sv-SE" dirty="0" smtClean="0"/>
              <a:t>Frekvensfunktion: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= 0,1 ,…,</a:t>
            </a:r>
            <a:r>
              <a:rPr lang="sv-SE" i="1" dirty="0" smtClean="0"/>
              <a:t>n</a:t>
            </a:r>
            <a:r>
              <a:rPr lang="sv-SE" dirty="0" smtClean="0"/>
              <a:t> och där 0 &lt; </a:t>
            </a:r>
            <a:r>
              <a:rPr lang="sv-SE" i="1" dirty="0" smtClean="0"/>
              <a:t>p</a:t>
            </a:r>
            <a:r>
              <a:rPr lang="sv-SE" dirty="0" smtClean="0"/>
              <a:t> &lt; 1 och </a:t>
            </a:r>
            <a:r>
              <a:rPr lang="sv-SE" i="1" dirty="0" smtClean="0"/>
              <a:t>n</a:t>
            </a:r>
            <a:r>
              <a:rPr lang="sv-SE" dirty="0" smtClean="0"/>
              <a:t> är ett heltal ≥ 0.</a:t>
            </a:r>
          </a:p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r>
              <a:rPr lang="sv-SE" dirty="0" smtClean="0"/>
              <a:t>Väntevärde:  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np</a:t>
            </a:r>
            <a:endParaRPr lang="sv-SE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Varians:	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sv-SE" i="1" dirty="0" err="1" smtClean="0"/>
              <a:t>np</a:t>
            </a:r>
            <a:r>
              <a:rPr lang="sv-SE" dirty="0" smtClean="0"/>
              <a:t>(1-</a:t>
            </a:r>
            <a:r>
              <a:rPr lang="sv-SE" i="1" dirty="0" smtClean="0"/>
              <a:t>p</a:t>
            </a:r>
            <a:r>
              <a:rPr lang="sv-SE" dirty="0" smtClean="0"/>
              <a:t>)</a:t>
            </a:r>
          </a:p>
        </p:txBody>
      </p: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1397000" y="3435350"/>
          <a:ext cx="3424238" cy="1136650"/>
        </p:xfrm>
        <a:graphic>
          <a:graphicData uri="http://schemas.openxmlformats.org/presentationml/2006/ole">
            <p:oleObj spid="_x0000_s47106" name="Ekvation" r:id="rId3" imgW="1396800" imgH="4572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81128" y="1691680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Parametrar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Frihandsfigur 6"/>
          <p:cNvSpPr/>
          <p:nvPr/>
        </p:nvSpPr>
        <p:spPr>
          <a:xfrm>
            <a:off x="3619446" y="1907705"/>
            <a:ext cx="1033690" cy="287563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4390" h="459179">
                <a:moveTo>
                  <a:pt x="534390" y="7917"/>
                </a:moveTo>
                <a:cubicBezTo>
                  <a:pt x="371104" y="0"/>
                  <a:pt x="250304" y="67650"/>
                  <a:pt x="161239" y="142860"/>
                </a:cubicBezTo>
                <a:cubicBezTo>
                  <a:pt x="72174" y="218070"/>
                  <a:pt x="24003" y="387171"/>
                  <a:pt x="0" y="459179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Poissonfördelningen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Låt </a:t>
            </a:r>
            <a:r>
              <a:rPr lang="sv-SE" sz="2800" i="1" dirty="0" err="1" smtClean="0"/>
              <a:t>X</a:t>
            </a:r>
            <a:r>
              <a:rPr lang="sv-SE" sz="2800" dirty="0" err="1" smtClean="0">
                <a:latin typeface="Cambria Math"/>
                <a:ea typeface="Cambria Math"/>
              </a:rPr>
              <a:t>~</a:t>
            </a:r>
            <a:r>
              <a:rPr lang="sv-SE" sz="2800" i="1" dirty="0" err="1" smtClean="0"/>
              <a:t>Bin</a:t>
            </a:r>
            <a:r>
              <a:rPr lang="sv-SE" sz="2800" dirty="0" smtClean="0"/>
              <a:t>(</a:t>
            </a:r>
            <a:r>
              <a:rPr lang="sv-SE" sz="2800" i="1" dirty="0" err="1" smtClean="0"/>
              <a:t>n</a:t>
            </a:r>
            <a:r>
              <a:rPr lang="sv-SE" sz="2800" dirty="0" err="1" smtClean="0"/>
              <a:t>,</a:t>
            </a:r>
            <a:r>
              <a:rPr lang="sv-SE" sz="2800" i="1" dirty="0" err="1" smtClean="0"/>
              <a:t>p</a:t>
            </a:r>
            <a:r>
              <a:rPr lang="sv-SE" sz="2800" dirty="0" smtClean="0"/>
              <a:t>) och låt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∞ och </a:t>
            </a:r>
            <a:r>
              <a:rPr lang="sv-SE" sz="2800" i="1" dirty="0" smtClean="0">
                <a:ea typeface="Cambria Math"/>
              </a:rPr>
              <a:t>p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0 på ett sådant sätt att </a:t>
            </a:r>
            <a:r>
              <a:rPr lang="sv-SE" sz="2800" i="1" dirty="0" err="1" smtClean="0">
                <a:ea typeface="Cambria Math"/>
              </a:rPr>
              <a:t>np</a:t>
            </a:r>
            <a:r>
              <a:rPr lang="sv-SE" sz="2800" dirty="0" smtClean="0">
                <a:ea typeface="Cambria Math"/>
              </a:rPr>
              <a:t> </a:t>
            </a:r>
            <a:r>
              <a:rPr lang="sv-SE" sz="2800" dirty="0" smtClean="0">
                <a:latin typeface="Cambria Math"/>
                <a:ea typeface="Cambria Math"/>
              </a:rPr>
              <a:t>= </a:t>
            </a:r>
            <a:r>
              <a:rPr lang="el-GR" sz="2800" dirty="0" smtClean="0">
                <a:latin typeface="Calibri"/>
                <a:ea typeface="Cambria Math"/>
                <a:cs typeface="Calibri"/>
              </a:rPr>
              <a:t>λ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, en konstant, dvs. </a:t>
            </a:r>
            <a:r>
              <a:rPr lang="sv-SE" sz="2800" i="1" dirty="0" smtClean="0">
                <a:latin typeface="Calibri"/>
                <a:ea typeface="Cambria Math"/>
                <a:cs typeface="Calibri"/>
              </a:rPr>
              <a:t>p</a:t>
            </a:r>
            <a:r>
              <a:rPr lang="sv-SE" sz="2800" dirty="0" smtClean="0">
                <a:latin typeface="Calibri"/>
                <a:ea typeface="Cambria Math"/>
                <a:cs typeface="Calibri"/>
              </a:rPr>
              <a:t>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>
                <a:ea typeface="Cambria Math"/>
                <a:cs typeface="Calibri"/>
              </a:rPr>
              <a:t>/</a:t>
            </a:r>
            <a:r>
              <a:rPr lang="sv-SE" sz="2800" i="1" dirty="0" smtClean="0">
                <a:ea typeface="Cambria Math"/>
              </a:rPr>
              <a:t>n</a:t>
            </a:r>
            <a:r>
              <a:rPr lang="sv-SE" sz="2800" dirty="0" smtClean="0">
                <a:ea typeface="Cambria Math"/>
              </a:rPr>
              <a:t>.</a:t>
            </a:r>
          </a:p>
          <a:p>
            <a:pPr marL="0" indent="0">
              <a:buNone/>
            </a:pPr>
            <a:endParaRPr lang="sv-SE" sz="1200" dirty="0" smtClean="0">
              <a:ea typeface="Cambria Math"/>
            </a:endParaRPr>
          </a:p>
          <a:p>
            <a:pPr marL="0" indent="0">
              <a:buNone/>
            </a:pPr>
            <a:r>
              <a:rPr lang="sv-SE" sz="2800" dirty="0" smtClean="0">
                <a:ea typeface="Cambria Math"/>
              </a:rPr>
              <a:t>När </a:t>
            </a:r>
            <a:r>
              <a:rPr lang="sv-SE" sz="2800" i="1" dirty="0" smtClean="0"/>
              <a:t>n</a:t>
            </a:r>
            <a:r>
              <a:rPr lang="sv-SE" sz="2800" dirty="0" smtClean="0"/>
              <a:t> </a:t>
            </a:r>
            <a:r>
              <a:rPr lang="sv-SE" sz="2800" dirty="0" smtClean="0">
                <a:latin typeface="Cambria Math"/>
                <a:ea typeface="Cambria Math"/>
              </a:rPr>
              <a:t>→</a:t>
            </a:r>
            <a:r>
              <a:rPr lang="sv-SE" sz="2800" dirty="0" smtClean="0">
                <a:ea typeface="Cambria Math"/>
              </a:rPr>
              <a:t> ∞ blir </a:t>
            </a:r>
            <a:r>
              <a:rPr lang="sv-SE" sz="2800" dirty="0" err="1" smtClean="0">
                <a:ea typeface="Cambria Math"/>
              </a:rPr>
              <a:t>binomialfördelningen</a:t>
            </a:r>
            <a:r>
              <a:rPr lang="sv-SE" sz="2800" dirty="0" smtClean="0">
                <a:ea typeface="Cambria Math"/>
              </a:rPr>
              <a:t> en </a:t>
            </a:r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  <a:ea typeface="Cambria Math"/>
              </a:rPr>
              <a:t>Poissonfördelning</a:t>
            </a:r>
            <a:r>
              <a:rPr lang="sv-SE" sz="2800" dirty="0" smtClean="0">
                <a:ea typeface="Cambria Math"/>
              </a:rPr>
              <a:t>: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	</a:t>
            </a:r>
            <a:r>
              <a:rPr lang="sv-SE" sz="2800" i="1" dirty="0" smtClean="0"/>
              <a:t> </a:t>
            </a:r>
            <a:r>
              <a:rPr lang="sv-SE" sz="2800" i="1" dirty="0" err="1" smtClean="0"/>
              <a:t>X</a:t>
            </a:r>
            <a:r>
              <a:rPr lang="sv-SE" sz="2800" dirty="0" err="1" smtClean="0">
                <a:latin typeface="Cambria Math"/>
                <a:ea typeface="Cambria Math"/>
              </a:rPr>
              <a:t>~</a:t>
            </a:r>
            <a:r>
              <a:rPr lang="sv-SE" sz="2800" i="1" dirty="0" err="1" smtClean="0"/>
              <a:t>Po</a:t>
            </a:r>
            <a:r>
              <a:rPr lang="sv-SE" sz="2800" dirty="0" smtClean="0"/>
              <a:t>(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2800" dirty="0" smtClean="0"/>
          </a:p>
          <a:p>
            <a:pPr marL="0" indent="0">
              <a:buNone/>
            </a:pPr>
            <a:r>
              <a:rPr lang="sv-SE" sz="2800" dirty="0" smtClean="0"/>
              <a:t>för </a:t>
            </a:r>
            <a:r>
              <a:rPr lang="sv-SE" sz="2800" i="1" dirty="0" smtClean="0"/>
              <a:t>x</a:t>
            </a:r>
            <a:r>
              <a:rPr lang="sv-SE" sz="2800" dirty="0" smtClean="0"/>
              <a:t> = 0,1,2,… och där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r>
              <a:rPr lang="sv-SE" sz="2800" dirty="0" smtClean="0"/>
              <a:t> &gt; 0.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dirty="0" smtClean="0"/>
              <a:t>Väntevärde:  	</a:t>
            </a:r>
            <a:r>
              <a:rPr lang="sv-SE" sz="2800" i="1" dirty="0" smtClean="0"/>
              <a:t>E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endParaRPr lang="sv-SE" sz="2800" i="1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sz="2800" dirty="0" smtClean="0"/>
              <a:t>Varians:		</a:t>
            </a:r>
            <a:r>
              <a:rPr lang="sv-SE" sz="2800" i="1" dirty="0" smtClean="0"/>
              <a:t>V</a:t>
            </a:r>
            <a:r>
              <a:rPr lang="sv-SE" sz="2800" dirty="0" smtClean="0"/>
              <a:t>(</a:t>
            </a:r>
            <a:r>
              <a:rPr lang="sv-SE" sz="2800" i="1" dirty="0" smtClean="0"/>
              <a:t>X</a:t>
            </a:r>
            <a:r>
              <a:rPr lang="sv-SE" sz="2800" dirty="0" smtClean="0"/>
              <a:t>) = </a:t>
            </a:r>
            <a:r>
              <a:rPr lang="el-GR" sz="2800" dirty="0" smtClean="0">
                <a:ea typeface="Cambria Math"/>
                <a:cs typeface="Calibri"/>
              </a:rPr>
              <a:t>λ</a:t>
            </a:r>
            <a:endParaRPr lang="sv-SE" sz="2800" dirty="0" smtClean="0"/>
          </a:p>
        </p:txBody>
      </p:sp>
      <p:graphicFrame>
        <p:nvGraphicFramePr>
          <p:cNvPr id="294914" name="Object 2"/>
          <p:cNvGraphicFramePr>
            <a:graphicFrameLocks noChangeAspect="1"/>
          </p:cNvGraphicFramePr>
          <p:nvPr/>
        </p:nvGraphicFramePr>
        <p:xfrm>
          <a:off x="3501008" y="4932040"/>
          <a:ext cx="1846522" cy="936104"/>
        </p:xfrm>
        <a:graphic>
          <a:graphicData uri="http://schemas.openxmlformats.org/presentationml/2006/ole">
            <p:oleObj spid="_x0000_s48130" name="Ekvation" r:id="rId3" imgW="8380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Approximera Bin med </a:t>
            </a:r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Po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 och om </a:t>
            </a:r>
            <a:r>
              <a:rPr lang="sv-SE" i="1" dirty="0" smtClean="0"/>
              <a:t>n</a:t>
            </a:r>
            <a:r>
              <a:rPr lang="sv-SE" dirty="0" smtClean="0"/>
              <a:t> är stort (≥ 20) och </a:t>
            </a:r>
            <a:r>
              <a:rPr lang="sv-SE" i="1" dirty="0" smtClean="0"/>
              <a:t>p</a:t>
            </a:r>
            <a:r>
              <a:rPr lang="sv-SE" dirty="0" smtClean="0"/>
              <a:t> litet (≤ 0,1)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	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sätt </a:t>
            </a:r>
            <a:r>
              <a:rPr lang="el-GR" dirty="0" smtClean="0">
                <a:ea typeface="Cambria Math"/>
                <a:cs typeface="Calibri"/>
              </a:rPr>
              <a:t>λ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 </a:t>
            </a:r>
            <a:endParaRPr lang="sv-SE" dirty="0" smtClean="0"/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En </a:t>
            </a:r>
            <a:r>
              <a:rPr lang="sv-SE" dirty="0" err="1" smtClean="0"/>
              <a:t>Poisson</a:t>
            </a:r>
            <a:r>
              <a:rPr lang="sv-SE" dirty="0" smtClean="0"/>
              <a:t> är ofta enklare att använda beräkningsmässigt.</a:t>
            </a:r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Vad är väntevärdet och varians för en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Binomial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resp.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Possion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1800" dirty="0" smtClean="0"/>
          </a:p>
        </p:txBody>
      </p:sp>
      <p:graphicFrame>
        <p:nvGraphicFramePr>
          <p:cNvPr id="313346" name="Object 2"/>
          <p:cNvGraphicFramePr>
            <a:graphicFrameLocks noChangeAspect="1"/>
          </p:cNvGraphicFramePr>
          <p:nvPr/>
        </p:nvGraphicFramePr>
        <p:xfrm>
          <a:off x="1124744" y="5580112"/>
          <a:ext cx="4420046" cy="1186879"/>
        </p:xfrm>
        <a:graphic>
          <a:graphicData uri="http://schemas.openxmlformats.org/presentationml/2006/ole">
            <p:oleObj spid="_x0000_s49154" name="Ekvation" r:id="rId3" imgW="16254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Normalfördelningen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/>
              <a:t>Täthetsfunktion (PDF):</a:t>
            </a:r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Fördelningsfunktion (CDF)</a:t>
            </a:r>
          </a:p>
        </p:txBody>
      </p:sp>
      <p:pic>
        <p:nvPicPr>
          <p:cNvPr id="4" name="Bildobjekt 3" descr="720px-Normal_Distribution_PDF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2590" y="2555776"/>
            <a:ext cx="4508327" cy="2880320"/>
          </a:xfrm>
          <a:prstGeom prst="rect">
            <a:avLst/>
          </a:prstGeom>
        </p:spPr>
      </p:pic>
      <p:pic>
        <p:nvPicPr>
          <p:cNvPr id="5" name="Bildobjekt 4" descr="720px-Normal_Distribution_CDF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0502" y="5868144"/>
            <a:ext cx="4508327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Standardisering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har s.v. </a:t>
            </a:r>
            <a:r>
              <a:rPr lang="sv-SE" i="1" dirty="0" smtClean="0"/>
              <a:t>X</a:t>
            </a:r>
            <a:r>
              <a:rPr lang="sv-SE" dirty="0" smtClean="0"/>
              <a:t> och skapar </a:t>
            </a:r>
            <a:r>
              <a:rPr lang="sv-SE" i="1" dirty="0" smtClean="0"/>
              <a:t>Z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u="sng" dirty="0" smtClean="0"/>
              <a:t>Väntevärde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u="sng" dirty="0" smtClean="0"/>
              <a:t>Varians</a:t>
            </a:r>
            <a:r>
              <a:rPr lang="sv-SE" dirty="0" smtClean="0"/>
              <a:t>:</a:t>
            </a:r>
          </a:p>
        </p:txBody>
      </p:sp>
      <p:graphicFrame>
        <p:nvGraphicFramePr>
          <p:cNvPr id="316418" name="Object 2"/>
          <p:cNvGraphicFramePr>
            <a:graphicFrameLocks noChangeAspect="1"/>
          </p:cNvGraphicFramePr>
          <p:nvPr/>
        </p:nvGraphicFramePr>
        <p:xfrm>
          <a:off x="600075" y="3132138"/>
          <a:ext cx="5443538" cy="1176337"/>
        </p:xfrm>
        <a:graphic>
          <a:graphicData uri="http://schemas.openxmlformats.org/presentationml/2006/ole">
            <p:oleObj spid="_x0000_s50178" name="Ekvation" r:id="rId3" imgW="2082600" imgH="444240" progId="Equation.3">
              <p:embed/>
            </p:oleObj>
          </a:graphicData>
        </a:graphic>
      </p:graphicFrame>
      <p:graphicFrame>
        <p:nvGraphicFramePr>
          <p:cNvPr id="316419" name="Object 3"/>
          <p:cNvGraphicFramePr>
            <a:graphicFrameLocks noChangeAspect="1"/>
          </p:cNvGraphicFramePr>
          <p:nvPr/>
        </p:nvGraphicFramePr>
        <p:xfrm>
          <a:off x="764704" y="5529264"/>
          <a:ext cx="5616624" cy="1114739"/>
        </p:xfrm>
        <a:graphic>
          <a:graphicData uri="http://schemas.openxmlformats.org/presentationml/2006/ole">
            <p:oleObj spid="_x0000_s50179" name="Ekvation" r:id="rId4" imgW="2463480" imgH="482400" progId="Equation.3">
              <p:embed/>
            </p:oleObj>
          </a:graphicData>
        </a:graphic>
      </p:graphicFrame>
      <p:graphicFrame>
        <p:nvGraphicFramePr>
          <p:cNvPr id="316421" name="Object 5"/>
          <p:cNvGraphicFramePr>
            <a:graphicFrameLocks noChangeAspect="1"/>
          </p:cNvGraphicFramePr>
          <p:nvPr/>
        </p:nvGraphicFramePr>
        <p:xfrm>
          <a:off x="649288" y="7489825"/>
          <a:ext cx="5848350" cy="1114425"/>
        </p:xfrm>
        <a:graphic>
          <a:graphicData uri="http://schemas.openxmlformats.org/presentationml/2006/ole">
            <p:oleObj spid="_x0000_s50180" name="Ekvation" r:id="rId5" imgW="25653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Approximera Bin med 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254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Antag att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</a:t>
            </a:r>
            <a:r>
              <a:rPr lang="sv-SE" i="1" dirty="0" err="1" smtClean="0"/>
              <a:t>n</a:t>
            </a:r>
            <a:r>
              <a:rPr lang="sv-SE" dirty="0" err="1" smtClean="0"/>
              <a:t>,</a:t>
            </a:r>
            <a:r>
              <a:rPr lang="sv-SE" i="1" dirty="0" err="1" smtClean="0"/>
              <a:t>p</a:t>
            </a:r>
            <a:r>
              <a:rPr lang="sv-SE" dirty="0" smtClean="0"/>
              <a:t>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Om </a:t>
            </a:r>
            <a:r>
              <a:rPr lang="sv-SE" i="1" dirty="0" smtClean="0"/>
              <a:t>n</a:t>
            </a:r>
            <a:r>
              <a:rPr lang="sv-SE" dirty="0" smtClean="0"/>
              <a:t> är stort (hur stort?) kan man approximera </a:t>
            </a:r>
            <a:r>
              <a:rPr lang="sv-SE" dirty="0" err="1" smtClean="0"/>
              <a:t>binomialfördelningen</a:t>
            </a:r>
            <a:r>
              <a:rPr lang="sv-SE" dirty="0" smtClean="0"/>
              <a:t> med en normalfördelning.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/>
              <a:t>Om </a:t>
            </a:r>
            <a:r>
              <a:rPr lang="sv-SE" i="1" dirty="0" smtClean="0"/>
              <a:t>n</a:t>
            </a:r>
            <a:r>
              <a:rPr lang="sv-SE" dirty="0" smtClean="0"/>
              <a:t> är stort blir </a:t>
            </a:r>
            <a:r>
              <a:rPr lang="sv-SE" dirty="0" err="1" smtClean="0"/>
              <a:t>binomialfördel-ningen</a:t>
            </a:r>
            <a:r>
              <a:rPr lang="sv-SE" dirty="0" smtClean="0"/>
              <a:t> oerhört jobbig (omöjlig?) att räkna på.</a:t>
            </a:r>
          </a:p>
          <a:p>
            <a:pPr marL="355600" indent="-355600"/>
            <a:r>
              <a:rPr lang="sv-SE" dirty="0" smtClean="0"/>
              <a:t>En standardnormalfördelning är enklare att använda då vi </a:t>
            </a:r>
            <a:r>
              <a:rPr lang="sv-SE" dirty="0" err="1" smtClean="0"/>
              <a:t>använ-der</a:t>
            </a:r>
            <a:r>
              <a:rPr lang="sv-SE" dirty="0" smtClean="0"/>
              <a:t> tabeller.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3352658" y="5927150"/>
            <a:ext cx="720080" cy="2304256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Halvkorrektion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 en diskret s.v. som bara kan anta heltal är följande relation giltig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>
              <a:buNone/>
            </a:pPr>
            <a:r>
              <a:rPr lang="sv-SE" dirty="0" smtClean="0"/>
              <a:t>	P(</a:t>
            </a:r>
            <a:r>
              <a:rPr lang="sv-SE" i="1" dirty="0" smtClean="0"/>
              <a:t>X</a:t>
            </a:r>
            <a:r>
              <a:rPr lang="sv-SE" dirty="0" smtClean="0"/>
              <a:t> = </a:t>
            </a:r>
            <a:r>
              <a:rPr lang="sv-SE" i="1" dirty="0" smtClean="0"/>
              <a:t>x</a:t>
            </a:r>
            <a:r>
              <a:rPr lang="sv-SE" dirty="0" smtClean="0"/>
              <a:t>) = P(</a:t>
            </a:r>
            <a:r>
              <a:rPr lang="sv-SE" i="1" dirty="0" smtClean="0"/>
              <a:t>x</a:t>
            </a:r>
            <a:r>
              <a:rPr lang="sv-SE" dirty="0" smtClean="0"/>
              <a:t> – ½ &lt; </a:t>
            </a:r>
            <a:r>
              <a:rPr lang="sv-SE" i="1" dirty="0" smtClean="0"/>
              <a:t>X</a:t>
            </a:r>
            <a:r>
              <a:rPr lang="sv-SE" dirty="0" smtClean="0"/>
              <a:t> &lt; </a:t>
            </a:r>
            <a:r>
              <a:rPr lang="sv-SE" i="1" dirty="0" smtClean="0"/>
              <a:t>x</a:t>
            </a:r>
            <a:r>
              <a:rPr lang="sv-SE" dirty="0" smtClean="0"/>
              <a:t> + ½)  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Varför?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124744" y="5220072"/>
          <a:ext cx="4896544" cy="3175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/>
          <p:cNvSpPr/>
          <p:nvPr/>
        </p:nvSpPr>
        <p:spPr>
          <a:xfrm>
            <a:off x="2420888" y="8492370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r>
              <a:rPr lang="sv-SE" sz="2000" dirty="0" smtClean="0"/>
              <a:t> – ½</a:t>
            </a:r>
            <a:endParaRPr lang="sv-SE" sz="2000" dirty="0"/>
          </a:p>
        </p:txBody>
      </p:sp>
      <p:sp>
        <p:nvSpPr>
          <p:cNvPr id="6" name="Rektangel 5"/>
          <p:cNvSpPr/>
          <p:nvPr/>
        </p:nvSpPr>
        <p:spPr>
          <a:xfrm>
            <a:off x="4293096" y="8492370"/>
            <a:ext cx="7104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r>
              <a:rPr lang="sv-SE" sz="2000" dirty="0" smtClean="0"/>
              <a:t> + ½</a:t>
            </a:r>
            <a:endParaRPr lang="sv-SE" sz="2000" dirty="0"/>
          </a:p>
        </p:txBody>
      </p:sp>
      <p:sp>
        <p:nvSpPr>
          <p:cNvPr id="7" name="Rektangel 6"/>
          <p:cNvSpPr/>
          <p:nvPr/>
        </p:nvSpPr>
        <p:spPr>
          <a:xfrm>
            <a:off x="3582645" y="8492370"/>
            <a:ext cx="295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i="1" dirty="0" smtClean="0"/>
              <a:t>x</a:t>
            </a:r>
            <a:endParaRPr lang="sv-SE" sz="2000" dirty="0"/>
          </a:p>
        </p:txBody>
      </p:sp>
      <p:sp>
        <p:nvSpPr>
          <p:cNvPr id="10" name="Rätvinklig triangel 9"/>
          <p:cNvSpPr/>
          <p:nvPr/>
        </p:nvSpPr>
        <p:spPr>
          <a:xfrm>
            <a:off x="3339656" y="5665122"/>
            <a:ext cx="360040" cy="216024"/>
          </a:xfrm>
          <a:prstGeom prst="rtTriangle">
            <a:avLst/>
          </a:prstGeom>
          <a:solidFill>
            <a:schemeClr val="accent6">
              <a:lumMod val="75000"/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ätvinklig triangel 10"/>
          <p:cNvSpPr/>
          <p:nvPr/>
        </p:nvSpPr>
        <p:spPr>
          <a:xfrm rot="10800000">
            <a:off x="3800260" y="5923322"/>
            <a:ext cx="288032" cy="144016"/>
          </a:xfrm>
          <a:prstGeom prst="rtTriangle">
            <a:avLst/>
          </a:prstGeom>
          <a:solidFill>
            <a:schemeClr val="accent2">
              <a:lumMod val="75000"/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 flipV="1">
            <a:off x="3068960" y="8316417"/>
            <a:ext cx="216024" cy="28803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flipH="1" flipV="1">
            <a:off x="4149080" y="8316417"/>
            <a:ext cx="216024" cy="28803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ktangel 22"/>
          <p:cNvSpPr/>
          <p:nvPr/>
        </p:nvSpPr>
        <p:spPr>
          <a:xfrm>
            <a:off x="2420888" y="4860032"/>
            <a:ext cx="1594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Lite för mycket</a:t>
            </a:r>
            <a:endParaRPr lang="sv-SE" b="1" i="1" dirty="0">
              <a:solidFill>
                <a:srgbClr val="C00000"/>
              </a:solidFill>
            </a:endParaRPr>
          </a:p>
        </p:txBody>
      </p:sp>
      <p:cxnSp>
        <p:nvCxnSpPr>
          <p:cNvPr id="24" name="Rak pil 23"/>
          <p:cNvCxnSpPr>
            <a:stCxn id="23" idx="2"/>
          </p:cNvCxnSpPr>
          <p:nvPr/>
        </p:nvCxnSpPr>
        <p:spPr>
          <a:xfrm>
            <a:off x="3218030" y="5229364"/>
            <a:ext cx="210970" cy="42275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ktangel 26"/>
          <p:cNvSpPr/>
          <p:nvPr/>
        </p:nvSpPr>
        <p:spPr>
          <a:xfrm>
            <a:off x="4149080" y="4860032"/>
            <a:ext cx="1294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i="1" dirty="0" smtClean="0">
                <a:solidFill>
                  <a:srgbClr val="C00000"/>
                </a:solidFill>
              </a:rPr>
              <a:t>Lite för litet</a:t>
            </a:r>
            <a:endParaRPr lang="sv-SE" b="1" i="1" dirty="0">
              <a:solidFill>
                <a:srgbClr val="C00000"/>
              </a:solidFill>
            </a:endParaRPr>
          </a:p>
        </p:txBody>
      </p:sp>
      <p:cxnSp>
        <p:nvCxnSpPr>
          <p:cNvPr id="28" name="Rak pil 27"/>
          <p:cNvCxnSpPr>
            <a:stCxn id="27" idx="2"/>
          </p:cNvCxnSpPr>
          <p:nvPr/>
        </p:nvCxnSpPr>
        <p:spPr>
          <a:xfrm flipH="1">
            <a:off x="4149080" y="5229364"/>
            <a:ext cx="647293" cy="63878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Funktionerna för en kontinuerlig s.v.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566859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>
                <a:ea typeface="Cambria Math"/>
              </a:rPr>
              <a:t>Täthetsfunktionen:</a:t>
            </a:r>
            <a:endParaRPr lang="sv-SE" dirty="0" smtClean="0"/>
          </a:p>
          <a:p>
            <a:pPr marL="755650" lvl="1" indent="-355600"/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”täthet”</a:t>
            </a:r>
          </a:p>
          <a:p>
            <a:pPr marL="755650" lvl="1" indent="-355600"/>
            <a:r>
              <a:rPr lang="sv-SE" i="1" u="sng" dirty="0" smtClean="0">
                <a:solidFill>
                  <a:schemeClr val="accent5">
                    <a:lumMod val="50000"/>
                  </a:schemeClr>
                </a:solidFill>
              </a:rPr>
              <a:t>Inte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 en sannolikhet</a:t>
            </a:r>
          </a:p>
          <a:p>
            <a:pPr marL="355600" indent="-355600"/>
            <a:endParaRPr lang="sv-SE" dirty="0" smtClean="0"/>
          </a:p>
          <a:p>
            <a:pPr marL="355600" indent="-355600"/>
            <a:r>
              <a:rPr lang="sv-SE" dirty="0" smtClean="0"/>
              <a:t>Fördelningsfunktion:</a:t>
            </a:r>
          </a:p>
          <a:p>
            <a:pPr marL="755650" lvl="1" indent="-355600"/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P(</a:t>
            </a:r>
            <a:r>
              <a:rPr lang="sv-SE" i="1" dirty="0" smtClean="0"/>
              <a:t>X</a:t>
            </a:r>
            <a:r>
              <a:rPr lang="sv-SE" dirty="0" smtClean="0"/>
              <a:t> ≤ </a:t>
            </a:r>
            <a:r>
              <a:rPr lang="sv-SE" i="1" dirty="0" smtClean="0"/>
              <a:t>x</a:t>
            </a:r>
            <a:r>
              <a:rPr lang="sv-SE" dirty="0" smtClean="0"/>
              <a:t>)</a:t>
            </a:r>
          </a:p>
          <a:p>
            <a:pPr marL="755650" lvl="1" indent="-35560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En sannolikhet</a:t>
            </a:r>
          </a:p>
          <a:p>
            <a:pPr marL="0" indent="0">
              <a:buNone/>
            </a:pPr>
            <a:endParaRPr lang="sv-SE" sz="1400" dirty="0" smtClean="0"/>
          </a:p>
        </p:txBody>
      </p:sp>
      <p:graphicFrame>
        <p:nvGraphicFramePr>
          <p:cNvPr id="185346" name="Object 2"/>
          <p:cNvGraphicFramePr>
            <a:graphicFrameLocks noChangeAspect="1"/>
          </p:cNvGraphicFramePr>
          <p:nvPr/>
        </p:nvGraphicFramePr>
        <p:xfrm>
          <a:off x="3717032" y="5343939"/>
          <a:ext cx="2356544" cy="1244285"/>
        </p:xfrm>
        <a:graphic>
          <a:graphicData uri="http://schemas.openxmlformats.org/presentationml/2006/ole">
            <p:oleObj spid="_x0000_s59394" name="Ekvation" r:id="rId3" imgW="901440" imgH="469800" progId="Equation.3">
              <p:embed/>
            </p:oleObj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82444" cy="654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Låt </a:t>
            </a:r>
            <a:r>
              <a:rPr lang="sv-SE" i="1" dirty="0" err="1" smtClean="0"/>
              <a:t>X</a:t>
            </a:r>
            <a:r>
              <a:rPr lang="sv-SE" dirty="0" err="1" smtClean="0">
                <a:latin typeface="Cambria Math"/>
                <a:ea typeface="Cambria Math"/>
              </a:rPr>
              <a:t>~</a:t>
            </a:r>
            <a:r>
              <a:rPr lang="sv-SE" i="1" dirty="0" err="1" smtClean="0"/>
              <a:t>Bin</a:t>
            </a:r>
            <a:r>
              <a:rPr lang="sv-SE" dirty="0" smtClean="0"/>
              <a:t>(100;0,8)</a:t>
            </a:r>
          </a:p>
          <a:p>
            <a:pPr marL="0" indent="0">
              <a:buNone/>
            </a:pPr>
            <a:r>
              <a:rPr lang="sv-SE" dirty="0" smtClean="0"/>
              <a:t>Beräkna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75)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(alt. 1 –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&gt; 75))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dirty="0" smtClean="0">
                <a:ea typeface="Cambria Math"/>
                <a:cs typeface="Calibri"/>
              </a:rPr>
              <a:t>E(</a:t>
            </a:r>
            <a:r>
              <a:rPr lang="sv-SE" i="1" dirty="0" smtClean="0">
                <a:ea typeface="Cambria Math"/>
                <a:cs typeface="Calibri"/>
              </a:rPr>
              <a:t>X</a:t>
            </a:r>
            <a:r>
              <a:rPr lang="sv-SE" dirty="0" smtClean="0">
                <a:ea typeface="Cambria Math"/>
                <a:cs typeface="Calibri"/>
              </a:rPr>
              <a:t>) = </a:t>
            </a:r>
            <a:r>
              <a:rPr lang="el-GR" dirty="0" smtClean="0">
                <a:ea typeface="Cambria Math"/>
                <a:cs typeface="Calibri"/>
              </a:rPr>
              <a:t>μ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 = 80</a:t>
            </a:r>
          </a:p>
          <a:p>
            <a:pPr marL="355600" indent="-355600"/>
            <a:r>
              <a:rPr lang="sv-SE" dirty="0" smtClean="0">
                <a:ea typeface="Cambria Math"/>
                <a:cs typeface="Calibri"/>
              </a:rPr>
              <a:t>V(</a:t>
            </a:r>
            <a:r>
              <a:rPr lang="sv-SE" i="1" dirty="0" smtClean="0">
                <a:ea typeface="Cambria Math"/>
                <a:cs typeface="Calibri"/>
              </a:rPr>
              <a:t>X</a:t>
            </a:r>
            <a:r>
              <a:rPr lang="sv-SE" dirty="0" smtClean="0">
                <a:ea typeface="Cambria Math"/>
                <a:cs typeface="Calibri"/>
              </a:rPr>
              <a:t>) = </a:t>
            </a:r>
            <a:r>
              <a:rPr lang="el-GR" dirty="0" smtClean="0">
                <a:ea typeface="Cambria Math"/>
                <a:cs typeface="Calibri"/>
              </a:rPr>
              <a:t>σ</a:t>
            </a:r>
            <a:r>
              <a:rPr lang="sv-SE" baseline="30000" dirty="0" smtClean="0">
                <a:ea typeface="Cambria Math"/>
                <a:cs typeface="Calibri"/>
              </a:rPr>
              <a:t>2</a:t>
            </a:r>
            <a:r>
              <a:rPr lang="sv-SE" dirty="0" smtClean="0">
                <a:ea typeface="Cambria Math"/>
                <a:cs typeface="Calibri"/>
              </a:rPr>
              <a:t> = </a:t>
            </a:r>
            <a:r>
              <a:rPr lang="sv-SE" i="1" dirty="0" err="1" smtClean="0">
                <a:ea typeface="Cambria Math"/>
                <a:cs typeface="Calibri"/>
              </a:rPr>
              <a:t>np</a:t>
            </a:r>
            <a:r>
              <a:rPr lang="sv-SE" dirty="0" smtClean="0">
                <a:ea typeface="Cambria Math"/>
                <a:cs typeface="Calibri"/>
              </a:rPr>
              <a:t>(1-</a:t>
            </a:r>
            <a:r>
              <a:rPr lang="sv-SE" i="1" dirty="0" smtClean="0">
                <a:ea typeface="Cambria Math"/>
                <a:cs typeface="Calibri"/>
              </a:rPr>
              <a:t>p</a:t>
            </a:r>
            <a:r>
              <a:rPr lang="sv-SE" dirty="0" smtClean="0">
                <a:ea typeface="Cambria Math"/>
                <a:cs typeface="Calibri"/>
              </a:rPr>
              <a:t>) = 16</a:t>
            </a:r>
          </a:p>
          <a:p>
            <a:pPr marL="0" indent="0">
              <a:buNone/>
            </a:pPr>
            <a:endParaRPr lang="sv-SE" dirty="0" smtClean="0">
              <a:ea typeface="Cambria Math"/>
              <a:cs typeface="Calibri"/>
            </a:endParaRPr>
          </a:p>
          <a:p>
            <a:pPr marL="0" indent="0">
              <a:buNone/>
            </a:pP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 ≤ 75,5) ≈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≤ -1,125) 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&gt; 1,125)</a:t>
            </a:r>
          </a:p>
          <a:p>
            <a:pPr marL="0" indent="0">
              <a:buNone/>
            </a:pPr>
            <a:r>
              <a:rPr lang="sv-SE" dirty="0" smtClean="0"/>
              <a:t>= 1 –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Z</a:t>
            </a:r>
            <a:r>
              <a:rPr lang="sv-SE" dirty="0" smtClean="0"/>
              <a:t> ≤ 1,125) = 1 – </a:t>
            </a:r>
            <a:r>
              <a:rPr lang="el-GR" dirty="0" smtClean="0"/>
              <a:t>Φ</a:t>
            </a:r>
            <a:r>
              <a:rPr lang="sv-SE" dirty="0" smtClean="0"/>
              <a:t>(1,125)</a:t>
            </a:r>
          </a:p>
          <a:p>
            <a:pPr marL="0" indent="0">
              <a:buNone/>
            </a:pPr>
            <a:r>
              <a:rPr lang="sv-SE" dirty="0" smtClean="0"/>
              <a:t>≈ 1 –                    = [avläst]</a:t>
            </a:r>
          </a:p>
          <a:p>
            <a:pPr marL="0" indent="0">
              <a:buNone/>
            </a:pPr>
            <a:r>
              <a:rPr lang="sv-SE" dirty="0" smtClean="0"/>
              <a:t>= 1 –                    = 0,1303     </a:t>
            </a:r>
            <a:r>
              <a:rPr lang="sv-SE" b="1" dirty="0" smtClean="0">
                <a:solidFill>
                  <a:srgbClr val="C00000"/>
                </a:solidFill>
              </a:rPr>
              <a:t>(0,1314)</a:t>
            </a:r>
          </a:p>
        </p:txBody>
      </p:sp>
      <p:sp>
        <p:nvSpPr>
          <p:cNvPr id="5" name="Rektangel 4"/>
          <p:cNvSpPr/>
          <p:nvPr/>
        </p:nvSpPr>
        <p:spPr>
          <a:xfrm>
            <a:off x="2132856" y="4860032"/>
            <a:ext cx="22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400" b="1" i="1" dirty="0" smtClean="0">
                <a:solidFill>
                  <a:srgbClr val="C00000"/>
                </a:solidFill>
              </a:rPr>
              <a:t>Halvkorrektion</a:t>
            </a:r>
          </a:p>
        </p:txBody>
      </p:sp>
      <p:graphicFrame>
        <p:nvGraphicFramePr>
          <p:cNvPr id="319491" name="Object 3"/>
          <p:cNvGraphicFramePr>
            <a:graphicFrameLocks noChangeAspect="1"/>
          </p:cNvGraphicFramePr>
          <p:nvPr/>
        </p:nvGraphicFramePr>
        <p:xfrm>
          <a:off x="4421188" y="5292725"/>
          <a:ext cx="1905000" cy="685800"/>
        </p:xfrm>
        <a:graphic>
          <a:graphicData uri="http://schemas.openxmlformats.org/presentationml/2006/ole">
            <p:oleObj spid="_x0000_s55298" name="Ekvation" r:id="rId3" imgW="749160" imgH="266400" progId="Equation.3">
              <p:embed/>
            </p:oleObj>
          </a:graphicData>
        </a:graphic>
      </p:graphicFrame>
      <p:graphicFrame>
        <p:nvGraphicFramePr>
          <p:cNvPr id="319495" name="Object 7"/>
          <p:cNvGraphicFramePr>
            <a:graphicFrameLocks noChangeAspect="1"/>
          </p:cNvGraphicFramePr>
          <p:nvPr/>
        </p:nvGraphicFramePr>
        <p:xfrm>
          <a:off x="1317018" y="7284554"/>
          <a:ext cx="1688975" cy="548917"/>
        </p:xfrm>
        <a:graphic>
          <a:graphicData uri="http://schemas.openxmlformats.org/presentationml/2006/ole">
            <p:oleObj spid="_x0000_s55299" name="Ekvation" r:id="rId4" imgW="749160" imgH="241200" progId="Equation.3">
              <p:embed/>
            </p:oleObj>
          </a:graphicData>
        </a:graphic>
      </p:graphicFrame>
      <p:graphicFrame>
        <p:nvGraphicFramePr>
          <p:cNvPr id="319496" name="Object 8"/>
          <p:cNvGraphicFramePr>
            <a:graphicFrameLocks noChangeAspect="1"/>
          </p:cNvGraphicFramePr>
          <p:nvPr/>
        </p:nvGraphicFramePr>
        <p:xfrm>
          <a:off x="1317018" y="7847985"/>
          <a:ext cx="1582738" cy="619125"/>
        </p:xfrm>
        <a:graphic>
          <a:graphicData uri="http://schemas.openxmlformats.org/presentationml/2006/ole">
            <p:oleObj spid="_x0000_s55300" name="Ekvation" r:id="rId5" imgW="622080" imgH="241200" progId="Equation.3">
              <p:embed/>
            </p:oleObj>
          </a:graphicData>
        </a:graphic>
      </p:graphicFrame>
      <p:sp>
        <p:nvSpPr>
          <p:cNvPr id="14" name="Rektangel 13"/>
          <p:cNvSpPr/>
          <p:nvPr/>
        </p:nvSpPr>
        <p:spPr>
          <a:xfrm>
            <a:off x="4869160" y="8460432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i="1" dirty="0" smtClean="0">
                <a:solidFill>
                  <a:srgbClr val="C00000"/>
                </a:solidFill>
              </a:rPr>
              <a:t>Exakt svar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Kontinuerlig s.v.</a:t>
            </a:r>
          </a:p>
        </p:txBody>
      </p:sp>
      <p:sp>
        <p:nvSpPr>
          <p:cNvPr id="14" name="Rektangel 13"/>
          <p:cNvSpPr/>
          <p:nvPr/>
        </p:nvSpPr>
        <p:spPr>
          <a:xfrm>
            <a:off x="5589240" y="4644008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15" name="Rektangel 14"/>
          <p:cNvSpPr/>
          <p:nvPr/>
        </p:nvSpPr>
        <p:spPr>
          <a:xfrm>
            <a:off x="1484784" y="2123728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f(x) = P(X = x)</a:t>
            </a:r>
          </a:p>
        </p:txBody>
      </p:sp>
      <p:graphicFrame>
        <p:nvGraphicFramePr>
          <p:cNvPr id="16" name="Diagram 15"/>
          <p:cNvGraphicFramePr/>
          <p:nvPr/>
        </p:nvGraphicFramePr>
        <p:xfrm>
          <a:off x="1124744" y="241176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ktangel 17"/>
          <p:cNvSpPr/>
          <p:nvPr/>
        </p:nvSpPr>
        <p:spPr>
          <a:xfrm>
            <a:off x="5589240" y="780546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x</a:t>
            </a:r>
          </a:p>
        </p:txBody>
      </p:sp>
      <p:sp>
        <p:nvSpPr>
          <p:cNvPr id="19" name="Rektangel 18"/>
          <p:cNvSpPr/>
          <p:nvPr/>
        </p:nvSpPr>
        <p:spPr>
          <a:xfrm>
            <a:off x="1484784" y="5285184"/>
            <a:ext cx="1512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i="1" dirty="0" smtClean="0"/>
              <a:t>F(x) = P(X ≤ x)</a:t>
            </a:r>
          </a:p>
        </p:txBody>
      </p:sp>
      <p:graphicFrame>
        <p:nvGraphicFramePr>
          <p:cNvPr id="20" name="Diagram 19"/>
          <p:cNvGraphicFramePr/>
          <p:nvPr/>
        </p:nvGraphicFramePr>
        <p:xfrm>
          <a:off x="1124744" y="55801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7634" name="Object 2"/>
          <p:cNvGraphicFramePr>
            <a:graphicFrameLocks noChangeAspect="1"/>
          </p:cNvGraphicFramePr>
          <p:nvPr/>
        </p:nvGraphicFramePr>
        <p:xfrm>
          <a:off x="4745038" y="2686050"/>
          <a:ext cx="1522412" cy="755650"/>
        </p:xfrm>
        <a:graphic>
          <a:graphicData uri="http://schemas.openxmlformats.org/presentationml/2006/ole">
            <p:oleObj spid="_x0000_s60418" name="Ekvation" r:id="rId5" imgW="939600" imgH="457200" progId="Equation.3">
              <p:embed/>
            </p:oleObj>
          </a:graphicData>
        </a:graphic>
      </p:graphicFrame>
      <p:graphicFrame>
        <p:nvGraphicFramePr>
          <p:cNvPr id="197635" name="Object 3"/>
          <p:cNvGraphicFramePr>
            <a:graphicFrameLocks noChangeAspect="1"/>
          </p:cNvGraphicFramePr>
          <p:nvPr/>
        </p:nvGraphicFramePr>
        <p:xfrm>
          <a:off x="4498975" y="6660232"/>
          <a:ext cx="1584325" cy="755650"/>
        </p:xfrm>
        <a:graphic>
          <a:graphicData uri="http://schemas.openxmlformats.org/presentationml/2006/ole">
            <p:oleObj spid="_x0000_s60419" name="Ekvation" r:id="rId6" imgW="977760" imgH="457200" progId="Equation.3">
              <p:embed/>
            </p:oleObj>
          </a:graphicData>
        </a:graphic>
      </p:graphicFrame>
      <p:sp>
        <p:nvSpPr>
          <p:cNvPr id="11" name="Platshållare för innehåll 2"/>
          <p:cNvSpPr txBox="1">
            <a:spLocks/>
          </p:cNvSpPr>
          <p:nvPr/>
        </p:nvSpPr>
        <p:spPr>
          <a:xfrm rot="1032892">
            <a:off x="5023535" y="28445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3140968" y="2051720"/>
            <a:ext cx="288032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Täthetsfunktion (pdf)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3140968" y="5220072"/>
            <a:ext cx="345638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Fördelningsfunktion (</a:t>
            </a: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cdf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7" name="Platshållare för innehåll 2"/>
          <p:cNvSpPr txBox="1">
            <a:spLocks/>
          </p:cNvSpPr>
          <p:nvPr/>
        </p:nvSpPr>
        <p:spPr>
          <a:xfrm>
            <a:off x="332656" y="2987824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1" name="Platshållare för innehåll 2"/>
          <p:cNvSpPr txBox="1">
            <a:spLocks/>
          </p:cNvSpPr>
          <p:nvPr/>
        </p:nvSpPr>
        <p:spPr>
          <a:xfrm>
            <a:off x="332656" y="6588224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Höjden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23" name="Rak pil 22"/>
          <p:cNvCxnSpPr/>
          <p:nvPr/>
        </p:nvCxnSpPr>
        <p:spPr>
          <a:xfrm>
            <a:off x="1340768" y="3347864"/>
            <a:ext cx="1224136" cy="648072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>
            <a:off x="1412776" y="6948264"/>
            <a:ext cx="576064" cy="36004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Normalfördelningen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En av de viktigaste, mest kända och mest använda (på gott och ont) sannolikhetsmodellerna.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Alternativa benämningar:</a:t>
            </a:r>
          </a:p>
          <a:p>
            <a:pPr marL="355600" indent="-35560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Bell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curve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Gaussian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</a:rPr>
              <a:t>Gaussisk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efter matematikern J.C.F. Gauss)</a:t>
            </a:r>
          </a:p>
          <a:p>
            <a:pPr marL="355600" indent="-355600"/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Bestäms helt av väntevärdet och variansen (parametrar).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7296</TotalTime>
  <Words>2384</Words>
  <Application>Microsoft Office PowerPoint</Application>
  <PresentationFormat>Bildspel på skärmen (4:3)</PresentationFormat>
  <Paragraphs>711</Paragraphs>
  <Slides>70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3</vt:i4>
      </vt:variant>
      <vt:variant>
        <vt:lpstr>Bildrubriker</vt:lpstr>
      </vt:variant>
      <vt:variant>
        <vt:i4>70</vt:i4>
      </vt:variant>
    </vt:vector>
  </HeadingPairs>
  <TitlesOfParts>
    <vt:vector size="74" baseType="lpstr">
      <vt:lpstr>Office-tema</vt:lpstr>
      <vt:lpstr>Ekvation</vt:lpstr>
      <vt:lpstr>Formel</vt:lpstr>
      <vt:lpstr>Microsoft Equation 3.0</vt:lpstr>
      <vt:lpstr>Statistikens grunder, 15p dagtid</vt:lpstr>
      <vt:lpstr>F10 Kap 8</vt:lpstr>
      <vt:lpstr>En räkneregel till</vt:lpstr>
      <vt:lpstr>Binomialfördelningen 4</vt:lpstr>
      <vt:lpstr>Poissonfördelningen 1</vt:lpstr>
      <vt:lpstr>Approximera Bin med Po</vt:lpstr>
      <vt:lpstr>Funktionerna för en kontinuerlig s.v.</vt:lpstr>
      <vt:lpstr>Kontinuerlig s.v.</vt:lpstr>
      <vt:lpstr>Normalfördelningen 1</vt:lpstr>
      <vt:lpstr>Normalfördelningen 2</vt:lpstr>
      <vt:lpstr>Normalfördelningen 3</vt:lpstr>
      <vt:lpstr>Räkneregler, en gång till</vt:lpstr>
      <vt:lpstr>Standardisering 1</vt:lpstr>
      <vt:lpstr>Standardisering 2</vt:lpstr>
      <vt:lpstr>Exempel</vt:lpstr>
      <vt:lpstr>Approximera Bin med N</vt:lpstr>
      <vt:lpstr>Halvkorrektion</vt:lpstr>
      <vt:lpstr>Exempel</vt:lpstr>
      <vt:lpstr>Komboövning</vt:lpstr>
      <vt:lpstr>Komboövning, forts.</vt:lpstr>
      <vt:lpstr>Komboövning, forts.</vt:lpstr>
      <vt:lpstr>Exponentialfördelningen</vt:lpstr>
      <vt:lpstr>Exponentialfördelningen</vt:lpstr>
      <vt:lpstr>Exponentialfördelningen</vt:lpstr>
      <vt:lpstr>χ2-fördelningen</vt:lpstr>
      <vt:lpstr>χ2-fördelningen</vt:lpstr>
      <vt:lpstr>t-fördelningen</vt:lpstr>
      <vt:lpstr>χ2- och t-fördelningarna</vt:lpstr>
      <vt:lpstr>F11 Repetition</vt:lpstr>
      <vt:lpstr>Vetenskapsteori</vt:lpstr>
      <vt:lpstr>Vetenskapsteori</vt:lpstr>
      <vt:lpstr>Vetenskapsteori</vt:lpstr>
      <vt:lpstr>Vetenskapsteori</vt:lpstr>
      <vt:lpstr>Modeller</vt:lpstr>
      <vt:lpstr>Modeller</vt:lpstr>
      <vt:lpstr>Lite mängdlära</vt:lpstr>
      <vt:lpstr>Lite mängdlära, forts.</vt:lpstr>
      <vt:lpstr>Stokastiska modeller</vt:lpstr>
      <vt:lpstr>Tolkning av sannolikhet</vt:lpstr>
      <vt:lpstr>En axiomatisk teori</vt:lpstr>
      <vt:lpstr>En axiomatisk teori, forts.</vt:lpstr>
      <vt:lpstr>Summatecken</vt:lpstr>
      <vt:lpstr>Sannolikheter</vt:lpstr>
      <vt:lpstr>Additionssatsen</vt:lpstr>
      <vt:lpstr>Betingade sannolikheter</vt:lpstr>
      <vt:lpstr>Betingning, forts.</vt:lpstr>
      <vt:lpstr>Oberoende</vt:lpstr>
      <vt:lpstr>Kombinatorik</vt:lpstr>
      <vt:lpstr>Kombinatorik, forts.</vt:lpstr>
      <vt:lpstr>Kombinatorik</vt:lpstr>
      <vt:lpstr>Väntevärden</vt:lpstr>
      <vt:lpstr>Varianser</vt:lpstr>
      <vt:lpstr>Varianser</vt:lpstr>
      <vt:lpstr>Simultana fördelningar</vt:lpstr>
      <vt:lpstr>Marginalfördelningar</vt:lpstr>
      <vt:lpstr>Betingade fördelningar</vt:lpstr>
      <vt:lpstr>Betingade väntevärden</vt:lpstr>
      <vt:lpstr>Oberoende s.v.</vt:lpstr>
      <vt:lpstr>Räkneregler</vt:lpstr>
      <vt:lpstr>Kovarians</vt:lpstr>
      <vt:lpstr>Korrelation</vt:lpstr>
      <vt:lpstr>Bernoulli</vt:lpstr>
      <vt:lpstr>Binomialfördelningen</vt:lpstr>
      <vt:lpstr>Poissonfördelningen 1</vt:lpstr>
      <vt:lpstr>Approximera Bin med Po</vt:lpstr>
      <vt:lpstr>Normalfördelningen</vt:lpstr>
      <vt:lpstr>Standardisering</vt:lpstr>
      <vt:lpstr>Approximera Bin med N</vt:lpstr>
      <vt:lpstr>Halvkorrektion</vt:lpstr>
      <vt:lpstr>Exempel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656</cp:revision>
  <dcterms:created xsi:type="dcterms:W3CDTF">2012-09-02T12:13:54Z</dcterms:created>
  <dcterms:modified xsi:type="dcterms:W3CDTF">2012-09-27T10:04:51Z</dcterms:modified>
</cp:coreProperties>
</file>