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3"/>
  </p:handoutMasterIdLst>
  <p:sldIdLst>
    <p:sldId id="404" r:id="rId2"/>
    <p:sldId id="432" r:id="rId3"/>
    <p:sldId id="434" r:id="rId4"/>
    <p:sldId id="437" r:id="rId5"/>
    <p:sldId id="436" r:id="rId6"/>
    <p:sldId id="433" r:id="rId7"/>
    <p:sldId id="430" r:id="rId8"/>
    <p:sldId id="431" r:id="rId9"/>
    <p:sldId id="435" r:id="rId10"/>
    <p:sldId id="440" r:id="rId11"/>
    <p:sldId id="459" r:id="rId12"/>
    <p:sldId id="455" r:id="rId13"/>
    <p:sldId id="438" r:id="rId14"/>
    <p:sldId id="439" r:id="rId15"/>
    <p:sldId id="443" r:id="rId16"/>
    <p:sldId id="441" r:id="rId17"/>
    <p:sldId id="446" r:id="rId18"/>
    <p:sldId id="442" r:id="rId19"/>
    <p:sldId id="444" r:id="rId20"/>
    <p:sldId id="445" r:id="rId21"/>
    <p:sldId id="447" r:id="rId22"/>
    <p:sldId id="448" r:id="rId23"/>
    <p:sldId id="449" r:id="rId24"/>
    <p:sldId id="450" r:id="rId25"/>
    <p:sldId id="458" r:id="rId26"/>
    <p:sldId id="451" r:id="rId27"/>
    <p:sldId id="452" r:id="rId28"/>
    <p:sldId id="453" r:id="rId29"/>
    <p:sldId id="456" r:id="rId30"/>
    <p:sldId id="457" r:id="rId31"/>
    <p:sldId id="454" r:id="rId32"/>
    <p:sldId id="460" r:id="rId33"/>
    <p:sldId id="462" r:id="rId34"/>
    <p:sldId id="461" r:id="rId35"/>
    <p:sldId id="463" r:id="rId36"/>
    <p:sldId id="464" r:id="rId37"/>
    <p:sldId id="465" r:id="rId38"/>
    <p:sldId id="466" r:id="rId39"/>
    <p:sldId id="468" r:id="rId40"/>
    <p:sldId id="477" r:id="rId41"/>
    <p:sldId id="478" r:id="rId42"/>
    <p:sldId id="471" r:id="rId43"/>
    <p:sldId id="479" r:id="rId44"/>
    <p:sldId id="472" r:id="rId45"/>
    <p:sldId id="480" r:id="rId46"/>
    <p:sldId id="469" r:id="rId47"/>
    <p:sldId id="481" r:id="rId48"/>
    <p:sldId id="482" r:id="rId49"/>
    <p:sldId id="484" r:id="rId50"/>
    <p:sldId id="483" r:id="rId51"/>
    <p:sldId id="486" r:id="rId52"/>
    <p:sldId id="487" r:id="rId53"/>
    <p:sldId id="488" r:id="rId54"/>
    <p:sldId id="474" r:id="rId55"/>
    <p:sldId id="475" r:id="rId56"/>
    <p:sldId id="485" r:id="rId57"/>
    <p:sldId id="489" r:id="rId58"/>
    <p:sldId id="490" r:id="rId59"/>
    <p:sldId id="491" r:id="rId60"/>
    <p:sldId id="492" r:id="rId61"/>
    <p:sldId id="493" r:id="rId62"/>
    <p:sldId id="494" r:id="rId63"/>
    <p:sldId id="495" r:id="rId64"/>
    <p:sldId id="496" r:id="rId65"/>
    <p:sldId id="497" r:id="rId66"/>
    <p:sldId id="498" r:id="rId67"/>
    <p:sldId id="499" r:id="rId68"/>
    <p:sldId id="500" r:id="rId69"/>
    <p:sldId id="501" r:id="rId70"/>
    <p:sldId id="502" r:id="rId71"/>
    <p:sldId id="503" r:id="rId72"/>
    <p:sldId id="504" r:id="rId73"/>
    <p:sldId id="505" r:id="rId74"/>
    <p:sldId id="506" r:id="rId75"/>
    <p:sldId id="507" r:id="rId76"/>
    <p:sldId id="516" r:id="rId77"/>
    <p:sldId id="517" r:id="rId78"/>
    <p:sldId id="508" r:id="rId79"/>
    <p:sldId id="510" r:id="rId80"/>
    <p:sldId id="513" r:id="rId81"/>
    <p:sldId id="514" r:id="rId82"/>
  </p:sldIdLst>
  <p:sldSz cx="6858000" cy="9144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186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33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srgbClr val="C00000"/>
              </a:solidFill>
              <a:tailEnd type="oval"/>
            </a:ln>
          </c:spPr>
          <c:marker>
            <c:symbol val="none"/>
          </c:marker>
          <c:xVal>
            <c:numRef>
              <c:f>Blad1!$B$29:$C$29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xVal>
          <c:yVal>
            <c:numRef>
              <c:f>Blad1!$B$30:$C$30</c:f>
              <c:numCache>
                <c:formatCode>General</c:formatCode>
                <c:ptCount val="2"/>
                <c:pt idx="0">
                  <c:v>0</c:v>
                </c:pt>
                <c:pt idx="1">
                  <c:v>0.29629629629629628</c:v>
                </c:pt>
              </c:numCache>
            </c:numRef>
          </c:yVal>
        </c:ser>
        <c:ser>
          <c:idx val="1"/>
          <c:order val="1"/>
          <c:spPr>
            <a:ln>
              <a:solidFill>
                <a:srgbClr val="C00000"/>
              </a:solidFill>
              <a:tailEnd type="oval"/>
            </a:ln>
          </c:spPr>
          <c:marker>
            <c:symbol val="none"/>
          </c:marker>
          <c:xVal>
            <c:numRef>
              <c:f>Blad1!$E$29:$E$30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Blad1!$F$29:$F$30</c:f>
              <c:numCache>
                <c:formatCode>General</c:formatCode>
                <c:ptCount val="2"/>
                <c:pt idx="0">
                  <c:v>0</c:v>
                </c:pt>
                <c:pt idx="1">
                  <c:v>0.44444444444444509</c:v>
                </c:pt>
              </c:numCache>
            </c:numRef>
          </c:yVal>
        </c:ser>
        <c:ser>
          <c:idx val="2"/>
          <c:order val="2"/>
          <c:spPr>
            <a:ln>
              <a:solidFill>
                <a:srgbClr val="C00000"/>
              </a:solidFill>
              <a:tailEnd type="oval"/>
            </a:ln>
          </c:spPr>
          <c:marker>
            <c:symbol val="none"/>
          </c:marker>
          <c:xVal>
            <c:numRef>
              <c:f>Blad1!$H$29:$H$30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Blad1!$I$29:$I$30</c:f>
              <c:numCache>
                <c:formatCode>General</c:formatCode>
                <c:ptCount val="2"/>
                <c:pt idx="0">
                  <c:v>0</c:v>
                </c:pt>
                <c:pt idx="1">
                  <c:v>0.22222222222222254</c:v>
                </c:pt>
              </c:numCache>
            </c:numRef>
          </c:yVal>
        </c:ser>
        <c:ser>
          <c:idx val="3"/>
          <c:order val="3"/>
          <c:spPr>
            <a:ln>
              <a:solidFill>
                <a:srgbClr val="C00000"/>
              </a:solidFill>
              <a:tailEnd type="oval" w="med" len="med"/>
            </a:ln>
          </c:spPr>
          <c:marker>
            <c:symbol val="none"/>
          </c:marker>
          <c:xVal>
            <c:numRef>
              <c:f>Blad1!$K$29:$K$30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Blad1!$L$29:$L$30</c:f>
              <c:numCache>
                <c:formatCode>General</c:formatCode>
                <c:ptCount val="2"/>
                <c:pt idx="0">
                  <c:v>0</c:v>
                </c:pt>
                <c:pt idx="1">
                  <c:v>3.7037037037037111E-2</c:v>
                </c:pt>
              </c:numCache>
            </c:numRef>
          </c:yVal>
        </c:ser>
        <c:axId val="101288960"/>
        <c:axId val="85201280"/>
      </c:scatterChart>
      <c:valAx>
        <c:axId val="101288960"/>
        <c:scaling>
          <c:orientation val="minMax"/>
          <c:max val="4"/>
          <c:min val="-1"/>
        </c:scaling>
        <c:axPos val="b"/>
        <c:numFmt formatCode="General" sourceLinked="1"/>
        <c:tickLblPos val="nextTo"/>
        <c:crossAx val="85201280"/>
        <c:crosses val="autoZero"/>
        <c:crossBetween val="midCat"/>
        <c:majorUnit val="1"/>
      </c:valAx>
      <c:valAx>
        <c:axId val="85201280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spPr>
          <a:solidFill>
            <a:schemeClr val="bg1"/>
          </a:solidFill>
        </c:spPr>
        <c:crossAx val="101288960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0"/>
          <c:order val="0"/>
          <c:marker>
            <c:symbol val="none"/>
          </c:marker>
          <c:xVal>
            <c:numRef>
              <c:f>Blad1!$C$42:$C$51</c:f>
              <c:numCache>
                <c:formatCode>General</c:formatCode>
                <c:ptCount val="10"/>
                <c:pt idx="0">
                  <c:v>-6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6</c:v>
                </c:pt>
              </c:numCache>
            </c:numRef>
          </c:xVal>
          <c:yVal>
            <c:numRef>
              <c:f>Blad1!$D$42:$D$51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0.29629629629629628</c:v>
                </c:pt>
                <c:pt idx="3">
                  <c:v>0.29629629629629628</c:v>
                </c:pt>
                <c:pt idx="4">
                  <c:v>0.7407407407407407</c:v>
                </c:pt>
                <c:pt idx="5">
                  <c:v>0.7407407407407407</c:v>
                </c:pt>
                <c:pt idx="6">
                  <c:v>0.96296296296296124</c:v>
                </c:pt>
                <c:pt idx="7">
                  <c:v>0.96296296296296124</c:v>
                </c:pt>
                <c:pt idx="8">
                  <c:v>1</c:v>
                </c:pt>
                <c:pt idx="9">
                  <c:v>1</c:v>
                </c:pt>
              </c:numCache>
            </c:numRef>
          </c:yVal>
        </c:ser>
        <c:axId val="101796864"/>
        <c:axId val="101806848"/>
      </c:scatterChart>
      <c:valAx>
        <c:axId val="101796864"/>
        <c:scaling>
          <c:orientation val="minMax"/>
          <c:max val="4"/>
          <c:min val="-1"/>
        </c:scaling>
        <c:axPos val="b"/>
        <c:numFmt formatCode="General" sourceLinked="1"/>
        <c:tickLblPos val="nextTo"/>
        <c:crossAx val="101806848"/>
        <c:crosses val="autoZero"/>
        <c:crossBetween val="midCat"/>
      </c:valAx>
      <c:valAx>
        <c:axId val="101806848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spPr>
          <a:solidFill>
            <a:schemeClr val="bg1"/>
          </a:solidFill>
        </c:spPr>
        <c:crossAx val="101796864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1"/>
          <c:order val="0"/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Blad2!$A$1:$A$103</c:f>
              <c:numCache>
                <c:formatCode>General</c:formatCode>
                <c:ptCount val="103"/>
                <c:pt idx="0">
                  <c:v>-0.2</c:v>
                </c:pt>
                <c:pt idx="1">
                  <c:v>0</c:v>
                </c:pt>
                <c:pt idx="2">
                  <c:v>1.0000000000000005E-2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4.0000000000000022E-2</c:v>
                </c:pt>
                <c:pt idx="6">
                  <c:v>0.05</c:v>
                </c:pt>
                <c:pt idx="7">
                  <c:v>6.0000000000000032E-2</c:v>
                </c:pt>
                <c:pt idx="8">
                  <c:v>7.0000000000000021E-2</c:v>
                </c:pt>
                <c:pt idx="9">
                  <c:v>8.0000000000000043E-2</c:v>
                </c:pt>
                <c:pt idx="10">
                  <c:v>9.0000000000000024E-2</c:v>
                </c:pt>
                <c:pt idx="11">
                  <c:v>0.1</c:v>
                </c:pt>
                <c:pt idx="12">
                  <c:v>0.11</c:v>
                </c:pt>
                <c:pt idx="13">
                  <c:v>0.12000000000000002</c:v>
                </c:pt>
                <c:pt idx="14">
                  <c:v>0.13</c:v>
                </c:pt>
                <c:pt idx="15">
                  <c:v>0.14000000000000001</c:v>
                </c:pt>
                <c:pt idx="16">
                  <c:v>0.15000000000000024</c:v>
                </c:pt>
                <c:pt idx="17">
                  <c:v>0.16</c:v>
                </c:pt>
                <c:pt idx="18">
                  <c:v>0.17</c:v>
                </c:pt>
                <c:pt idx="19">
                  <c:v>0.18000000000000024</c:v>
                </c:pt>
                <c:pt idx="20">
                  <c:v>0.19</c:v>
                </c:pt>
                <c:pt idx="21">
                  <c:v>0.2</c:v>
                </c:pt>
                <c:pt idx="22">
                  <c:v>0.21000000000000021</c:v>
                </c:pt>
                <c:pt idx="23">
                  <c:v>0.22</c:v>
                </c:pt>
                <c:pt idx="24">
                  <c:v>0.23</c:v>
                </c:pt>
                <c:pt idx="25">
                  <c:v>0.24000000000000021</c:v>
                </c:pt>
                <c:pt idx="26">
                  <c:v>0.25</c:v>
                </c:pt>
                <c:pt idx="27">
                  <c:v>0.26</c:v>
                </c:pt>
                <c:pt idx="28">
                  <c:v>0.27</c:v>
                </c:pt>
                <c:pt idx="29">
                  <c:v>0.28000000000000008</c:v>
                </c:pt>
                <c:pt idx="30">
                  <c:v>0.29000000000000031</c:v>
                </c:pt>
                <c:pt idx="31">
                  <c:v>0.30000000000000032</c:v>
                </c:pt>
                <c:pt idx="32">
                  <c:v>0.3100000000000005</c:v>
                </c:pt>
                <c:pt idx="33">
                  <c:v>0.32000000000000056</c:v>
                </c:pt>
                <c:pt idx="34">
                  <c:v>0.33000000000000063</c:v>
                </c:pt>
                <c:pt idx="35">
                  <c:v>0.34</c:v>
                </c:pt>
                <c:pt idx="36">
                  <c:v>0.35000000000000031</c:v>
                </c:pt>
                <c:pt idx="37">
                  <c:v>0.36000000000000032</c:v>
                </c:pt>
                <c:pt idx="38">
                  <c:v>0.37000000000000038</c:v>
                </c:pt>
                <c:pt idx="39">
                  <c:v>0.38000000000000056</c:v>
                </c:pt>
                <c:pt idx="40">
                  <c:v>0.39000000000000057</c:v>
                </c:pt>
                <c:pt idx="41">
                  <c:v>0.4</c:v>
                </c:pt>
                <c:pt idx="42">
                  <c:v>0.41000000000000031</c:v>
                </c:pt>
                <c:pt idx="43">
                  <c:v>0.42000000000000032</c:v>
                </c:pt>
                <c:pt idx="44">
                  <c:v>0.43000000000000038</c:v>
                </c:pt>
                <c:pt idx="45">
                  <c:v>0.44</c:v>
                </c:pt>
                <c:pt idx="46">
                  <c:v>0.45</c:v>
                </c:pt>
                <c:pt idx="47">
                  <c:v>0.46</c:v>
                </c:pt>
                <c:pt idx="48">
                  <c:v>0.47000000000000008</c:v>
                </c:pt>
                <c:pt idx="49">
                  <c:v>0.48000000000000032</c:v>
                </c:pt>
                <c:pt idx="50">
                  <c:v>0.49000000000000032</c:v>
                </c:pt>
                <c:pt idx="51">
                  <c:v>0.5</c:v>
                </c:pt>
                <c:pt idx="52">
                  <c:v>0.51</c:v>
                </c:pt>
                <c:pt idx="53">
                  <c:v>0.52</c:v>
                </c:pt>
                <c:pt idx="54">
                  <c:v>0.53</c:v>
                </c:pt>
                <c:pt idx="55">
                  <c:v>0.54</c:v>
                </c:pt>
                <c:pt idx="56">
                  <c:v>0.55000000000000004</c:v>
                </c:pt>
                <c:pt idx="57">
                  <c:v>0.56000000000000005</c:v>
                </c:pt>
                <c:pt idx="58">
                  <c:v>0.56999999999999995</c:v>
                </c:pt>
                <c:pt idx="59">
                  <c:v>0.58000000000000007</c:v>
                </c:pt>
                <c:pt idx="60">
                  <c:v>0.59</c:v>
                </c:pt>
                <c:pt idx="61">
                  <c:v>0.60000000000000064</c:v>
                </c:pt>
                <c:pt idx="62">
                  <c:v>0.61000000000000065</c:v>
                </c:pt>
                <c:pt idx="63">
                  <c:v>0.62000000000000099</c:v>
                </c:pt>
                <c:pt idx="64">
                  <c:v>0.63000000000000111</c:v>
                </c:pt>
                <c:pt idx="65">
                  <c:v>0.64000000000000112</c:v>
                </c:pt>
                <c:pt idx="66">
                  <c:v>0.65000000000000124</c:v>
                </c:pt>
                <c:pt idx="67">
                  <c:v>0.66000000000000125</c:v>
                </c:pt>
                <c:pt idx="68">
                  <c:v>0.67000000000000126</c:v>
                </c:pt>
                <c:pt idx="69">
                  <c:v>0.68</c:v>
                </c:pt>
                <c:pt idx="70">
                  <c:v>0.69000000000000061</c:v>
                </c:pt>
                <c:pt idx="71">
                  <c:v>0.70000000000000062</c:v>
                </c:pt>
                <c:pt idx="72">
                  <c:v>0.71000000000000063</c:v>
                </c:pt>
                <c:pt idx="73">
                  <c:v>0.72000000000000064</c:v>
                </c:pt>
                <c:pt idx="74">
                  <c:v>0.73000000000000065</c:v>
                </c:pt>
                <c:pt idx="75">
                  <c:v>0.74000000000000099</c:v>
                </c:pt>
                <c:pt idx="76">
                  <c:v>0.75000000000000111</c:v>
                </c:pt>
                <c:pt idx="77">
                  <c:v>0.76000000000000112</c:v>
                </c:pt>
                <c:pt idx="78">
                  <c:v>0.77000000000000113</c:v>
                </c:pt>
                <c:pt idx="79">
                  <c:v>0.78</c:v>
                </c:pt>
                <c:pt idx="80">
                  <c:v>0.79</c:v>
                </c:pt>
                <c:pt idx="81">
                  <c:v>0.8</c:v>
                </c:pt>
                <c:pt idx="82">
                  <c:v>0.81</c:v>
                </c:pt>
                <c:pt idx="83">
                  <c:v>0.82000000000000062</c:v>
                </c:pt>
                <c:pt idx="84">
                  <c:v>0.83000000000000063</c:v>
                </c:pt>
                <c:pt idx="85">
                  <c:v>0.84000000000000064</c:v>
                </c:pt>
                <c:pt idx="86">
                  <c:v>0.85000000000000064</c:v>
                </c:pt>
                <c:pt idx="87">
                  <c:v>0.86000000000000065</c:v>
                </c:pt>
                <c:pt idx="88">
                  <c:v>0.87000000000000099</c:v>
                </c:pt>
                <c:pt idx="89">
                  <c:v>0.88</c:v>
                </c:pt>
                <c:pt idx="90">
                  <c:v>0.89</c:v>
                </c:pt>
                <c:pt idx="91">
                  <c:v>0.9</c:v>
                </c:pt>
                <c:pt idx="92">
                  <c:v>0.91</c:v>
                </c:pt>
                <c:pt idx="93">
                  <c:v>0.92</c:v>
                </c:pt>
                <c:pt idx="94">
                  <c:v>0.93</c:v>
                </c:pt>
                <c:pt idx="95">
                  <c:v>0.94000000000000061</c:v>
                </c:pt>
                <c:pt idx="96">
                  <c:v>0.95000000000000062</c:v>
                </c:pt>
                <c:pt idx="97">
                  <c:v>0.96000000000000063</c:v>
                </c:pt>
                <c:pt idx="98">
                  <c:v>0.97000000000000064</c:v>
                </c:pt>
                <c:pt idx="99">
                  <c:v>0.98</c:v>
                </c:pt>
                <c:pt idx="100">
                  <c:v>0.99</c:v>
                </c:pt>
                <c:pt idx="101">
                  <c:v>1</c:v>
                </c:pt>
                <c:pt idx="102">
                  <c:v>1.2</c:v>
                </c:pt>
              </c:numCache>
            </c:numRef>
          </c:xVal>
          <c:yVal>
            <c:numRef>
              <c:f>Blad2!$B$1:$B$103</c:f>
              <c:numCache>
                <c:formatCode>General</c:formatCode>
                <c:ptCount val="103"/>
                <c:pt idx="0">
                  <c:v>0</c:v>
                </c:pt>
                <c:pt idx="1">
                  <c:v>0</c:v>
                </c:pt>
                <c:pt idx="2">
                  <c:v>5.9400000000000085E-2</c:v>
                </c:pt>
                <c:pt idx="3">
                  <c:v>0.11760000000000002</c:v>
                </c:pt>
                <c:pt idx="4">
                  <c:v>0.17460000000000001</c:v>
                </c:pt>
                <c:pt idx="5">
                  <c:v>0.23039999999999999</c:v>
                </c:pt>
                <c:pt idx="6">
                  <c:v>0.28500000000000031</c:v>
                </c:pt>
                <c:pt idx="7">
                  <c:v>0.33840000000000076</c:v>
                </c:pt>
                <c:pt idx="8">
                  <c:v>0.3906000000000005</c:v>
                </c:pt>
                <c:pt idx="9">
                  <c:v>0.44160000000000005</c:v>
                </c:pt>
                <c:pt idx="10">
                  <c:v>0.49140000000000061</c:v>
                </c:pt>
                <c:pt idx="11">
                  <c:v>0.54000000000000015</c:v>
                </c:pt>
                <c:pt idx="12">
                  <c:v>0.58739999999999959</c:v>
                </c:pt>
                <c:pt idx="13">
                  <c:v>0.63359999999999994</c:v>
                </c:pt>
                <c:pt idx="14">
                  <c:v>0.67860000000000176</c:v>
                </c:pt>
                <c:pt idx="15">
                  <c:v>0.72240000000000004</c:v>
                </c:pt>
                <c:pt idx="16">
                  <c:v>0.76500000000000101</c:v>
                </c:pt>
                <c:pt idx="17">
                  <c:v>0.80639999999999989</c:v>
                </c:pt>
                <c:pt idx="18">
                  <c:v>0.84660000000000113</c:v>
                </c:pt>
                <c:pt idx="19">
                  <c:v>0.88560000000000061</c:v>
                </c:pt>
                <c:pt idx="20">
                  <c:v>0.92340000000000011</c:v>
                </c:pt>
                <c:pt idx="21">
                  <c:v>0.96000000000000063</c:v>
                </c:pt>
                <c:pt idx="22">
                  <c:v>0.99540000000000006</c:v>
                </c:pt>
                <c:pt idx="23">
                  <c:v>1.0295999999999976</c:v>
                </c:pt>
                <c:pt idx="24">
                  <c:v>1.0626000000000002</c:v>
                </c:pt>
                <c:pt idx="25">
                  <c:v>1.0944</c:v>
                </c:pt>
                <c:pt idx="26">
                  <c:v>1.125</c:v>
                </c:pt>
                <c:pt idx="27">
                  <c:v>1.1544000000000001</c:v>
                </c:pt>
                <c:pt idx="28">
                  <c:v>1.1826000000000001</c:v>
                </c:pt>
                <c:pt idx="29">
                  <c:v>1.2095999999999969</c:v>
                </c:pt>
                <c:pt idx="30">
                  <c:v>1.2353999999999972</c:v>
                </c:pt>
                <c:pt idx="31">
                  <c:v>1.2599999999999965</c:v>
                </c:pt>
                <c:pt idx="32">
                  <c:v>1.2833999999999974</c:v>
                </c:pt>
                <c:pt idx="33">
                  <c:v>1.3055999999999974</c:v>
                </c:pt>
                <c:pt idx="34">
                  <c:v>1.3265999999999998</c:v>
                </c:pt>
                <c:pt idx="35">
                  <c:v>1.3463999999999998</c:v>
                </c:pt>
                <c:pt idx="36">
                  <c:v>1.3649999999999998</c:v>
                </c:pt>
                <c:pt idx="37">
                  <c:v>1.3824000000000001</c:v>
                </c:pt>
                <c:pt idx="38">
                  <c:v>1.3985999999999998</c:v>
                </c:pt>
                <c:pt idx="39">
                  <c:v>1.4135999999999966</c:v>
                </c:pt>
                <c:pt idx="40">
                  <c:v>1.4273999999999964</c:v>
                </c:pt>
                <c:pt idx="41">
                  <c:v>1.4400000000000002</c:v>
                </c:pt>
                <c:pt idx="42">
                  <c:v>1.4513999999999976</c:v>
                </c:pt>
                <c:pt idx="43">
                  <c:v>1.4615999999999973</c:v>
                </c:pt>
                <c:pt idx="44">
                  <c:v>1.4705999999999981</c:v>
                </c:pt>
                <c:pt idx="45">
                  <c:v>1.4784000000000002</c:v>
                </c:pt>
                <c:pt idx="46">
                  <c:v>1.4849999999999981</c:v>
                </c:pt>
                <c:pt idx="47">
                  <c:v>1.4904000000000002</c:v>
                </c:pt>
                <c:pt idx="48">
                  <c:v>1.4945999999999979</c:v>
                </c:pt>
                <c:pt idx="49">
                  <c:v>1.4975999999999974</c:v>
                </c:pt>
                <c:pt idx="50">
                  <c:v>1.4993999999999976</c:v>
                </c:pt>
                <c:pt idx="51">
                  <c:v>1.5</c:v>
                </c:pt>
                <c:pt idx="52">
                  <c:v>1.4993999999999976</c:v>
                </c:pt>
                <c:pt idx="53">
                  <c:v>1.4975999999999974</c:v>
                </c:pt>
                <c:pt idx="54">
                  <c:v>1.4945999999999979</c:v>
                </c:pt>
                <c:pt idx="55">
                  <c:v>1.4903999999999979</c:v>
                </c:pt>
                <c:pt idx="56">
                  <c:v>1.4849999999999974</c:v>
                </c:pt>
                <c:pt idx="57">
                  <c:v>1.4783999999999979</c:v>
                </c:pt>
                <c:pt idx="58">
                  <c:v>1.4705999999999981</c:v>
                </c:pt>
                <c:pt idx="59">
                  <c:v>1.4615999999999969</c:v>
                </c:pt>
                <c:pt idx="60">
                  <c:v>1.4513999999999974</c:v>
                </c:pt>
                <c:pt idx="61">
                  <c:v>1.44</c:v>
                </c:pt>
                <c:pt idx="62">
                  <c:v>1.4273999999999969</c:v>
                </c:pt>
                <c:pt idx="63">
                  <c:v>1.4135999999999962</c:v>
                </c:pt>
                <c:pt idx="64">
                  <c:v>1.3986000000000001</c:v>
                </c:pt>
                <c:pt idx="65">
                  <c:v>1.3823999999999999</c:v>
                </c:pt>
                <c:pt idx="66">
                  <c:v>1.365</c:v>
                </c:pt>
                <c:pt idx="67">
                  <c:v>1.3463999999999998</c:v>
                </c:pt>
                <c:pt idx="68">
                  <c:v>1.3266</c:v>
                </c:pt>
                <c:pt idx="69">
                  <c:v>1.3055999999999974</c:v>
                </c:pt>
                <c:pt idx="70">
                  <c:v>1.2833999999999977</c:v>
                </c:pt>
                <c:pt idx="71">
                  <c:v>1.26</c:v>
                </c:pt>
                <c:pt idx="72">
                  <c:v>1.2353999999999974</c:v>
                </c:pt>
                <c:pt idx="73">
                  <c:v>1.2095999999999973</c:v>
                </c:pt>
                <c:pt idx="74">
                  <c:v>1.1826000000000001</c:v>
                </c:pt>
                <c:pt idx="75">
                  <c:v>1.1543999999999999</c:v>
                </c:pt>
                <c:pt idx="76">
                  <c:v>1.125</c:v>
                </c:pt>
                <c:pt idx="77">
                  <c:v>1.0944</c:v>
                </c:pt>
                <c:pt idx="78">
                  <c:v>1.0626</c:v>
                </c:pt>
                <c:pt idx="79">
                  <c:v>1.0295999999999974</c:v>
                </c:pt>
                <c:pt idx="80">
                  <c:v>0.99539999999999951</c:v>
                </c:pt>
                <c:pt idx="81">
                  <c:v>0.96000000000000063</c:v>
                </c:pt>
                <c:pt idx="82">
                  <c:v>0.92339999999999978</c:v>
                </c:pt>
                <c:pt idx="83">
                  <c:v>0.88560000000000061</c:v>
                </c:pt>
                <c:pt idx="84">
                  <c:v>0.84660000000000124</c:v>
                </c:pt>
                <c:pt idx="85">
                  <c:v>0.80640000000000012</c:v>
                </c:pt>
                <c:pt idx="86">
                  <c:v>0.76500000000000112</c:v>
                </c:pt>
                <c:pt idx="87">
                  <c:v>0.72240000000000004</c:v>
                </c:pt>
                <c:pt idx="88">
                  <c:v>0.67860000000000176</c:v>
                </c:pt>
                <c:pt idx="89">
                  <c:v>0.63360000000000138</c:v>
                </c:pt>
                <c:pt idx="90">
                  <c:v>0.58739999999999959</c:v>
                </c:pt>
                <c:pt idx="91">
                  <c:v>0.53999999999999992</c:v>
                </c:pt>
                <c:pt idx="92">
                  <c:v>0.4914000000000005</c:v>
                </c:pt>
                <c:pt idx="93">
                  <c:v>0.44159999999999988</c:v>
                </c:pt>
                <c:pt idx="94">
                  <c:v>0.39060000000000039</c:v>
                </c:pt>
                <c:pt idx="95">
                  <c:v>0.33840000000000098</c:v>
                </c:pt>
                <c:pt idx="96">
                  <c:v>0.28500000000000031</c:v>
                </c:pt>
                <c:pt idx="97">
                  <c:v>0.23040000000000024</c:v>
                </c:pt>
                <c:pt idx="98">
                  <c:v>0.1746000000000002</c:v>
                </c:pt>
                <c:pt idx="99">
                  <c:v>0.11760000000000012</c:v>
                </c:pt>
                <c:pt idx="100">
                  <c:v>5.9400000000000133E-2</c:v>
                </c:pt>
                <c:pt idx="101">
                  <c:v>0</c:v>
                </c:pt>
                <c:pt idx="102">
                  <c:v>0</c:v>
                </c:pt>
              </c:numCache>
            </c:numRef>
          </c:yVal>
        </c:ser>
        <c:ser>
          <c:idx val="0"/>
          <c:order val="1"/>
          <c:spPr>
            <a:ln w="19050"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Blad2!$O$12:$O$13</c:f>
              <c:numCache>
                <c:formatCode>General</c:formatCode>
                <c:ptCount val="2"/>
                <c:pt idx="0">
                  <c:v>0.4</c:v>
                </c:pt>
                <c:pt idx="1">
                  <c:v>0.4</c:v>
                </c:pt>
              </c:numCache>
            </c:numRef>
          </c:xVal>
          <c:yVal>
            <c:numRef>
              <c:f>Blad2!$P$12:$P$13</c:f>
              <c:numCache>
                <c:formatCode>General</c:formatCode>
                <c:ptCount val="2"/>
                <c:pt idx="0">
                  <c:v>1.4400000000000002</c:v>
                </c:pt>
                <c:pt idx="1">
                  <c:v>0</c:v>
                </c:pt>
              </c:numCache>
            </c:numRef>
          </c:yVal>
        </c:ser>
        <c:axId val="102564608"/>
        <c:axId val="102566144"/>
      </c:scatterChart>
      <c:valAx>
        <c:axId val="102564608"/>
        <c:scaling>
          <c:orientation val="minMax"/>
          <c:max val="1.2"/>
          <c:min val="-0.2"/>
        </c:scaling>
        <c:axPos val="b"/>
        <c:numFmt formatCode="General" sourceLinked="1"/>
        <c:tickLblPos val="nextTo"/>
        <c:crossAx val="102566144"/>
        <c:crosses val="autoZero"/>
        <c:crossBetween val="midCat"/>
      </c:valAx>
      <c:valAx>
        <c:axId val="102566144"/>
        <c:scaling>
          <c:orientation val="minMax"/>
        </c:scaling>
        <c:axPos val="l"/>
        <c:majorGridlines/>
        <c:numFmt formatCode="General" sourceLinked="1"/>
        <c:tickLblPos val="nextTo"/>
        <c:spPr>
          <a:solidFill>
            <a:sysClr val="window" lastClr="FFFFFF"/>
          </a:solidFill>
        </c:spPr>
        <c:crossAx val="102564608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Blad2!$A$1:$A$103</c:f>
              <c:numCache>
                <c:formatCode>General</c:formatCode>
                <c:ptCount val="103"/>
                <c:pt idx="0">
                  <c:v>-0.2</c:v>
                </c:pt>
                <c:pt idx="1">
                  <c:v>0</c:v>
                </c:pt>
                <c:pt idx="2">
                  <c:v>1.0000000000000005E-2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4.0000000000000022E-2</c:v>
                </c:pt>
                <c:pt idx="6">
                  <c:v>0.05</c:v>
                </c:pt>
                <c:pt idx="7">
                  <c:v>6.0000000000000032E-2</c:v>
                </c:pt>
                <c:pt idx="8">
                  <c:v>7.0000000000000021E-2</c:v>
                </c:pt>
                <c:pt idx="9">
                  <c:v>8.0000000000000043E-2</c:v>
                </c:pt>
                <c:pt idx="10">
                  <c:v>9.0000000000000024E-2</c:v>
                </c:pt>
                <c:pt idx="11">
                  <c:v>0.1</c:v>
                </c:pt>
                <c:pt idx="12">
                  <c:v>0.11</c:v>
                </c:pt>
                <c:pt idx="13">
                  <c:v>0.12000000000000002</c:v>
                </c:pt>
                <c:pt idx="14">
                  <c:v>0.13</c:v>
                </c:pt>
                <c:pt idx="15">
                  <c:v>0.14000000000000001</c:v>
                </c:pt>
                <c:pt idx="16">
                  <c:v>0.15000000000000024</c:v>
                </c:pt>
                <c:pt idx="17">
                  <c:v>0.16</c:v>
                </c:pt>
                <c:pt idx="18">
                  <c:v>0.17</c:v>
                </c:pt>
                <c:pt idx="19">
                  <c:v>0.18000000000000024</c:v>
                </c:pt>
                <c:pt idx="20">
                  <c:v>0.19</c:v>
                </c:pt>
                <c:pt idx="21">
                  <c:v>0.2</c:v>
                </c:pt>
                <c:pt idx="22">
                  <c:v>0.21000000000000021</c:v>
                </c:pt>
                <c:pt idx="23">
                  <c:v>0.22</c:v>
                </c:pt>
                <c:pt idx="24">
                  <c:v>0.23</c:v>
                </c:pt>
                <c:pt idx="25">
                  <c:v>0.24000000000000021</c:v>
                </c:pt>
                <c:pt idx="26">
                  <c:v>0.25</c:v>
                </c:pt>
                <c:pt idx="27">
                  <c:v>0.26</c:v>
                </c:pt>
                <c:pt idx="28">
                  <c:v>0.27</c:v>
                </c:pt>
                <c:pt idx="29">
                  <c:v>0.28000000000000008</c:v>
                </c:pt>
                <c:pt idx="30">
                  <c:v>0.29000000000000031</c:v>
                </c:pt>
                <c:pt idx="31">
                  <c:v>0.30000000000000032</c:v>
                </c:pt>
                <c:pt idx="32">
                  <c:v>0.3100000000000005</c:v>
                </c:pt>
                <c:pt idx="33">
                  <c:v>0.32000000000000056</c:v>
                </c:pt>
                <c:pt idx="34">
                  <c:v>0.33000000000000063</c:v>
                </c:pt>
                <c:pt idx="35">
                  <c:v>0.34</c:v>
                </c:pt>
                <c:pt idx="36">
                  <c:v>0.35000000000000031</c:v>
                </c:pt>
                <c:pt idx="37">
                  <c:v>0.36000000000000032</c:v>
                </c:pt>
                <c:pt idx="38">
                  <c:v>0.37000000000000038</c:v>
                </c:pt>
                <c:pt idx="39">
                  <c:v>0.38000000000000056</c:v>
                </c:pt>
                <c:pt idx="40">
                  <c:v>0.39000000000000057</c:v>
                </c:pt>
                <c:pt idx="41">
                  <c:v>0.4</c:v>
                </c:pt>
                <c:pt idx="42">
                  <c:v>0.41000000000000031</c:v>
                </c:pt>
                <c:pt idx="43">
                  <c:v>0.42000000000000032</c:v>
                </c:pt>
                <c:pt idx="44">
                  <c:v>0.43000000000000038</c:v>
                </c:pt>
                <c:pt idx="45">
                  <c:v>0.44</c:v>
                </c:pt>
                <c:pt idx="46">
                  <c:v>0.45</c:v>
                </c:pt>
                <c:pt idx="47">
                  <c:v>0.46</c:v>
                </c:pt>
                <c:pt idx="48">
                  <c:v>0.47000000000000008</c:v>
                </c:pt>
                <c:pt idx="49">
                  <c:v>0.48000000000000032</c:v>
                </c:pt>
                <c:pt idx="50">
                  <c:v>0.49000000000000032</c:v>
                </c:pt>
                <c:pt idx="51">
                  <c:v>0.5</c:v>
                </c:pt>
                <c:pt idx="52">
                  <c:v>0.51</c:v>
                </c:pt>
                <c:pt idx="53">
                  <c:v>0.52</c:v>
                </c:pt>
                <c:pt idx="54">
                  <c:v>0.53</c:v>
                </c:pt>
                <c:pt idx="55">
                  <c:v>0.54</c:v>
                </c:pt>
                <c:pt idx="56">
                  <c:v>0.55000000000000004</c:v>
                </c:pt>
                <c:pt idx="57">
                  <c:v>0.56000000000000005</c:v>
                </c:pt>
                <c:pt idx="58">
                  <c:v>0.56999999999999995</c:v>
                </c:pt>
                <c:pt idx="59">
                  <c:v>0.58000000000000007</c:v>
                </c:pt>
                <c:pt idx="60">
                  <c:v>0.59</c:v>
                </c:pt>
                <c:pt idx="61">
                  <c:v>0.60000000000000064</c:v>
                </c:pt>
                <c:pt idx="62">
                  <c:v>0.61000000000000065</c:v>
                </c:pt>
                <c:pt idx="63">
                  <c:v>0.62000000000000099</c:v>
                </c:pt>
                <c:pt idx="64">
                  <c:v>0.63000000000000111</c:v>
                </c:pt>
                <c:pt idx="65">
                  <c:v>0.64000000000000112</c:v>
                </c:pt>
                <c:pt idx="66">
                  <c:v>0.65000000000000124</c:v>
                </c:pt>
                <c:pt idx="67">
                  <c:v>0.66000000000000125</c:v>
                </c:pt>
                <c:pt idx="68">
                  <c:v>0.67000000000000126</c:v>
                </c:pt>
                <c:pt idx="69">
                  <c:v>0.68</c:v>
                </c:pt>
                <c:pt idx="70">
                  <c:v>0.69000000000000061</c:v>
                </c:pt>
                <c:pt idx="71">
                  <c:v>0.70000000000000062</c:v>
                </c:pt>
                <c:pt idx="72">
                  <c:v>0.71000000000000063</c:v>
                </c:pt>
                <c:pt idx="73">
                  <c:v>0.72000000000000064</c:v>
                </c:pt>
                <c:pt idx="74">
                  <c:v>0.73000000000000065</c:v>
                </c:pt>
                <c:pt idx="75">
                  <c:v>0.74000000000000099</c:v>
                </c:pt>
                <c:pt idx="76">
                  <c:v>0.75000000000000111</c:v>
                </c:pt>
                <c:pt idx="77">
                  <c:v>0.76000000000000112</c:v>
                </c:pt>
                <c:pt idx="78">
                  <c:v>0.77000000000000113</c:v>
                </c:pt>
                <c:pt idx="79">
                  <c:v>0.78</c:v>
                </c:pt>
                <c:pt idx="80">
                  <c:v>0.79</c:v>
                </c:pt>
                <c:pt idx="81">
                  <c:v>0.8</c:v>
                </c:pt>
                <c:pt idx="82">
                  <c:v>0.81</c:v>
                </c:pt>
                <c:pt idx="83">
                  <c:v>0.82000000000000062</c:v>
                </c:pt>
                <c:pt idx="84">
                  <c:v>0.83000000000000063</c:v>
                </c:pt>
                <c:pt idx="85">
                  <c:v>0.84000000000000064</c:v>
                </c:pt>
                <c:pt idx="86">
                  <c:v>0.85000000000000064</c:v>
                </c:pt>
                <c:pt idx="87">
                  <c:v>0.86000000000000065</c:v>
                </c:pt>
                <c:pt idx="88">
                  <c:v>0.87000000000000099</c:v>
                </c:pt>
                <c:pt idx="89">
                  <c:v>0.88</c:v>
                </c:pt>
                <c:pt idx="90">
                  <c:v>0.89</c:v>
                </c:pt>
                <c:pt idx="91">
                  <c:v>0.9</c:v>
                </c:pt>
                <c:pt idx="92">
                  <c:v>0.91</c:v>
                </c:pt>
                <c:pt idx="93">
                  <c:v>0.92</c:v>
                </c:pt>
                <c:pt idx="94">
                  <c:v>0.93</c:v>
                </c:pt>
                <c:pt idx="95">
                  <c:v>0.94000000000000061</c:v>
                </c:pt>
                <c:pt idx="96">
                  <c:v>0.95000000000000062</c:v>
                </c:pt>
                <c:pt idx="97">
                  <c:v>0.96000000000000063</c:v>
                </c:pt>
                <c:pt idx="98">
                  <c:v>0.97000000000000064</c:v>
                </c:pt>
                <c:pt idx="99">
                  <c:v>0.98</c:v>
                </c:pt>
                <c:pt idx="100">
                  <c:v>0.99</c:v>
                </c:pt>
                <c:pt idx="101">
                  <c:v>1</c:v>
                </c:pt>
                <c:pt idx="102">
                  <c:v>1.2</c:v>
                </c:pt>
              </c:numCache>
            </c:numRef>
          </c:xVal>
          <c:yVal>
            <c:numRef>
              <c:f>Blad2!$C$1:$C$103</c:f>
              <c:numCache>
                <c:formatCode>General</c:formatCode>
                <c:ptCount val="103"/>
                <c:pt idx="0">
                  <c:v>0</c:v>
                </c:pt>
                <c:pt idx="1">
                  <c:v>0</c:v>
                </c:pt>
                <c:pt idx="2">
                  <c:v>2.9800000000000063E-4</c:v>
                </c:pt>
                <c:pt idx="3">
                  <c:v>1.1839999999999999E-3</c:v>
                </c:pt>
                <c:pt idx="4">
                  <c:v>2.6460000000000012E-3</c:v>
                </c:pt>
                <c:pt idx="5">
                  <c:v>4.6720000000000034E-3</c:v>
                </c:pt>
                <c:pt idx="6">
                  <c:v>7.2500000000000099E-3</c:v>
                </c:pt>
                <c:pt idx="7">
                  <c:v>1.0367999999999999E-2</c:v>
                </c:pt>
                <c:pt idx="8">
                  <c:v>1.4014000000000002E-2</c:v>
                </c:pt>
                <c:pt idx="9">
                  <c:v>1.8176000000000001E-2</c:v>
                </c:pt>
                <c:pt idx="10">
                  <c:v>2.2842000000000039E-2</c:v>
                </c:pt>
                <c:pt idx="11">
                  <c:v>2.8000000000000004E-2</c:v>
                </c:pt>
                <c:pt idx="12">
                  <c:v>3.3638000000000001E-2</c:v>
                </c:pt>
                <c:pt idx="13">
                  <c:v>3.9743999999999995E-2</c:v>
                </c:pt>
                <c:pt idx="14">
                  <c:v>4.6306000000000014E-2</c:v>
                </c:pt>
                <c:pt idx="15">
                  <c:v>5.3312000000000137E-2</c:v>
                </c:pt>
                <c:pt idx="16">
                  <c:v>6.0749999999999998E-2</c:v>
                </c:pt>
                <c:pt idx="17">
                  <c:v>6.8608000000000002E-2</c:v>
                </c:pt>
                <c:pt idx="18">
                  <c:v>7.6874000000000026E-2</c:v>
                </c:pt>
                <c:pt idx="19">
                  <c:v>8.5536000000000181E-2</c:v>
                </c:pt>
                <c:pt idx="20">
                  <c:v>9.4582000000000041E-2</c:v>
                </c:pt>
                <c:pt idx="21">
                  <c:v>0.10400000000000002</c:v>
                </c:pt>
                <c:pt idx="22">
                  <c:v>0.11377799999999998</c:v>
                </c:pt>
                <c:pt idx="23">
                  <c:v>0.12390400000000013</c:v>
                </c:pt>
                <c:pt idx="24">
                  <c:v>0.13436600000000001</c:v>
                </c:pt>
                <c:pt idx="25">
                  <c:v>0.145152</c:v>
                </c:pt>
                <c:pt idx="26">
                  <c:v>0.15625000000000028</c:v>
                </c:pt>
                <c:pt idx="27">
                  <c:v>0.16764800000000021</c:v>
                </c:pt>
                <c:pt idx="28">
                  <c:v>0.17933400000000024</c:v>
                </c:pt>
                <c:pt idx="29">
                  <c:v>0.19129600000000024</c:v>
                </c:pt>
                <c:pt idx="30">
                  <c:v>0.20352199999999998</c:v>
                </c:pt>
                <c:pt idx="31">
                  <c:v>0.21600000000000025</c:v>
                </c:pt>
                <c:pt idx="32">
                  <c:v>0.22871800000000031</c:v>
                </c:pt>
                <c:pt idx="33">
                  <c:v>0.24166399999999999</c:v>
                </c:pt>
                <c:pt idx="34">
                  <c:v>0.2548260000000005</c:v>
                </c:pt>
                <c:pt idx="35">
                  <c:v>0.26819200000000004</c:v>
                </c:pt>
                <c:pt idx="36">
                  <c:v>0.28175</c:v>
                </c:pt>
                <c:pt idx="37">
                  <c:v>0.29548800000000086</c:v>
                </c:pt>
                <c:pt idx="38">
                  <c:v>0.3093940000000005</c:v>
                </c:pt>
                <c:pt idx="39">
                  <c:v>0.32345600000000063</c:v>
                </c:pt>
                <c:pt idx="40">
                  <c:v>0.33766200000000063</c:v>
                </c:pt>
                <c:pt idx="41">
                  <c:v>0.35200000000000031</c:v>
                </c:pt>
                <c:pt idx="42">
                  <c:v>0.36645800000000056</c:v>
                </c:pt>
                <c:pt idx="43">
                  <c:v>0.38102400000000075</c:v>
                </c:pt>
                <c:pt idx="44">
                  <c:v>0.39568600000000087</c:v>
                </c:pt>
                <c:pt idx="45">
                  <c:v>0.41043200000000002</c:v>
                </c:pt>
                <c:pt idx="46">
                  <c:v>0.42525000000000007</c:v>
                </c:pt>
                <c:pt idx="47">
                  <c:v>0.44012800000000002</c:v>
                </c:pt>
                <c:pt idx="48">
                  <c:v>0.45505400000000001</c:v>
                </c:pt>
                <c:pt idx="49">
                  <c:v>0.47001600000000032</c:v>
                </c:pt>
                <c:pt idx="50">
                  <c:v>0.48500200000000032</c:v>
                </c:pt>
                <c:pt idx="51">
                  <c:v>0.5</c:v>
                </c:pt>
                <c:pt idx="52">
                  <c:v>0.51499799999999996</c:v>
                </c:pt>
                <c:pt idx="53">
                  <c:v>0.52998400000000001</c:v>
                </c:pt>
                <c:pt idx="54">
                  <c:v>0.54494600000000004</c:v>
                </c:pt>
                <c:pt idx="55">
                  <c:v>0.55987200000000004</c:v>
                </c:pt>
                <c:pt idx="56">
                  <c:v>0.57475000000000065</c:v>
                </c:pt>
                <c:pt idx="57">
                  <c:v>0.58956799999999809</c:v>
                </c:pt>
                <c:pt idx="58">
                  <c:v>0.60431400000000002</c:v>
                </c:pt>
                <c:pt idx="59">
                  <c:v>0.61897600000000064</c:v>
                </c:pt>
                <c:pt idx="60">
                  <c:v>0.63354199999999994</c:v>
                </c:pt>
                <c:pt idx="61">
                  <c:v>0.64800000000000113</c:v>
                </c:pt>
                <c:pt idx="62">
                  <c:v>0.66233799999999998</c:v>
                </c:pt>
                <c:pt idx="63">
                  <c:v>0.67654400000000126</c:v>
                </c:pt>
                <c:pt idx="64">
                  <c:v>0.69060600000000005</c:v>
                </c:pt>
                <c:pt idx="65">
                  <c:v>0.70451199999999958</c:v>
                </c:pt>
                <c:pt idx="66">
                  <c:v>0.71825000000000061</c:v>
                </c:pt>
                <c:pt idx="67">
                  <c:v>0.73180800000000112</c:v>
                </c:pt>
                <c:pt idx="68">
                  <c:v>0.74517400000000122</c:v>
                </c:pt>
                <c:pt idx="69">
                  <c:v>0.75833600000000012</c:v>
                </c:pt>
                <c:pt idx="70">
                  <c:v>0.77128199999999991</c:v>
                </c:pt>
                <c:pt idx="71">
                  <c:v>0.78399999999999992</c:v>
                </c:pt>
                <c:pt idx="72">
                  <c:v>0.79647800000000002</c:v>
                </c:pt>
                <c:pt idx="73">
                  <c:v>0.80870399999999998</c:v>
                </c:pt>
                <c:pt idx="74">
                  <c:v>0.8206659999999999</c:v>
                </c:pt>
                <c:pt idx="75">
                  <c:v>0.83235199999999998</c:v>
                </c:pt>
                <c:pt idx="76">
                  <c:v>0.84375000000000111</c:v>
                </c:pt>
                <c:pt idx="77">
                  <c:v>0.85484799999999994</c:v>
                </c:pt>
                <c:pt idx="78">
                  <c:v>0.8656339999999999</c:v>
                </c:pt>
                <c:pt idx="79">
                  <c:v>0.87609600000000065</c:v>
                </c:pt>
                <c:pt idx="80">
                  <c:v>0.88622200000000007</c:v>
                </c:pt>
                <c:pt idx="81">
                  <c:v>0.89600000000000013</c:v>
                </c:pt>
                <c:pt idx="82">
                  <c:v>0.90541800000000006</c:v>
                </c:pt>
                <c:pt idx="83">
                  <c:v>0.9144639999999985</c:v>
                </c:pt>
                <c:pt idx="84">
                  <c:v>0.923126</c:v>
                </c:pt>
                <c:pt idx="85">
                  <c:v>0.93139199999999989</c:v>
                </c:pt>
                <c:pt idx="86">
                  <c:v>0.93924999999999992</c:v>
                </c:pt>
                <c:pt idx="87">
                  <c:v>0.94668799999999997</c:v>
                </c:pt>
                <c:pt idx="88">
                  <c:v>0.95369400000000126</c:v>
                </c:pt>
                <c:pt idx="89">
                  <c:v>0.960256</c:v>
                </c:pt>
                <c:pt idx="90">
                  <c:v>0.9663619999999995</c:v>
                </c:pt>
                <c:pt idx="91">
                  <c:v>0.97200000000000064</c:v>
                </c:pt>
                <c:pt idx="92">
                  <c:v>0.97715799999999997</c:v>
                </c:pt>
                <c:pt idx="93">
                  <c:v>0.98182400000000003</c:v>
                </c:pt>
                <c:pt idx="94">
                  <c:v>0.98598599999999958</c:v>
                </c:pt>
                <c:pt idx="95">
                  <c:v>0.98963200000000007</c:v>
                </c:pt>
                <c:pt idx="96">
                  <c:v>0.99275000000000002</c:v>
                </c:pt>
                <c:pt idx="97">
                  <c:v>0.99532799999999899</c:v>
                </c:pt>
                <c:pt idx="98">
                  <c:v>0.99735399999999863</c:v>
                </c:pt>
                <c:pt idx="99">
                  <c:v>0.99881599999999959</c:v>
                </c:pt>
                <c:pt idx="100">
                  <c:v>0.99970199999999998</c:v>
                </c:pt>
                <c:pt idx="101">
                  <c:v>1</c:v>
                </c:pt>
                <c:pt idx="102">
                  <c:v>1</c:v>
                </c:pt>
              </c:numCache>
            </c:numRef>
          </c:yVal>
        </c:ser>
        <c:ser>
          <c:idx val="1"/>
          <c:order val="1"/>
          <c:spPr>
            <a:ln w="25400">
              <a:solidFill>
                <a:schemeClr val="accent5">
                  <a:lumMod val="5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Blad2!$O$30:$O$31</c:f>
              <c:numCache>
                <c:formatCode>General</c:formatCode>
                <c:ptCount val="2"/>
                <c:pt idx="0">
                  <c:v>0.4</c:v>
                </c:pt>
                <c:pt idx="1">
                  <c:v>0.4</c:v>
                </c:pt>
              </c:numCache>
            </c:numRef>
          </c:xVal>
          <c:yVal>
            <c:numRef>
              <c:f>Blad2!$P$30:$P$31</c:f>
              <c:numCache>
                <c:formatCode>General</c:formatCode>
                <c:ptCount val="2"/>
                <c:pt idx="0">
                  <c:v>0.35200000000000031</c:v>
                </c:pt>
                <c:pt idx="1">
                  <c:v>0</c:v>
                </c:pt>
              </c:numCache>
            </c:numRef>
          </c:yVal>
        </c:ser>
        <c:ser>
          <c:idx val="2"/>
          <c:order val="2"/>
          <c:spPr>
            <a:ln w="25400">
              <a:solidFill>
                <a:schemeClr val="accent5">
                  <a:lumMod val="5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Blad2!$O$24:$O$25</c:f>
              <c:numCache>
                <c:formatCode>General</c:formatCode>
                <c:ptCount val="2"/>
                <c:pt idx="0">
                  <c:v>0</c:v>
                </c:pt>
                <c:pt idx="1">
                  <c:v>0.4</c:v>
                </c:pt>
              </c:numCache>
            </c:numRef>
          </c:xVal>
          <c:yVal>
            <c:numRef>
              <c:f>Blad2!$P$24:$P$25</c:f>
              <c:numCache>
                <c:formatCode>General</c:formatCode>
                <c:ptCount val="2"/>
                <c:pt idx="0">
                  <c:v>0.35200000000000031</c:v>
                </c:pt>
                <c:pt idx="1">
                  <c:v>0.35200000000000031</c:v>
                </c:pt>
              </c:numCache>
            </c:numRef>
          </c:yVal>
        </c:ser>
        <c:axId val="102603392"/>
        <c:axId val="102625664"/>
      </c:scatterChart>
      <c:valAx>
        <c:axId val="102603392"/>
        <c:scaling>
          <c:orientation val="minMax"/>
          <c:max val="1.2"/>
          <c:min val="-0.2"/>
        </c:scaling>
        <c:axPos val="b"/>
        <c:numFmt formatCode="General" sourceLinked="1"/>
        <c:tickLblPos val="nextTo"/>
        <c:crossAx val="102625664"/>
        <c:crosses val="autoZero"/>
        <c:crossBetween val="midCat"/>
      </c:valAx>
      <c:valAx>
        <c:axId val="102625664"/>
        <c:scaling>
          <c:orientation val="minMax"/>
        </c:scaling>
        <c:axPos val="l"/>
        <c:majorGridlines/>
        <c:numFmt formatCode="General" sourceLinked="1"/>
        <c:tickLblPos val="nextTo"/>
        <c:spPr>
          <a:solidFill>
            <a:sysClr val="window" lastClr="FFFFFF"/>
          </a:solidFill>
        </c:spPr>
        <c:crossAx val="102603392"/>
        <c:crosses val="autoZero"/>
        <c:crossBetween val="midCat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Blad1!$C$1:$C$25</c:f>
              <c:numCache>
                <c:formatCode>General</c:formatCode>
                <c:ptCount val="25"/>
                <c:pt idx="0">
                  <c:v>7.087606130367301</c:v>
                </c:pt>
                <c:pt idx="1">
                  <c:v>6.8361431008426541</c:v>
                </c:pt>
                <c:pt idx="2">
                  <c:v>10.109513019546988</c:v>
                </c:pt>
                <c:pt idx="3">
                  <c:v>6.1698626448827909</c:v>
                </c:pt>
                <c:pt idx="4">
                  <c:v>12.772267151067084</c:v>
                </c:pt>
                <c:pt idx="5">
                  <c:v>11.716663483498431</c:v>
                </c:pt>
                <c:pt idx="6">
                  <c:v>10.902936746001897</c:v>
                </c:pt>
                <c:pt idx="7">
                  <c:v>13.541069580604328</c:v>
                </c:pt>
                <c:pt idx="8">
                  <c:v>5.8574252900050539</c:v>
                </c:pt>
                <c:pt idx="9">
                  <c:v>11.64469369385219</c:v>
                </c:pt>
                <c:pt idx="10">
                  <c:v>7.1203026513020555</c:v>
                </c:pt>
                <c:pt idx="11">
                  <c:v>7.0852099995279714</c:v>
                </c:pt>
                <c:pt idx="12">
                  <c:v>6.0375447923340984</c:v>
                </c:pt>
                <c:pt idx="13">
                  <c:v>7.7444027763834082</c:v>
                </c:pt>
                <c:pt idx="14">
                  <c:v>12.091288036084523</c:v>
                </c:pt>
                <c:pt idx="15">
                  <c:v>11.592231481400399</c:v>
                </c:pt>
                <c:pt idx="16">
                  <c:v>10.562301928153028</c:v>
                </c:pt>
                <c:pt idx="17">
                  <c:v>7.0590054100376278</c:v>
                </c:pt>
                <c:pt idx="18">
                  <c:v>9.942025111736827</c:v>
                </c:pt>
                <c:pt idx="19">
                  <c:v>7.6080003677263575</c:v>
                </c:pt>
                <c:pt idx="20">
                  <c:v>11.523326782187297</c:v>
                </c:pt>
                <c:pt idx="21">
                  <c:v>7.7387437063802311</c:v>
                </c:pt>
                <c:pt idx="22">
                  <c:v>11.488973575726298</c:v>
                </c:pt>
                <c:pt idx="23">
                  <c:v>13.41150775144424</c:v>
                </c:pt>
                <c:pt idx="24">
                  <c:v>12.032302737772453</c:v>
                </c:pt>
              </c:numCache>
            </c:numRef>
          </c:xVal>
          <c:yVal>
            <c:numRef>
              <c:f>Blad1!$D$1:$D$25</c:f>
              <c:numCache>
                <c:formatCode>General</c:formatCode>
                <c:ptCount val="25"/>
                <c:pt idx="0">
                  <c:v>12.766450154589105</c:v>
                </c:pt>
                <c:pt idx="1">
                  <c:v>13.759567439587308</c:v>
                </c:pt>
                <c:pt idx="2">
                  <c:v>18.510552211320402</c:v>
                </c:pt>
                <c:pt idx="3">
                  <c:v>10.545311562336888</c:v>
                </c:pt>
                <c:pt idx="4">
                  <c:v>21.416454079079724</c:v>
                </c:pt>
                <c:pt idx="5">
                  <c:v>20.874117216917952</c:v>
                </c:pt>
                <c:pt idx="6">
                  <c:v>18.599689888834138</c:v>
                </c:pt>
                <c:pt idx="7">
                  <c:v>21.333180207802595</c:v>
                </c:pt>
                <c:pt idx="8">
                  <c:v>12.680141538948586</c:v>
                </c:pt>
                <c:pt idx="9">
                  <c:v>21.213947606835504</c:v>
                </c:pt>
                <c:pt idx="10">
                  <c:v>13.713080815169826</c:v>
                </c:pt>
                <c:pt idx="11">
                  <c:v>13.175959328942596</c:v>
                </c:pt>
                <c:pt idx="12">
                  <c:v>9.3054598811760751</c:v>
                </c:pt>
                <c:pt idx="13">
                  <c:v>12.298091688530109</c:v>
                </c:pt>
                <c:pt idx="14">
                  <c:v>19.019700146622384</c:v>
                </c:pt>
                <c:pt idx="15">
                  <c:v>18.286899671374186</c:v>
                </c:pt>
                <c:pt idx="16">
                  <c:v>18.580256970573952</c:v>
                </c:pt>
                <c:pt idx="17">
                  <c:v>14.172088773394147</c:v>
                </c:pt>
                <c:pt idx="18">
                  <c:v>15.553285828969074</c:v>
                </c:pt>
                <c:pt idx="19">
                  <c:v>14.328032164053367</c:v>
                </c:pt>
                <c:pt idx="20">
                  <c:v>18.448412660307479</c:v>
                </c:pt>
                <c:pt idx="21">
                  <c:v>14.844519903727036</c:v>
                </c:pt>
                <c:pt idx="22">
                  <c:v>20.640189290173275</c:v>
                </c:pt>
                <c:pt idx="23">
                  <c:v>23.333728564088332</c:v>
                </c:pt>
                <c:pt idx="24">
                  <c:v>19.903245096856978</c:v>
                </c:pt>
              </c:numCache>
            </c:numRef>
          </c:yVal>
        </c:ser>
        <c:axId val="102674432"/>
        <c:axId val="102675968"/>
      </c:scatterChart>
      <c:valAx>
        <c:axId val="102674432"/>
        <c:scaling>
          <c:orientation val="minMax"/>
        </c:scaling>
        <c:axPos val="b"/>
        <c:numFmt formatCode="General" sourceLinked="1"/>
        <c:tickLblPos val="nextTo"/>
        <c:crossAx val="102675968"/>
        <c:crosses val="autoZero"/>
        <c:crossBetween val="midCat"/>
      </c:valAx>
      <c:valAx>
        <c:axId val="102675968"/>
        <c:scaling>
          <c:orientation val="minMax"/>
        </c:scaling>
        <c:axPos val="l"/>
        <c:majorGridlines/>
        <c:numFmt formatCode="General" sourceLinked="1"/>
        <c:tickLblPos val="nextTo"/>
        <c:crossAx val="102674432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9268-58BD-476A-946F-FFF7CF71E378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92473-E7D9-4F54-A793-0AF4A61D438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2012-09-23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7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9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1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8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0.bin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33.bin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chart" Target="../charts/char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40.bin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chart" Target="../charts/char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grunder, 15p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HT 2012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5392536" y="836926"/>
            <a:ext cx="1047966" cy="64516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F7-9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Poängen med funktionen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Olika fördelningar (funktioner) används för att beskriva olika situationer.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Läget</a:t>
            </a:r>
            <a:r>
              <a:rPr lang="sv-SE" sz="2800" dirty="0" smtClean="0"/>
              <a:t> eller medelvärdet är större för </a:t>
            </a:r>
            <a:r>
              <a:rPr lang="sv-SE" sz="2800" i="1" dirty="0" smtClean="0"/>
              <a:t>X</a:t>
            </a:r>
            <a:r>
              <a:rPr lang="sv-SE" sz="2800" dirty="0" smtClean="0"/>
              <a:t> än för </a:t>
            </a:r>
            <a:r>
              <a:rPr lang="sv-SE" sz="2800" i="1" dirty="0" smtClean="0"/>
              <a:t>Y</a:t>
            </a:r>
            <a:r>
              <a:rPr lang="sv-SE" sz="2800" dirty="0" smtClean="0"/>
              <a:t>.</a:t>
            </a:r>
          </a:p>
          <a:p>
            <a:pPr marL="0" indent="0">
              <a:buNone/>
            </a:pPr>
            <a:r>
              <a:rPr lang="sv-SE" sz="2800" i="1" dirty="0" smtClean="0"/>
              <a:t>X</a:t>
            </a:r>
            <a:r>
              <a:rPr lang="sv-SE" sz="2800" dirty="0" smtClean="0"/>
              <a:t> kanske varierar mer än </a:t>
            </a:r>
            <a:r>
              <a:rPr lang="sv-SE" sz="2800" i="1" dirty="0" smtClean="0"/>
              <a:t>Y</a:t>
            </a:r>
            <a:r>
              <a:rPr lang="sv-SE" sz="2800" dirty="0" smtClean="0"/>
              <a:t> i sina observationer,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variansen</a:t>
            </a:r>
            <a:r>
              <a:rPr lang="sv-SE" sz="2800" dirty="0" smtClean="0"/>
              <a:t> är större.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Allt detta kan beräknas genom att vi känner fördelningen.</a:t>
            </a:r>
          </a:p>
          <a:p>
            <a:pPr marL="0" indent="0">
              <a:buNone/>
            </a:pPr>
            <a:endParaRPr lang="sv-SE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Två olika s.v.</a:t>
            </a:r>
          </a:p>
          <a:p>
            <a:pPr marL="355600" indent="-355600"/>
            <a:r>
              <a:rPr lang="sv-SE" sz="2800" i="1" dirty="0" smtClean="0"/>
              <a:t>f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2</a:t>
            </a:r>
            <a:r>
              <a:rPr lang="sv-SE" sz="2800" i="1" baseline="30000" dirty="0" smtClean="0"/>
              <a:t>x</a:t>
            </a:r>
            <a:r>
              <a:rPr lang="sv-SE" sz="2800" i="1" dirty="0" smtClean="0"/>
              <a:t>e</a:t>
            </a:r>
            <a:r>
              <a:rPr lang="sv-SE" sz="2800" baseline="30000" dirty="0" smtClean="0"/>
              <a:t>-2</a:t>
            </a:r>
            <a:r>
              <a:rPr lang="sv-SE" sz="2800" dirty="0" smtClean="0"/>
              <a:t>/</a:t>
            </a:r>
            <a:r>
              <a:rPr lang="sv-SE" sz="2800" i="1" dirty="0" smtClean="0"/>
              <a:t>x</a:t>
            </a:r>
            <a:r>
              <a:rPr lang="sv-SE" sz="2800" dirty="0" smtClean="0"/>
              <a:t>!,   </a:t>
            </a:r>
            <a:r>
              <a:rPr lang="el-GR" sz="2800" dirty="0" smtClean="0">
                <a:latin typeface="Calibri"/>
                <a:cs typeface="Calibri"/>
              </a:rPr>
              <a:t>Ω</a:t>
            </a:r>
            <a:r>
              <a:rPr lang="sv-SE" sz="2800" i="1" baseline="-25000" dirty="0" smtClean="0">
                <a:latin typeface="Calibri"/>
                <a:cs typeface="Calibri"/>
              </a:rPr>
              <a:t>X</a:t>
            </a:r>
            <a:r>
              <a:rPr lang="sv-SE" sz="2800" dirty="0" smtClean="0">
                <a:latin typeface="Calibri"/>
                <a:cs typeface="Calibri"/>
              </a:rPr>
              <a:t> = 0,1,2,3,…</a:t>
            </a:r>
          </a:p>
          <a:p>
            <a:pPr marL="355600" indent="-355600"/>
            <a:r>
              <a:rPr lang="sv-SE" sz="2800" dirty="0" smtClean="0"/>
              <a:t>g(y) = 5</a:t>
            </a:r>
            <a:r>
              <a:rPr lang="sv-SE" sz="2800" i="1" baseline="30000" dirty="0" smtClean="0"/>
              <a:t>y</a:t>
            </a:r>
            <a:r>
              <a:rPr lang="sv-SE" sz="2800" i="1" dirty="0" smtClean="0"/>
              <a:t>e</a:t>
            </a:r>
            <a:r>
              <a:rPr lang="sv-SE" sz="2800" baseline="30000" dirty="0" smtClean="0"/>
              <a:t>-5</a:t>
            </a:r>
            <a:r>
              <a:rPr lang="sv-SE" sz="2800" dirty="0" smtClean="0"/>
              <a:t>/</a:t>
            </a:r>
            <a:r>
              <a:rPr lang="sv-SE" sz="2800" i="1" dirty="0" smtClean="0"/>
              <a:t>y</a:t>
            </a:r>
            <a:r>
              <a:rPr lang="sv-SE" sz="2800" dirty="0" smtClean="0"/>
              <a:t>!,   </a:t>
            </a:r>
            <a:r>
              <a:rPr lang="el-GR" sz="2800" dirty="0" smtClean="0">
                <a:cs typeface="Calibri"/>
              </a:rPr>
              <a:t>Ω</a:t>
            </a:r>
            <a:r>
              <a:rPr lang="sv-SE" sz="2800" i="1" baseline="-25000" dirty="0" smtClean="0">
                <a:cs typeface="Calibri"/>
              </a:rPr>
              <a:t>y</a:t>
            </a:r>
            <a:r>
              <a:rPr lang="sv-SE" sz="2800" dirty="0" smtClean="0">
                <a:cs typeface="Calibri"/>
              </a:rPr>
              <a:t> = 0,1,2,3,…</a:t>
            </a:r>
            <a:endParaRPr lang="sv-SE" sz="2800" dirty="0" smtClean="0"/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2800" dirty="0" smtClean="0"/>
              <a:t>Hur jämför sig dessa fördelningar med varann?</a:t>
            </a:r>
          </a:p>
          <a:p>
            <a:pPr marL="0" indent="0">
              <a:buNone/>
            </a:pPr>
            <a:r>
              <a:rPr lang="sv-SE" sz="2800" dirty="0" smtClean="0"/>
              <a:t>Kommer den ena typiskt vara större än andra eller hamnar observationerna ungefär på samma ställe?</a:t>
            </a:r>
          </a:p>
          <a:p>
            <a:pPr marL="0" indent="0">
              <a:buNone/>
            </a:pPr>
            <a:r>
              <a:rPr lang="sv-SE" sz="2800" dirty="0" smtClean="0"/>
              <a:t>Är den ena mer eller mindre utspridd än den andra?</a:t>
            </a:r>
          </a:p>
          <a:p>
            <a:pPr marL="0" indent="0">
              <a:buNone/>
            </a:pPr>
            <a:endParaRPr lang="sv-SE" sz="1050" dirty="0" smtClean="0"/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Vi behöver sammanfattande mått som ger en bild av fördelningarna!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254452" cy="6566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800" dirty="0" smtClean="0"/>
              <a:t>Två olika set med empiriska observationer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Vi behöver sammanfattande mått som ger en bild av fördelningarna!</a:t>
            </a:r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3501005" y="2843808"/>
          <a:ext cx="2304259" cy="4476329"/>
        </p:xfrm>
        <a:graphic>
          <a:graphicData uri="http://schemas.openxmlformats.org/drawingml/2006/table">
            <a:tbl>
              <a:tblPr/>
              <a:tblGrid>
                <a:gridCol w="1080123"/>
                <a:gridCol w="1224136"/>
              </a:tblGrid>
              <a:tr h="406939"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r>
                        <a:rPr lang="sv-SE" sz="2400" b="0" i="1" u="none" strike="noStrike" baseline="-25000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endParaRPr lang="sv-SE" sz="2400" b="0" i="1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r>
                        <a:rPr lang="sv-SE" sz="2400" b="0" i="1" u="none" strike="noStrike" baseline="-25000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endParaRPr lang="sv-SE" sz="2400" b="0" i="1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939"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6939"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939"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939"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939"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939"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939"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939"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939"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939"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7917" marR="7917" marT="79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ktangel 5"/>
          <p:cNvSpPr/>
          <p:nvPr/>
        </p:nvSpPr>
        <p:spPr>
          <a:xfrm>
            <a:off x="332656" y="2915816"/>
            <a:ext cx="28803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sv-SE" sz="2800" dirty="0" smtClean="0"/>
              <a:t>Hur jämför sig dessa </a:t>
            </a:r>
            <a:r>
              <a:rPr lang="sv-SE" sz="2800" dirty="0" err="1" smtClean="0"/>
              <a:t>fördelnin-gar</a:t>
            </a:r>
            <a:r>
              <a:rPr lang="sv-SE" sz="2800" dirty="0" smtClean="0"/>
              <a:t> med varann?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sv-SE" sz="2800" dirty="0" smtClean="0"/>
              <a:t>Är den ena typiskt vara större än andra?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sv-SE" sz="2800" dirty="0" smtClean="0"/>
              <a:t>Är den ena mer eller mindre utspridd än den andra?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Väntevärde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ett experiment med </a:t>
            </a:r>
            <a:r>
              <a:rPr lang="sv-SE" sz="2800" dirty="0" err="1" smtClean="0"/>
              <a:t>utfalls-rum</a:t>
            </a:r>
            <a:r>
              <a:rPr lang="sv-SE" sz="2800" dirty="0" smtClean="0"/>
              <a:t> </a:t>
            </a:r>
            <a:r>
              <a:rPr lang="el-GR" sz="2800" dirty="0" smtClean="0">
                <a:latin typeface="Calibri"/>
                <a:cs typeface="Calibri"/>
              </a:rPr>
              <a:t>Ω</a:t>
            </a:r>
            <a:r>
              <a:rPr lang="sv-SE" sz="2800" i="1" baseline="-25000" dirty="0" smtClean="0">
                <a:latin typeface="Calibri"/>
                <a:cs typeface="Calibri"/>
              </a:rPr>
              <a:t>x</a:t>
            </a:r>
            <a:r>
              <a:rPr lang="sv-SE" sz="2800" dirty="0" smtClean="0">
                <a:latin typeface="Calibri"/>
                <a:cs typeface="Calibri"/>
              </a:rPr>
              <a:t> </a:t>
            </a:r>
            <a:r>
              <a:rPr lang="sv-SE" sz="2800" dirty="0" smtClean="0"/>
              <a:t>= {0,1,…,</a:t>
            </a:r>
            <a:r>
              <a:rPr lang="sv-SE" sz="2800" i="1" dirty="0" smtClean="0"/>
              <a:t>C</a:t>
            </a:r>
            <a:r>
              <a:rPr lang="sv-SE" sz="2800" dirty="0" smtClean="0"/>
              <a:t>}, upprepas </a:t>
            </a:r>
            <a:r>
              <a:rPr lang="sv-SE" sz="2800" i="1" dirty="0" smtClean="0"/>
              <a:t>n</a:t>
            </a:r>
            <a:r>
              <a:rPr lang="sv-SE" sz="2800" dirty="0" smtClean="0"/>
              <a:t> gånger.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Det aritmetiska medelvärdet kan då skrivas som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där </a:t>
            </a:r>
            <a:r>
              <a:rPr lang="sv-SE" sz="2800" i="1" dirty="0" smtClean="0"/>
              <a:t>n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är antalet gånger det blev </a:t>
            </a:r>
            <a:r>
              <a:rPr lang="sv-SE" sz="2800" i="1" dirty="0" smtClean="0"/>
              <a:t>x</a:t>
            </a:r>
            <a:r>
              <a:rPr lang="sv-SE" sz="2800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Om </a:t>
            </a:r>
            <a:r>
              <a:rPr lang="sv-SE" sz="2800" i="1" dirty="0" smtClean="0"/>
              <a:t>n</a:t>
            </a:r>
            <a:r>
              <a:rPr lang="sv-SE" sz="2800" dirty="0" smtClean="0"/>
              <a:t> är tillräckligt stort, så kan vi misstänka att de relativa frekvenserna </a:t>
            </a:r>
            <a:r>
              <a:rPr lang="sv-SE" sz="2800" i="1" dirty="0" smtClean="0"/>
              <a:t>n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/</a:t>
            </a:r>
            <a:r>
              <a:rPr lang="sv-SE" sz="2800" i="1" dirty="0" smtClean="0"/>
              <a:t>n</a:t>
            </a:r>
            <a:r>
              <a:rPr lang="sv-SE" sz="2800" dirty="0" smtClean="0"/>
              <a:t> kommer att stabilseras runt de "sanna" sannolikheterna </a:t>
            </a:r>
            <a:r>
              <a:rPr lang="sv-SE" sz="2800" i="1" dirty="0" smtClean="0"/>
              <a:t>f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).</a:t>
            </a:r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2060848" y="4355976"/>
          <a:ext cx="2330450" cy="1004887"/>
        </p:xfrm>
        <a:graphic>
          <a:graphicData uri="http://schemas.openxmlformats.org/presentationml/2006/ole">
            <p:oleObj spid="_x0000_s230402" name="Ekvation" r:id="rId3" imgW="10159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Väntevärde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Låt </a:t>
            </a:r>
            <a:r>
              <a:rPr lang="sv-SE" sz="2800" i="1" dirty="0" smtClean="0"/>
              <a:t>X</a:t>
            </a:r>
            <a:r>
              <a:rPr lang="sv-SE" sz="2800" dirty="0" smtClean="0"/>
              <a:t> vara en diskret s.v. med utfallsrum {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, …,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K</a:t>
            </a:r>
            <a:r>
              <a:rPr lang="sv-SE" sz="2800" dirty="0" smtClean="0"/>
              <a:t>}.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Väntevärdet för en s.v. </a:t>
            </a:r>
            <a:r>
              <a:rPr lang="sv-SE" sz="2800" i="1" dirty="0" smtClean="0"/>
              <a:t>X</a:t>
            </a:r>
            <a:r>
              <a:rPr lang="sv-SE" sz="2800" dirty="0" smtClean="0"/>
              <a:t> betecknas med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och definieras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dirty="0" smtClean="0"/>
              <a:t>För en kontinuerlig s.v. med utfallsrum på intervallet (</a:t>
            </a:r>
            <a:r>
              <a:rPr lang="sv-SE" sz="2800" i="1" dirty="0" err="1" smtClean="0"/>
              <a:t>a</a:t>
            </a:r>
            <a:r>
              <a:rPr lang="sv-SE" sz="2800" dirty="0" err="1" smtClean="0"/>
              <a:t>,</a:t>
            </a:r>
            <a:r>
              <a:rPr lang="sv-SE" sz="2800" i="1" dirty="0" err="1" smtClean="0"/>
              <a:t>b</a:t>
            </a:r>
            <a:r>
              <a:rPr lang="sv-SE" sz="2800" dirty="0" smtClean="0"/>
              <a:t>) definieras </a:t>
            </a:r>
            <a:r>
              <a:rPr lang="sv-SE" sz="2800" dirty="0" err="1" smtClean="0"/>
              <a:t>väntevär-det</a:t>
            </a:r>
            <a:endParaRPr lang="sv-SE" sz="2800" dirty="0" smtClean="0"/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2046288" y="4283968"/>
          <a:ext cx="2360612" cy="1004888"/>
        </p:xfrm>
        <a:graphic>
          <a:graphicData uri="http://schemas.openxmlformats.org/presentationml/2006/ole">
            <p:oleObj spid="_x0000_s231426" name="Ekvation" r:id="rId3" imgW="1028520" imgH="431640" progId="Equation.3">
              <p:embed/>
            </p:oleObj>
          </a:graphicData>
        </a:graphic>
      </p:graphicFrame>
      <p:graphicFrame>
        <p:nvGraphicFramePr>
          <p:cNvPr id="231427" name="Object 2"/>
          <p:cNvGraphicFramePr>
            <a:graphicFrameLocks noChangeAspect="1"/>
          </p:cNvGraphicFramePr>
          <p:nvPr/>
        </p:nvGraphicFramePr>
        <p:xfrm>
          <a:off x="2090738" y="6964363"/>
          <a:ext cx="2273300" cy="1123950"/>
        </p:xfrm>
        <a:graphic>
          <a:graphicData uri="http://schemas.openxmlformats.org/presentationml/2006/ole">
            <p:oleObj spid="_x0000_s231427" name="Ekvation" r:id="rId4" imgW="9903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Väntevärde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Medelvärdet</a:t>
            </a:r>
            <a:r>
              <a:rPr lang="sv-SE" sz="2800" dirty="0" smtClean="0"/>
              <a:t> för ett observerat </a:t>
            </a:r>
            <a:r>
              <a:rPr lang="sv-SE" sz="2800" dirty="0" err="1" smtClean="0"/>
              <a:t>data-material</a:t>
            </a:r>
            <a:r>
              <a:rPr lang="sv-SE" sz="2800" dirty="0" smtClean="0"/>
              <a:t> eller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väntevärdet</a:t>
            </a:r>
            <a:r>
              <a:rPr lang="sv-SE" sz="2800" dirty="0" smtClean="0"/>
              <a:t> för en fördelning ger en indikation om var observationerna kommer att hamna, dvs.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läget</a:t>
            </a:r>
            <a:r>
              <a:rPr lang="sv-SE" sz="2800" dirty="0" smtClean="0"/>
              <a:t>.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Olika fördelningar har olika lägen se t.ex. Figur 6.5.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Det finns även alternativa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lägesmått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inom statistiken såsom median, vägda medelvärden, geometriska och harmoniska medelvärden, typvärde.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Varians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När vi upprepar experimentet är </a:t>
            </a:r>
            <a:r>
              <a:rPr lang="sv-SE" sz="2800" dirty="0" err="1" smtClean="0"/>
              <a:t>obser-vationerna</a:t>
            </a:r>
            <a:r>
              <a:rPr lang="sv-SE" sz="2800" dirty="0" smtClean="0"/>
              <a:t> oftast utspridda över flera olika utfall.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Variansen</a:t>
            </a:r>
            <a:r>
              <a:rPr lang="sv-SE" sz="2800" dirty="0" smtClean="0"/>
              <a:t> och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standardav-vikelsen</a:t>
            </a:r>
            <a:r>
              <a:rPr lang="sv-SE" sz="2800" dirty="0" smtClean="0"/>
              <a:t> är mått på hur stor spridningen är.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Olika fördelningar är olika mycket utspridda, se t.ex. Figur 6.6.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Det finns alternativa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spridningsmått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inom statistiken såsom kvartilavstånd, variationsvidd (</a:t>
            </a:r>
            <a:r>
              <a:rPr lang="sv-SE" sz="2800" i="1" dirty="0" err="1" smtClean="0">
                <a:solidFill>
                  <a:schemeClr val="accent5">
                    <a:lumMod val="50000"/>
                  </a:schemeClr>
                </a:solidFill>
              </a:rPr>
              <a:t>max-min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), </a:t>
            </a:r>
            <a:r>
              <a:rPr lang="sv-SE" sz="2800" i="1" dirty="0" err="1" smtClean="0">
                <a:solidFill>
                  <a:schemeClr val="accent5">
                    <a:lumMod val="50000"/>
                  </a:schemeClr>
                </a:solidFill>
              </a:rPr>
              <a:t>Mean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Absolute Deviation (MAD).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Varians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Ett sätt att mäta spridning är att mäta avståndet till ett centralmått, t.ex. väntevärdet och ta ett genomsnittligt avstånd (vägt mot sannolikheten):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Dessvärre blir den här summan </a:t>
            </a:r>
            <a:r>
              <a:rPr lang="sv-SE" sz="2800" u="sng" dirty="0" smtClean="0"/>
              <a:t>alltid</a:t>
            </a:r>
            <a:r>
              <a:rPr lang="sv-SE" sz="2800" dirty="0" smtClean="0"/>
              <a:t> noll och duger inte som mått (kan man inse det?) 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Men de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kvadrerade</a:t>
            </a:r>
            <a:r>
              <a:rPr lang="sv-SE" sz="2800" dirty="0" smtClean="0"/>
              <a:t> avstånden är alltid ≥ 0 och då blir summan alltid ≥ 0</a:t>
            </a:r>
          </a:p>
        </p:txBody>
      </p:sp>
      <p:graphicFrame>
        <p:nvGraphicFramePr>
          <p:cNvPr id="237571" name="Object 2"/>
          <p:cNvGraphicFramePr>
            <a:graphicFrameLocks noChangeAspect="1"/>
          </p:cNvGraphicFramePr>
          <p:nvPr/>
        </p:nvGraphicFramePr>
        <p:xfrm>
          <a:off x="2206625" y="4067944"/>
          <a:ext cx="2039938" cy="1004887"/>
        </p:xfrm>
        <a:graphic>
          <a:graphicData uri="http://schemas.openxmlformats.org/presentationml/2006/ole">
            <p:oleObj spid="_x0000_s237571" name="Ekvation" r:id="rId3" imgW="8888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Varians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Låt </a:t>
            </a:r>
            <a:r>
              <a:rPr lang="sv-SE" sz="2800" i="1" dirty="0" smtClean="0"/>
              <a:t>X</a:t>
            </a:r>
            <a:r>
              <a:rPr lang="sv-SE" sz="2800" dirty="0" smtClean="0"/>
              <a:t> vara en diskret s.v. med utfallsrum {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, …,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K</a:t>
            </a:r>
            <a:r>
              <a:rPr lang="sv-SE" sz="2800" dirty="0" smtClean="0"/>
              <a:t>}.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Variansen för en s.v. </a:t>
            </a:r>
            <a:r>
              <a:rPr lang="sv-SE" sz="2800" i="1" dirty="0" smtClean="0"/>
              <a:t>X</a:t>
            </a:r>
            <a:r>
              <a:rPr lang="sv-SE" sz="2800" dirty="0" smtClean="0"/>
              <a:t> betecknas med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och definieras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dirty="0" smtClean="0"/>
              <a:t>För en kontinuerlig s.v. med utfallsrum på intervallet (</a:t>
            </a:r>
            <a:r>
              <a:rPr lang="sv-SE" sz="2800" i="1" dirty="0" err="1" smtClean="0"/>
              <a:t>a</a:t>
            </a:r>
            <a:r>
              <a:rPr lang="sv-SE" sz="2800" dirty="0" err="1" smtClean="0"/>
              <a:t>,</a:t>
            </a:r>
            <a:r>
              <a:rPr lang="sv-SE" sz="2800" i="1" dirty="0" err="1" smtClean="0"/>
              <a:t>b</a:t>
            </a:r>
            <a:r>
              <a:rPr lang="sv-SE" sz="2800" dirty="0" smtClean="0"/>
              <a:t>) definieras variansen</a:t>
            </a:r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1465263" y="4284663"/>
          <a:ext cx="3524250" cy="1004887"/>
        </p:xfrm>
        <a:graphic>
          <a:graphicData uri="http://schemas.openxmlformats.org/presentationml/2006/ole">
            <p:oleObj spid="_x0000_s233474" name="Ekvation" r:id="rId3" imgW="1536480" imgH="431640" progId="Equation.3">
              <p:embed/>
            </p:oleObj>
          </a:graphicData>
        </a:graphic>
      </p:graphicFrame>
      <p:graphicFrame>
        <p:nvGraphicFramePr>
          <p:cNvPr id="231427" name="Object 2"/>
          <p:cNvGraphicFramePr>
            <a:graphicFrameLocks noChangeAspect="1"/>
          </p:cNvGraphicFramePr>
          <p:nvPr/>
        </p:nvGraphicFramePr>
        <p:xfrm>
          <a:off x="1479550" y="6964363"/>
          <a:ext cx="3497263" cy="1123950"/>
        </p:xfrm>
        <a:graphic>
          <a:graphicData uri="http://schemas.openxmlformats.org/presentationml/2006/ole">
            <p:oleObj spid="_x0000_s233475" name="Ekvation" r:id="rId4" imgW="15238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Transformationer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Ibland har man behov av att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transfor-mera</a:t>
            </a:r>
            <a:r>
              <a:rPr lang="sv-SE" sz="2800" dirty="0" smtClean="0"/>
              <a:t> en s.v. Vad händer med </a:t>
            </a:r>
            <a:r>
              <a:rPr lang="sv-SE" sz="2800" dirty="0" err="1" smtClean="0"/>
              <a:t>vänte-värde</a:t>
            </a:r>
            <a:r>
              <a:rPr lang="sv-SE" sz="2800" dirty="0" smtClean="0"/>
              <a:t> och varians om?</a:t>
            </a:r>
          </a:p>
          <a:p>
            <a:pPr marL="0" indent="0">
              <a:buNone/>
            </a:pPr>
            <a:endParaRPr lang="sv-SE" sz="1200" dirty="0" smtClean="0"/>
          </a:p>
          <a:p>
            <a:pPr marL="514350" indent="-514350"/>
            <a:r>
              <a:rPr lang="sv-SE" sz="2800" dirty="0" smtClean="0"/>
              <a:t>alla löner får ett påslag på 100 kr? </a:t>
            </a:r>
            <a:endParaRPr lang="sv-SE" sz="1200" dirty="0" smtClean="0"/>
          </a:p>
          <a:p>
            <a:pPr marL="514350" indent="-514350">
              <a:buNone/>
            </a:pPr>
            <a:r>
              <a:rPr lang="sv-SE" sz="2800" dirty="0" smtClean="0"/>
              <a:t>	Väntevärdet adderas med 100 (väl?). Hur gör vi med variansen?</a:t>
            </a:r>
          </a:p>
          <a:p>
            <a:pPr marL="355600" indent="-355600"/>
            <a:endParaRPr lang="sv-SE" sz="1200" dirty="0" smtClean="0"/>
          </a:p>
          <a:p>
            <a:pPr marL="514350" indent="-514350"/>
            <a:r>
              <a:rPr lang="sv-SE" sz="2800" dirty="0" smtClean="0"/>
              <a:t>genomsnittlig lön i SEK omräknas till EUR? </a:t>
            </a:r>
            <a:endParaRPr lang="sv-SE" sz="1200" dirty="0" smtClean="0"/>
          </a:p>
          <a:p>
            <a:pPr marL="514350" indent="-514350">
              <a:buNone/>
            </a:pPr>
            <a:r>
              <a:rPr lang="sv-SE" sz="2800" dirty="0" smtClean="0"/>
              <a:t>	Väntevärdet multipliceras med valutakursen (väl?). Hur gör vi med variansen?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F7 forts. Kap 6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lvl="1" indent="-355600">
              <a:spcBef>
                <a:spcPts val="2400"/>
              </a:spcBef>
              <a:buFont typeface="Arial" pitchFamily="34" charset="0"/>
              <a:buChar char="•"/>
            </a:pPr>
            <a:r>
              <a:rPr lang="sv-SE" sz="3200" i="1" dirty="0" smtClean="0"/>
              <a:t>Lite repetition + lite utveckling av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Stokastisk variabel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Diskreta och kontinuerliga </a:t>
            </a:r>
            <a:r>
              <a:rPr lang="sv-SE" i="1" dirty="0" err="1" smtClean="0"/>
              <a:t>sv</a:t>
            </a:r>
            <a:endParaRPr lang="sv-SE" i="1" dirty="0" smtClean="0"/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Frekvensfunktion (</a:t>
            </a:r>
            <a:r>
              <a:rPr lang="sv-SE" i="1" dirty="0" err="1" smtClean="0"/>
              <a:t>diskr</a:t>
            </a:r>
            <a:r>
              <a:rPr lang="sv-SE" i="1" dirty="0" smtClean="0"/>
              <a:t>.),  Täthetsfunktion (kont.) Fördelningsfunktion (</a:t>
            </a:r>
            <a:r>
              <a:rPr lang="sv-SE" i="1" dirty="0" err="1" smtClean="0"/>
              <a:t>diskr</a:t>
            </a:r>
            <a:r>
              <a:rPr lang="sv-SE" i="1" dirty="0" smtClean="0"/>
              <a:t>. + kont.)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Sedan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Väntevärden och varianser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Simultana fördelningar (två </a:t>
            </a:r>
            <a:r>
              <a:rPr lang="sv-SE" i="1" dirty="0" err="1" smtClean="0"/>
              <a:t>sv</a:t>
            </a:r>
            <a:r>
              <a:rPr lang="sv-SE" i="1" dirty="0" smtClean="0"/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Räkneregler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</a:t>
            </a:r>
            <a:r>
              <a:rPr lang="sv-SE" sz="2800" i="1" dirty="0" smtClean="0"/>
              <a:t>c</a:t>
            </a:r>
            <a:r>
              <a:rPr lang="sv-SE" sz="2800" dirty="0" smtClean="0"/>
              <a:t> är konstant (ett tal som aldrig ändras).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c</a:t>
            </a:r>
            <a:r>
              <a:rPr lang="sv-SE" sz="2800" dirty="0" smtClean="0"/>
              <a:t>) = </a:t>
            </a:r>
            <a:r>
              <a:rPr lang="sv-SE" sz="2800" i="1" dirty="0" smtClean="0"/>
              <a:t>c</a:t>
            </a:r>
            <a:r>
              <a:rPr lang="sv-SE" sz="2800" dirty="0" smtClean="0"/>
              <a:t>		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c</a:t>
            </a:r>
            <a:r>
              <a:rPr lang="sv-SE" sz="2800" dirty="0" smtClean="0"/>
              <a:t>) = 0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c</a:t>
            </a:r>
            <a:r>
              <a:rPr lang="sv-SE" sz="2800" dirty="0" err="1" smtClean="0"/>
              <a:t>+</a:t>
            </a:r>
            <a:r>
              <a:rPr lang="sv-SE" sz="2800" i="1" dirty="0" err="1" smtClean="0"/>
              <a:t>X</a:t>
            </a:r>
            <a:r>
              <a:rPr lang="sv-SE" sz="2800" dirty="0" smtClean="0"/>
              <a:t>) = </a:t>
            </a:r>
            <a:r>
              <a:rPr lang="sv-SE" sz="2800" i="1" dirty="0" smtClean="0"/>
              <a:t>c</a:t>
            </a:r>
            <a:r>
              <a:rPr lang="sv-SE" sz="2800" dirty="0" smtClean="0"/>
              <a:t> +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	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err="1" smtClean="0"/>
              <a:t>c</a:t>
            </a:r>
            <a:r>
              <a:rPr lang="sv-SE" sz="2800" dirty="0" err="1" smtClean="0"/>
              <a:t>+</a:t>
            </a:r>
            <a:r>
              <a:rPr lang="sv-SE" sz="2800" i="1" dirty="0" err="1" smtClean="0"/>
              <a:t>X</a:t>
            </a:r>
            <a:r>
              <a:rPr lang="sv-SE" sz="2800" dirty="0" smtClean="0"/>
              <a:t>) = 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cX</a:t>
            </a:r>
            <a:r>
              <a:rPr lang="sv-SE" sz="2800" dirty="0" smtClean="0"/>
              <a:t>) = </a:t>
            </a:r>
            <a:r>
              <a:rPr lang="sv-SE" sz="2800" i="1" dirty="0" err="1" smtClean="0"/>
              <a:t>c</a:t>
            </a:r>
            <a:r>
              <a:rPr lang="sv-SE" sz="2800" i="1" dirty="0" err="1" smtClean="0">
                <a:latin typeface="Calibri"/>
                <a:cs typeface="Calibri"/>
              </a:rPr>
              <a:t>·</a:t>
            </a:r>
            <a:r>
              <a:rPr lang="sv-SE" sz="2800" i="1" dirty="0" err="1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	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err="1" smtClean="0"/>
              <a:t>cX</a:t>
            </a:r>
            <a:r>
              <a:rPr lang="sv-SE" sz="2800" dirty="0" smtClean="0"/>
              <a:t>)	= </a:t>
            </a:r>
            <a:r>
              <a:rPr lang="sv-SE" sz="2800" i="1" dirty="0" smtClean="0"/>
              <a:t>c</a:t>
            </a:r>
            <a:r>
              <a:rPr lang="sv-SE" sz="2800" baseline="30000" dirty="0" smtClean="0"/>
              <a:t>2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Varians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Alternativa men helt ekvivalenta sätt att räkna variansen är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resp.</a:t>
            </a:r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1493838" y="3203848"/>
          <a:ext cx="3465512" cy="1004887"/>
        </p:xfrm>
        <a:graphic>
          <a:graphicData uri="http://schemas.openxmlformats.org/presentationml/2006/ole">
            <p:oleObj spid="_x0000_s238594" name="Ekvation" r:id="rId3" imgW="1511280" imgH="431640" progId="Equation.3">
              <p:embed/>
            </p:oleObj>
          </a:graphicData>
        </a:graphic>
      </p:graphicFrame>
      <p:graphicFrame>
        <p:nvGraphicFramePr>
          <p:cNvPr id="231427" name="Object 2"/>
          <p:cNvGraphicFramePr>
            <a:graphicFrameLocks noChangeAspect="1"/>
          </p:cNvGraphicFramePr>
          <p:nvPr/>
        </p:nvGraphicFramePr>
        <p:xfrm>
          <a:off x="1556792" y="5796136"/>
          <a:ext cx="3498850" cy="1123950"/>
        </p:xfrm>
        <a:graphic>
          <a:graphicData uri="http://schemas.openxmlformats.org/presentationml/2006/ole">
            <p:oleObj spid="_x0000_s238595" name="Ekvation" r:id="rId4" imgW="15238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Standardavvikelse och engelskan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Standardavvikelse definieras sedan helt enkelt som kvadratroten ur variansen, dvs.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400" u="sng" dirty="0" smtClean="0">
                <a:solidFill>
                  <a:schemeClr val="accent5">
                    <a:lumMod val="50000"/>
                  </a:schemeClr>
                </a:solidFill>
              </a:rPr>
              <a:t>Engelska översättningar:</a:t>
            </a:r>
          </a:p>
          <a:p>
            <a:pPr marL="0" indent="0">
              <a:buNone/>
            </a:pPr>
            <a:endParaRPr lang="sv-SE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2000" dirty="0" smtClean="0">
                <a:solidFill>
                  <a:schemeClr val="accent5">
                    <a:lumMod val="50000"/>
                  </a:schemeClr>
                </a:solidFill>
              </a:rPr>
              <a:t>Väntevärde		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Expected value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chemeClr val="accent5">
                    <a:lumMod val="50000"/>
                  </a:schemeClr>
                </a:solidFill>
              </a:rPr>
              <a:t>Varians			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Variance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chemeClr val="accent5">
                    <a:lumMod val="50000"/>
                  </a:schemeClr>
                </a:solidFill>
              </a:rPr>
              <a:t>Standard avvikelse	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Standard deviation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chemeClr val="accent5">
                    <a:lumMod val="50000"/>
                  </a:schemeClr>
                </a:solidFill>
              </a:rPr>
              <a:t>Frekvensfunktion</a:t>
            </a:r>
            <a:r>
              <a:rPr lang="sv-SE" sz="2000" i="1" dirty="0" smtClean="0">
                <a:solidFill>
                  <a:schemeClr val="accent5">
                    <a:lumMod val="50000"/>
                  </a:schemeClr>
                </a:solidFill>
              </a:rPr>
              <a:t>		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Frequency function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chemeClr val="accent5">
                    <a:lumMod val="50000"/>
                  </a:schemeClr>
                </a:solidFill>
              </a:rPr>
              <a:t>Sannolikhetsfunktion</a:t>
            </a:r>
            <a:r>
              <a:rPr lang="sv-SE" sz="2000" i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Probability (mass) function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chemeClr val="accent5">
                    <a:lumMod val="50000"/>
                  </a:schemeClr>
                </a:solidFill>
              </a:rPr>
              <a:t>Täthetsfunktion</a:t>
            </a:r>
            <a:r>
              <a:rPr lang="sv-SE" sz="2000" i="1" dirty="0" smtClean="0">
                <a:solidFill>
                  <a:schemeClr val="accent5">
                    <a:lumMod val="50000"/>
                  </a:schemeClr>
                </a:solidFill>
              </a:rPr>
              <a:t>		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Density function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chemeClr val="accent5">
                    <a:lumMod val="50000"/>
                  </a:schemeClr>
                </a:solidFill>
              </a:rPr>
              <a:t>Fördelningsfunktion</a:t>
            </a:r>
            <a:r>
              <a:rPr lang="sv-SE" sz="2000" i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</a:rPr>
              <a:t>Distribution function</a:t>
            </a:r>
          </a:p>
          <a:p>
            <a:pPr marL="0" indent="0">
              <a:buNone/>
            </a:pPr>
            <a:endParaRPr lang="sv-SE" sz="2400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2163763" y="3773488"/>
          <a:ext cx="2125662" cy="590550"/>
        </p:xfrm>
        <a:graphic>
          <a:graphicData uri="http://schemas.openxmlformats.org/presentationml/2006/ole">
            <p:oleObj spid="_x0000_s239618" name="Ekvation" r:id="rId3" imgW="92700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arrangerar ett lotteri.</a:t>
            </a:r>
          </a:p>
          <a:p>
            <a:pPr marL="0" indent="0">
              <a:buNone/>
            </a:pPr>
            <a:r>
              <a:rPr lang="sv-SE" dirty="0" smtClean="0"/>
              <a:t>Vi säljer 100 lotter för 2kr styck.</a:t>
            </a:r>
          </a:p>
          <a:p>
            <a:pPr marL="0" indent="0">
              <a:buNone/>
            </a:pPr>
            <a:r>
              <a:rPr lang="sv-SE" dirty="0" smtClean="0"/>
              <a:t>Endast en lott vinner, 100kr.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dirty="0" smtClean="0"/>
              <a:t>Fråga: Vad är den förväntade vinsten?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Definiera den diskreta s.v.: 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X</a:t>
            </a:r>
            <a:r>
              <a:rPr lang="sv-SE" dirty="0" smtClean="0"/>
              <a:t> = vinst i lotteriet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Identifiera utfallsrummet: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 {-2, 98}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Ange sannolikheterna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f</a:t>
            </a:r>
            <a:r>
              <a:rPr lang="sv-SE" dirty="0" smtClean="0"/>
              <a:t>(-2) = 99/100, </a:t>
            </a:r>
            <a:r>
              <a:rPr lang="sv-SE" i="1" dirty="0" smtClean="0"/>
              <a:t>f</a:t>
            </a:r>
            <a:r>
              <a:rPr lang="sv-SE" dirty="0" smtClean="0"/>
              <a:t>(98) = 1/100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Beräkna väntevärdet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-2·99/100 + 98·1/100</a:t>
            </a:r>
          </a:p>
          <a:p>
            <a:pPr marL="0" indent="0">
              <a:buNone/>
            </a:pPr>
            <a:r>
              <a:rPr lang="sv-SE" dirty="0" smtClean="0"/>
              <a:t>	= (-198+98)/100 = -1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Tolkning</a:t>
            </a:r>
            <a:r>
              <a:rPr lang="sv-SE" dirty="0" smtClean="0"/>
              <a:t>: I det långa loppet går vi i genomsnitt back en krona.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Variansen:</a:t>
            </a:r>
          </a:p>
          <a:p>
            <a:pPr marL="0" indent="0">
              <a:buNone/>
            </a:pP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) = (-2+1)</a:t>
            </a:r>
            <a:r>
              <a:rPr lang="sv-SE" sz="2800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·99/100 + (98+1)</a:t>
            </a:r>
            <a:r>
              <a:rPr lang="sv-SE" sz="2800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· 1/100 = 99/100 + 99</a:t>
            </a:r>
            <a:r>
              <a:rPr lang="sv-SE" sz="2800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dirty="0" smtClean="0">
                <a:solidFill>
                  <a:schemeClr val="accent5">
                    <a:lumMod val="50000"/>
                  </a:schemeClr>
                </a:solidFill>
              </a:rPr>
              <a:t>/100 =  99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Övning,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Obs! Varje gäng vi spelar så förväntas vi gå back 1 kr.</a:t>
            </a:r>
          </a:p>
          <a:p>
            <a:pPr marL="0" indent="0">
              <a:buNone/>
            </a:pPr>
            <a:r>
              <a:rPr lang="sv-SE" dirty="0" smtClean="0"/>
              <a:t>Spelar vi tusen gånger så är den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förväntade totala vinsten</a:t>
            </a:r>
            <a:r>
              <a:rPr lang="sv-SE" dirty="0" smtClean="0"/>
              <a:t> vad då?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Total vinst efter </a:t>
            </a:r>
            <a:r>
              <a:rPr lang="sv-SE" i="1" dirty="0" smtClean="0"/>
              <a:t>n</a:t>
            </a:r>
            <a:r>
              <a:rPr lang="sv-SE" dirty="0" smtClean="0"/>
              <a:t> gånger: </a:t>
            </a:r>
            <a:r>
              <a:rPr lang="sv-SE" i="1" dirty="0" err="1" smtClean="0"/>
              <a:t>nX</a:t>
            </a:r>
            <a:endParaRPr lang="sv-SE" i="1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nX</a:t>
            </a:r>
            <a:r>
              <a:rPr lang="sv-SE" dirty="0" smtClean="0"/>
              <a:t>) = </a:t>
            </a:r>
            <a:r>
              <a:rPr lang="sv-SE" i="1" dirty="0" err="1" smtClean="0"/>
              <a:t>n</a:t>
            </a:r>
            <a:r>
              <a:rPr lang="sv-SE" dirty="0" err="1" smtClean="0"/>
              <a:t>·E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n</a:t>
            </a:r>
            <a:r>
              <a:rPr lang="sv-SE" dirty="0" smtClean="0"/>
              <a:t>·(-1) =</a:t>
            </a:r>
            <a:r>
              <a:rPr lang="sv-SE" i="1" dirty="0" smtClean="0"/>
              <a:t> -n</a:t>
            </a:r>
            <a:endParaRPr lang="sv-SE" dirty="0" smtClean="0"/>
          </a:p>
          <a:p>
            <a:pPr marL="0" indent="0">
              <a:buNone/>
            </a:pPr>
            <a:endParaRPr lang="sv-SE" sz="2000" i="1" dirty="0" smtClean="0"/>
          </a:p>
          <a:p>
            <a:pPr marL="0" indent="0">
              <a:buNone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Variansen:</a:t>
            </a:r>
          </a:p>
          <a:p>
            <a:pPr marL="0" indent="0">
              <a:buNone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nX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·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99n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Två s.v.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Ibland (ganska ofta </a:t>
            </a:r>
            <a:r>
              <a:rPr lang="sv-SE" sz="2800" dirty="0" err="1" smtClean="0"/>
              <a:t>m.a.o</a:t>
            </a:r>
            <a:r>
              <a:rPr lang="sv-SE" sz="2800" dirty="0" smtClean="0"/>
              <a:t>) har man behov av att studera två eller flera s.v.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simultant</a:t>
            </a:r>
            <a:r>
              <a:rPr lang="sv-SE" sz="2800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Man samlar nästan alltid in mer uppgifter än bara ett variabelvärde.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/>
            <a:r>
              <a:rPr lang="sv-SE" sz="2800" dirty="0" smtClean="0"/>
              <a:t>Hur jämför sig olika s.v. med avseende på läge och spridning?</a:t>
            </a:r>
          </a:p>
          <a:p>
            <a:pPr marL="355600" indent="-355600"/>
            <a:r>
              <a:rPr lang="sv-SE" sz="2800" dirty="0" smtClean="0"/>
              <a:t>Finns det tecken på att de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samvarierar</a:t>
            </a:r>
            <a:r>
              <a:rPr lang="sv-SE" sz="2800" dirty="0" smtClean="0"/>
              <a:t>?</a:t>
            </a:r>
          </a:p>
          <a:p>
            <a:pPr marL="355600" indent="-355600"/>
            <a:r>
              <a:rPr lang="sv-SE" sz="2800" dirty="0" smtClean="0"/>
              <a:t>Kan det finnas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samband</a:t>
            </a:r>
            <a:r>
              <a:rPr lang="sv-SE" sz="2800" dirty="0" smtClean="0"/>
              <a:t> mellan två stokastiska variabler?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Simultana fördelningar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vara två </a:t>
            </a:r>
            <a:r>
              <a:rPr lang="sv-SE" u="sng" dirty="0" smtClean="0"/>
              <a:t>diskreta</a:t>
            </a:r>
            <a:r>
              <a:rPr lang="sv-SE" dirty="0" smtClean="0"/>
              <a:t> s.v.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Låt X beskrivas av 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och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av </a:t>
            </a:r>
            <a:r>
              <a:rPr lang="sv-SE" i="1" dirty="0" smtClean="0"/>
              <a:t>f</a:t>
            </a:r>
            <a:r>
              <a:rPr lang="sv-SE" i="1" baseline="-25000" dirty="0" smtClean="0"/>
              <a:t>y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och </a:t>
            </a:r>
            <a:r>
              <a:rPr lang="el-GR" dirty="0" smtClean="0"/>
              <a:t>Ω</a:t>
            </a:r>
            <a:r>
              <a:rPr lang="sv-SE" i="1" baseline="-25000" dirty="0" smtClean="0"/>
              <a:t>Y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Var och en uppfyller 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resp. </a:t>
            </a:r>
            <a:r>
              <a:rPr lang="sv-SE" i="1" dirty="0" smtClean="0"/>
              <a:t>f</a:t>
            </a:r>
            <a:r>
              <a:rPr lang="sv-SE" i="1" baseline="-25000" dirty="0" smtClean="0"/>
              <a:t>y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alla de krav vi ställer på frekvens- alt. täthetsfunktioner.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definierar sedan den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simultana frekvensfunktionen</a:t>
            </a:r>
            <a:r>
              <a:rPr lang="sv-SE" dirty="0" smtClean="0"/>
              <a:t> som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i="1" dirty="0" smtClean="0"/>
              <a:t>(</a:t>
            </a:r>
            <a:r>
              <a:rPr lang="sv-SE" i="1" dirty="0" err="1" smtClean="0"/>
              <a:t>x,y</a:t>
            </a:r>
            <a:r>
              <a:rPr lang="sv-SE" i="1" dirty="0" smtClean="0"/>
              <a:t>) = P</a:t>
            </a:r>
            <a:r>
              <a:rPr lang="sv-SE" dirty="0" smtClean="0"/>
              <a:t>(</a:t>
            </a:r>
            <a:r>
              <a:rPr lang="sv-SE" i="1" dirty="0" smtClean="0"/>
              <a:t>X = x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>
                <a:ea typeface="Cambria Math"/>
              </a:rPr>
              <a:t>Y = y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Simultana fördelningar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Notera att vi använder index för att skilja funktionerna och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utfalls-rummen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åt.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Den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simultana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fördelningsfunk-tionen</a:t>
            </a:r>
            <a:r>
              <a:rPr lang="sv-SE" dirty="0" smtClean="0"/>
              <a:t> definieras på motsvarande sätt: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245762" name="Object 2"/>
          <p:cNvGraphicFramePr>
            <a:graphicFrameLocks noChangeAspect="1"/>
          </p:cNvGraphicFramePr>
          <p:nvPr/>
        </p:nvGraphicFramePr>
        <p:xfrm>
          <a:off x="1340768" y="5724128"/>
          <a:ext cx="3711575" cy="949325"/>
        </p:xfrm>
        <a:graphic>
          <a:graphicData uri="http://schemas.openxmlformats.org/presentationml/2006/ole">
            <p:oleObj spid="_x0000_s245762" name="Ekvation" r:id="rId3" imgW="1409400" imgH="35532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Simultana fördelningar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För den simultana </a:t>
            </a:r>
            <a:r>
              <a:rPr lang="sv-SE" dirty="0" err="1" smtClean="0"/>
              <a:t>frekvensfunk-tionen</a:t>
            </a:r>
            <a:r>
              <a:rPr lang="sv-SE" dirty="0" smtClean="0"/>
              <a:t> och för den simultana fördelningsfunktionen gäller samma regler som tidigare. Vilka?</a:t>
            </a:r>
          </a:p>
          <a:p>
            <a:pPr marL="0" indent="0">
              <a:buNone/>
            </a:pPr>
            <a:endParaRPr lang="sv-SE" dirty="0" smtClean="0"/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,</a:t>
            </a:r>
            <a:r>
              <a:rPr lang="sv-SE" i="1" dirty="0" err="1" smtClean="0"/>
              <a:t>y</a:t>
            </a:r>
            <a:r>
              <a:rPr lang="sv-SE" dirty="0" smtClean="0"/>
              <a:t>) ≥ 0 för alla par (</a:t>
            </a:r>
            <a:r>
              <a:rPr lang="sv-SE" dirty="0" err="1" smtClean="0"/>
              <a:t>x,y</a:t>
            </a:r>
            <a:r>
              <a:rPr lang="sv-SE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sv-SE" dirty="0" smtClean="0"/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 </a:t>
            </a:r>
            <a:r>
              <a:rPr lang="el-GR" dirty="0" smtClean="0"/>
              <a:t>Σ</a:t>
            </a:r>
            <a:r>
              <a:rPr lang="sv-SE" i="1" baseline="-25000" dirty="0" smtClean="0"/>
              <a:t>x</a:t>
            </a:r>
            <a:r>
              <a:rPr lang="el-GR" dirty="0" smtClean="0"/>
              <a:t> Σ</a:t>
            </a:r>
            <a:r>
              <a:rPr lang="sv-SE" i="1" baseline="-25000" dirty="0" smtClean="0"/>
              <a:t>y</a:t>
            </a:r>
            <a:r>
              <a:rPr lang="sv-SE" dirty="0" smtClean="0"/>
              <a:t>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,</a:t>
            </a:r>
            <a:r>
              <a:rPr lang="sv-SE" i="1" dirty="0" err="1" smtClean="0"/>
              <a:t>y</a:t>
            </a:r>
            <a:r>
              <a:rPr lang="sv-SE" dirty="0" smtClean="0"/>
              <a:t>) = 1</a:t>
            </a:r>
          </a:p>
          <a:p>
            <a:pPr marL="514350" indent="-514350">
              <a:buFont typeface="+mj-lt"/>
              <a:buAutoNum type="arabicPeriod"/>
            </a:pPr>
            <a:endParaRPr lang="sv-SE" dirty="0" smtClean="0"/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Sannolikheten för disjunkta händelser adderas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Rektangel 3"/>
          <p:cNvSpPr/>
          <p:nvPr/>
        </p:nvSpPr>
        <p:spPr>
          <a:xfrm>
            <a:off x="3573016" y="5796136"/>
            <a:ext cx="28803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 smtClean="0">
                <a:solidFill>
                  <a:srgbClr val="C00000"/>
                </a:solidFill>
              </a:rPr>
              <a:t>(summera alla sannolikheter i det gemensamma </a:t>
            </a:r>
            <a:r>
              <a:rPr lang="sv-SE" dirty="0" err="1" smtClean="0">
                <a:solidFill>
                  <a:srgbClr val="C00000"/>
                </a:solidFill>
              </a:rPr>
              <a:t>utfalls-rummet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  <a:r>
              <a:rPr lang="el-GR" dirty="0" smtClean="0">
                <a:solidFill>
                  <a:srgbClr val="C00000"/>
                </a:solidFill>
                <a:latin typeface="Calibri"/>
                <a:cs typeface="Calibri"/>
              </a:rPr>
              <a:t>Ω</a:t>
            </a:r>
            <a:r>
              <a:rPr lang="sv-SE" i="1" baseline="-25000" dirty="0" err="1" smtClean="0">
                <a:solidFill>
                  <a:srgbClr val="C00000"/>
                </a:solidFill>
                <a:latin typeface="Calibri"/>
                <a:cs typeface="Calibri"/>
              </a:rPr>
              <a:t>xy</a:t>
            </a:r>
            <a:r>
              <a:rPr lang="sv-SE" dirty="0" smtClean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lang="sv-SE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Experiment definierade genom ett utfallsrum </a:t>
            </a:r>
            <a:r>
              <a:rPr lang="el-GR" dirty="0" smtClean="0"/>
              <a:t>Ω</a:t>
            </a:r>
            <a:r>
              <a:rPr lang="sv-SE" dirty="0" smtClean="0"/>
              <a:t>, bestående av möjliga händelser </a:t>
            </a:r>
            <a:r>
              <a:rPr lang="sv-SE" i="1" dirty="0" smtClean="0"/>
              <a:t>A</a:t>
            </a:r>
            <a:r>
              <a:rPr lang="sv-SE" dirty="0" smtClean="0"/>
              <a:t>₁</a:t>
            </a:r>
            <a:r>
              <a:rPr lang="sv-SE" dirty="0" smtClean="0"/>
              <a:t>, </a:t>
            </a:r>
            <a:r>
              <a:rPr lang="sv-SE" i="1" dirty="0" smtClean="0"/>
              <a:t>A</a:t>
            </a:r>
            <a:r>
              <a:rPr lang="sv-SE" dirty="0" smtClean="0"/>
              <a:t>₂</a:t>
            </a:r>
            <a:r>
              <a:rPr lang="sv-SE" dirty="0" smtClean="0"/>
              <a:t>, </a:t>
            </a:r>
            <a:r>
              <a:rPr lang="sv-SE" i="1" dirty="0" smtClean="0"/>
              <a:t>A</a:t>
            </a:r>
            <a:r>
              <a:rPr lang="sv-SE" dirty="0" smtClean="0"/>
              <a:t>₃,…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Varje möjlig händelse tilldelas en sannolikhet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err="1" smtClean="0"/>
              <a:t>A</a:t>
            </a:r>
            <a:r>
              <a:rPr lang="sv-SE" i="1" baseline="-25000" dirty="0" err="1" smtClean="0"/>
              <a:t>i</a:t>
            </a:r>
            <a:r>
              <a:rPr lang="sv-SE" dirty="0" smtClean="0"/>
              <a:t>) som hade vissa egenskaper (axiomen!).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Nu koncentrerar vi oss på </a:t>
            </a:r>
            <a:r>
              <a:rPr lang="sv-SE" dirty="0" err="1" smtClean="0"/>
              <a:t>experi-ment</a:t>
            </a:r>
            <a:r>
              <a:rPr lang="sv-SE" dirty="0" smtClean="0"/>
              <a:t> och utfall som kan uttryckas som, eller översättas till,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reella tal</a:t>
            </a:r>
            <a:r>
              <a:rPr lang="sv-SE" dirty="0" smtClean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 smtClean="0"/>
              <a:t>Antag följande frekvensfunktion: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dirty="0" smtClean="0"/>
              <a:t>Beräkna</a:t>
            </a:r>
          </a:p>
          <a:p>
            <a:pPr marL="514350" indent="-514350">
              <a:buFont typeface="+mj-lt"/>
              <a:buAutoNum type="alphaLcParenR"/>
            </a:pP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dirty="0" smtClean="0"/>
              <a:t>(2,2)</a:t>
            </a:r>
          </a:p>
          <a:p>
            <a:pPr marL="514350" indent="-514350">
              <a:buFont typeface="+mj-lt"/>
              <a:buAutoNum type="alphaLcParenR"/>
            </a:pP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dirty="0" smtClean="0"/>
              <a:t>(2,2)</a:t>
            </a:r>
          </a:p>
          <a:p>
            <a:pPr marL="514350" indent="-514350">
              <a:buFont typeface="+mj-lt"/>
              <a:buAutoNum type="alphaLcParenR"/>
            </a:pP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dirty="0" smtClean="0"/>
              <a:t>(2)</a:t>
            </a:r>
          </a:p>
          <a:p>
            <a:pPr marL="514350" indent="-514350">
              <a:buFont typeface="+mj-lt"/>
              <a:buAutoNum type="alphaLcParenR"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=2|</a:t>
            </a:r>
            <a:r>
              <a:rPr lang="sv-SE" i="1" dirty="0" smtClean="0"/>
              <a:t>Y</a:t>
            </a:r>
            <a:r>
              <a:rPr lang="sv-SE" dirty="0" smtClean="0"/>
              <a:t>=2) </a:t>
            </a:r>
            <a:r>
              <a:rPr lang="sv-SE" dirty="0" smtClean="0">
                <a:solidFill>
                  <a:srgbClr val="C00000"/>
                </a:solidFill>
              </a:rPr>
              <a:t>= </a:t>
            </a:r>
            <a:r>
              <a:rPr lang="sv-SE" sz="2800" dirty="0" smtClean="0">
                <a:solidFill>
                  <a:srgbClr val="C00000"/>
                </a:solidFill>
              </a:rPr>
              <a:t>P(</a:t>
            </a:r>
            <a:r>
              <a:rPr lang="sv-SE" sz="2800" i="1" dirty="0" smtClean="0">
                <a:solidFill>
                  <a:srgbClr val="C00000"/>
                </a:solidFill>
              </a:rPr>
              <a:t>X</a:t>
            </a:r>
            <a:r>
              <a:rPr lang="sv-SE" sz="2800" dirty="0" smtClean="0">
                <a:solidFill>
                  <a:srgbClr val="C00000"/>
                </a:solidFill>
              </a:rPr>
              <a:t>=2</a:t>
            </a:r>
            <a:r>
              <a:rPr lang="sv-SE" sz="2800" dirty="0" smtClean="0">
                <a:solidFill>
                  <a:srgbClr val="C00000"/>
                </a:solidFill>
                <a:latin typeface="Cambria Math"/>
                <a:ea typeface="Cambria Math"/>
              </a:rPr>
              <a:t>∩</a:t>
            </a:r>
            <a:r>
              <a:rPr lang="sv-SE" sz="2800" i="1" dirty="0" smtClean="0">
                <a:solidFill>
                  <a:srgbClr val="C00000"/>
                </a:solidFill>
              </a:rPr>
              <a:t>Y</a:t>
            </a:r>
            <a:r>
              <a:rPr lang="sv-SE" sz="2800" dirty="0" smtClean="0">
                <a:solidFill>
                  <a:srgbClr val="C00000"/>
                </a:solidFill>
              </a:rPr>
              <a:t>=2) / P(</a:t>
            </a:r>
            <a:r>
              <a:rPr lang="sv-SE" sz="2800" i="1" dirty="0" smtClean="0">
                <a:solidFill>
                  <a:srgbClr val="C00000"/>
                </a:solidFill>
              </a:rPr>
              <a:t>Y</a:t>
            </a:r>
            <a:r>
              <a:rPr lang="sv-SE" sz="2800" dirty="0" smtClean="0">
                <a:solidFill>
                  <a:srgbClr val="C00000"/>
                </a:solidFill>
              </a:rPr>
              <a:t>=2)</a:t>
            </a:r>
          </a:p>
          <a:p>
            <a:pPr marL="514350" indent="-514350">
              <a:buNone/>
            </a:pPr>
            <a:r>
              <a:rPr lang="sv-SE" sz="2800" dirty="0" smtClean="0">
                <a:solidFill>
                  <a:srgbClr val="C00000"/>
                </a:solidFill>
              </a:rPr>
              <a:t>				=0,15/0,25 = 3/5</a:t>
            </a:r>
          </a:p>
          <a:p>
            <a:pPr marL="514350" indent="-514350">
              <a:buFont typeface="+mj-lt"/>
              <a:buAutoNum type="alphaLcParenR"/>
            </a:pPr>
            <a:r>
              <a:rPr lang="sv-SE" dirty="0" smtClean="0"/>
              <a:t>Är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oberoende?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143000" y="2771800"/>
          <a:ext cx="4572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800" baseline="0" dirty="0" smtClean="0">
                          <a:solidFill>
                            <a:schemeClr val="tx1"/>
                          </a:solidFill>
                        </a:rPr>
                        <a:t> \ y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0,05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0,10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0,20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0,40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0,15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0,10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ktangel 5"/>
          <p:cNvSpPr/>
          <p:nvPr/>
        </p:nvSpPr>
        <p:spPr>
          <a:xfrm>
            <a:off x="3861048" y="5724128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Och inget annat!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  <p:cxnSp>
        <p:nvCxnSpPr>
          <p:cNvPr id="8" name="Rak pil 7"/>
          <p:cNvCxnSpPr>
            <a:stCxn id="6" idx="2"/>
          </p:cNvCxnSpPr>
          <p:nvPr/>
        </p:nvCxnSpPr>
        <p:spPr>
          <a:xfrm flipH="1">
            <a:off x="4941168" y="6185793"/>
            <a:ext cx="108012" cy="330423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Repetitionsövning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B</a:t>
            </a:r>
            <a:r>
              <a:rPr lang="sv-SE" dirty="0" smtClean="0"/>
              <a:t> var två händelser i et experiment.</a:t>
            </a:r>
          </a:p>
          <a:p>
            <a:pPr marL="514350" indent="-514350">
              <a:buFont typeface="+mj-lt"/>
              <a:buAutoNum type="arabicPeriod"/>
            </a:pPr>
            <a:endParaRPr lang="sv-SE" dirty="0" smtClean="0"/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Antag att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B</a:t>
            </a:r>
            <a:r>
              <a:rPr lang="sv-SE" dirty="0" smtClean="0"/>
              <a:t> är disjunkta</a:t>
            </a:r>
          </a:p>
          <a:p>
            <a:pPr marL="914400" lvl="1" indent="-514350">
              <a:buFont typeface="+mj-lt"/>
              <a:buAutoNum type="alphaLcParenR"/>
            </a:pPr>
            <a:r>
              <a:rPr lang="sv-SE" dirty="0" smtClean="0"/>
              <a:t>Är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B</a:t>
            </a:r>
            <a:r>
              <a:rPr lang="sv-SE" dirty="0" smtClean="0"/>
              <a:t> oberoende? </a:t>
            </a:r>
          </a:p>
          <a:p>
            <a:pPr marL="914400" lvl="1" indent="-514350">
              <a:buFont typeface="+mj-lt"/>
              <a:buAutoNum type="alphaLcParenR"/>
            </a:pPr>
            <a:r>
              <a:rPr lang="sv-SE" dirty="0" smtClean="0"/>
              <a:t>Vad är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)?</a:t>
            </a:r>
          </a:p>
          <a:p>
            <a:pPr marL="914400" lvl="1" indent="-514350">
              <a:buFont typeface="+mj-lt"/>
              <a:buAutoNum type="alphaLcParenR"/>
            </a:pPr>
            <a:endParaRPr lang="sv-SE" dirty="0" smtClean="0"/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Antag att </a:t>
            </a:r>
            <a:r>
              <a:rPr lang="sv-SE" i="1" dirty="0" smtClean="0"/>
              <a:t>A</a:t>
            </a:r>
            <a:r>
              <a:rPr lang="sv-SE" dirty="0" smtClean="0">
                <a:latin typeface="Cambria Math"/>
                <a:ea typeface="Cambria Math"/>
              </a:rPr>
              <a:t> ⊂</a:t>
            </a:r>
            <a:r>
              <a:rPr lang="sv-SE" dirty="0" smtClean="0">
                <a:ea typeface="Cambria Math"/>
              </a:rPr>
              <a:t> </a:t>
            </a:r>
            <a:r>
              <a:rPr lang="sv-SE" i="1" dirty="0" smtClean="0">
                <a:ea typeface="Cambria Math"/>
              </a:rPr>
              <a:t>B</a:t>
            </a:r>
            <a:r>
              <a:rPr lang="sv-SE" dirty="0" smtClean="0">
                <a:latin typeface="Cambria Math"/>
                <a:ea typeface="Cambria Math"/>
              </a:rPr>
              <a:t> ⊂</a:t>
            </a:r>
            <a:r>
              <a:rPr lang="sv-SE" dirty="0" smtClean="0">
                <a:ea typeface="Cambria Math"/>
              </a:rPr>
              <a:t> </a:t>
            </a:r>
            <a:r>
              <a:rPr lang="el-GR" dirty="0" smtClean="0">
                <a:latin typeface="Calibri"/>
                <a:ea typeface="Cambria Math"/>
                <a:cs typeface="Calibri"/>
              </a:rPr>
              <a:t>Ω</a:t>
            </a:r>
            <a:endParaRPr lang="sv-SE" i="1" dirty="0" smtClean="0">
              <a:ea typeface="Cambria Math"/>
            </a:endParaRPr>
          </a:p>
          <a:p>
            <a:pPr marL="914400" lvl="1" indent="-514350">
              <a:buFont typeface="+mj-lt"/>
              <a:buAutoNum type="alphaLcParenR"/>
            </a:pPr>
            <a:r>
              <a:rPr lang="sv-SE" dirty="0" smtClean="0"/>
              <a:t>Är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B</a:t>
            </a:r>
            <a:r>
              <a:rPr lang="sv-SE" dirty="0" smtClean="0"/>
              <a:t> oberoende?</a:t>
            </a:r>
          </a:p>
          <a:p>
            <a:pPr marL="914400" lvl="1" indent="-514350">
              <a:buFont typeface="+mj-lt"/>
              <a:buAutoNum type="alphaLcParenR"/>
            </a:pPr>
            <a:r>
              <a:rPr lang="sv-SE" dirty="0" smtClean="0"/>
              <a:t>Vilken är större,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|</a:t>
            </a:r>
            <a:r>
              <a:rPr lang="sv-SE" i="1" dirty="0" smtClean="0"/>
              <a:t>B</a:t>
            </a:r>
            <a:r>
              <a:rPr lang="sv-SE" dirty="0" smtClean="0"/>
              <a:t>) el.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)?</a:t>
            </a:r>
          </a:p>
          <a:p>
            <a:pPr marL="914400" lvl="1" indent="-514350">
              <a:buNone/>
            </a:pPr>
            <a:r>
              <a:rPr lang="sv-SE" dirty="0" smtClean="0"/>
              <a:t>	Tips! Rita ett </a:t>
            </a:r>
            <a:r>
              <a:rPr lang="sv-SE" dirty="0" err="1" smtClean="0"/>
              <a:t>Venndiagram</a:t>
            </a:r>
            <a:endParaRPr lang="sv-SE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F8 forts. Kap 6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lvl="1" indent="-355600">
              <a:spcBef>
                <a:spcPts val="2400"/>
              </a:spcBef>
              <a:buFont typeface="Arial" pitchFamily="34" charset="0"/>
              <a:buChar char="•"/>
            </a:pPr>
            <a:r>
              <a:rPr lang="sv-SE" sz="3200" i="1" dirty="0" smtClean="0"/>
              <a:t>Lite repetition + lite utveckling av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Väntevärden och varianser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Simultana fördelningar (två </a:t>
            </a:r>
            <a:r>
              <a:rPr lang="sv-SE" i="1" dirty="0" err="1" smtClean="0"/>
              <a:t>sv</a:t>
            </a:r>
            <a:r>
              <a:rPr lang="sv-SE" i="1" dirty="0" smtClean="0"/>
              <a:t>)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Sedan …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Marginalfördelningar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Betingade fördelningar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Betingade väntevärden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err="1" smtClean="0"/>
              <a:t>Kovarians</a:t>
            </a:r>
            <a:r>
              <a:rPr lang="sv-SE" i="1" dirty="0" smtClean="0"/>
              <a:t>, linjärt samband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Väntevärde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Låt </a:t>
            </a:r>
            <a:r>
              <a:rPr lang="sv-SE" sz="2800" i="1" dirty="0" smtClean="0"/>
              <a:t>X</a:t>
            </a:r>
            <a:r>
              <a:rPr lang="sv-SE" sz="2800" dirty="0" smtClean="0"/>
              <a:t> vara en diskret s.v. med utfallsrum {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, …,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K</a:t>
            </a:r>
            <a:r>
              <a:rPr lang="sv-SE" sz="2800" dirty="0" smtClean="0"/>
              <a:t>}.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Väntevärdet för en s.v. </a:t>
            </a:r>
            <a:r>
              <a:rPr lang="sv-SE" sz="2800" i="1" dirty="0" smtClean="0"/>
              <a:t>X</a:t>
            </a:r>
            <a:r>
              <a:rPr lang="sv-SE" sz="2800" dirty="0" smtClean="0"/>
              <a:t> betecknas med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och definieras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dirty="0" smtClean="0"/>
              <a:t>För en kontinuerlig s.v. med utfallsrum på intervallet (</a:t>
            </a:r>
            <a:r>
              <a:rPr lang="sv-SE" sz="2800" i="1" dirty="0" err="1" smtClean="0"/>
              <a:t>a</a:t>
            </a:r>
            <a:r>
              <a:rPr lang="sv-SE" sz="2800" dirty="0" err="1" smtClean="0"/>
              <a:t>,</a:t>
            </a:r>
            <a:r>
              <a:rPr lang="sv-SE" sz="2800" i="1" dirty="0" err="1" smtClean="0"/>
              <a:t>b</a:t>
            </a:r>
            <a:r>
              <a:rPr lang="sv-SE" sz="2800" dirty="0" smtClean="0"/>
              <a:t>) definieras </a:t>
            </a:r>
            <a:r>
              <a:rPr lang="sv-SE" sz="2800" dirty="0" err="1" smtClean="0"/>
              <a:t>väntevär-det</a:t>
            </a:r>
            <a:endParaRPr lang="sv-SE" sz="2800" dirty="0" smtClean="0"/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2046288" y="4283968"/>
          <a:ext cx="2360612" cy="1004888"/>
        </p:xfrm>
        <a:graphic>
          <a:graphicData uri="http://schemas.openxmlformats.org/presentationml/2006/ole">
            <p:oleObj spid="_x0000_s253954" name="Ekvation" r:id="rId3" imgW="1028520" imgH="431640" progId="Equation.3">
              <p:embed/>
            </p:oleObj>
          </a:graphicData>
        </a:graphic>
      </p:graphicFrame>
      <p:graphicFrame>
        <p:nvGraphicFramePr>
          <p:cNvPr id="231427" name="Object 2"/>
          <p:cNvGraphicFramePr>
            <a:graphicFrameLocks noChangeAspect="1"/>
          </p:cNvGraphicFramePr>
          <p:nvPr/>
        </p:nvGraphicFramePr>
        <p:xfrm>
          <a:off x="2090738" y="6964363"/>
          <a:ext cx="2273300" cy="1123950"/>
        </p:xfrm>
        <a:graphic>
          <a:graphicData uri="http://schemas.openxmlformats.org/presentationml/2006/ole">
            <p:oleObj spid="_x0000_s253955" name="Ekvation" r:id="rId4" imgW="990360" imgH="4824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1907704"/>
            <a:ext cx="5966420" cy="7056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Temperaturen i en bastu kan ställas in med ett reglage med 5 lägen. Vilket läge det blir kan ses som en slumpmässig händelse som beror på vilken person som råkar ställa in den.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Sannolikhetsfördelningen för </a:t>
            </a:r>
            <a:r>
              <a:rPr lang="sv-SE" sz="2800" i="1" dirty="0" smtClean="0"/>
              <a:t>X</a:t>
            </a:r>
            <a:r>
              <a:rPr lang="sv-SE" sz="2800" dirty="0" smtClean="0"/>
              <a:t> = temperaturen har det visat sig kan beskrivas av följande tablå: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Beräkna väntevärdet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):  </a:t>
            </a:r>
            <a:r>
              <a:rPr lang="sv-SE" sz="2800" b="1" dirty="0" smtClean="0">
                <a:solidFill>
                  <a:srgbClr val="C00000"/>
                </a:solidFill>
              </a:rPr>
              <a:t>= 71</a:t>
            </a:r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124744" y="6055568"/>
          <a:ext cx="4572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sz="2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0,05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0,25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0,70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0,90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1,00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0,05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0,20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0,45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0,20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0,10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12,0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31,5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16,0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9,0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Varians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Låt </a:t>
            </a:r>
            <a:r>
              <a:rPr lang="sv-SE" sz="2800" i="1" dirty="0" smtClean="0"/>
              <a:t>X</a:t>
            </a:r>
            <a:r>
              <a:rPr lang="sv-SE" sz="2800" dirty="0" smtClean="0"/>
              <a:t> vara en diskret s.v. med utfallsrum {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, …,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K</a:t>
            </a:r>
            <a:r>
              <a:rPr lang="sv-SE" sz="2800" dirty="0" smtClean="0"/>
              <a:t>}.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Variansen för en s.v. </a:t>
            </a:r>
            <a:r>
              <a:rPr lang="sv-SE" sz="2800" i="1" dirty="0" smtClean="0"/>
              <a:t>X</a:t>
            </a:r>
            <a:r>
              <a:rPr lang="sv-SE" sz="2800" dirty="0" smtClean="0"/>
              <a:t> betecknas med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och definieras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dirty="0" smtClean="0"/>
              <a:t>För en kontinuerlig s.v. med utfallsrum på intervallet (</a:t>
            </a:r>
            <a:r>
              <a:rPr lang="sv-SE" sz="2800" i="1" dirty="0" err="1" smtClean="0"/>
              <a:t>a</a:t>
            </a:r>
            <a:r>
              <a:rPr lang="sv-SE" sz="2800" dirty="0" err="1" smtClean="0"/>
              <a:t>,</a:t>
            </a:r>
            <a:r>
              <a:rPr lang="sv-SE" sz="2800" i="1" dirty="0" err="1" smtClean="0"/>
              <a:t>b</a:t>
            </a:r>
            <a:r>
              <a:rPr lang="sv-SE" sz="2800" dirty="0" smtClean="0"/>
              <a:t>) definieras variansen</a:t>
            </a:r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1465263" y="4284663"/>
          <a:ext cx="3524250" cy="1004887"/>
        </p:xfrm>
        <a:graphic>
          <a:graphicData uri="http://schemas.openxmlformats.org/presentationml/2006/ole">
            <p:oleObj spid="_x0000_s254978" name="Ekvation" r:id="rId3" imgW="1536480" imgH="431640" progId="Equation.3">
              <p:embed/>
            </p:oleObj>
          </a:graphicData>
        </a:graphic>
      </p:graphicFrame>
      <p:graphicFrame>
        <p:nvGraphicFramePr>
          <p:cNvPr id="231427" name="Object 2"/>
          <p:cNvGraphicFramePr>
            <a:graphicFrameLocks noChangeAspect="1"/>
          </p:cNvGraphicFramePr>
          <p:nvPr/>
        </p:nvGraphicFramePr>
        <p:xfrm>
          <a:off x="1479550" y="6964363"/>
          <a:ext cx="3497263" cy="1123950"/>
        </p:xfrm>
        <a:graphic>
          <a:graphicData uri="http://schemas.openxmlformats.org/presentationml/2006/ole">
            <p:oleObj spid="_x0000_s254979" name="Ekvation" r:id="rId4" imgW="1523880" imgH="4824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I bastuexemplet, beräkna variansen 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och standardavvikelsen </a:t>
            </a:r>
            <a:r>
              <a:rPr lang="sv-SE" sz="2800" i="1" dirty="0" smtClean="0"/>
              <a:t>SD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692696" y="3347864"/>
          <a:ext cx="5430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sz="2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0,05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0,20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0,45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0,20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0,10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sz="2400" b="0" i="1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dirty="0" err="1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sv-SE" sz="2400" b="0" i="1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-21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-11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sv-SE" sz="2400" b="0" i="1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dirty="0" err="1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sv-SE" sz="2400" b="0" i="1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)]</a:t>
                      </a:r>
                      <a:r>
                        <a:rPr lang="sv-SE" sz="2400" b="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441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121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361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sv-SE" sz="2400" b="0" i="1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dirty="0" err="1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sv-SE" sz="2400" b="0" i="1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)]</a:t>
                      </a:r>
                      <a:r>
                        <a:rPr lang="sv-SE" sz="2400" b="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22,05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24,20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0,45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16,20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36,10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i="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2500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3600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4900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6400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8100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i="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4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720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2205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1280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810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57025" name="Object 2"/>
          <p:cNvGraphicFramePr>
            <a:graphicFrameLocks noChangeAspect="1"/>
          </p:cNvGraphicFramePr>
          <p:nvPr/>
        </p:nvGraphicFramePr>
        <p:xfrm>
          <a:off x="1052736" y="6732240"/>
          <a:ext cx="4222750" cy="1004888"/>
        </p:xfrm>
        <a:graphic>
          <a:graphicData uri="http://schemas.openxmlformats.org/presentationml/2006/ole">
            <p:oleObj spid="_x0000_s257025" name="Ekvation" r:id="rId3" imgW="1841400" imgH="431640" progId="Equation.3">
              <p:embed/>
            </p:oleObj>
          </a:graphicData>
        </a:graphic>
      </p:graphicFrame>
      <p:graphicFrame>
        <p:nvGraphicFramePr>
          <p:cNvPr id="257026" name="Object 2"/>
          <p:cNvGraphicFramePr>
            <a:graphicFrameLocks noChangeAspect="1"/>
          </p:cNvGraphicFramePr>
          <p:nvPr/>
        </p:nvGraphicFramePr>
        <p:xfrm>
          <a:off x="906463" y="7743825"/>
          <a:ext cx="5270500" cy="1004888"/>
        </p:xfrm>
        <a:graphic>
          <a:graphicData uri="http://schemas.openxmlformats.org/presentationml/2006/ole">
            <p:oleObj spid="_x0000_s257026" name="Ekvation" r:id="rId4" imgW="22986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En amerikan är intresserad av </a:t>
            </a:r>
            <a:r>
              <a:rPr lang="sv-SE" sz="2800" dirty="0" err="1" smtClean="0"/>
              <a:t>resulta-ten</a:t>
            </a:r>
            <a:r>
              <a:rPr lang="sv-SE" sz="2800" dirty="0" smtClean="0"/>
              <a:t> men vill ha siffrorna i Fahrenheit.</a:t>
            </a:r>
          </a:p>
          <a:p>
            <a:pPr marL="0" indent="0">
              <a:buNone/>
            </a:pPr>
            <a:r>
              <a:rPr lang="sv-SE" sz="2800" dirty="0" smtClean="0"/>
              <a:t>Omräkning sker enligt formeln: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Väntevärde och varians i Fahrenheit:</a:t>
            </a:r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256002" name="Object 2"/>
          <p:cNvGraphicFramePr>
            <a:graphicFrameLocks noChangeAspect="1"/>
          </p:cNvGraphicFramePr>
          <p:nvPr/>
        </p:nvGraphicFramePr>
        <p:xfrm>
          <a:off x="400050" y="5508104"/>
          <a:ext cx="5387975" cy="531812"/>
        </p:xfrm>
        <a:graphic>
          <a:graphicData uri="http://schemas.openxmlformats.org/presentationml/2006/ole">
            <p:oleObj spid="_x0000_s256002" name="Ekvation" r:id="rId3" imgW="2349360" imgH="228600" progId="Equation.3">
              <p:embed/>
            </p:oleObj>
          </a:graphicData>
        </a:graphic>
      </p:graphicFrame>
      <p:graphicFrame>
        <p:nvGraphicFramePr>
          <p:cNvPr id="256003" name="Object 2"/>
          <p:cNvGraphicFramePr>
            <a:graphicFrameLocks noChangeAspect="1"/>
          </p:cNvGraphicFramePr>
          <p:nvPr/>
        </p:nvGraphicFramePr>
        <p:xfrm>
          <a:off x="461963" y="6444208"/>
          <a:ext cx="5272087" cy="590550"/>
        </p:xfrm>
        <a:graphic>
          <a:graphicData uri="http://schemas.openxmlformats.org/presentationml/2006/ole">
            <p:oleObj spid="_x0000_s256003" name="Ekvation" r:id="rId4" imgW="2298600" imgH="253800" progId="Equation.3">
              <p:embed/>
            </p:oleObj>
          </a:graphicData>
        </a:graphic>
      </p:graphicFrame>
      <p:graphicFrame>
        <p:nvGraphicFramePr>
          <p:cNvPr id="256005" name="Object 2"/>
          <p:cNvGraphicFramePr>
            <a:graphicFrameLocks noChangeAspect="1"/>
          </p:cNvGraphicFramePr>
          <p:nvPr/>
        </p:nvGraphicFramePr>
        <p:xfrm>
          <a:off x="2060848" y="3851920"/>
          <a:ext cx="1747838" cy="531813"/>
        </p:xfrm>
        <a:graphic>
          <a:graphicData uri="http://schemas.openxmlformats.org/presentationml/2006/ole">
            <p:oleObj spid="_x0000_s256005" name="Ekvation" r:id="rId5" imgW="761760" imgH="228600" progId="Equation.3">
              <p:embed/>
            </p:oleObj>
          </a:graphicData>
        </a:graphic>
      </p:graphicFrame>
      <p:graphicFrame>
        <p:nvGraphicFramePr>
          <p:cNvPr id="256006" name="Object 2"/>
          <p:cNvGraphicFramePr>
            <a:graphicFrameLocks noChangeAspect="1"/>
          </p:cNvGraphicFramePr>
          <p:nvPr/>
        </p:nvGraphicFramePr>
        <p:xfrm>
          <a:off x="1524000" y="7437190"/>
          <a:ext cx="3144838" cy="590550"/>
        </p:xfrm>
        <a:graphic>
          <a:graphicData uri="http://schemas.openxmlformats.org/presentationml/2006/ole">
            <p:oleObj spid="_x0000_s256006" name="Ekvation" r:id="rId6" imgW="137160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Simultana fördelningar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vara två </a:t>
            </a:r>
            <a:r>
              <a:rPr lang="sv-SE" u="sng" dirty="0" smtClean="0"/>
              <a:t>diskreta</a:t>
            </a:r>
            <a:r>
              <a:rPr lang="sv-SE" dirty="0" smtClean="0"/>
              <a:t> s.v.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definierar sedan den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simultana frekvensfunktionen</a:t>
            </a:r>
            <a:r>
              <a:rPr lang="sv-SE" dirty="0" smtClean="0"/>
              <a:t> som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dirty="0" smtClean="0"/>
              <a:t>(</a:t>
            </a:r>
            <a:r>
              <a:rPr lang="sv-SE" i="1" dirty="0" err="1" smtClean="0"/>
              <a:t>x,y</a:t>
            </a:r>
            <a:r>
              <a:rPr lang="sv-SE" dirty="0" smtClean="0"/>
              <a:t>)</a:t>
            </a:r>
            <a:r>
              <a:rPr lang="sv-SE" i="1" dirty="0" smtClean="0"/>
              <a:t> = P</a:t>
            </a:r>
            <a:r>
              <a:rPr lang="sv-SE" dirty="0" smtClean="0"/>
              <a:t>(</a:t>
            </a:r>
            <a:r>
              <a:rPr lang="sv-SE" i="1" dirty="0" smtClean="0"/>
              <a:t>X = x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>
                <a:ea typeface="Cambria Math"/>
              </a:rPr>
              <a:t>Y = y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dirty="0" smtClean="0"/>
              <a:t>För kontinuerliga s.v. definieras på samma sätt den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simultana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tät-hetsfunktionen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/>
              <a:t>för att beräkna sannolikheter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265218" name="Object 2"/>
          <p:cNvGraphicFramePr>
            <a:graphicFrameLocks noChangeAspect="1"/>
          </p:cNvGraphicFramePr>
          <p:nvPr/>
        </p:nvGraphicFramePr>
        <p:xfrm>
          <a:off x="515938" y="7380288"/>
          <a:ext cx="5915025" cy="1052512"/>
        </p:xfrm>
        <a:graphic>
          <a:graphicData uri="http://schemas.openxmlformats.org/presentationml/2006/ole">
            <p:oleObj spid="_x0000_s265218" name="Ekvation" r:id="rId3" imgW="2247840" imgH="39348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355600" indent="-355600"/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är </a:t>
            </a:r>
            <a:r>
              <a:rPr lang="sv-SE" u="sng" dirty="0" smtClean="0"/>
              <a:t>diskreta</a:t>
            </a:r>
            <a:r>
              <a:rPr lang="sv-SE" dirty="0" smtClean="0"/>
              <a:t> s.v. där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dirty="0" smtClean="0"/>
              <a:t>(</a:t>
            </a:r>
            <a:r>
              <a:rPr lang="sv-SE" i="1" dirty="0" err="1" smtClean="0"/>
              <a:t>x,y</a:t>
            </a:r>
            <a:r>
              <a:rPr lang="sv-SE" dirty="0" smtClean="0"/>
              <a:t>) = x/40, 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	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 </a:t>
            </a:r>
            <a:r>
              <a:rPr lang="el-GR" dirty="0" smtClean="0"/>
              <a:t>Ω</a:t>
            </a:r>
            <a:r>
              <a:rPr lang="sv-SE" i="1" baseline="-25000" dirty="0" smtClean="0"/>
              <a:t>Y</a:t>
            </a:r>
            <a:r>
              <a:rPr lang="sv-SE" dirty="0" smtClean="0"/>
              <a:t> = {1,2,3,4}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 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dirty="0" smtClean="0"/>
              <a:t>(2,1) = 2/40 = 1/20 = 0,05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dirty="0" smtClean="0"/>
              <a:t>(2,3) = 2/40 = 1/20 = 0,05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/>
            <a:r>
              <a:rPr lang="sv-SE" dirty="0" smtClean="0"/>
              <a:t>Låt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är </a:t>
            </a:r>
            <a:r>
              <a:rPr lang="sv-SE" u="sng" dirty="0" smtClean="0"/>
              <a:t>kontinuerliga</a:t>
            </a:r>
            <a:r>
              <a:rPr lang="sv-SE" dirty="0" smtClean="0"/>
              <a:t> s.v. där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dirty="0" smtClean="0"/>
              <a:t>(</a:t>
            </a:r>
            <a:r>
              <a:rPr lang="sv-SE" i="1" dirty="0" err="1" smtClean="0"/>
              <a:t>x,y</a:t>
            </a:r>
            <a:r>
              <a:rPr lang="sv-SE" dirty="0" smtClean="0"/>
              <a:t>) = 6</a:t>
            </a:r>
            <a:r>
              <a:rPr lang="sv-SE" i="1" dirty="0" smtClean="0"/>
              <a:t>e</a:t>
            </a:r>
            <a:r>
              <a:rPr lang="sv-SE" baseline="30000" dirty="0" smtClean="0"/>
              <a:t>-3x-2y</a:t>
            </a:r>
            <a:r>
              <a:rPr lang="sv-SE" dirty="0" smtClean="0"/>
              <a:t>,  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</a:t>
            </a:r>
            <a:r>
              <a:rPr lang="el-GR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(0,∞)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622300" indent="-622300">
              <a:buNone/>
            </a:pPr>
            <a:r>
              <a:rPr lang="sv-SE" dirty="0" smtClean="0"/>
              <a:t>Ex)	Antalet möss som insjuknar efter exponering av ngt smittoämne.</a:t>
            </a:r>
          </a:p>
          <a:p>
            <a:pPr marL="622300" indent="-622300">
              <a:buNone/>
            </a:pPr>
            <a:endParaRPr lang="sv-SE" sz="1200" dirty="0" smtClean="0"/>
          </a:p>
          <a:p>
            <a:pPr marL="622300" indent="-622300">
              <a:buNone/>
            </a:pPr>
            <a:r>
              <a:rPr lang="sv-SE" dirty="0" smtClean="0"/>
              <a:t>Ex)	Kroppslängden hos en slumpmässigt utvald person boende i Sverige.</a:t>
            </a:r>
          </a:p>
          <a:p>
            <a:pPr marL="622300" indent="-622300">
              <a:buNone/>
            </a:pPr>
            <a:endParaRPr lang="sv-SE" sz="1200" dirty="0" smtClean="0"/>
          </a:p>
          <a:p>
            <a:pPr marL="622300" indent="-622300">
              <a:buNone/>
            </a:pPr>
            <a:r>
              <a:rPr lang="sv-SE" dirty="0" smtClean="0"/>
              <a:t>Ex)	Hur gör vi med experimentet "regnar" / "regnar inte"?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Utfallsrummet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Ω</a:t>
            </a:r>
            <a:r>
              <a:rPr lang="sv-SE" b="1" i="1" baseline="-25000" dirty="0" smtClean="0">
                <a:solidFill>
                  <a:schemeClr val="accent5">
                    <a:lumMod val="50000"/>
                  </a:schemeClr>
                </a:solidFill>
              </a:rPr>
              <a:t>XY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vara två s.v. med en simultan frekvensfunktion (alt. täthetsfunktion) 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dirty="0" smtClean="0"/>
              <a:t>(</a:t>
            </a:r>
            <a:r>
              <a:rPr lang="sv-SE" i="1" dirty="0" err="1" smtClean="0"/>
              <a:t>x,y</a:t>
            </a:r>
            <a:r>
              <a:rPr lang="sv-SE" dirty="0" smtClean="0"/>
              <a:t>).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>
              <a:buNone/>
            </a:pPr>
            <a:r>
              <a:rPr lang="sv-SE" dirty="0" smtClean="0"/>
              <a:t>Var för sig kan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ha sina resp. utfallsrum, säg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resp. </a:t>
            </a:r>
            <a:r>
              <a:rPr lang="el-GR" dirty="0" smtClean="0"/>
              <a:t>Ω</a:t>
            </a:r>
            <a:r>
              <a:rPr lang="sv-SE" i="1" baseline="-25000" dirty="0" smtClean="0"/>
              <a:t>Y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Men det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simultana utfallsrummet</a:t>
            </a:r>
            <a:r>
              <a:rPr lang="sv-SE" dirty="0" smtClean="0"/>
              <a:t> </a:t>
            </a:r>
            <a:r>
              <a:rPr lang="el-GR" dirty="0" smtClean="0"/>
              <a:t>Ω</a:t>
            </a:r>
            <a:r>
              <a:rPr lang="sv-SE" i="1" baseline="-25000" dirty="0" smtClean="0"/>
              <a:t>XY</a:t>
            </a:r>
            <a:r>
              <a:rPr lang="sv-SE" dirty="0" smtClean="0"/>
              <a:t> behöver </a:t>
            </a:r>
            <a:r>
              <a:rPr lang="sv-SE" u="sng" dirty="0" smtClean="0"/>
              <a:t>inte</a:t>
            </a:r>
            <a:r>
              <a:rPr lang="sv-SE" dirty="0" smtClean="0"/>
              <a:t> nödvändigtvis vara ”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produkten</a:t>
            </a:r>
            <a:r>
              <a:rPr lang="sv-SE" dirty="0" smtClean="0"/>
              <a:t>” av dessa.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Dvs. det kan finnas kombinationer av utfall för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som inte kan inträffa.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är diskreta och att </a:t>
            </a:r>
            <a:r>
              <a:rPr lang="sv-SE" sz="2800" i="1" dirty="0" err="1" smtClean="0"/>
              <a:t>f</a:t>
            </a:r>
            <a:r>
              <a:rPr lang="sv-SE" sz="2800" i="1" baseline="-25000" dirty="0" err="1" smtClean="0"/>
              <a:t>XY</a:t>
            </a:r>
            <a:r>
              <a:rPr lang="sv-SE" sz="2800" dirty="0" smtClean="0"/>
              <a:t>(</a:t>
            </a:r>
            <a:r>
              <a:rPr lang="sv-SE" sz="2800" i="1" dirty="0" err="1" smtClean="0"/>
              <a:t>x,y</a:t>
            </a:r>
            <a:r>
              <a:rPr lang="sv-SE" sz="2800" dirty="0" smtClean="0"/>
              <a:t>) kan beskrivas enligt: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Var för sig ser man att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har samma utfallsrum {1,2,3,4} men att flera kombinationer har noll i </a:t>
            </a:r>
            <a:r>
              <a:rPr lang="sv-SE" sz="2800" dirty="0" err="1" smtClean="0"/>
              <a:t>sannolik-het</a:t>
            </a:r>
            <a:r>
              <a:rPr lang="sv-SE" sz="2800" dirty="0" smtClean="0"/>
              <a:t> att inträffa, dvs. de ingår inte i </a:t>
            </a:r>
            <a:r>
              <a:rPr lang="el-GR" sz="2800" dirty="0" smtClean="0"/>
              <a:t>Ω</a:t>
            </a:r>
            <a:r>
              <a:rPr lang="sv-SE" sz="2800" i="1" baseline="-25000" dirty="0" smtClean="0"/>
              <a:t>XY</a:t>
            </a:r>
            <a:r>
              <a:rPr lang="sv-SE" sz="2800" dirty="0" smtClean="0"/>
              <a:t> . T.ex. </a:t>
            </a:r>
            <a:r>
              <a:rPr lang="sv-SE" sz="2800" i="1" dirty="0" err="1" smtClean="0"/>
              <a:t>f</a:t>
            </a:r>
            <a:r>
              <a:rPr lang="sv-SE" sz="2800" i="1" baseline="-25000" dirty="0" err="1" smtClean="0"/>
              <a:t>xy</a:t>
            </a:r>
            <a:r>
              <a:rPr lang="sv-SE" sz="2800" dirty="0" smtClean="0"/>
              <a:t>(4,3) = 0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052736" y="3510136"/>
          <a:ext cx="4572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x  \ y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Marginalfördelningar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Ofta är man intresserad av att titta på en av de två s.v. och se hur den är fördelad för sig.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beräknar då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marginalfördel-ningarna</a:t>
            </a:r>
            <a:r>
              <a:rPr lang="sv-SE" dirty="0" smtClean="0"/>
              <a:t> enligt: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700" dirty="0" smtClean="0"/>
          </a:p>
          <a:p>
            <a:pPr marL="0" indent="0">
              <a:buNone/>
            </a:pPr>
            <a:r>
              <a:rPr lang="sv-SE" sz="2800" b="1" i="1" dirty="0" smtClean="0">
                <a:solidFill>
                  <a:srgbClr val="C00000"/>
                </a:solidFill>
              </a:rPr>
              <a:t>Dvs. för att få den ena summerar man över den andra</a:t>
            </a:r>
            <a:r>
              <a:rPr lang="sv-SE" sz="2800" b="1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268290" name="Object 2"/>
          <p:cNvGraphicFramePr>
            <a:graphicFrameLocks noChangeAspect="1"/>
          </p:cNvGraphicFramePr>
          <p:nvPr/>
        </p:nvGraphicFramePr>
        <p:xfrm>
          <a:off x="1546225" y="5210597"/>
          <a:ext cx="3044825" cy="1017587"/>
        </p:xfrm>
        <a:graphic>
          <a:graphicData uri="http://schemas.openxmlformats.org/presentationml/2006/ole">
            <p:oleObj spid="_x0000_s268290" name="Ekvation" r:id="rId3" imgW="1155600" imgH="380880" progId="Equation.3">
              <p:embed/>
            </p:oleObj>
          </a:graphicData>
        </a:graphic>
      </p:graphicFrame>
      <p:graphicFrame>
        <p:nvGraphicFramePr>
          <p:cNvPr id="268291" name="Object 3"/>
          <p:cNvGraphicFramePr>
            <a:graphicFrameLocks noChangeAspect="1"/>
          </p:cNvGraphicFramePr>
          <p:nvPr/>
        </p:nvGraphicFramePr>
        <p:xfrm>
          <a:off x="1556792" y="6300117"/>
          <a:ext cx="3011488" cy="982663"/>
        </p:xfrm>
        <a:graphic>
          <a:graphicData uri="http://schemas.openxmlformats.org/presentationml/2006/ole">
            <p:oleObj spid="_x0000_s268291" name="Ekvation" r:id="rId4" imgW="1143000" imgH="368280" progId="Equation.3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2,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Summera sannolikheterna radvis resp. kolumnvis: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På nedersta raden har vi </a:t>
            </a:r>
            <a:r>
              <a:rPr lang="sv-SE" sz="2800" dirty="0" err="1" smtClean="0"/>
              <a:t>marginalför-delningen</a:t>
            </a:r>
            <a:r>
              <a:rPr lang="sv-SE" sz="2800" dirty="0" smtClean="0"/>
              <a:t> för </a:t>
            </a:r>
            <a:r>
              <a:rPr lang="sv-SE" sz="2800" i="1" dirty="0" smtClean="0"/>
              <a:t>Y</a:t>
            </a:r>
            <a:r>
              <a:rPr lang="sv-SE" sz="2800" dirty="0" smtClean="0"/>
              <a:t> och i sista kolumnen den för </a:t>
            </a:r>
            <a:r>
              <a:rPr lang="sv-SE" sz="2800" i="1" dirty="0" smtClean="0"/>
              <a:t>X</a:t>
            </a:r>
            <a:r>
              <a:rPr lang="sv-SE" sz="2800" dirty="0" smtClean="0"/>
              <a:t>.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052736" y="3484984"/>
          <a:ext cx="4674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x  \ y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1,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355600" indent="-355600"/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är </a:t>
            </a:r>
            <a:r>
              <a:rPr lang="sv-SE" u="sng" dirty="0" smtClean="0"/>
              <a:t>diskreta</a:t>
            </a:r>
            <a:r>
              <a:rPr lang="sv-SE" dirty="0" smtClean="0"/>
              <a:t> s.v. där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dirty="0" smtClean="0"/>
              <a:t>(</a:t>
            </a:r>
            <a:r>
              <a:rPr lang="sv-SE" i="1" dirty="0" err="1" smtClean="0"/>
              <a:t>x,y</a:t>
            </a:r>
            <a:r>
              <a:rPr lang="sv-SE" dirty="0" smtClean="0"/>
              <a:t>) = x/40, 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	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 </a:t>
            </a:r>
            <a:r>
              <a:rPr lang="el-GR" dirty="0" smtClean="0"/>
              <a:t>Ω</a:t>
            </a:r>
            <a:r>
              <a:rPr lang="sv-SE" i="1" baseline="-25000" dirty="0" smtClean="0"/>
              <a:t>Y</a:t>
            </a:r>
            <a:r>
              <a:rPr lang="sv-SE" dirty="0" smtClean="0"/>
              <a:t> = {1,2,3,4}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270338" name="Object 2"/>
          <p:cNvGraphicFramePr>
            <a:graphicFrameLocks noChangeAspect="1"/>
          </p:cNvGraphicFramePr>
          <p:nvPr/>
        </p:nvGraphicFramePr>
        <p:xfrm>
          <a:off x="620688" y="4788024"/>
          <a:ext cx="5635625" cy="1122363"/>
        </p:xfrm>
        <a:graphic>
          <a:graphicData uri="http://schemas.openxmlformats.org/presentationml/2006/ole">
            <p:oleObj spid="_x0000_s270338" name="Ekvation" r:id="rId3" imgW="2260440" imgH="444240" progId="Equation.3">
              <p:embed/>
            </p:oleObj>
          </a:graphicData>
        </a:graphic>
      </p:graphicFrame>
      <p:graphicFrame>
        <p:nvGraphicFramePr>
          <p:cNvPr id="270340" name="Object 4"/>
          <p:cNvGraphicFramePr>
            <a:graphicFrameLocks noChangeAspect="1"/>
          </p:cNvGraphicFramePr>
          <p:nvPr/>
        </p:nvGraphicFramePr>
        <p:xfrm>
          <a:off x="625475" y="6473825"/>
          <a:ext cx="5635625" cy="1122363"/>
        </p:xfrm>
        <a:graphic>
          <a:graphicData uri="http://schemas.openxmlformats.org/presentationml/2006/ole">
            <p:oleObj spid="_x0000_s270340" name="Ekvation" r:id="rId4" imgW="226044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1,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355600" indent="-355600"/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dirty="0" smtClean="0"/>
              <a:t>(</a:t>
            </a:r>
            <a:r>
              <a:rPr lang="sv-SE" i="1" dirty="0" err="1" smtClean="0"/>
              <a:t>x,y</a:t>
            </a:r>
            <a:r>
              <a:rPr lang="sv-SE" dirty="0" smtClean="0"/>
              <a:t>) = 6</a:t>
            </a:r>
            <a:r>
              <a:rPr lang="sv-SE" i="1" dirty="0" smtClean="0"/>
              <a:t>e</a:t>
            </a:r>
            <a:r>
              <a:rPr lang="sv-SE" baseline="30000" dirty="0" smtClean="0"/>
              <a:t>-3</a:t>
            </a:r>
            <a:r>
              <a:rPr lang="sv-SE" i="1" baseline="30000" dirty="0" smtClean="0"/>
              <a:t>x</a:t>
            </a:r>
            <a:r>
              <a:rPr lang="sv-SE" baseline="30000" dirty="0" smtClean="0"/>
              <a:t>-2</a:t>
            </a:r>
            <a:r>
              <a:rPr lang="sv-SE" i="1" baseline="30000" dirty="0" smtClean="0"/>
              <a:t>y</a:t>
            </a:r>
            <a:r>
              <a:rPr lang="sv-SE" dirty="0" smtClean="0"/>
              <a:t>,</a:t>
            </a:r>
          </a:p>
          <a:p>
            <a:pPr marL="355600" indent="-355600"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</a:t>
            </a:r>
            <a:r>
              <a:rPr lang="el-GR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(0,∞)</a:t>
            </a:r>
          </a:p>
          <a:p>
            <a:pPr marL="355600" indent="-355600">
              <a:buNone/>
            </a:pPr>
            <a:endParaRPr lang="sv-SE" u="sng" dirty="0" smtClean="0"/>
          </a:p>
          <a:p>
            <a:pPr marL="355600" indent="-35560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3</a:t>
            </a:r>
            <a:r>
              <a:rPr lang="sv-SE" i="1" dirty="0" smtClean="0"/>
              <a:t>e</a:t>
            </a:r>
            <a:r>
              <a:rPr lang="sv-SE" baseline="30000" dirty="0" smtClean="0"/>
              <a:t>-3</a:t>
            </a:r>
            <a:r>
              <a:rPr lang="sv-SE" i="1" baseline="30000" dirty="0" smtClean="0"/>
              <a:t>x</a:t>
            </a:r>
            <a:r>
              <a:rPr lang="sv-SE" dirty="0" smtClean="0"/>
              <a:t> ,</a:t>
            </a:r>
          </a:p>
          <a:p>
            <a:pPr marL="355600" indent="-355600"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</a:t>
            </a:r>
            <a:r>
              <a:rPr lang="el-GR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(0,∞)</a:t>
            </a:r>
          </a:p>
          <a:p>
            <a:pPr marL="355600" indent="-355600">
              <a:buNone/>
            </a:pPr>
            <a:endParaRPr lang="sv-SE" u="sng" dirty="0" smtClean="0"/>
          </a:p>
          <a:p>
            <a:pPr marL="355600" indent="-35560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Y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= 2</a:t>
            </a:r>
            <a:r>
              <a:rPr lang="sv-SE" i="1" dirty="0" smtClean="0"/>
              <a:t>e</a:t>
            </a:r>
            <a:r>
              <a:rPr lang="sv-SE" baseline="30000" dirty="0" smtClean="0"/>
              <a:t>-2</a:t>
            </a:r>
            <a:r>
              <a:rPr lang="sv-SE" i="1" baseline="30000" dirty="0" smtClean="0"/>
              <a:t>y</a:t>
            </a:r>
            <a:r>
              <a:rPr lang="sv-SE" dirty="0" smtClean="0"/>
              <a:t>,</a:t>
            </a:r>
          </a:p>
          <a:p>
            <a:pPr marL="355600" indent="-355600">
              <a:buNone/>
            </a:pPr>
            <a:r>
              <a:rPr lang="sv-SE" dirty="0" smtClean="0"/>
              <a:t>		</a:t>
            </a:r>
            <a:r>
              <a:rPr lang="sv-SE" i="1" dirty="0" smtClean="0"/>
              <a:t>y</a:t>
            </a:r>
            <a:r>
              <a:rPr lang="sv-SE" dirty="0" smtClean="0"/>
              <a:t> </a:t>
            </a:r>
            <a:r>
              <a:rPr lang="el-GR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(0,∞)</a:t>
            </a:r>
          </a:p>
          <a:p>
            <a:pPr marL="355600" indent="-355600">
              <a:buNone/>
            </a:pPr>
            <a:endParaRPr lang="sv-SE" i="1" u="sng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Betingade fördelningar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På samma sätt som vi kunde </a:t>
            </a:r>
            <a:r>
              <a:rPr lang="sv-SE" dirty="0" err="1" smtClean="0"/>
              <a:t>be-tinga</a:t>
            </a:r>
            <a:r>
              <a:rPr lang="sv-SE" dirty="0" smtClean="0"/>
              <a:t> på en händelse när vi </a:t>
            </a:r>
            <a:r>
              <a:rPr lang="sv-SE" dirty="0" err="1" smtClean="0"/>
              <a:t>beräk-nade</a:t>
            </a:r>
            <a:r>
              <a:rPr lang="sv-SE" dirty="0" smtClean="0"/>
              <a:t> sannolikheten för en annan händelse kan vi manipulera en simultanfördelning för att få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betingad fördelning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baseline="-25000" dirty="0" err="1" smtClean="0"/>
              <a:t>|</a:t>
            </a:r>
            <a:r>
              <a:rPr lang="sv-SE" i="1" baseline="-25000" dirty="0" err="1" smtClean="0"/>
              <a:t>Y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|</a:t>
            </a:r>
            <a:r>
              <a:rPr lang="sv-SE" i="1" dirty="0" err="1" smtClean="0"/>
              <a:t>y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 | </a:t>
            </a:r>
            <a:r>
              <a:rPr lang="sv-SE" i="1" dirty="0" smtClean="0"/>
              <a:t>Y</a:t>
            </a:r>
            <a:r>
              <a:rPr lang="sv-SE" dirty="0" smtClean="0"/>
              <a:t> = </a:t>
            </a:r>
            <a:r>
              <a:rPr lang="sv-SE" i="1" dirty="0" smtClean="0"/>
              <a:t>y</a:t>
            </a:r>
            <a:r>
              <a:rPr lang="sv-SE" dirty="0" smtClean="0"/>
              <a:t>) =</a:t>
            </a:r>
          </a:p>
        </p:txBody>
      </p:sp>
      <p:graphicFrame>
        <p:nvGraphicFramePr>
          <p:cNvPr id="269314" name="Object 2"/>
          <p:cNvGraphicFramePr>
            <a:graphicFrameLocks noChangeAspect="1"/>
          </p:cNvGraphicFramePr>
          <p:nvPr/>
        </p:nvGraphicFramePr>
        <p:xfrm>
          <a:off x="1124744" y="6732240"/>
          <a:ext cx="4749800" cy="1152525"/>
        </p:xfrm>
        <a:graphic>
          <a:graphicData uri="http://schemas.openxmlformats.org/presentationml/2006/ole">
            <p:oleObj spid="_x0000_s269314" name="Ekvation" r:id="rId3" imgW="18032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2,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Ta fram de betingade fördelningarna för</a:t>
            </a:r>
          </a:p>
          <a:p>
            <a:pPr marL="0" indent="0">
              <a:buNone/>
            </a:pPr>
            <a:r>
              <a:rPr lang="sv-SE" sz="2800" i="1" dirty="0" smtClean="0"/>
              <a:t>X</a:t>
            </a:r>
            <a:r>
              <a:rPr lang="sv-SE" sz="2800" dirty="0" smtClean="0"/>
              <a:t> givet att </a:t>
            </a:r>
            <a:r>
              <a:rPr lang="sv-SE" sz="2800" i="1" dirty="0" smtClean="0"/>
              <a:t>Y</a:t>
            </a:r>
            <a:r>
              <a:rPr lang="sv-SE" sz="2800" dirty="0" smtClean="0"/>
              <a:t> = 3 och för </a:t>
            </a:r>
            <a:r>
              <a:rPr lang="sv-SE" sz="2800" i="1" dirty="0" smtClean="0"/>
              <a:t>Y</a:t>
            </a:r>
            <a:r>
              <a:rPr lang="sv-SE" sz="2800" dirty="0" smtClean="0"/>
              <a:t> givet att </a:t>
            </a:r>
            <a:r>
              <a:rPr lang="sv-SE" sz="2800" i="1" dirty="0" smtClean="0"/>
              <a:t>X</a:t>
            </a:r>
            <a:r>
              <a:rPr lang="sv-SE" sz="2800" dirty="0" smtClean="0"/>
              <a:t> =3: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i="1" dirty="0" err="1" smtClean="0"/>
              <a:t>f</a:t>
            </a:r>
            <a:r>
              <a:rPr lang="sv-SE" sz="2800" i="1" baseline="-25000" dirty="0" err="1" smtClean="0"/>
              <a:t>X</a:t>
            </a:r>
            <a:r>
              <a:rPr lang="sv-SE" sz="2800" baseline="-25000" dirty="0" err="1" smtClean="0"/>
              <a:t>|</a:t>
            </a:r>
            <a:r>
              <a:rPr lang="sv-SE" sz="2800" i="1" baseline="-25000" dirty="0" err="1" smtClean="0"/>
              <a:t>Y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|3) = 0,10/0,20 = 1/2 för </a:t>
            </a:r>
            <a:r>
              <a:rPr lang="sv-SE" sz="2800" i="1" dirty="0" smtClean="0"/>
              <a:t>x</a:t>
            </a:r>
            <a:r>
              <a:rPr lang="sv-SE" sz="2800" dirty="0" smtClean="0"/>
              <a:t> </a:t>
            </a:r>
            <a:r>
              <a:rPr lang="el-GR" sz="2800" dirty="0" smtClean="0">
                <a:latin typeface="Cambria Math"/>
                <a:ea typeface="Cambria Math"/>
              </a:rPr>
              <a:t>∈</a:t>
            </a:r>
            <a:r>
              <a:rPr lang="sv-SE" sz="2800" dirty="0" smtClean="0"/>
              <a:t> {3,4}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i="1" dirty="0" err="1" smtClean="0"/>
              <a:t>f</a:t>
            </a:r>
            <a:r>
              <a:rPr lang="sv-SE" sz="2800" i="1" baseline="-25000" dirty="0" err="1" smtClean="0"/>
              <a:t>Y</a:t>
            </a:r>
            <a:r>
              <a:rPr lang="sv-SE" sz="2800" baseline="-25000" dirty="0" err="1" smtClean="0"/>
              <a:t>|</a:t>
            </a:r>
            <a:r>
              <a:rPr lang="sv-SE" sz="2800" i="1" baseline="-25000" dirty="0" err="1" smtClean="0"/>
              <a:t>X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|3) = 0,10/0,30 = 1/3 för </a:t>
            </a:r>
            <a:r>
              <a:rPr lang="sv-SE" sz="2800" i="1" dirty="0" smtClean="0"/>
              <a:t>x</a:t>
            </a:r>
            <a:r>
              <a:rPr lang="sv-SE" sz="2800" dirty="0" smtClean="0"/>
              <a:t> </a:t>
            </a:r>
            <a:r>
              <a:rPr lang="el-GR" sz="2800" dirty="0" smtClean="0">
                <a:latin typeface="Cambria Math"/>
                <a:ea typeface="Cambria Math"/>
              </a:rPr>
              <a:t>∈</a:t>
            </a:r>
            <a:r>
              <a:rPr lang="sv-SE" sz="2800" dirty="0" smtClean="0"/>
              <a:t> {1,2,3}</a:t>
            </a:r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052736" y="3556992"/>
          <a:ext cx="4674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x  \ y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1,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355600" indent="-355600"/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är </a:t>
            </a:r>
            <a:r>
              <a:rPr lang="sv-SE" u="sng" dirty="0" smtClean="0"/>
              <a:t>diskreta</a:t>
            </a:r>
            <a:r>
              <a:rPr lang="sv-SE" dirty="0" smtClean="0"/>
              <a:t> s.v. där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dirty="0" smtClean="0"/>
              <a:t>(</a:t>
            </a:r>
            <a:r>
              <a:rPr lang="sv-SE" i="1" dirty="0" err="1" smtClean="0"/>
              <a:t>x,y</a:t>
            </a:r>
            <a:r>
              <a:rPr lang="sv-SE" dirty="0" smtClean="0"/>
              <a:t>) = x/40, 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	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 </a:t>
            </a:r>
            <a:r>
              <a:rPr lang="el-GR" dirty="0" smtClean="0"/>
              <a:t>Ω</a:t>
            </a:r>
            <a:r>
              <a:rPr lang="sv-SE" i="1" baseline="-25000" dirty="0" smtClean="0"/>
              <a:t>Y</a:t>
            </a:r>
            <a:r>
              <a:rPr lang="sv-SE" dirty="0" smtClean="0"/>
              <a:t> = {1,2,3,4}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272388" name="Object 4"/>
          <p:cNvGraphicFramePr>
            <a:graphicFrameLocks noChangeAspect="1"/>
          </p:cNvGraphicFramePr>
          <p:nvPr/>
        </p:nvGraphicFramePr>
        <p:xfrm>
          <a:off x="616234" y="4860032"/>
          <a:ext cx="5284788" cy="1152525"/>
        </p:xfrm>
        <a:graphic>
          <a:graphicData uri="http://schemas.openxmlformats.org/presentationml/2006/ole">
            <p:oleObj spid="_x0000_s272388" name="Ekvation" r:id="rId3" imgW="2006280" imgH="431640" progId="Equation.3">
              <p:embed/>
            </p:oleObj>
          </a:graphicData>
        </a:graphic>
      </p:graphicFrame>
      <p:graphicFrame>
        <p:nvGraphicFramePr>
          <p:cNvPr id="272389" name="Object 5"/>
          <p:cNvGraphicFramePr>
            <a:graphicFrameLocks noChangeAspect="1"/>
          </p:cNvGraphicFramePr>
          <p:nvPr/>
        </p:nvGraphicFramePr>
        <p:xfrm>
          <a:off x="704850" y="6491288"/>
          <a:ext cx="5116513" cy="1152525"/>
        </p:xfrm>
        <a:graphic>
          <a:graphicData uri="http://schemas.openxmlformats.org/presentationml/2006/ole">
            <p:oleObj spid="_x0000_s272389" name="Ekvation" r:id="rId4" imgW="19429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2942455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Två s.v. är oberoende om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Och omvänt, om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B</a:t>
            </a:r>
            <a:r>
              <a:rPr lang="sv-SE" dirty="0" smtClean="0"/>
              <a:t> är </a:t>
            </a:r>
            <a:r>
              <a:rPr lang="sv-SE" dirty="0" err="1" smtClean="0"/>
              <a:t>oberoe-nde</a:t>
            </a:r>
            <a:r>
              <a:rPr lang="sv-SE" dirty="0" smtClean="0"/>
              <a:t> så är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6228184"/>
            <a:ext cx="6172200" cy="1944216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sv-SE" sz="3200" dirty="0" smtClean="0"/>
              <a:t>Om </a:t>
            </a:r>
            <a:r>
              <a:rPr lang="sv-SE" sz="3200" i="1" dirty="0" smtClean="0"/>
              <a:t>A</a:t>
            </a:r>
            <a:r>
              <a:rPr lang="sv-SE" sz="3200" dirty="0" smtClean="0"/>
              <a:t> och </a:t>
            </a:r>
            <a:r>
              <a:rPr lang="sv-SE" sz="3200" i="1" dirty="0" smtClean="0"/>
              <a:t>B</a:t>
            </a:r>
            <a:r>
              <a:rPr lang="sv-SE" sz="3200" dirty="0" smtClean="0"/>
              <a:t> är oberoende så inses att följande gäller: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)∙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variabler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En stokastisk variabel </a:t>
            </a:r>
            <a:r>
              <a:rPr lang="sv-SE" i="1" dirty="0" smtClean="0"/>
              <a:t>X</a:t>
            </a:r>
            <a:r>
              <a:rPr lang="sv-SE" dirty="0" smtClean="0"/>
              <a:t> antar ett siffervärde slumpmässigt 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).</a:t>
            </a:r>
          </a:p>
          <a:p>
            <a:pPr marL="0" indent="0">
              <a:buNone/>
            </a:pPr>
            <a:r>
              <a:rPr lang="sv-SE" dirty="0" smtClean="0"/>
              <a:t>Möjliga värden på </a:t>
            </a:r>
            <a:r>
              <a:rPr lang="sv-SE" i="1" dirty="0" smtClean="0"/>
              <a:t>x</a:t>
            </a:r>
            <a:r>
              <a:rPr lang="sv-SE" dirty="0" smtClean="0"/>
              <a:t> bestäms av utfallsrummet</a:t>
            </a:r>
          </a:p>
          <a:p>
            <a:pPr marL="0" indent="0">
              <a:buNone/>
            </a:pPr>
            <a:r>
              <a:rPr lang="sv-SE" dirty="0" smtClean="0"/>
              <a:t>Sannolikhetsmodellen för </a:t>
            </a:r>
            <a:r>
              <a:rPr lang="sv-SE" i="1" dirty="0" smtClean="0"/>
              <a:t>X</a:t>
            </a:r>
            <a:r>
              <a:rPr lang="sv-SE" dirty="0" smtClean="0"/>
              <a:t> kan beskrivas enkelt enligt: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Utfallsrum</a:t>
            </a:r>
            <a:r>
              <a:rPr lang="el-GR" dirty="0" smtClean="0"/>
              <a:t> Ω</a:t>
            </a:r>
            <a:r>
              <a:rPr lang="sv-SE" i="1" baseline="-25000" dirty="0" smtClean="0"/>
              <a:t>x</a:t>
            </a:r>
            <a:r>
              <a:rPr lang="sv-SE" i="1" dirty="0" smtClean="0"/>
              <a:t> </a:t>
            </a:r>
            <a:r>
              <a:rPr lang="sv-SE" dirty="0" smtClean="0"/>
              <a:t>:	</a:t>
            </a:r>
            <a:r>
              <a:rPr lang="sv-SE" i="1" dirty="0" smtClean="0"/>
              <a:t>x</a:t>
            </a:r>
            <a:r>
              <a:rPr lang="sv-SE" dirty="0" smtClean="0"/>
              <a:t> = ….. </a:t>
            </a:r>
          </a:p>
          <a:p>
            <a:pPr marL="355600" indent="-355600"/>
            <a:r>
              <a:rPr lang="sv-SE" dirty="0" smtClean="0"/>
              <a:t>Sannolikheter för alla delmängder A av </a:t>
            </a:r>
            <a:r>
              <a:rPr lang="el-GR" dirty="0" smtClean="0"/>
              <a:t>Ω</a:t>
            </a:r>
            <a:r>
              <a:rPr lang="sv-SE" i="1" baseline="-25000" dirty="0" smtClean="0"/>
              <a:t>x </a:t>
            </a:r>
            <a:r>
              <a:rPr lang="sv-SE" dirty="0" smtClean="0"/>
              <a:t>: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),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</a:t>
            </a:r>
            <a:r>
              <a:rPr lang="sv-SE" i="1" dirty="0" smtClean="0"/>
              <a:t>x</a:t>
            </a:r>
            <a:r>
              <a:rPr lang="sv-SE" dirty="0" smtClean="0"/>
              <a:t>),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≠ 2)osv.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 s.v.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2726431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Två s.v. är oberoende </a:t>
            </a:r>
            <a:r>
              <a:rPr lang="sv-SE" dirty="0" err="1" smtClean="0"/>
              <a:t>omm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baseline="-25000" dirty="0" err="1" smtClean="0"/>
              <a:t>|</a:t>
            </a:r>
            <a:r>
              <a:rPr lang="sv-SE" i="1" baseline="-25000" dirty="0" err="1" smtClean="0"/>
              <a:t>Y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|</a:t>
            </a:r>
            <a:r>
              <a:rPr lang="sv-SE" i="1" dirty="0" err="1" smtClean="0"/>
              <a:t>y</a:t>
            </a:r>
            <a:r>
              <a:rPr lang="sv-SE" dirty="0" smtClean="0"/>
              <a:t>) = 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baseline="-25000" dirty="0" smtClean="0"/>
              <a:t> 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600" i="1" dirty="0" smtClean="0"/>
          </a:p>
          <a:p>
            <a:pPr marL="355600" indent="-355600" algn="ctr">
              <a:buNone/>
            </a:pPr>
            <a:r>
              <a:rPr lang="sv-SE" i="1" dirty="0" err="1" smtClean="0"/>
              <a:t>f</a:t>
            </a:r>
            <a:r>
              <a:rPr lang="sv-SE" i="1" baseline="-25000" dirty="0" err="1" smtClean="0"/>
              <a:t>Y</a:t>
            </a:r>
            <a:r>
              <a:rPr lang="sv-SE" baseline="-25000" dirty="0" err="1" smtClean="0"/>
              <a:t>|</a:t>
            </a:r>
            <a:r>
              <a:rPr lang="sv-SE" i="1" baseline="-25000" dirty="0" err="1" smtClean="0"/>
              <a:t>X</a:t>
            </a:r>
            <a:r>
              <a:rPr lang="sv-SE" dirty="0" smtClean="0"/>
              <a:t>(</a:t>
            </a:r>
            <a:r>
              <a:rPr lang="sv-SE" i="1" dirty="0" err="1" smtClean="0"/>
              <a:t>y</a:t>
            </a:r>
            <a:r>
              <a:rPr lang="sv-SE" dirty="0" err="1" smtClean="0"/>
              <a:t>|</a:t>
            </a:r>
            <a:r>
              <a:rPr lang="sv-SE" i="1" dirty="0" err="1" smtClean="0"/>
              <a:t>x</a:t>
            </a:r>
            <a:r>
              <a:rPr lang="sv-SE" dirty="0" smtClean="0"/>
              <a:t>) = 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Y</a:t>
            </a:r>
            <a:r>
              <a:rPr lang="sv-SE" baseline="-25000" dirty="0" smtClean="0"/>
              <a:t> 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6228184"/>
            <a:ext cx="6172200" cy="1944216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sv-SE" sz="3200" dirty="0" smtClean="0"/>
              <a:t>Om </a:t>
            </a:r>
            <a:r>
              <a:rPr lang="sv-SE" sz="3200" i="1" dirty="0" smtClean="0"/>
              <a:t>X</a:t>
            </a:r>
            <a:r>
              <a:rPr lang="sv-SE" sz="3200" dirty="0" smtClean="0"/>
              <a:t> och </a:t>
            </a:r>
            <a:r>
              <a:rPr lang="sv-SE" sz="3200" i="1" dirty="0" smtClean="0"/>
              <a:t>Y</a:t>
            </a:r>
            <a:r>
              <a:rPr lang="sv-SE" sz="3200" dirty="0" smtClean="0"/>
              <a:t> är oberoende så inses att följande gäller: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sz="3200" i="1" dirty="0" err="1" smtClean="0"/>
              <a:t>f</a:t>
            </a:r>
            <a:r>
              <a:rPr lang="sv-SE" sz="3200" i="1" baseline="-25000" dirty="0" err="1" smtClean="0"/>
              <a:t>XY</a:t>
            </a:r>
            <a:r>
              <a:rPr lang="sv-SE" sz="3200" dirty="0" smtClean="0"/>
              <a:t>(</a:t>
            </a:r>
            <a:r>
              <a:rPr lang="sv-SE" sz="3200" i="1" dirty="0" err="1" smtClean="0"/>
              <a:t>x,y</a:t>
            </a:r>
            <a:r>
              <a:rPr lang="sv-SE" sz="3200" dirty="0" smtClean="0"/>
              <a:t>) = </a:t>
            </a:r>
            <a:r>
              <a:rPr lang="sv-SE" sz="3200" i="1" dirty="0" err="1" smtClean="0"/>
              <a:t>f</a:t>
            </a:r>
            <a:r>
              <a:rPr lang="sv-SE" sz="3200" i="1" baseline="-25000" dirty="0" err="1" smtClean="0"/>
              <a:t>X</a:t>
            </a:r>
            <a:r>
              <a:rPr lang="sv-SE" sz="3200" dirty="0" smtClean="0"/>
              <a:t>(</a:t>
            </a:r>
            <a:r>
              <a:rPr lang="sv-SE" sz="3200" i="1" dirty="0" smtClean="0"/>
              <a:t>x</a:t>
            </a:r>
            <a:r>
              <a:rPr lang="sv-SE" sz="3200" dirty="0" smtClean="0"/>
              <a:t>)</a:t>
            </a:r>
            <a:r>
              <a:rPr lang="sv-SE" sz="3200" dirty="0" err="1" smtClean="0"/>
              <a:t>∙</a:t>
            </a:r>
            <a:r>
              <a:rPr lang="sv-SE" sz="3200" i="1" dirty="0" err="1" smtClean="0"/>
              <a:t>f</a:t>
            </a:r>
            <a:r>
              <a:rPr lang="sv-SE" sz="3200" i="1" baseline="-25000" dirty="0" err="1" smtClean="0"/>
              <a:t>Y</a:t>
            </a:r>
            <a:r>
              <a:rPr lang="sv-SE" sz="3200" dirty="0" smtClean="0"/>
              <a:t>(</a:t>
            </a:r>
            <a:r>
              <a:rPr lang="sv-SE" sz="3200" i="1" dirty="0" smtClean="0"/>
              <a:t>y</a:t>
            </a:r>
            <a:r>
              <a:rPr lang="sv-SE" sz="3200" dirty="0" smtClean="0"/>
              <a:t>)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Betingade väntevärden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När man har den betingade </a:t>
            </a:r>
            <a:r>
              <a:rPr lang="sv-SE" dirty="0" err="1" smtClean="0"/>
              <a:t>för-delningen</a:t>
            </a:r>
            <a:r>
              <a:rPr lang="sv-SE" dirty="0" smtClean="0"/>
              <a:t> så kan vi ta fram det betingade väntevärdet och den betingade variansen.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dirty="0" smtClean="0"/>
              <a:t>Betrakta 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baseline="-25000" dirty="0" err="1" smtClean="0"/>
              <a:t>|</a:t>
            </a:r>
            <a:r>
              <a:rPr lang="sv-SE" i="1" baseline="-25000" dirty="0" err="1" smtClean="0"/>
              <a:t>Y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|</a:t>
            </a:r>
            <a:r>
              <a:rPr lang="sv-SE" i="1" dirty="0" err="1" smtClean="0"/>
              <a:t>y</a:t>
            </a:r>
            <a:r>
              <a:rPr lang="sv-SE" dirty="0" smtClean="0"/>
              <a:t>) resp. 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Y</a:t>
            </a:r>
            <a:r>
              <a:rPr lang="sv-SE" baseline="-25000" dirty="0" err="1" smtClean="0"/>
              <a:t>|</a:t>
            </a:r>
            <a:r>
              <a:rPr lang="sv-SE" i="1" baseline="-25000" dirty="0" err="1" smtClean="0"/>
              <a:t>X</a:t>
            </a:r>
            <a:r>
              <a:rPr lang="sv-SE" dirty="0" smtClean="0"/>
              <a:t>(</a:t>
            </a:r>
            <a:r>
              <a:rPr lang="sv-SE" i="1" dirty="0" err="1" smtClean="0"/>
              <a:t>y</a:t>
            </a:r>
            <a:r>
              <a:rPr lang="sv-SE" dirty="0" err="1" smtClean="0"/>
              <a:t>|</a:t>
            </a:r>
            <a:r>
              <a:rPr lang="sv-SE" i="1" dirty="0" err="1" smtClean="0"/>
              <a:t>x</a:t>
            </a:r>
            <a:r>
              <a:rPr lang="sv-SE" dirty="0" smtClean="0"/>
              <a:t>) som en vanlig frekvens- alt. </a:t>
            </a:r>
            <a:r>
              <a:rPr lang="sv-SE" dirty="0" err="1" smtClean="0"/>
              <a:t>tät-hetsfunktion</a:t>
            </a:r>
            <a:r>
              <a:rPr lang="sv-SE" dirty="0" smtClean="0"/>
              <a:t> och räkna på som ”vanligt”.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rgbClr val="C00000"/>
                </a:solidFill>
              </a:rPr>
              <a:t>Obs! Kontrollera att du har koll på det betingade utfallsrummet!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2,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Vi hade </a:t>
            </a:r>
            <a:r>
              <a:rPr lang="sv-SE" sz="2800" i="1" dirty="0" err="1" smtClean="0"/>
              <a:t>f</a:t>
            </a:r>
            <a:r>
              <a:rPr lang="sv-SE" sz="2800" i="1" baseline="-25000" dirty="0" err="1" smtClean="0"/>
              <a:t>X</a:t>
            </a:r>
            <a:r>
              <a:rPr lang="sv-SE" sz="2800" baseline="-25000" dirty="0" err="1" smtClean="0"/>
              <a:t>|</a:t>
            </a:r>
            <a:r>
              <a:rPr lang="sv-SE" sz="2800" i="1" baseline="-25000" dirty="0" err="1" smtClean="0"/>
              <a:t>Y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|3) = 1/2 för </a:t>
            </a:r>
            <a:r>
              <a:rPr lang="sv-SE" sz="2800" i="1" dirty="0" smtClean="0"/>
              <a:t>x</a:t>
            </a:r>
            <a:r>
              <a:rPr lang="sv-SE" sz="2800" dirty="0" smtClean="0"/>
              <a:t> </a:t>
            </a:r>
            <a:r>
              <a:rPr lang="el-GR" sz="2800" dirty="0" smtClean="0">
                <a:latin typeface="Cambria Math"/>
                <a:ea typeface="Cambria Math"/>
              </a:rPr>
              <a:t>∈</a:t>
            </a:r>
            <a:r>
              <a:rPr lang="sv-SE" sz="2800" dirty="0" smtClean="0"/>
              <a:t> {3,4}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|</a:t>
            </a:r>
            <a:r>
              <a:rPr lang="sv-SE" sz="2800" i="1" dirty="0" smtClean="0"/>
              <a:t>Y</a:t>
            </a:r>
            <a:r>
              <a:rPr lang="sv-SE" sz="2800" dirty="0" smtClean="0"/>
              <a:t>=3) = ½·3 + ½·4 = 3,5</a:t>
            </a:r>
          </a:p>
          <a:p>
            <a:pPr marL="355600" indent="-355600"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|</a:t>
            </a:r>
            <a:r>
              <a:rPr lang="sv-SE" sz="2800" i="1" dirty="0" smtClean="0"/>
              <a:t>Y</a:t>
            </a:r>
            <a:r>
              <a:rPr lang="sv-SE" sz="2800" dirty="0" smtClean="0"/>
              <a:t>=3) = ½·3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+ ½·4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12,5</a:t>
            </a:r>
          </a:p>
          <a:p>
            <a:pPr marL="355600" indent="-355600"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|</a:t>
            </a:r>
            <a:r>
              <a:rPr lang="sv-SE" sz="2800" i="1" dirty="0" smtClean="0"/>
              <a:t>Y</a:t>
            </a:r>
            <a:r>
              <a:rPr lang="sv-SE" sz="2800" dirty="0" smtClean="0"/>
              <a:t>=3) =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|</a:t>
            </a:r>
            <a:r>
              <a:rPr lang="sv-SE" sz="2800" i="1" dirty="0" smtClean="0"/>
              <a:t>Y</a:t>
            </a:r>
            <a:r>
              <a:rPr lang="sv-SE" sz="2800" dirty="0" smtClean="0"/>
              <a:t>=3) –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|</a:t>
            </a:r>
            <a:r>
              <a:rPr lang="sv-SE" sz="2800" i="1" dirty="0" smtClean="0"/>
              <a:t>Y</a:t>
            </a:r>
            <a:r>
              <a:rPr lang="sv-SE" sz="2800" dirty="0" smtClean="0"/>
              <a:t>=3)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</a:t>
            </a:r>
          </a:p>
          <a:p>
            <a:pPr marL="355600" indent="-355600">
              <a:buNone/>
            </a:pPr>
            <a:r>
              <a:rPr lang="sv-SE" sz="2800" dirty="0" smtClean="0"/>
              <a:t>			= 12,5 – 12,25 = 0,25</a:t>
            </a:r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052736" y="3131840"/>
          <a:ext cx="4674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x  \ y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0" dirty="0" smtClean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sv-SE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räkneregel till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är s.v. och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 och </a:t>
            </a:r>
            <a:r>
              <a:rPr lang="sv-SE" sz="2800" i="1" dirty="0" smtClean="0"/>
              <a:t>c</a:t>
            </a:r>
            <a:r>
              <a:rPr lang="sv-SE" sz="2800" dirty="0" smtClean="0"/>
              <a:t> är konstanter.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i="1" dirty="0" smtClean="0"/>
              <a:t>	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aX</a:t>
            </a:r>
            <a:r>
              <a:rPr lang="sv-SE" sz="2800" dirty="0" smtClean="0"/>
              <a:t> + </a:t>
            </a:r>
            <a:r>
              <a:rPr lang="sv-SE" sz="2800" i="1" dirty="0" err="1" smtClean="0"/>
              <a:t>bY</a:t>
            </a:r>
            <a:r>
              <a:rPr lang="sv-SE" sz="2800" dirty="0" smtClean="0"/>
              <a:t> + </a:t>
            </a:r>
            <a:r>
              <a:rPr lang="sv-SE" sz="2800" i="1" dirty="0" smtClean="0"/>
              <a:t>c</a:t>
            </a:r>
            <a:r>
              <a:rPr lang="sv-SE" sz="2800" dirty="0" smtClean="0"/>
              <a:t>) </a:t>
            </a:r>
            <a:r>
              <a:rPr lang="sv-SE" sz="2800" dirty="0" smtClean="0"/>
              <a:t>= </a:t>
            </a:r>
            <a:r>
              <a:rPr lang="sv-SE" sz="2800" i="1" dirty="0" err="1" smtClean="0"/>
              <a:t>aE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+ </a:t>
            </a:r>
            <a:r>
              <a:rPr lang="sv-SE" sz="2800" i="1" dirty="0" err="1" smtClean="0"/>
              <a:t>bE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 + </a:t>
            </a:r>
            <a:r>
              <a:rPr lang="sv-SE" sz="2800" i="1" dirty="0" smtClean="0"/>
              <a:t>c</a:t>
            </a:r>
            <a:r>
              <a:rPr lang="sv-SE" sz="2800" dirty="0" smtClean="0"/>
              <a:t>	</a:t>
            </a:r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i="1" dirty="0" smtClean="0"/>
              <a:t>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err="1" smtClean="0"/>
              <a:t>aX</a:t>
            </a:r>
            <a:r>
              <a:rPr lang="sv-SE" sz="2800" dirty="0" smtClean="0"/>
              <a:t> + </a:t>
            </a:r>
            <a:r>
              <a:rPr lang="sv-SE" sz="2800" i="1" dirty="0" err="1" smtClean="0"/>
              <a:t>bY</a:t>
            </a:r>
            <a:r>
              <a:rPr lang="sv-SE" sz="2800" dirty="0" smtClean="0"/>
              <a:t> + </a:t>
            </a:r>
            <a:r>
              <a:rPr lang="sv-SE" sz="2800" i="1" dirty="0" smtClean="0"/>
              <a:t>c</a:t>
            </a:r>
            <a:r>
              <a:rPr lang="sv-SE" sz="2800" dirty="0" smtClean="0"/>
              <a:t>) = </a:t>
            </a:r>
            <a:r>
              <a:rPr lang="sv-SE" sz="2800" i="1" dirty="0" smtClean="0"/>
              <a:t>a</a:t>
            </a:r>
            <a:r>
              <a:rPr lang="sv-SE" sz="2800" baseline="30000" dirty="0" smtClean="0"/>
              <a:t>2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+ </a:t>
            </a:r>
            <a:r>
              <a:rPr lang="sv-SE" sz="2800" i="1" dirty="0" smtClean="0"/>
              <a:t>b</a:t>
            </a:r>
            <a:r>
              <a:rPr lang="sv-SE" sz="2800" baseline="30000" dirty="0" smtClean="0"/>
              <a:t>2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</a:t>
            </a:r>
          </a:p>
          <a:p>
            <a:pPr marL="355600" indent="-355600">
              <a:buNone/>
            </a:pPr>
            <a:r>
              <a:rPr lang="sv-SE" sz="2800" dirty="0" smtClean="0"/>
              <a:t>				+ 2</a:t>
            </a:r>
            <a:r>
              <a:rPr lang="sv-SE" sz="2800" i="1" dirty="0" smtClean="0"/>
              <a:t>abCov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,</a:t>
            </a:r>
            <a:r>
              <a:rPr lang="sv-SE" sz="2800" i="1" dirty="0" smtClean="0"/>
              <a:t>Y</a:t>
            </a:r>
            <a:r>
              <a:rPr lang="sv-SE" sz="2800" dirty="0" smtClean="0"/>
              <a:t>)</a:t>
            </a:r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dirty="0" smtClean="0"/>
              <a:t>Om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är oberoende gäller</a:t>
            </a:r>
            <a:endParaRPr lang="sv-SE" sz="2800" dirty="0" smtClean="0"/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i="1" dirty="0" smtClean="0"/>
              <a:t>	V</a:t>
            </a:r>
            <a:r>
              <a:rPr lang="sv-SE" sz="2800" dirty="0" smtClean="0"/>
              <a:t>(</a:t>
            </a:r>
            <a:r>
              <a:rPr lang="sv-SE" sz="2800" i="1" dirty="0" err="1" smtClean="0"/>
              <a:t>aX</a:t>
            </a:r>
            <a:r>
              <a:rPr lang="sv-SE" sz="2800" dirty="0" smtClean="0"/>
              <a:t> + </a:t>
            </a:r>
            <a:r>
              <a:rPr lang="sv-SE" sz="2800" i="1" dirty="0" err="1" smtClean="0"/>
              <a:t>bY</a:t>
            </a:r>
            <a:r>
              <a:rPr lang="sv-SE" sz="2800" dirty="0" smtClean="0"/>
              <a:t> + </a:t>
            </a:r>
            <a:r>
              <a:rPr lang="sv-SE" sz="2800" i="1" dirty="0" smtClean="0"/>
              <a:t>c</a:t>
            </a:r>
            <a:r>
              <a:rPr lang="sv-SE" sz="2800" dirty="0" smtClean="0"/>
              <a:t>) </a:t>
            </a:r>
            <a:r>
              <a:rPr lang="sv-SE" sz="2800" dirty="0" smtClean="0"/>
              <a:t>= </a:t>
            </a:r>
            <a:r>
              <a:rPr lang="sv-SE" sz="2800" i="1" dirty="0" smtClean="0"/>
              <a:t>a</a:t>
            </a:r>
            <a:r>
              <a:rPr lang="sv-SE" sz="2800" baseline="30000" dirty="0" smtClean="0"/>
              <a:t>2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+ </a:t>
            </a:r>
            <a:r>
              <a:rPr lang="sv-SE" sz="2800" i="1" dirty="0" smtClean="0"/>
              <a:t>b</a:t>
            </a:r>
            <a:r>
              <a:rPr lang="sv-SE" sz="2800" baseline="30000" dirty="0" smtClean="0"/>
              <a:t>2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</a:t>
            </a:r>
            <a:endParaRPr lang="sv-SE" sz="2800" dirty="0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Mäta samband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I praktiken kan man observera att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tycks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samvariera</a:t>
            </a:r>
            <a:r>
              <a:rPr lang="sv-SE" sz="2800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När X ökar så ökar även Y och när Y minskar så minskar även X.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Ibland kan det vara omvänt, dvs. att när den ena ökar så minskar den andra.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980728" y="57892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5445224" y="8021488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x</a:t>
            </a:r>
          </a:p>
        </p:txBody>
      </p:sp>
      <p:sp>
        <p:nvSpPr>
          <p:cNvPr id="6" name="Rektangel 5"/>
          <p:cNvSpPr/>
          <p:nvPr/>
        </p:nvSpPr>
        <p:spPr>
          <a:xfrm>
            <a:off x="1196752" y="550120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y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Kovarians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Ett mått för beskriva hur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samvarierar. Betrakta en ny s.v.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C</a:t>
            </a:r>
            <a:r>
              <a:rPr lang="sv-SE" dirty="0" smtClean="0"/>
              <a:t> = (</a:t>
            </a:r>
            <a:r>
              <a:rPr lang="sv-SE" i="1" dirty="0" smtClean="0"/>
              <a:t>X</a:t>
            </a:r>
            <a:r>
              <a:rPr lang="sv-SE" dirty="0" smtClean="0"/>
              <a:t> –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sv-SE" dirty="0" smtClean="0"/>
              <a:t>)·(</a:t>
            </a:r>
            <a:r>
              <a:rPr lang="sv-SE" i="1" dirty="0" smtClean="0"/>
              <a:t>Y</a:t>
            </a:r>
            <a:r>
              <a:rPr lang="sv-SE" dirty="0" smtClean="0"/>
              <a:t> – 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/>
              <a:t>där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el-GR" dirty="0" smtClean="0"/>
              <a:t> μ</a:t>
            </a:r>
            <a:r>
              <a:rPr lang="sv-SE" i="1" baseline="-25000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	och	</a:t>
            </a:r>
            <a:r>
              <a:rPr lang="el-GR" dirty="0" smtClean="0"/>
              <a:t> μ</a:t>
            </a:r>
            <a:r>
              <a:rPr lang="sv-SE" i="1" baseline="-25000" dirty="0" smtClean="0"/>
              <a:t>Y</a:t>
            </a:r>
            <a:r>
              <a:rPr lang="sv-SE" dirty="0" smtClean="0"/>
              <a:t> 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Se resonemanget i avsnitt 6.7 sid 28 i Nyquist. Vad kan vi förvänta oss för beteende hos C för olika avstånd mellan X och Y och deras resp. väntevärden?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Kovarians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definierar </a:t>
            </a:r>
            <a:r>
              <a:rPr lang="sv-SE" dirty="0" err="1" smtClean="0"/>
              <a:t>kovariansen</a:t>
            </a:r>
            <a:r>
              <a:rPr lang="sv-SE" dirty="0" smtClean="0"/>
              <a:t> mellan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som väntevärdet av </a:t>
            </a:r>
            <a:r>
              <a:rPr lang="sv-SE" i="1" dirty="0" smtClean="0"/>
              <a:t>C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i="1" dirty="0" err="1" smtClean="0"/>
              <a:t>Cov</a:t>
            </a:r>
            <a:r>
              <a:rPr lang="sv-SE" dirty="0" smtClean="0"/>
              <a:t>(</a:t>
            </a:r>
            <a:r>
              <a:rPr lang="sv-SE" i="1" dirty="0" smtClean="0"/>
              <a:t>X,Y</a:t>
            </a:r>
            <a:r>
              <a:rPr lang="sv-SE" dirty="0" smtClean="0"/>
              <a:t>) 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dirty="0" smtClean="0"/>
              <a:t>) =</a:t>
            </a:r>
          </a:p>
          <a:p>
            <a:pPr marL="355600" indent="-355600">
              <a:buNone/>
            </a:pPr>
            <a:r>
              <a:rPr lang="sv-SE" dirty="0" smtClean="0"/>
              <a:t> 	= </a:t>
            </a:r>
            <a:r>
              <a:rPr lang="sv-SE" i="1" dirty="0" smtClean="0"/>
              <a:t>E</a:t>
            </a:r>
            <a:r>
              <a:rPr lang="sv-SE" dirty="0" smtClean="0"/>
              <a:t>[(</a:t>
            </a:r>
            <a:r>
              <a:rPr lang="sv-SE" i="1" dirty="0" smtClean="0"/>
              <a:t>X</a:t>
            </a:r>
            <a:r>
              <a:rPr lang="sv-SE" dirty="0" smtClean="0"/>
              <a:t> –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sv-SE" dirty="0" smtClean="0"/>
              <a:t>)·(</a:t>
            </a:r>
            <a:r>
              <a:rPr lang="sv-SE" i="1" dirty="0" smtClean="0"/>
              <a:t>Y</a:t>
            </a:r>
            <a:r>
              <a:rPr lang="sv-SE" dirty="0" smtClean="0"/>
              <a:t> – 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sv-SE" dirty="0" smtClean="0"/>
              <a:t>)] =</a:t>
            </a:r>
          </a:p>
          <a:p>
            <a:pPr marL="355600" indent="-355600">
              <a:buNone/>
            </a:pPr>
            <a:r>
              <a:rPr lang="sv-SE" dirty="0" smtClean="0"/>
              <a:t>	= </a:t>
            </a:r>
            <a:r>
              <a:rPr lang="sv-SE" i="1" dirty="0" smtClean="0"/>
              <a:t>E</a:t>
            </a:r>
            <a:r>
              <a:rPr lang="sv-SE" dirty="0" smtClean="0"/>
              <a:t>[(</a:t>
            </a:r>
            <a:r>
              <a:rPr lang="sv-SE" i="1" dirty="0" smtClean="0"/>
              <a:t>XY</a:t>
            </a:r>
            <a:r>
              <a:rPr lang="sv-SE" dirty="0" smtClean="0"/>
              <a:t> –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sv-SE" i="1" dirty="0" smtClean="0"/>
              <a:t>Y </a:t>
            </a:r>
            <a:r>
              <a:rPr lang="sv-SE" dirty="0" smtClean="0"/>
              <a:t>– 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sv-SE" i="1" dirty="0" smtClean="0"/>
              <a:t>X</a:t>
            </a:r>
            <a:r>
              <a:rPr lang="sv-SE" dirty="0" smtClean="0"/>
              <a:t> +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sv-SE" dirty="0" smtClean="0"/>
              <a:t>]</a:t>
            </a:r>
          </a:p>
          <a:p>
            <a:pPr marL="355600" indent="-355600">
              <a:buNone/>
            </a:pPr>
            <a:r>
              <a:rPr lang="sv-SE" dirty="0" smtClean="0"/>
              <a:t>	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XY</a:t>
            </a:r>
            <a:r>
              <a:rPr lang="sv-SE" dirty="0" smtClean="0"/>
              <a:t>) –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</a:t>
            </a:r>
            <a:r>
              <a:rPr lang="sv-SE" i="1" dirty="0" smtClean="0"/>
              <a:t> </a:t>
            </a:r>
            <a:r>
              <a:rPr lang="sv-SE" dirty="0" smtClean="0"/>
              <a:t>– 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+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endParaRPr lang="sv-SE" i="1" dirty="0" smtClean="0"/>
          </a:p>
          <a:p>
            <a:pPr marL="355600" indent="-355600">
              <a:buNone/>
            </a:pPr>
            <a:r>
              <a:rPr lang="sv-SE" dirty="0" smtClean="0"/>
              <a:t>	=</a:t>
            </a:r>
            <a:r>
              <a:rPr lang="sv-SE" i="1" dirty="0" smtClean="0"/>
              <a:t> E</a:t>
            </a:r>
            <a:r>
              <a:rPr lang="sv-SE" dirty="0" smtClean="0"/>
              <a:t>(</a:t>
            </a:r>
            <a:r>
              <a:rPr lang="sv-SE" i="1" dirty="0" smtClean="0"/>
              <a:t>XY</a:t>
            </a:r>
            <a:r>
              <a:rPr lang="sv-SE" dirty="0" smtClean="0"/>
              <a:t>) –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sv-SE" i="1" dirty="0" smtClean="0"/>
              <a:t> </a:t>
            </a:r>
            <a:r>
              <a:rPr lang="sv-SE" dirty="0" smtClean="0"/>
              <a:t>– 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sv-SE" dirty="0" smtClean="0"/>
              <a:t> +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endParaRPr lang="sv-SE" dirty="0" smtClean="0"/>
          </a:p>
          <a:p>
            <a:pPr marL="355600" indent="-355600">
              <a:buNone/>
            </a:pPr>
            <a:r>
              <a:rPr lang="sv-SE" dirty="0" smtClean="0"/>
              <a:t>	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XY</a:t>
            </a:r>
            <a:r>
              <a:rPr lang="sv-SE" dirty="0" smtClean="0"/>
              <a:t>) –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sv-SE" i="1" dirty="0" smtClean="0"/>
              <a:t>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där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el-GR" dirty="0" smtClean="0"/>
              <a:t> μ</a:t>
            </a:r>
            <a:r>
              <a:rPr lang="sv-SE" i="1" baseline="-25000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	och	</a:t>
            </a:r>
            <a:r>
              <a:rPr lang="el-GR" dirty="0" smtClean="0"/>
              <a:t> μ</a:t>
            </a:r>
            <a:r>
              <a:rPr lang="sv-SE" i="1" baseline="-25000" dirty="0" smtClean="0"/>
              <a:t>Y</a:t>
            </a:r>
            <a:r>
              <a:rPr lang="sv-SE" dirty="0" smtClean="0"/>
              <a:t> 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Kovarians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Väntevärdet av produkten </a:t>
            </a:r>
            <a:r>
              <a:rPr lang="sv-SE" i="1" dirty="0" smtClean="0"/>
              <a:t>XY</a:t>
            </a:r>
            <a:r>
              <a:rPr lang="sv-SE" dirty="0" smtClean="0"/>
              <a:t> måste räknas fram:</a:t>
            </a:r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</p:txBody>
      </p:sp>
      <p:graphicFrame>
        <p:nvGraphicFramePr>
          <p:cNvPr id="274434" name="Object 2"/>
          <p:cNvGraphicFramePr>
            <a:graphicFrameLocks noChangeAspect="1"/>
          </p:cNvGraphicFramePr>
          <p:nvPr/>
        </p:nvGraphicFramePr>
        <p:xfrm>
          <a:off x="959966" y="3805361"/>
          <a:ext cx="4413250" cy="982663"/>
        </p:xfrm>
        <a:graphic>
          <a:graphicData uri="http://schemas.openxmlformats.org/presentationml/2006/ole">
            <p:oleObj spid="_x0000_s274434" name="Ekvation" r:id="rId3" imgW="1676160" imgH="368280" progId="Equation.3">
              <p:embed/>
            </p:oleObj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 2,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038428" cy="6254823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XY</a:t>
            </a:r>
            <a:r>
              <a:rPr lang="sv-SE" sz="2800" dirty="0" smtClean="0"/>
              <a:t>) = (1·1 + 2·1 + 2·2 + 3·1 + 3·2 + 3·3  + 4·1 + 4·2 + 4·3 + 4·4)·0,1 = 6,5</a:t>
            </a:r>
          </a:p>
          <a:p>
            <a:pPr marL="355600" indent="-355600">
              <a:buNone/>
            </a:pPr>
            <a:endParaRPr lang="sv-SE" sz="1200" i="1" dirty="0" smtClean="0"/>
          </a:p>
          <a:p>
            <a:pPr marL="355600" indent="-355600">
              <a:buNone/>
            </a:pP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1·0,1 + 2·0,2 + 3·0,3 + 4·0,4 = 3</a:t>
            </a:r>
          </a:p>
          <a:p>
            <a:pPr marL="355600" indent="-355600">
              <a:buNone/>
            </a:pP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 = 1·0,4 + 2·0,3 + 3·0,2 + 4·0,1 = 2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sz="2800" i="1" dirty="0" err="1" smtClean="0"/>
              <a:t>Cov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,</a:t>
            </a:r>
            <a:r>
              <a:rPr lang="sv-SE" sz="2800" i="1" dirty="0" smtClean="0"/>
              <a:t>Y</a:t>
            </a:r>
            <a:r>
              <a:rPr lang="sv-SE" sz="2800" dirty="0" smtClean="0"/>
              <a:t>) = 6,5 – 3·2 = 0,5</a:t>
            </a:r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052736" y="1979712"/>
          <a:ext cx="4674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x  \ y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4293096" y="7668344"/>
            <a:ext cx="2088232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← Positivt tal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400" b="1" i="1" dirty="0" smtClean="0">
                <a:solidFill>
                  <a:srgbClr val="C00000"/>
                </a:solidFill>
              </a:rPr>
              <a:t>Tolka!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smtClean="0">
                <a:solidFill>
                  <a:schemeClr val="accent5">
                    <a:lumMod val="75000"/>
                  </a:schemeClr>
                </a:solidFill>
              </a:rPr>
              <a:t>F9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forts. Kap 6 + 7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lvl="1" indent="-355600">
              <a:spcBef>
                <a:spcPts val="2400"/>
              </a:spcBef>
              <a:buFont typeface="Arial" pitchFamily="34" charset="0"/>
              <a:buChar char="•"/>
            </a:pPr>
            <a:r>
              <a:rPr lang="sv-SE" sz="3200" i="1" dirty="0" smtClean="0"/>
              <a:t>Lite repetition + lite utveckling av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err="1" smtClean="0"/>
              <a:t>Kovarianser</a:t>
            </a:r>
            <a:r>
              <a:rPr lang="sv-SE" i="1" dirty="0" smtClean="0"/>
              <a:t> och linjära samband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Sedan …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Korrelation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Och sedan …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Några viktiga familjer av </a:t>
            </a:r>
            <a:r>
              <a:rPr lang="sv-SE" i="1" u="sng" dirty="0" smtClean="0"/>
              <a:t>diskreta</a:t>
            </a:r>
            <a:r>
              <a:rPr lang="sv-SE" i="1" dirty="0" smtClean="0"/>
              <a:t> fördelningar</a:t>
            </a:r>
          </a:p>
          <a:p>
            <a:pPr marL="755650" lvl="1" indent="-355600">
              <a:spcBef>
                <a:spcPts val="1200"/>
              </a:spcBef>
            </a:pPr>
            <a:endParaRPr lang="sv-SE" i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Funktionerna för en s.v.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u="sng" dirty="0" smtClean="0"/>
              <a:t>Diskreta </a:t>
            </a:r>
            <a:r>
              <a:rPr lang="sv-SE" sz="2800" u="sng" dirty="0" err="1" smtClean="0"/>
              <a:t>sv</a:t>
            </a:r>
            <a:r>
              <a:rPr lang="sv-SE" sz="2800" dirty="0" smtClean="0"/>
              <a:t>:</a:t>
            </a:r>
          </a:p>
          <a:p>
            <a:pPr marL="355600" indent="-355600"/>
            <a:r>
              <a:rPr lang="sv-SE" sz="2800" dirty="0" smtClean="0"/>
              <a:t>Frekvensfunktionen:	</a:t>
            </a:r>
            <a:r>
              <a:rPr lang="sv-SE" sz="2800" i="1" dirty="0" smtClean="0">
                <a:ea typeface="Cambria Math"/>
              </a:rPr>
              <a:t>f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 =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(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 = </a:t>
            </a:r>
            <a:r>
              <a:rPr lang="sv-SE" sz="2800" i="1" dirty="0" smtClean="0">
                <a:ea typeface="Cambria Math"/>
              </a:rPr>
              <a:t>x</a:t>
            </a:r>
            <a:r>
              <a:rPr lang="sv-SE" sz="2800" dirty="0" smtClean="0">
                <a:ea typeface="Cambria Math"/>
              </a:rPr>
              <a:t>)</a:t>
            </a:r>
          </a:p>
          <a:p>
            <a:pPr marL="355600" indent="-355600"/>
            <a:r>
              <a:rPr lang="sv-SE" sz="2800" dirty="0" smtClean="0">
                <a:ea typeface="Cambria Math"/>
              </a:rPr>
              <a:t>Fördelningsfunktion:</a:t>
            </a:r>
            <a:r>
              <a:rPr lang="sv-SE" sz="2800" i="1" dirty="0" smtClean="0"/>
              <a:t>	F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P(</a:t>
            </a:r>
            <a:r>
              <a:rPr lang="sv-SE" sz="2800" i="1" dirty="0" smtClean="0"/>
              <a:t>X</a:t>
            </a:r>
            <a:r>
              <a:rPr lang="sv-SE" sz="2800" dirty="0" smtClean="0"/>
              <a:t> ≤ </a:t>
            </a:r>
            <a:r>
              <a:rPr lang="sv-SE" sz="2800" i="1" dirty="0" smtClean="0"/>
              <a:t>x</a:t>
            </a:r>
            <a:r>
              <a:rPr lang="sv-SE" sz="2800" dirty="0" smtClean="0"/>
              <a:t>)</a:t>
            </a:r>
          </a:p>
          <a:p>
            <a:pPr marL="755650" lvl="1" indent="-355600"/>
            <a:r>
              <a:rPr lang="sv-SE" sz="2400" i="1" dirty="0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Båda ger sannolikheter</a:t>
            </a:r>
          </a:p>
          <a:p>
            <a:pPr marL="0" lvl="1" indent="0">
              <a:buNone/>
            </a:pPr>
            <a:endParaRPr lang="sv-SE" dirty="0" smtClean="0">
              <a:ea typeface="Cambria Math"/>
            </a:endParaRPr>
          </a:p>
          <a:p>
            <a:pPr marL="0" lvl="1" indent="0">
              <a:buNone/>
            </a:pPr>
            <a:endParaRPr lang="sv-SE" dirty="0" smtClean="0">
              <a:ea typeface="Cambria Math"/>
            </a:endParaRP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u="sng" dirty="0" smtClean="0">
                <a:ea typeface="Cambria Math"/>
              </a:rPr>
              <a:t>Kontinuerliga </a:t>
            </a:r>
            <a:r>
              <a:rPr lang="sv-SE" sz="2800" u="sng" dirty="0" err="1" smtClean="0">
                <a:ea typeface="Cambria Math"/>
              </a:rPr>
              <a:t>sv</a:t>
            </a:r>
            <a:r>
              <a:rPr lang="sv-SE" sz="2800" dirty="0" smtClean="0">
                <a:ea typeface="Cambria Math"/>
              </a:rPr>
              <a:t>:</a:t>
            </a:r>
          </a:p>
          <a:p>
            <a:pPr marL="355600" indent="-355600"/>
            <a:r>
              <a:rPr lang="sv-SE" sz="2800" dirty="0" smtClean="0">
                <a:ea typeface="Cambria Math"/>
              </a:rPr>
              <a:t>Täthetsfunktionen:</a:t>
            </a:r>
            <a:r>
              <a:rPr lang="sv-SE" sz="2800" dirty="0" smtClean="0"/>
              <a:t>	</a:t>
            </a:r>
            <a:r>
              <a:rPr lang="sv-SE" sz="2800" i="1" dirty="0" smtClean="0"/>
              <a:t>f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”täthet”</a:t>
            </a:r>
          </a:p>
          <a:p>
            <a:pPr marL="755650" lvl="1" indent="-355600"/>
            <a:r>
              <a:rPr lang="sv-SE" sz="2400" i="1" u="sng" dirty="0" smtClean="0">
                <a:solidFill>
                  <a:schemeClr val="accent5">
                    <a:lumMod val="50000"/>
                  </a:schemeClr>
                </a:solidFill>
              </a:rPr>
              <a:t>Inte</a:t>
            </a:r>
            <a:r>
              <a:rPr lang="sv-SE" sz="2400" i="1" dirty="0" smtClean="0">
                <a:solidFill>
                  <a:schemeClr val="accent5">
                    <a:lumMod val="50000"/>
                  </a:schemeClr>
                </a:solidFill>
              </a:rPr>
              <a:t> en sannolikhet</a:t>
            </a:r>
          </a:p>
          <a:p>
            <a:pPr marL="355600" indent="-355600"/>
            <a:r>
              <a:rPr lang="sv-SE" sz="2800" dirty="0" smtClean="0"/>
              <a:t>Fördelningsfunktion:	</a:t>
            </a:r>
            <a:r>
              <a:rPr lang="sv-SE" sz="2800" i="1" dirty="0" smtClean="0"/>
              <a:t>F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P(</a:t>
            </a:r>
            <a:r>
              <a:rPr lang="sv-SE" sz="2800" i="1" dirty="0" smtClean="0"/>
              <a:t>X</a:t>
            </a:r>
            <a:r>
              <a:rPr lang="sv-SE" sz="2800" dirty="0" smtClean="0"/>
              <a:t> ≤ </a:t>
            </a:r>
            <a:r>
              <a:rPr lang="sv-SE" sz="2800" i="1" dirty="0" smtClean="0"/>
              <a:t>x</a:t>
            </a:r>
            <a:r>
              <a:rPr lang="sv-SE" sz="2800" dirty="0" smtClean="0"/>
              <a:t>)</a:t>
            </a:r>
          </a:p>
          <a:p>
            <a:pPr marL="755650" lvl="1" indent="-355600"/>
            <a:r>
              <a:rPr lang="sv-SE" sz="2400" i="1" dirty="0" smtClean="0">
                <a:solidFill>
                  <a:schemeClr val="accent5">
                    <a:lumMod val="50000"/>
                  </a:schemeClr>
                </a:solidFill>
              </a:rPr>
              <a:t>En sannolikhet</a:t>
            </a:r>
          </a:p>
          <a:p>
            <a:pPr marL="0" indent="0">
              <a:buNone/>
            </a:pPr>
            <a:endParaRPr lang="sv-SE" sz="1200" dirty="0" smtClean="0"/>
          </a:p>
        </p:txBody>
      </p:sp>
      <p:graphicFrame>
        <p:nvGraphicFramePr>
          <p:cNvPr id="185346" name="Object 2"/>
          <p:cNvGraphicFramePr>
            <a:graphicFrameLocks noChangeAspect="1"/>
          </p:cNvGraphicFramePr>
          <p:nvPr/>
        </p:nvGraphicFramePr>
        <p:xfrm>
          <a:off x="4037484" y="7440240"/>
          <a:ext cx="2068512" cy="1092200"/>
        </p:xfrm>
        <a:graphic>
          <a:graphicData uri="http://schemas.openxmlformats.org/presentationml/2006/ole">
            <p:oleObj spid="_x0000_s228354" name="Ekvation" r:id="rId3" imgW="901440" imgH="469800" progId="Equation.3">
              <p:embed/>
            </p:oleObj>
          </a:graphicData>
        </a:graphic>
      </p:graphicFrame>
      <p:graphicFrame>
        <p:nvGraphicFramePr>
          <p:cNvPr id="185347" name="Object 3"/>
          <p:cNvGraphicFramePr>
            <a:graphicFrameLocks noChangeAspect="1"/>
          </p:cNvGraphicFramePr>
          <p:nvPr/>
        </p:nvGraphicFramePr>
        <p:xfrm>
          <a:off x="4068663" y="4071169"/>
          <a:ext cx="1952625" cy="1004887"/>
        </p:xfrm>
        <a:graphic>
          <a:graphicData uri="http://schemas.openxmlformats.org/presentationml/2006/ole">
            <p:oleObj spid="_x0000_s228355" name="Ekvation" r:id="rId4" imgW="8506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Kovarians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err="1" smtClean="0"/>
              <a:t>Kovariansen</a:t>
            </a:r>
            <a:r>
              <a:rPr lang="sv-SE" dirty="0" smtClean="0"/>
              <a:t> mellan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 </a:t>
            </a:r>
            <a:r>
              <a:rPr lang="sv-SE" dirty="0" smtClean="0"/>
              <a:t>definieras som väntevärdet: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b="1" i="1" dirty="0" err="1" smtClean="0">
                <a:solidFill>
                  <a:srgbClr val="C00000"/>
                </a:solidFill>
              </a:rPr>
              <a:t>Cov</a:t>
            </a:r>
            <a:r>
              <a:rPr lang="sv-SE" b="1" dirty="0" smtClean="0">
                <a:solidFill>
                  <a:srgbClr val="C00000"/>
                </a:solidFill>
              </a:rPr>
              <a:t>(</a:t>
            </a:r>
            <a:r>
              <a:rPr lang="sv-SE" b="1" i="1" dirty="0" smtClean="0">
                <a:solidFill>
                  <a:srgbClr val="C00000"/>
                </a:solidFill>
              </a:rPr>
              <a:t>X,Y</a:t>
            </a:r>
            <a:r>
              <a:rPr lang="sv-SE" b="1" dirty="0" smtClean="0">
                <a:solidFill>
                  <a:srgbClr val="C00000"/>
                </a:solidFill>
              </a:rPr>
              <a:t>)</a:t>
            </a:r>
            <a:r>
              <a:rPr lang="sv-SE" dirty="0" smtClean="0"/>
              <a:t> =</a:t>
            </a:r>
          </a:p>
          <a:p>
            <a:pPr marL="355600" indent="-355600">
              <a:buNone/>
            </a:pPr>
            <a:r>
              <a:rPr lang="sv-SE" dirty="0" smtClean="0"/>
              <a:t> 	= </a:t>
            </a:r>
            <a:r>
              <a:rPr lang="sv-SE" b="1" i="1" dirty="0" smtClean="0">
                <a:solidFill>
                  <a:srgbClr val="C00000"/>
                </a:solidFill>
              </a:rPr>
              <a:t>E</a:t>
            </a:r>
            <a:r>
              <a:rPr lang="sv-SE" b="1" dirty="0" smtClean="0">
                <a:solidFill>
                  <a:srgbClr val="C00000"/>
                </a:solidFill>
              </a:rPr>
              <a:t>[(</a:t>
            </a:r>
            <a:r>
              <a:rPr lang="sv-SE" b="1" i="1" dirty="0" smtClean="0">
                <a:solidFill>
                  <a:srgbClr val="C00000"/>
                </a:solidFill>
              </a:rPr>
              <a:t>X</a:t>
            </a:r>
            <a:r>
              <a:rPr lang="sv-SE" b="1" dirty="0" smtClean="0">
                <a:solidFill>
                  <a:srgbClr val="C00000"/>
                </a:solidFill>
              </a:rPr>
              <a:t> – </a:t>
            </a:r>
            <a:r>
              <a:rPr lang="el-GR" b="1" dirty="0" smtClean="0">
                <a:solidFill>
                  <a:srgbClr val="C00000"/>
                </a:solidFill>
              </a:rPr>
              <a:t>μ</a:t>
            </a:r>
            <a:r>
              <a:rPr lang="sv-SE" b="1" i="1" baseline="-25000" dirty="0" smtClean="0">
                <a:solidFill>
                  <a:srgbClr val="C00000"/>
                </a:solidFill>
              </a:rPr>
              <a:t>X</a:t>
            </a:r>
            <a:r>
              <a:rPr lang="sv-SE" b="1" dirty="0" smtClean="0">
                <a:solidFill>
                  <a:srgbClr val="C00000"/>
                </a:solidFill>
              </a:rPr>
              <a:t>)·(</a:t>
            </a:r>
            <a:r>
              <a:rPr lang="sv-SE" b="1" i="1" dirty="0" smtClean="0">
                <a:solidFill>
                  <a:srgbClr val="C00000"/>
                </a:solidFill>
              </a:rPr>
              <a:t>Y</a:t>
            </a:r>
            <a:r>
              <a:rPr lang="sv-SE" b="1" dirty="0" smtClean="0">
                <a:solidFill>
                  <a:srgbClr val="C00000"/>
                </a:solidFill>
              </a:rPr>
              <a:t> – </a:t>
            </a:r>
            <a:r>
              <a:rPr lang="el-GR" b="1" dirty="0" smtClean="0">
                <a:solidFill>
                  <a:srgbClr val="C00000"/>
                </a:solidFill>
              </a:rPr>
              <a:t>μ</a:t>
            </a:r>
            <a:r>
              <a:rPr lang="sv-SE" b="1" i="1" baseline="-25000" dirty="0" smtClean="0">
                <a:solidFill>
                  <a:srgbClr val="C00000"/>
                </a:solidFill>
              </a:rPr>
              <a:t>Y</a:t>
            </a:r>
            <a:r>
              <a:rPr lang="sv-SE" b="1" dirty="0" smtClean="0">
                <a:solidFill>
                  <a:srgbClr val="C00000"/>
                </a:solidFill>
              </a:rPr>
              <a:t>)]</a:t>
            </a:r>
            <a:r>
              <a:rPr lang="sv-SE" dirty="0" smtClean="0"/>
              <a:t> =</a:t>
            </a:r>
          </a:p>
          <a:p>
            <a:pPr marL="355600" indent="-355600">
              <a:buNone/>
            </a:pPr>
            <a:r>
              <a:rPr lang="sv-SE" dirty="0" smtClean="0"/>
              <a:t>	= </a:t>
            </a:r>
            <a:r>
              <a:rPr lang="sv-SE" i="1" dirty="0" smtClean="0"/>
              <a:t>E</a:t>
            </a:r>
            <a:r>
              <a:rPr lang="sv-SE" dirty="0" smtClean="0"/>
              <a:t>[(</a:t>
            </a:r>
            <a:r>
              <a:rPr lang="sv-SE" i="1" dirty="0" smtClean="0"/>
              <a:t>XY</a:t>
            </a:r>
            <a:r>
              <a:rPr lang="sv-SE" dirty="0" smtClean="0"/>
              <a:t> –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sv-SE" i="1" dirty="0" smtClean="0"/>
              <a:t>Y </a:t>
            </a:r>
            <a:r>
              <a:rPr lang="sv-SE" dirty="0" smtClean="0"/>
              <a:t>– 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sv-SE" i="1" dirty="0" smtClean="0"/>
              <a:t>X</a:t>
            </a:r>
            <a:r>
              <a:rPr lang="sv-SE" dirty="0" smtClean="0"/>
              <a:t> +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sv-SE" dirty="0" smtClean="0"/>
              <a:t>]</a:t>
            </a:r>
          </a:p>
          <a:p>
            <a:pPr marL="355600" indent="-355600">
              <a:buNone/>
            </a:pPr>
            <a:r>
              <a:rPr lang="sv-SE" dirty="0" smtClean="0"/>
              <a:t>	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XY</a:t>
            </a:r>
            <a:r>
              <a:rPr lang="sv-SE" dirty="0" smtClean="0"/>
              <a:t>) –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</a:t>
            </a:r>
            <a:r>
              <a:rPr lang="sv-SE" i="1" dirty="0" smtClean="0"/>
              <a:t> </a:t>
            </a:r>
            <a:r>
              <a:rPr lang="sv-SE" dirty="0" smtClean="0"/>
              <a:t>– 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+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endParaRPr lang="sv-SE" i="1" dirty="0" smtClean="0"/>
          </a:p>
          <a:p>
            <a:pPr marL="355600" indent="-355600">
              <a:buNone/>
            </a:pPr>
            <a:r>
              <a:rPr lang="sv-SE" dirty="0" smtClean="0"/>
              <a:t>	=</a:t>
            </a:r>
            <a:r>
              <a:rPr lang="sv-SE" i="1" dirty="0" smtClean="0"/>
              <a:t> E</a:t>
            </a:r>
            <a:r>
              <a:rPr lang="sv-SE" dirty="0" smtClean="0"/>
              <a:t>(</a:t>
            </a:r>
            <a:r>
              <a:rPr lang="sv-SE" i="1" dirty="0" smtClean="0"/>
              <a:t>XY</a:t>
            </a:r>
            <a:r>
              <a:rPr lang="sv-SE" dirty="0" smtClean="0"/>
              <a:t>) –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sv-SE" i="1" dirty="0" smtClean="0"/>
              <a:t> </a:t>
            </a:r>
            <a:r>
              <a:rPr lang="sv-SE" dirty="0" smtClean="0"/>
              <a:t>– 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sv-SE" dirty="0" smtClean="0"/>
              <a:t> +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el-GR" dirty="0" smtClean="0"/>
              <a:t>μ</a:t>
            </a:r>
            <a:r>
              <a:rPr lang="sv-SE" i="1" baseline="-25000" dirty="0" smtClean="0"/>
              <a:t>Y</a:t>
            </a:r>
            <a:endParaRPr lang="sv-SE" dirty="0" smtClean="0"/>
          </a:p>
          <a:p>
            <a:pPr marL="355600" indent="-355600">
              <a:buNone/>
            </a:pPr>
            <a:r>
              <a:rPr lang="sv-SE" dirty="0" smtClean="0"/>
              <a:t>	= </a:t>
            </a:r>
            <a:r>
              <a:rPr lang="sv-SE" b="1" dirty="0" smtClean="0">
                <a:solidFill>
                  <a:srgbClr val="C00000"/>
                </a:solidFill>
              </a:rPr>
              <a:t>E(XY) – </a:t>
            </a:r>
            <a:r>
              <a:rPr lang="el-GR" b="1" dirty="0" smtClean="0">
                <a:solidFill>
                  <a:srgbClr val="C00000"/>
                </a:solidFill>
              </a:rPr>
              <a:t>μ</a:t>
            </a:r>
            <a:r>
              <a:rPr lang="sv-SE" b="1" baseline="-25000" dirty="0" smtClean="0">
                <a:solidFill>
                  <a:srgbClr val="C00000"/>
                </a:solidFill>
              </a:rPr>
              <a:t>X</a:t>
            </a:r>
            <a:r>
              <a:rPr lang="el-GR" b="1" dirty="0" smtClean="0">
                <a:solidFill>
                  <a:srgbClr val="C00000"/>
                </a:solidFill>
              </a:rPr>
              <a:t>μ</a:t>
            </a:r>
            <a:r>
              <a:rPr lang="sv-SE" b="1" baseline="-25000" dirty="0" smtClean="0">
                <a:solidFill>
                  <a:srgbClr val="C00000"/>
                </a:solidFill>
              </a:rPr>
              <a:t>Y</a:t>
            </a:r>
            <a:r>
              <a:rPr lang="sv-SE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sv-SE" dirty="0" smtClean="0"/>
              <a:t>där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el-GR" dirty="0" smtClean="0"/>
              <a:t> μ</a:t>
            </a:r>
            <a:r>
              <a:rPr lang="sv-SE" i="1" baseline="-25000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	och	</a:t>
            </a:r>
            <a:r>
              <a:rPr lang="el-GR" dirty="0" smtClean="0"/>
              <a:t> μ</a:t>
            </a:r>
            <a:r>
              <a:rPr lang="sv-SE" i="1" baseline="-25000" dirty="0" smtClean="0"/>
              <a:t>Y</a:t>
            </a:r>
            <a:r>
              <a:rPr lang="sv-SE" dirty="0" smtClean="0"/>
              <a:t> 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Kovarians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Väntevärdet av produkten </a:t>
            </a:r>
            <a:r>
              <a:rPr lang="sv-SE" i="1" dirty="0" smtClean="0"/>
              <a:t>XY</a:t>
            </a:r>
            <a:r>
              <a:rPr lang="sv-SE" dirty="0" smtClean="0"/>
              <a:t> måste räknas fram:</a:t>
            </a:r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  <a:p>
            <a:pPr marL="355600" indent="-355600">
              <a:buNone/>
            </a:pPr>
            <a:endParaRPr lang="sv-SE" dirty="0" smtClean="0"/>
          </a:p>
        </p:txBody>
      </p:sp>
      <p:graphicFrame>
        <p:nvGraphicFramePr>
          <p:cNvPr id="274434" name="Object 2"/>
          <p:cNvGraphicFramePr>
            <a:graphicFrameLocks noChangeAspect="1"/>
          </p:cNvGraphicFramePr>
          <p:nvPr/>
        </p:nvGraphicFramePr>
        <p:xfrm>
          <a:off x="959966" y="3347864"/>
          <a:ext cx="4413250" cy="982663"/>
        </p:xfrm>
        <a:graphic>
          <a:graphicData uri="http://schemas.openxmlformats.org/presentationml/2006/ole">
            <p:oleObj spid="_x0000_s286722" name="Ekvation" r:id="rId3" imgW="1676160" imgH="368280" progId="Equation.3">
              <p:embed/>
            </p:oleObj>
          </a:graphicData>
        </a:graphic>
      </p:graphicFrame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08720" y="4499992"/>
          <a:ext cx="4674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x  \ y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="1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sv-SE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0,4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342900" y="7534200"/>
            <a:ext cx="6038428" cy="1430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sv-S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sv-SE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XY</a:t>
            </a:r>
            <a:r>
              <a:rPr kumimoji="0" lang="sv-S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 (1·1 + 2·1 + 2·2 + 3·1 + 3·2 + 3·3  + 4·1 + 4·2 + 4·3 + 4·4)·0,1 = 6,5</a:t>
            </a: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Korrelation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err="1" smtClean="0"/>
              <a:t>Kovariansen</a:t>
            </a:r>
            <a:r>
              <a:rPr lang="sv-SE" dirty="0" smtClean="0"/>
              <a:t> är ett mått på det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linjära sambandet</a:t>
            </a:r>
            <a:r>
              <a:rPr lang="sv-SE" dirty="0" smtClean="0"/>
              <a:t> mellan två s.v. säg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, hur de samvarierar.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Men värdet beror på med vilken skala man har mätt </a:t>
            </a:r>
            <a:r>
              <a:rPr lang="sv-SE" i="1" dirty="0" smtClean="0"/>
              <a:t>X</a:t>
            </a:r>
            <a:r>
              <a:rPr lang="sv-SE" dirty="0" smtClean="0"/>
              <a:t> resp. </a:t>
            </a:r>
            <a:r>
              <a:rPr lang="sv-SE" i="1" dirty="0" smtClean="0"/>
              <a:t>Y.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Om både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antar stora (</a:t>
            </a:r>
            <a:r>
              <a:rPr lang="sv-SE" dirty="0" err="1" smtClean="0"/>
              <a:t>ab-soluta</a:t>
            </a:r>
            <a:r>
              <a:rPr lang="sv-SE" dirty="0" smtClean="0"/>
              <a:t>) värden kommer </a:t>
            </a:r>
            <a:r>
              <a:rPr lang="sv-SE" dirty="0" err="1" smtClean="0"/>
              <a:t>kovarian-sen</a:t>
            </a:r>
            <a:r>
              <a:rPr lang="sv-SE" dirty="0" smtClean="0"/>
              <a:t> också vara ”stor”.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Precis som deras resp. varianser kommer att vara ”stora”.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Antag två par av s.v. (</a:t>
            </a:r>
            <a:r>
              <a:rPr lang="sv-SE" i="1" dirty="0" smtClean="0"/>
              <a:t>X</a:t>
            </a:r>
            <a:r>
              <a:rPr lang="sv-SE" dirty="0" smtClean="0"/>
              <a:t>,</a:t>
            </a:r>
            <a:r>
              <a:rPr lang="sv-SE" i="1" dirty="0" smtClean="0"/>
              <a:t>Y</a:t>
            </a:r>
            <a:r>
              <a:rPr lang="sv-SE" dirty="0" smtClean="0"/>
              <a:t>) och (</a:t>
            </a:r>
            <a:r>
              <a:rPr lang="sv-SE" i="1" dirty="0" smtClean="0"/>
              <a:t>S</a:t>
            </a:r>
            <a:r>
              <a:rPr lang="sv-SE" dirty="0" smtClean="0"/>
              <a:t>,</a:t>
            </a:r>
            <a:r>
              <a:rPr lang="sv-SE" i="1" dirty="0" smtClean="0"/>
              <a:t>T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Antag att</a:t>
            </a:r>
          </a:p>
          <a:p>
            <a:pPr marL="355600" indent="-35560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Cov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,</a:t>
            </a:r>
            <a:r>
              <a:rPr lang="sv-SE" i="1" dirty="0" smtClean="0"/>
              <a:t>Y</a:t>
            </a:r>
            <a:r>
              <a:rPr lang="sv-SE" dirty="0" smtClean="0"/>
              <a:t>) = 2 och </a:t>
            </a:r>
            <a:r>
              <a:rPr lang="sv-SE" i="1" dirty="0" err="1" smtClean="0"/>
              <a:t>Cov</a:t>
            </a:r>
            <a:r>
              <a:rPr lang="sv-SE" dirty="0" smtClean="0"/>
              <a:t>(</a:t>
            </a:r>
            <a:r>
              <a:rPr lang="sv-SE" i="1" dirty="0" smtClean="0"/>
              <a:t>S</a:t>
            </a:r>
            <a:r>
              <a:rPr lang="sv-SE" dirty="0" smtClean="0"/>
              <a:t>,</a:t>
            </a:r>
            <a:r>
              <a:rPr lang="sv-SE" i="1" dirty="0" smtClean="0"/>
              <a:t>T</a:t>
            </a:r>
            <a:r>
              <a:rPr lang="sv-SE" dirty="0" smtClean="0"/>
              <a:t>) = 10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Det är inte meningsfullt att </a:t>
            </a:r>
            <a:r>
              <a:rPr lang="sv-SE" dirty="0" err="1" smtClean="0"/>
              <a:t>jäm-föra</a:t>
            </a:r>
            <a:r>
              <a:rPr lang="sv-SE" dirty="0" smtClean="0"/>
              <a:t> dessa rakt av utan att </a:t>
            </a:r>
            <a:r>
              <a:rPr lang="sv-SE" dirty="0" err="1" smtClean="0"/>
              <a:t>samti-digt</a:t>
            </a:r>
            <a:r>
              <a:rPr lang="sv-SE" dirty="0" smtClean="0"/>
              <a:t> ta hänsyn till deras respektive varianser.</a:t>
            </a:r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Korrelation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smtClean="0"/>
              <a:t>Korrelationen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r>
              <a:rPr lang="sv-SE" dirty="0" smtClean="0"/>
              <a:t>ett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standardiserat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mått</a:t>
            </a:r>
            <a:r>
              <a:rPr lang="sv-SE" dirty="0" smtClean="0"/>
              <a:t> på det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lin-jära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sambandet </a:t>
            </a:r>
            <a:r>
              <a:rPr lang="sv-SE" dirty="0" smtClean="0"/>
              <a:t>mellan två s.v. säg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, dvs. hur de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samvarierar linjärt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Definition</a:t>
            </a:r>
            <a:r>
              <a:rPr lang="sv-SE" dirty="0" smtClean="0"/>
              <a:t>:</a:t>
            </a:r>
          </a:p>
        </p:txBody>
      </p:sp>
      <p:graphicFrame>
        <p:nvGraphicFramePr>
          <p:cNvPr id="290818" name="Object 2"/>
          <p:cNvGraphicFramePr>
            <a:graphicFrameLocks noChangeAspect="1"/>
          </p:cNvGraphicFramePr>
          <p:nvPr/>
        </p:nvGraphicFramePr>
        <p:xfrm>
          <a:off x="579438" y="5910263"/>
          <a:ext cx="5216525" cy="1185862"/>
        </p:xfrm>
        <a:graphic>
          <a:graphicData uri="http://schemas.openxmlformats.org/presentationml/2006/ole">
            <p:oleObj spid="_x0000_s290818" name="Ekvation" r:id="rId3" imgW="19810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355600" indent="-355600">
              <a:buNone/>
            </a:pPr>
            <a:r>
              <a:rPr lang="sv-SE" sz="2800" dirty="0" smtClean="0"/>
              <a:t>Antag två par av s.v. (</a:t>
            </a:r>
            <a:r>
              <a:rPr lang="sv-SE" sz="2800" i="1" dirty="0" smtClean="0"/>
              <a:t>X</a:t>
            </a:r>
            <a:r>
              <a:rPr lang="sv-SE" sz="2800" dirty="0" smtClean="0"/>
              <a:t>,</a:t>
            </a:r>
            <a:r>
              <a:rPr lang="sv-SE" sz="2800" i="1" dirty="0" smtClean="0"/>
              <a:t>Y</a:t>
            </a:r>
            <a:r>
              <a:rPr lang="sv-SE" sz="2800" dirty="0" smtClean="0"/>
              <a:t>) och (</a:t>
            </a:r>
            <a:r>
              <a:rPr lang="sv-SE" sz="2800" i="1" dirty="0" smtClean="0"/>
              <a:t>S</a:t>
            </a:r>
            <a:r>
              <a:rPr lang="sv-SE" sz="2800" dirty="0" smtClean="0"/>
              <a:t>,</a:t>
            </a:r>
            <a:r>
              <a:rPr lang="sv-SE" sz="2800" i="1" dirty="0" smtClean="0"/>
              <a:t>T</a:t>
            </a:r>
            <a:r>
              <a:rPr lang="sv-SE" sz="2800" dirty="0" smtClean="0"/>
              <a:t>)</a:t>
            </a:r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i="1" dirty="0" smtClean="0"/>
              <a:t>	</a:t>
            </a:r>
            <a:r>
              <a:rPr lang="sv-SE" sz="2800" i="1" dirty="0" err="1" smtClean="0"/>
              <a:t>Cov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,</a:t>
            </a:r>
            <a:r>
              <a:rPr lang="sv-SE" sz="2800" i="1" dirty="0" smtClean="0"/>
              <a:t>Y</a:t>
            </a:r>
            <a:r>
              <a:rPr lang="sv-SE" sz="2800" dirty="0" smtClean="0"/>
              <a:t>) = 2,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 = 2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sz="2800" dirty="0" smtClean="0"/>
              <a:t>	- Verifiera att </a:t>
            </a:r>
            <a:r>
              <a:rPr lang="el-GR" sz="2800" dirty="0" smtClean="0"/>
              <a:t>ρ</a:t>
            </a:r>
            <a:r>
              <a:rPr lang="sv-SE" sz="2800" i="1" baseline="-25000" dirty="0" smtClean="0"/>
              <a:t>XY</a:t>
            </a:r>
            <a:r>
              <a:rPr lang="sv-SE" sz="2800" dirty="0" smtClean="0"/>
              <a:t> = 2/2 = 1</a:t>
            </a:r>
          </a:p>
          <a:p>
            <a:pPr marL="355600" indent="-355600">
              <a:buNone/>
            </a:pPr>
            <a:endParaRPr lang="sv-SE" sz="2800" i="1" dirty="0" smtClean="0"/>
          </a:p>
          <a:p>
            <a:pPr marL="355600" indent="-355600">
              <a:buNone/>
              <a:tabLst>
                <a:tab pos="2695575" algn="l"/>
              </a:tabLst>
            </a:pPr>
            <a:r>
              <a:rPr lang="sv-SE" sz="2800" i="1" dirty="0" smtClean="0"/>
              <a:t>	</a:t>
            </a:r>
            <a:r>
              <a:rPr lang="sv-SE" sz="2800" i="1" dirty="0" err="1" smtClean="0"/>
              <a:t>Cov</a:t>
            </a:r>
            <a:r>
              <a:rPr lang="sv-SE" sz="2800" dirty="0" smtClean="0"/>
              <a:t>(</a:t>
            </a:r>
            <a:r>
              <a:rPr lang="sv-SE" sz="2800" i="1" dirty="0" smtClean="0"/>
              <a:t>S</a:t>
            </a:r>
            <a:r>
              <a:rPr lang="sv-SE" sz="2800" dirty="0" smtClean="0"/>
              <a:t>,</a:t>
            </a:r>
            <a:r>
              <a:rPr lang="sv-SE" sz="2800" i="1" dirty="0" smtClean="0"/>
              <a:t>T</a:t>
            </a:r>
            <a:r>
              <a:rPr lang="sv-SE" sz="2800" dirty="0" smtClean="0"/>
              <a:t>) = 10, 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S</a:t>
            </a:r>
            <a:r>
              <a:rPr lang="sv-SE" sz="2800" dirty="0" smtClean="0"/>
              <a:t>) = 16, 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T</a:t>
            </a:r>
            <a:r>
              <a:rPr lang="sv-SE" sz="2800" dirty="0" smtClean="0"/>
              <a:t>) = 64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sz="2800" dirty="0" smtClean="0"/>
              <a:t>	- Verifiera att </a:t>
            </a:r>
            <a:r>
              <a:rPr lang="el-GR" sz="2800" dirty="0" smtClean="0"/>
              <a:t>ρ</a:t>
            </a:r>
            <a:r>
              <a:rPr lang="sv-SE" sz="2800" i="1" baseline="-25000" dirty="0" smtClean="0"/>
              <a:t>XY</a:t>
            </a:r>
            <a:r>
              <a:rPr lang="sv-SE" sz="2800" dirty="0" smtClean="0"/>
              <a:t> = 10/32 = 0,625</a:t>
            </a:r>
          </a:p>
          <a:p>
            <a:pPr marL="355600" indent="-35560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Det är ett starkare linjärt samband mellan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än mellan </a:t>
            </a:r>
            <a:r>
              <a:rPr lang="sv-SE" sz="2800" i="1" dirty="0" smtClean="0"/>
              <a:t>S</a:t>
            </a:r>
            <a:r>
              <a:rPr lang="sv-SE" sz="2800" dirty="0" smtClean="0"/>
              <a:t> och </a:t>
            </a:r>
            <a:r>
              <a:rPr lang="sv-SE" sz="2800" i="1" dirty="0" smtClean="0"/>
              <a:t>T.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räkneregel till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är s.v. och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 och </a:t>
            </a:r>
            <a:r>
              <a:rPr lang="sv-SE" sz="2800" i="1" dirty="0" smtClean="0"/>
              <a:t>c</a:t>
            </a:r>
            <a:r>
              <a:rPr lang="sv-SE" sz="2800" dirty="0" smtClean="0"/>
              <a:t> är konstanter.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i="1" dirty="0" smtClean="0"/>
              <a:t>	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aX</a:t>
            </a:r>
            <a:r>
              <a:rPr lang="sv-SE" sz="2800" dirty="0" smtClean="0"/>
              <a:t> + </a:t>
            </a:r>
            <a:r>
              <a:rPr lang="sv-SE" sz="2800" i="1" dirty="0" err="1" smtClean="0"/>
              <a:t>bY</a:t>
            </a:r>
            <a:r>
              <a:rPr lang="sv-SE" sz="2800" dirty="0" smtClean="0"/>
              <a:t> + </a:t>
            </a:r>
            <a:r>
              <a:rPr lang="sv-SE" sz="2800" i="1" dirty="0" smtClean="0"/>
              <a:t>e</a:t>
            </a:r>
            <a:r>
              <a:rPr lang="sv-SE" sz="2800" dirty="0" smtClean="0"/>
              <a:t>) = </a:t>
            </a:r>
            <a:r>
              <a:rPr lang="sv-SE" sz="2800" i="1" dirty="0" err="1" smtClean="0"/>
              <a:t>aE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+ </a:t>
            </a:r>
            <a:r>
              <a:rPr lang="sv-SE" sz="2800" i="1" dirty="0" err="1" smtClean="0"/>
              <a:t>bE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 + </a:t>
            </a:r>
            <a:r>
              <a:rPr lang="sv-SE" sz="2800" i="1" dirty="0" smtClean="0"/>
              <a:t>c</a:t>
            </a:r>
            <a:r>
              <a:rPr lang="sv-SE" sz="2800" dirty="0" smtClean="0"/>
              <a:t>	</a:t>
            </a:r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i="1" dirty="0" smtClean="0"/>
              <a:t>	V</a:t>
            </a:r>
            <a:r>
              <a:rPr lang="sv-SE" sz="2800" dirty="0" smtClean="0"/>
              <a:t>(</a:t>
            </a:r>
            <a:r>
              <a:rPr lang="sv-SE" sz="2800" i="1" dirty="0" err="1" smtClean="0"/>
              <a:t>aX</a:t>
            </a:r>
            <a:r>
              <a:rPr lang="sv-SE" sz="2800" dirty="0" smtClean="0"/>
              <a:t> + </a:t>
            </a:r>
            <a:r>
              <a:rPr lang="sv-SE" sz="2800" i="1" dirty="0" err="1" smtClean="0"/>
              <a:t>bY</a:t>
            </a:r>
            <a:r>
              <a:rPr lang="sv-SE" sz="2800" dirty="0" smtClean="0"/>
              <a:t> + </a:t>
            </a:r>
            <a:r>
              <a:rPr lang="sv-SE" sz="2800" i="1" dirty="0" smtClean="0"/>
              <a:t>e</a:t>
            </a:r>
            <a:r>
              <a:rPr lang="sv-SE" sz="2800" dirty="0" smtClean="0"/>
              <a:t>) = </a:t>
            </a:r>
            <a:r>
              <a:rPr lang="sv-SE" sz="2800" i="1" dirty="0" smtClean="0"/>
              <a:t>a</a:t>
            </a:r>
            <a:r>
              <a:rPr lang="sv-SE" sz="2800" baseline="30000" dirty="0" smtClean="0"/>
              <a:t>2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+ </a:t>
            </a:r>
            <a:r>
              <a:rPr lang="sv-SE" sz="2800" i="1" dirty="0" smtClean="0"/>
              <a:t>b</a:t>
            </a:r>
            <a:r>
              <a:rPr lang="sv-SE" sz="2800" baseline="30000" dirty="0" smtClean="0"/>
              <a:t>2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</a:t>
            </a:r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dirty="0" smtClean="0"/>
              <a:t>	</a:t>
            </a:r>
            <a:r>
              <a:rPr lang="sv-SE" sz="2800" b="1" dirty="0" smtClean="0">
                <a:solidFill>
                  <a:srgbClr val="C00000"/>
                </a:solidFill>
              </a:rPr>
              <a:t>om </a:t>
            </a:r>
            <a:r>
              <a:rPr lang="sv-SE" sz="2800" b="1" dirty="0" smtClean="0">
                <a:solidFill>
                  <a:srgbClr val="C00000"/>
                </a:solidFill>
              </a:rPr>
              <a:t>de är oberoende. Annars gäller</a:t>
            </a:r>
          </a:p>
          <a:p>
            <a:pPr marL="355600" indent="-355600">
              <a:buNone/>
            </a:pPr>
            <a:endParaRPr lang="sv-SE" sz="2800" b="1" dirty="0" smtClean="0">
              <a:solidFill>
                <a:srgbClr val="C00000"/>
              </a:solidFill>
            </a:endParaRPr>
          </a:p>
          <a:p>
            <a:pPr marL="355600" indent="-355600">
              <a:buNone/>
            </a:pPr>
            <a:r>
              <a:rPr lang="sv-SE" sz="2800" b="1" i="1" dirty="0" smtClean="0">
                <a:solidFill>
                  <a:srgbClr val="C00000"/>
                </a:solidFill>
              </a:rPr>
              <a:t>	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err="1" smtClean="0">
                <a:solidFill>
                  <a:srgbClr val="C00000"/>
                </a:solidFill>
              </a:rPr>
              <a:t>aX</a:t>
            </a:r>
            <a:r>
              <a:rPr lang="sv-SE" sz="2800" b="1" dirty="0" smtClean="0">
                <a:solidFill>
                  <a:srgbClr val="C00000"/>
                </a:solidFill>
              </a:rPr>
              <a:t> + </a:t>
            </a:r>
            <a:r>
              <a:rPr lang="sv-SE" sz="2800" b="1" i="1" dirty="0" err="1" smtClean="0">
                <a:solidFill>
                  <a:srgbClr val="C00000"/>
                </a:solidFill>
              </a:rPr>
              <a:t>bY</a:t>
            </a:r>
            <a:r>
              <a:rPr lang="sv-SE" sz="2800" b="1" dirty="0" smtClean="0">
                <a:solidFill>
                  <a:srgbClr val="C00000"/>
                </a:solidFill>
              </a:rPr>
              <a:t> + </a:t>
            </a:r>
            <a:r>
              <a:rPr lang="sv-SE" sz="2800" b="1" i="1" dirty="0" smtClean="0">
                <a:solidFill>
                  <a:srgbClr val="C00000"/>
                </a:solidFill>
              </a:rPr>
              <a:t>e</a:t>
            </a:r>
            <a:r>
              <a:rPr lang="sv-SE" sz="2800" b="1" dirty="0" smtClean="0">
                <a:solidFill>
                  <a:srgbClr val="C00000"/>
                </a:solidFill>
              </a:rPr>
              <a:t>) = </a:t>
            </a:r>
            <a:r>
              <a:rPr lang="sv-SE" sz="2800" b="1" i="1" dirty="0" smtClean="0">
                <a:solidFill>
                  <a:srgbClr val="C00000"/>
                </a:solidFill>
              </a:rPr>
              <a:t>a</a:t>
            </a:r>
            <a:r>
              <a:rPr lang="sv-SE" sz="2800" b="1" baseline="30000" dirty="0" smtClean="0">
                <a:solidFill>
                  <a:srgbClr val="C00000"/>
                </a:solidFill>
              </a:rPr>
              <a:t>2</a:t>
            </a:r>
            <a:r>
              <a:rPr lang="sv-SE" sz="2800" b="1" i="1" dirty="0" smtClean="0">
                <a:solidFill>
                  <a:srgbClr val="C00000"/>
                </a:solidFill>
              </a:rPr>
              <a:t>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smtClean="0">
                <a:solidFill>
                  <a:srgbClr val="C00000"/>
                </a:solidFill>
              </a:rPr>
              <a:t>X</a:t>
            </a:r>
            <a:r>
              <a:rPr lang="sv-SE" sz="2800" b="1" dirty="0" smtClean="0">
                <a:solidFill>
                  <a:srgbClr val="C00000"/>
                </a:solidFill>
              </a:rPr>
              <a:t>) + </a:t>
            </a:r>
            <a:r>
              <a:rPr lang="sv-SE" sz="2800" b="1" i="1" dirty="0" smtClean="0">
                <a:solidFill>
                  <a:srgbClr val="C00000"/>
                </a:solidFill>
              </a:rPr>
              <a:t>b</a:t>
            </a:r>
            <a:r>
              <a:rPr lang="sv-SE" sz="2800" b="1" baseline="30000" dirty="0" smtClean="0">
                <a:solidFill>
                  <a:srgbClr val="C00000"/>
                </a:solidFill>
              </a:rPr>
              <a:t>2</a:t>
            </a:r>
            <a:r>
              <a:rPr lang="sv-SE" sz="2800" b="1" i="1" dirty="0" smtClean="0">
                <a:solidFill>
                  <a:srgbClr val="C00000"/>
                </a:solidFill>
              </a:rPr>
              <a:t>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smtClean="0">
                <a:solidFill>
                  <a:srgbClr val="C00000"/>
                </a:solidFill>
              </a:rPr>
              <a:t>Y</a:t>
            </a:r>
            <a:r>
              <a:rPr lang="sv-SE" sz="2800" b="1" dirty="0" smtClean="0">
                <a:solidFill>
                  <a:srgbClr val="C00000"/>
                </a:solidFill>
              </a:rPr>
              <a:t>)</a:t>
            </a:r>
          </a:p>
          <a:p>
            <a:pPr marL="355600" indent="-355600">
              <a:buNone/>
            </a:pPr>
            <a:r>
              <a:rPr lang="sv-SE" sz="2800" b="1" dirty="0" smtClean="0">
                <a:solidFill>
                  <a:srgbClr val="C00000"/>
                </a:solidFill>
              </a:rPr>
              <a:t>				+ 2</a:t>
            </a:r>
            <a:r>
              <a:rPr lang="sv-SE" sz="2800" b="1" i="1" dirty="0" smtClean="0">
                <a:solidFill>
                  <a:srgbClr val="C00000"/>
                </a:solidFill>
              </a:rPr>
              <a:t>abCov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smtClean="0">
                <a:solidFill>
                  <a:srgbClr val="C00000"/>
                </a:solidFill>
              </a:rPr>
              <a:t>X</a:t>
            </a:r>
            <a:r>
              <a:rPr lang="sv-SE" sz="2800" b="1" dirty="0" smtClean="0">
                <a:solidFill>
                  <a:srgbClr val="C00000"/>
                </a:solidFill>
              </a:rPr>
              <a:t>,</a:t>
            </a:r>
            <a:r>
              <a:rPr lang="sv-SE" sz="2800" b="1" i="1" dirty="0" smtClean="0">
                <a:solidFill>
                  <a:srgbClr val="C00000"/>
                </a:solidFill>
              </a:rPr>
              <a:t>Y</a:t>
            </a:r>
            <a:r>
              <a:rPr lang="sv-SE" sz="2800" b="1" dirty="0" smtClean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Alltså …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038428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… om</a:t>
            </a:r>
          </a:p>
          <a:p>
            <a:pPr marL="0" indent="0">
              <a:buNone/>
            </a:pPr>
            <a:endParaRPr lang="sv-SE" sz="1200" dirty="0" smtClean="0"/>
          </a:p>
          <a:p>
            <a:pPr marL="177800" indent="-177800">
              <a:buNone/>
            </a:pPr>
            <a:r>
              <a:rPr lang="sv-SE" i="1" dirty="0" smtClean="0"/>
              <a:t> </a:t>
            </a:r>
            <a:r>
              <a:rPr lang="sv-SE" b="1" i="1" dirty="0" smtClean="0"/>
              <a:t>X</a:t>
            </a:r>
            <a:r>
              <a:rPr lang="sv-SE" b="1" dirty="0" smtClean="0"/>
              <a:t> och </a:t>
            </a:r>
            <a:r>
              <a:rPr lang="sv-SE" b="1" i="1" dirty="0" smtClean="0"/>
              <a:t>Y</a:t>
            </a:r>
            <a:r>
              <a:rPr lang="sv-SE" b="1" dirty="0" smtClean="0"/>
              <a:t> oberoende  </a:t>
            </a:r>
            <a:r>
              <a:rPr lang="sv-SE" b="1" dirty="0" smtClean="0">
                <a:latin typeface="Cambria Math"/>
                <a:ea typeface="Cambria Math"/>
              </a:rPr>
              <a:t>⇒ </a:t>
            </a:r>
            <a:r>
              <a:rPr lang="sv-SE" b="1" i="1" dirty="0" err="1" smtClean="0"/>
              <a:t>Cov</a:t>
            </a:r>
            <a:r>
              <a:rPr lang="sv-SE" b="1" dirty="0" smtClean="0"/>
              <a:t>(</a:t>
            </a:r>
            <a:r>
              <a:rPr lang="sv-SE" b="1" i="1" dirty="0" smtClean="0"/>
              <a:t>X,Y</a:t>
            </a:r>
            <a:r>
              <a:rPr lang="sv-SE" b="1" dirty="0" smtClean="0"/>
              <a:t>) = 0</a:t>
            </a:r>
            <a:r>
              <a:rPr lang="sv-SE" dirty="0" smtClean="0"/>
              <a:t>	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Men det omvända gäller </a:t>
            </a:r>
            <a:r>
              <a:rPr lang="sv-SE" b="1" u="sng" dirty="0" smtClean="0">
                <a:solidFill>
                  <a:srgbClr val="C00000"/>
                </a:solidFill>
              </a:rPr>
              <a:t>inte</a:t>
            </a:r>
            <a:r>
              <a:rPr lang="sv-SE" dirty="0" smtClean="0"/>
              <a:t> nödvändigtvis</a:t>
            </a:r>
          </a:p>
          <a:p>
            <a:pPr marL="0" indent="0">
              <a:buNone/>
            </a:pPr>
            <a:endParaRPr lang="sv-SE" sz="1200" dirty="0" smtClean="0"/>
          </a:p>
          <a:p>
            <a:pPr marL="177800" indent="-177800">
              <a:buNone/>
            </a:pPr>
            <a:r>
              <a:rPr lang="sv-SE" b="1" i="1" dirty="0" err="1" smtClean="0"/>
              <a:t>Cov</a:t>
            </a:r>
            <a:r>
              <a:rPr lang="sv-SE" b="1" dirty="0" smtClean="0"/>
              <a:t>(</a:t>
            </a:r>
            <a:r>
              <a:rPr lang="sv-SE" b="1" i="1" dirty="0" smtClean="0"/>
              <a:t>X,Y</a:t>
            </a:r>
            <a:r>
              <a:rPr lang="sv-SE" b="1" dirty="0" smtClean="0"/>
              <a:t>) = 0  </a:t>
            </a:r>
            <a:r>
              <a:rPr lang="sv-SE" b="1" dirty="0" smtClean="0">
                <a:latin typeface="Cambria Math"/>
                <a:ea typeface="Cambria Math"/>
              </a:rPr>
              <a:t>⇏  </a:t>
            </a:r>
            <a:r>
              <a:rPr lang="sv-SE" b="1" i="1" dirty="0" smtClean="0"/>
              <a:t>X</a:t>
            </a:r>
            <a:r>
              <a:rPr lang="sv-SE" b="1" dirty="0" smtClean="0"/>
              <a:t> och </a:t>
            </a:r>
            <a:r>
              <a:rPr lang="sv-SE" b="1" i="1" dirty="0" smtClean="0"/>
              <a:t>Y</a:t>
            </a:r>
            <a:r>
              <a:rPr lang="sv-SE" b="1" dirty="0" smtClean="0"/>
              <a:t> oberoende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Finns många exempel där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och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är beroende men där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Cov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X,Y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 =0.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Linjära kombinationer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två s.v.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. och två </a:t>
            </a:r>
            <a:r>
              <a:rPr lang="sv-SE" sz="2800" dirty="0" err="1" smtClean="0"/>
              <a:t>konstan-ter</a:t>
            </a:r>
            <a:r>
              <a:rPr lang="sv-SE" sz="2800" dirty="0" smtClean="0"/>
              <a:t> </a:t>
            </a:r>
            <a:r>
              <a:rPr lang="sv-SE" sz="2800" i="1" dirty="0" smtClean="0"/>
              <a:t>a</a:t>
            </a:r>
            <a:r>
              <a:rPr lang="sv-SE" sz="2800" dirty="0" smtClean="0"/>
              <a:t> och </a:t>
            </a:r>
            <a:r>
              <a:rPr lang="sv-SE" sz="2800" i="1" dirty="0" smtClean="0"/>
              <a:t>b</a:t>
            </a:r>
            <a:r>
              <a:rPr lang="sv-SE" sz="2800" dirty="0" smtClean="0"/>
              <a:t>. Skapelser av typen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i="1" dirty="0" smtClean="0"/>
              <a:t>	Z</a:t>
            </a:r>
            <a:r>
              <a:rPr lang="sv-SE" sz="2800" dirty="0" smtClean="0"/>
              <a:t> = </a:t>
            </a:r>
            <a:r>
              <a:rPr lang="sv-SE" sz="2800" i="1" dirty="0" err="1" smtClean="0"/>
              <a:t>aX</a:t>
            </a:r>
            <a:r>
              <a:rPr lang="sv-SE" sz="2800" dirty="0" smtClean="0"/>
              <a:t> + </a:t>
            </a:r>
            <a:r>
              <a:rPr lang="sv-SE" sz="2800" i="1" dirty="0" err="1" smtClean="0"/>
              <a:t>bY</a:t>
            </a:r>
            <a:endParaRPr lang="sv-SE" sz="28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Kallas 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linjär kombination</a:t>
            </a:r>
            <a:r>
              <a:rPr lang="sv-SE" sz="2800" dirty="0" smtClean="0"/>
              <a:t> av X och Y.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Om vi säg fixerar värdet på den ena av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, säg </a:t>
            </a:r>
            <a:r>
              <a:rPr lang="sv-SE" sz="2800" i="1" dirty="0" smtClean="0"/>
              <a:t>Y</a:t>
            </a:r>
            <a:r>
              <a:rPr lang="sv-SE" sz="2800" dirty="0" smtClean="0"/>
              <a:t> = </a:t>
            </a:r>
            <a:r>
              <a:rPr lang="sv-SE" sz="2800" i="1" dirty="0" smtClean="0"/>
              <a:t>y</a:t>
            </a:r>
            <a:r>
              <a:rPr lang="sv-SE" sz="2800" dirty="0" smtClean="0"/>
              <a:t>, och skriver </a:t>
            </a:r>
            <a:r>
              <a:rPr lang="sv-SE" sz="2800" i="1" dirty="0" smtClean="0"/>
              <a:t>by</a:t>
            </a:r>
            <a:r>
              <a:rPr lang="sv-SE" sz="2800" dirty="0" smtClean="0"/>
              <a:t> = </a:t>
            </a:r>
            <a:r>
              <a:rPr lang="sv-SE" sz="2800" i="1" dirty="0" smtClean="0"/>
              <a:t>c</a:t>
            </a:r>
            <a:r>
              <a:rPr lang="sv-SE" sz="2800" dirty="0" smtClean="0"/>
              <a:t> så kan sambandet mellan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Z</a:t>
            </a:r>
            <a:r>
              <a:rPr lang="sv-SE" sz="2800" dirty="0" smtClean="0"/>
              <a:t> skrivas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i="1" dirty="0" smtClean="0"/>
              <a:t>	Z</a:t>
            </a:r>
            <a:r>
              <a:rPr lang="sv-SE" sz="2800" dirty="0" smtClean="0"/>
              <a:t> = </a:t>
            </a:r>
            <a:r>
              <a:rPr lang="sv-SE" sz="2800" i="1" dirty="0" err="1" smtClean="0"/>
              <a:t>aX</a:t>
            </a:r>
            <a:r>
              <a:rPr lang="sv-SE" sz="2800" dirty="0" smtClean="0"/>
              <a:t> + </a:t>
            </a:r>
            <a:r>
              <a:rPr lang="sv-SE" sz="2800" i="1" dirty="0" smtClean="0"/>
              <a:t>c</a:t>
            </a:r>
            <a:endParaRPr lang="sv-SE" sz="28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dvs.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ekvationen för en rät linje</a:t>
            </a:r>
            <a:r>
              <a:rPr lang="sv-SE" sz="2800" dirty="0" smtClean="0"/>
              <a:t>.</a:t>
            </a:r>
          </a:p>
          <a:p>
            <a:pPr marL="0" indent="0">
              <a:buNone/>
            </a:pPr>
            <a:endParaRPr lang="sv-SE" sz="1400" dirty="0" smtClean="0"/>
          </a:p>
          <a:p>
            <a:pPr marL="0" indent="0" algn="ctr">
              <a:buNone/>
            </a:pPr>
            <a:r>
              <a:rPr lang="sv-SE" sz="2000" i="1" dirty="0" smtClean="0">
                <a:solidFill>
                  <a:srgbClr val="C00000"/>
                </a:solidFill>
              </a:rPr>
              <a:t>(Z</a:t>
            </a:r>
            <a:r>
              <a:rPr lang="sv-SE" sz="2000" dirty="0" smtClean="0">
                <a:solidFill>
                  <a:srgbClr val="C00000"/>
                </a:solidFill>
              </a:rPr>
              <a:t> = </a:t>
            </a:r>
            <a:r>
              <a:rPr lang="sv-SE" sz="2000" i="1" dirty="0" err="1" smtClean="0">
                <a:solidFill>
                  <a:srgbClr val="C00000"/>
                </a:solidFill>
              </a:rPr>
              <a:t>aX</a:t>
            </a:r>
            <a:r>
              <a:rPr lang="sv-SE" sz="2000" dirty="0" smtClean="0">
                <a:solidFill>
                  <a:srgbClr val="C00000"/>
                </a:solidFill>
              </a:rPr>
              <a:t> + </a:t>
            </a:r>
            <a:r>
              <a:rPr lang="sv-SE" sz="2000" i="1" dirty="0" err="1" smtClean="0">
                <a:solidFill>
                  <a:srgbClr val="C00000"/>
                </a:solidFill>
              </a:rPr>
              <a:t>bY</a:t>
            </a:r>
            <a:r>
              <a:rPr lang="sv-SE" sz="2000" i="1" dirty="0" smtClean="0">
                <a:solidFill>
                  <a:srgbClr val="C00000"/>
                </a:solidFill>
              </a:rPr>
              <a:t> är ett plan i det 3-dimensionella rummet)</a:t>
            </a:r>
            <a:endParaRPr lang="sv-SE" sz="2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Kap 7. Några vanliga diskreta fördelningar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err="1" smtClean="0"/>
              <a:t>Bernoulli</a:t>
            </a:r>
            <a:r>
              <a:rPr lang="sv-SE" u="sng" dirty="0" smtClean="0"/>
              <a:t> fördelningen: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Ett </a:t>
            </a:r>
            <a:r>
              <a:rPr lang="sv-SE" dirty="0" err="1" smtClean="0"/>
              <a:t>Bernoulli</a:t>
            </a:r>
            <a:r>
              <a:rPr lang="sv-SE" dirty="0" smtClean="0"/>
              <a:t> försök definieras som ett experiment med två möjliga utfall:</a:t>
            </a:r>
          </a:p>
          <a:p>
            <a:pPr marL="0" indent="0">
              <a:buNone/>
            </a:pPr>
            <a:r>
              <a:rPr lang="sv-SE" dirty="0" smtClean="0"/>
              <a:t>	”Lyckat” = 1</a:t>
            </a:r>
          </a:p>
          <a:p>
            <a:pPr marL="0" indent="0">
              <a:buNone/>
            </a:pPr>
            <a:r>
              <a:rPr lang="sv-SE" dirty="0" smtClean="0"/>
              <a:t>	”Ej lyckat” = 0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Sannolikhetsfunktion:</a:t>
            </a:r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i="1" dirty="0" smtClean="0"/>
              <a:t>P</a:t>
            </a:r>
            <a:r>
              <a:rPr lang="sv-SE" dirty="0" smtClean="0"/>
              <a:t>(”lyckat”)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 = 1) = </a:t>
            </a:r>
            <a:r>
              <a:rPr lang="sv-SE" i="1" dirty="0" smtClean="0"/>
              <a:t>p</a:t>
            </a:r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i="1" dirty="0" smtClean="0"/>
              <a:t>P</a:t>
            </a:r>
            <a:r>
              <a:rPr lang="sv-SE" dirty="0" smtClean="0"/>
              <a:t>(”ej lyckat”)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 = 0) = 1 – </a:t>
            </a:r>
            <a:r>
              <a:rPr lang="sv-SE" i="1" dirty="0" smtClean="0"/>
              <a:t>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Diskret s.v.</a:t>
            </a:r>
          </a:p>
        </p:txBody>
      </p:sp>
      <p:sp>
        <p:nvSpPr>
          <p:cNvPr id="8" name="Rektangel 7"/>
          <p:cNvSpPr/>
          <p:nvPr/>
        </p:nvSpPr>
        <p:spPr>
          <a:xfrm>
            <a:off x="5589240" y="4644008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x</a:t>
            </a:r>
          </a:p>
        </p:txBody>
      </p:sp>
      <p:sp>
        <p:nvSpPr>
          <p:cNvPr id="9" name="Rektangel 8"/>
          <p:cNvSpPr/>
          <p:nvPr/>
        </p:nvSpPr>
        <p:spPr>
          <a:xfrm>
            <a:off x="1484784" y="2123728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f(x) = P(X = x)</a:t>
            </a:r>
          </a:p>
        </p:txBody>
      </p:sp>
      <p:graphicFrame>
        <p:nvGraphicFramePr>
          <p:cNvPr id="18" name="Diagram 17"/>
          <p:cNvGraphicFramePr/>
          <p:nvPr/>
        </p:nvGraphicFramePr>
        <p:xfrm>
          <a:off x="1124744" y="24186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Rektangel 20"/>
          <p:cNvSpPr/>
          <p:nvPr/>
        </p:nvSpPr>
        <p:spPr>
          <a:xfrm>
            <a:off x="5589240" y="7805464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x</a:t>
            </a:r>
          </a:p>
        </p:txBody>
      </p:sp>
      <p:sp>
        <p:nvSpPr>
          <p:cNvPr id="22" name="Rektangel 21"/>
          <p:cNvSpPr/>
          <p:nvPr/>
        </p:nvSpPr>
        <p:spPr>
          <a:xfrm>
            <a:off x="1484784" y="5285184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F(x) = P(X ≤ x)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1124744" y="55801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6612" name="Object 4"/>
          <p:cNvGraphicFramePr>
            <a:graphicFrameLocks noChangeAspect="1"/>
          </p:cNvGraphicFramePr>
          <p:nvPr/>
        </p:nvGraphicFramePr>
        <p:xfrm>
          <a:off x="4221088" y="2627784"/>
          <a:ext cx="2324100" cy="1146175"/>
        </p:xfrm>
        <a:graphic>
          <a:graphicData uri="http://schemas.openxmlformats.org/presentationml/2006/ole">
            <p:oleObj spid="_x0000_s196612" name="Ekvation" r:id="rId5" imgW="1434960" imgH="698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Bernoulli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Alt. om </a:t>
            </a:r>
            <a:r>
              <a:rPr lang="sv-SE" i="1" dirty="0" smtClean="0"/>
              <a:t>Z</a:t>
            </a:r>
            <a:r>
              <a:rPr lang="sv-SE" dirty="0" smtClean="0"/>
              <a:t> är </a:t>
            </a:r>
            <a:r>
              <a:rPr lang="sv-SE" dirty="0" err="1" smtClean="0"/>
              <a:t>Bernoulli</a:t>
            </a:r>
            <a:r>
              <a:rPr lang="sv-SE" dirty="0" smtClean="0"/>
              <a:t> fördelad kan vi skriva sannolikhetsfunktion: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Z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) = </a:t>
            </a:r>
            <a:r>
              <a:rPr lang="sv-SE" i="1" dirty="0" err="1" smtClean="0"/>
              <a:t>p</a:t>
            </a:r>
            <a:r>
              <a:rPr lang="sv-SE" i="1" baseline="30000" dirty="0" err="1" smtClean="0"/>
              <a:t>z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  <a:r>
              <a:rPr lang="sv-SE" baseline="30000" dirty="0" smtClean="0"/>
              <a:t>1-</a:t>
            </a:r>
            <a:r>
              <a:rPr lang="sv-SE" i="1" baseline="30000" dirty="0" smtClean="0"/>
              <a:t>z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för </a:t>
            </a:r>
            <a:r>
              <a:rPr lang="sv-SE" i="1" dirty="0" smtClean="0"/>
              <a:t>z</a:t>
            </a:r>
            <a:r>
              <a:rPr lang="sv-SE" dirty="0" smtClean="0"/>
              <a:t> = 0,1 och där 0 &lt; </a:t>
            </a:r>
            <a:r>
              <a:rPr lang="sv-SE" i="1" dirty="0" smtClean="0"/>
              <a:t>p</a:t>
            </a:r>
            <a:r>
              <a:rPr lang="sv-SE" dirty="0" smtClean="0"/>
              <a:t> &lt; 1.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u="sng" dirty="0" smtClean="0"/>
              <a:t>Väntevärde och varians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rgbClr val="C00000"/>
                </a:solidFill>
              </a:rPr>
              <a:t>E</a:t>
            </a:r>
            <a:r>
              <a:rPr lang="sv-SE" b="1" dirty="0" smtClean="0">
                <a:solidFill>
                  <a:srgbClr val="C00000"/>
                </a:solidFill>
              </a:rPr>
              <a:t>(</a:t>
            </a:r>
            <a:r>
              <a:rPr lang="sv-SE" b="1" i="1" dirty="0" smtClean="0">
                <a:solidFill>
                  <a:srgbClr val="C00000"/>
                </a:solidFill>
              </a:rPr>
              <a:t>Z</a:t>
            </a:r>
            <a:r>
              <a:rPr lang="sv-SE" b="1" dirty="0" smtClean="0">
                <a:solidFill>
                  <a:srgbClr val="C00000"/>
                </a:solidFill>
              </a:rPr>
              <a:t>)</a:t>
            </a:r>
            <a:r>
              <a:rPr lang="sv-SE" dirty="0" smtClean="0"/>
              <a:t> = 0·</a:t>
            </a:r>
            <a:r>
              <a:rPr lang="sv-SE" i="1" dirty="0" smtClean="0"/>
              <a:t>p</a:t>
            </a:r>
            <a:r>
              <a:rPr lang="sv-SE" baseline="30000" dirty="0" smtClean="0"/>
              <a:t>0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  <a:r>
              <a:rPr lang="sv-SE" baseline="30000" dirty="0" smtClean="0"/>
              <a:t>1-0</a:t>
            </a:r>
            <a:r>
              <a:rPr lang="sv-SE" dirty="0" smtClean="0"/>
              <a:t> + 1·</a:t>
            </a:r>
            <a:r>
              <a:rPr lang="sv-SE" i="1" dirty="0" smtClean="0"/>
              <a:t>p</a:t>
            </a:r>
            <a:r>
              <a:rPr lang="sv-SE" baseline="30000" dirty="0" smtClean="0"/>
              <a:t>1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  <a:r>
              <a:rPr lang="sv-SE" baseline="30000" dirty="0" smtClean="0"/>
              <a:t>1-1</a:t>
            </a:r>
            <a:r>
              <a:rPr lang="sv-SE" dirty="0" smtClean="0"/>
              <a:t> = </a:t>
            </a:r>
            <a:r>
              <a:rPr lang="sv-SE" b="1" i="1" dirty="0" smtClean="0">
                <a:solidFill>
                  <a:srgbClr val="C00000"/>
                </a:solidFill>
              </a:rPr>
              <a:t>p</a:t>
            </a:r>
          </a:p>
          <a:p>
            <a:pPr marL="0" indent="0">
              <a:buNone/>
            </a:pPr>
            <a:endParaRPr lang="sv-SE" sz="1200" i="1" dirty="0" smtClean="0"/>
          </a:p>
          <a:p>
            <a:pPr marL="0" indent="0">
              <a:buNone/>
            </a:pP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baseline="30000" dirty="0" smtClean="0"/>
              <a:t>2</a:t>
            </a:r>
            <a:r>
              <a:rPr lang="sv-SE" dirty="0" smtClean="0"/>
              <a:t>) = 0</a:t>
            </a:r>
            <a:r>
              <a:rPr lang="sv-SE" baseline="30000" dirty="0" smtClean="0"/>
              <a:t>2</a:t>
            </a:r>
            <a:r>
              <a:rPr lang="sv-SE" dirty="0" smtClean="0"/>
              <a:t>·</a:t>
            </a:r>
            <a:r>
              <a:rPr lang="sv-SE" i="1" dirty="0" smtClean="0"/>
              <a:t>p</a:t>
            </a:r>
            <a:r>
              <a:rPr lang="sv-SE" baseline="30000" dirty="0" smtClean="0"/>
              <a:t>0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  <a:r>
              <a:rPr lang="sv-SE" baseline="30000" dirty="0" smtClean="0"/>
              <a:t>1-0</a:t>
            </a:r>
            <a:r>
              <a:rPr lang="sv-SE" dirty="0" smtClean="0"/>
              <a:t>+1</a:t>
            </a:r>
            <a:r>
              <a:rPr lang="sv-SE" baseline="30000" dirty="0" smtClean="0"/>
              <a:t>2</a:t>
            </a:r>
            <a:r>
              <a:rPr lang="sv-SE" dirty="0" smtClean="0"/>
              <a:t>·</a:t>
            </a:r>
            <a:r>
              <a:rPr lang="sv-SE" i="1" dirty="0" smtClean="0"/>
              <a:t>p</a:t>
            </a:r>
            <a:r>
              <a:rPr lang="sv-SE" baseline="30000" dirty="0" smtClean="0"/>
              <a:t>1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  <a:r>
              <a:rPr lang="sv-SE" baseline="30000" dirty="0" smtClean="0"/>
              <a:t>1-1</a:t>
            </a:r>
            <a:r>
              <a:rPr lang="sv-SE" dirty="0" smtClean="0"/>
              <a:t> = </a:t>
            </a:r>
            <a:r>
              <a:rPr lang="sv-SE" i="1" dirty="0" smtClean="0"/>
              <a:t>p</a:t>
            </a:r>
          </a:p>
          <a:p>
            <a:pPr marL="0" indent="0">
              <a:buNone/>
            </a:pPr>
            <a:r>
              <a:rPr lang="sv-SE" b="1" i="1" dirty="0" smtClean="0">
                <a:solidFill>
                  <a:srgbClr val="C00000"/>
                </a:solidFill>
              </a:rPr>
              <a:t>V</a:t>
            </a:r>
            <a:r>
              <a:rPr lang="sv-SE" b="1" dirty="0" smtClean="0">
                <a:solidFill>
                  <a:srgbClr val="C00000"/>
                </a:solidFill>
              </a:rPr>
              <a:t>(</a:t>
            </a:r>
            <a:r>
              <a:rPr lang="sv-SE" b="1" i="1" dirty="0" smtClean="0">
                <a:solidFill>
                  <a:srgbClr val="C00000"/>
                </a:solidFill>
              </a:rPr>
              <a:t>Z</a:t>
            </a:r>
            <a:r>
              <a:rPr lang="sv-SE" b="1" dirty="0" smtClean="0">
                <a:solidFill>
                  <a:srgbClr val="C00000"/>
                </a:solidFill>
              </a:rPr>
              <a:t>)</a:t>
            </a:r>
            <a:r>
              <a:rPr lang="sv-SE" dirty="0" smtClean="0"/>
              <a:t> =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baseline="30000" dirty="0" smtClean="0"/>
              <a:t>2</a:t>
            </a:r>
            <a:r>
              <a:rPr lang="sv-SE" dirty="0" smtClean="0"/>
              <a:t>) –</a:t>
            </a:r>
            <a:r>
              <a:rPr lang="sv-SE" i="1" dirty="0" smtClean="0"/>
              <a:t> E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)</a:t>
            </a:r>
            <a:r>
              <a:rPr lang="sv-SE" baseline="30000" dirty="0" smtClean="0"/>
              <a:t>2</a:t>
            </a:r>
            <a:r>
              <a:rPr lang="sv-SE" dirty="0" smtClean="0"/>
              <a:t> = </a:t>
            </a:r>
            <a:r>
              <a:rPr lang="sv-SE" i="1" dirty="0" smtClean="0"/>
              <a:t>p</a:t>
            </a:r>
            <a:r>
              <a:rPr lang="sv-SE" dirty="0" smtClean="0"/>
              <a:t> – p</a:t>
            </a:r>
            <a:r>
              <a:rPr lang="sv-SE" baseline="30000" dirty="0" smtClean="0"/>
              <a:t>2</a:t>
            </a:r>
            <a:r>
              <a:rPr lang="sv-SE" dirty="0" smtClean="0"/>
              <a:t> = </a:t>
            </a:r>
            <a:r>
              <a:rPr lang="sv-SE" b="1" i="1" dirty="0" smtClean="0">
                <a:solidFill>
                  <a:srgbClr val="C00000"/>
                </a:solidFill>
              </a:rPr>
              <a:t>p</a:t>
            </a:r>
            <a:r>
              <a:rPr lang="sv-SE" b="1" dirty="0" smtClean="0">
                <a:solidFill>
                  <a:srgbClr val="C00000"/>
                </a:solidFill>
              </a:rPr>
              <a:t>(1-</a:t>
            </a:r>
            <a:r>
              <a:rPr lang="sv-SE" b="1" i="1" dirty="0" smtClean="0">
                <a:solidFill>
                  <a:srgbClr val="C00000"/>
                </a:solidFill>
              </a:rPr>
              <a:t>p</a:t>
            </a:r>
            <a:r>
              <a:rPr lang="sv-SE" b="1" dirty="0" smtClean="0">
                <a:solidFill>
                  <a:srgbClr val="C00000"/>
                </a:solidFill>
              </a:rPr>
              <a:t>)</a:t>
            </a:r>
            <a:r>
              <a:rPr lang="sv-SE" dirty="0" smtClean="0"/>
              <a:t> </a:t>
            </a:r>
            <a:endParaRPr lang="sv-SE" i="1" dirty="0" smtClean="0"/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53136" y="3491880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Frihandsfigur 5"/>
          <p:cNvSpPr/>
          <p:nvPr/>
        </p:nvSpPr>
        <p:spPr>
          <a:xfrm>
            <a:off x="4221087" y="3709061"/>
            <a:ext cx="517167" cy="574908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17167 w 517167"/>
              <a:gd name="connsiteY0" fmla="*/ 7917 h 574908"/>
              <a:gd name="connsiteX1" fmla="*/ 144016 w 517167"/>
              <a:gd name="connsiteY1" fmla="*/ 142860 h 574908"/>
              <a:gd name="connsiteX2" fmla="*/ 0 w 517167"/>
              <a:gd name="connsiteY2" fmla="*/ 574908 h 574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7167" h="574908">
                <a:moveTo>
                  <a:pt x="517167" y="7917"/>
                </a:moveTo>
                <a:cubicBezTo>
                  <a:pt x="353881" y="0"/>
                  <a:pt x="230211" y="48361"/>
                  <a:pt x="144016" y="142860"/>
                </a:cubicBezTo>
                <a:cubicBezTo>
                  <a:pt x="57821" y="237359"/>
                  <a:pt x="30003" y="484898"/>
                  <a:pt x="0" y="574908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Familjer av fördelningar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En fördel med att beskriva en s.v. med en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standardfördelning</a:t>
            </a:r>
            <a:r>
              <a:rPr lang="sv-SE" sz="2800" dirty="0" smtClean="0"/>
              <a:t> (el. familj av </a:t>
            </a:r>
            <a:r>
              <a:rPr lang="sv-SE" sz="2800" dirty="0" err="1" smtClean="0"/>
              <a:t>fördeln</a:t>
            </a:r>
            <a:r>
              <a:rPr lang="sv-SE" sz="2800" dirty="0" smtClean="0"/>
              <a:t>.) är att vi kan beskriva egenskaperna utan att i förväg ha bestämt alla detaljerna.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(Alltså, utöver att de är vettiga modeller för att beskriva ganska vanlig situationer)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Genom att beskriva dem i allmänna termer med hjälp av s.k. </a:t>
            </a:r>
            <a:r>
              <a:rPr lang="sv-SE" sz="2800" b="1" i="1" u="sng" dirty="0" smtClean="0">
                <a:solidFill>
                  <a:schemeClr val="accent5">
                    <a:lumMod val="50000"/>
                  </a:schemeClr>
                </a:solidFill>
              </a:rPr>
              <a:t>parametrar</a:t>
            </a:r>
            <a:r>
              <a:rPr lang="sv-SE" sz="2800" dirty="0" smtClean="0"/>
              <a:t> så kan vi på förhand säga något om dem, t.ex. väntevärde och varians.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Väntevärde och varians blir då (enkla) funktioner av dessa parametrar</a:t>
            </a:r>
          </a:p>
          <a:p>
            <a:pPr marL="0" indent="0">
              <a:buNone/>
            </a:pPr>
            <a:endParaRPr lang="sv-SE" sz="2800" dirty="0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Binomialfördelningen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Antag en sekvens av </a:t>
            </a:r>
            <a:r>
              <a:rPr lang="sv-SE" i="1" dirty="0" smtClean="0"/>
              <a:t>n</a:t>
            </a:r>
            <a:r>
              <a:rPr lang="sv-SE" dirty="0" smtClean="0"/>
              <a:t> stycken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oberoende</a:t>
            </a:r>
            <a:r>
              <a:rPr lang="sv-SE" dirty="0" smtClean="0"/>
              <a:t> </a:t>
            </a:r>
            <a:r>
              <a:rPr lang="sv-SE" dirty="0" err="1" smtClean="0"/>
              <a:t>Bernoulli</a:t>
            </a:r>
            <a:r>
              <a:rPr lang="sv-SE" dirty="0" smtClean="0"/>
              <a:t> försök,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 (</a:t>
            </a:r>
            <a:r>
              <a:rPr lang="sv-SE" i="1" dirty="0" smtClean="0"/>
              <a:t>Z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Z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Z</a:t>
            </a:r>
            <a:r>
              <a:rPr lang="sv-SE" i="1" baseline="-25000" dirty="0" err="1" smtClean="0"/>
              <a:t>n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Definiera 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el-GR" dirty="0" smtClean="0"/>
              <a:t>Σ</a:t>
            </a:r>
            <a:r>
              <a:rPr lang="sv-SE" i="1" baseline="-25000" dirty="0" err="1" smtClean="0"/>
              <a:t>i</a:t>
            </a:r>
            <a:r>
              <a:rPr lang="sv-SE" i="1" dirty="0" err="1" smtClean="0"/>
              <a:t>Z</a:t>
            </a:r>
            <a:r>
              <a:rPr lang="sv-SE" i="1" baseline="-25000" dirty="0" err="1" smtClean="0"/>
              <a:t>i</a:t>
            </a:r>
            <a:r>
              <a:rPr lang="sv-SE" dirty="0" smtClean="0"/>
              <a:t> = ”antalet lyckade utfall”.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Utfallsrummet</a:t>
            </a:r>
            <a:r>
              <a:rPr lang="sv-SE" dirty="0" smtClean="0"/>
              <a:t>: av </a:t>
            </a:r>
            <a:r>
              <a:rPr lang="sv-SE" i="1" dirty="0" smtClean="0"/>
              <a:t>n</a:t>
            </a:r>
            <a:r>
              <a:rPr lang="sv-SE" dirty="0" smtClean="0"/>
              <a:t> försök kan man få 0,1,…,</a:t>
            </a:r>
            <a:r>
              <a:rPr lang="sv-SE" i="1" dirty="0" smtClean="0"/>
              <a:t>n</a:t>
            </a:r>
            <a:r>
              <a:rPr lang="sv-SE" dirty="0" smtClean="0"/>
              <a:t> lyckade.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Vad är sannolikheten att få 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?</a:t>
            </a:r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Binomialfördelningen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Eftersom </a:t>
            </a:r>
            <a:r>
              <a:rPr lang="sv-SE" dirty="0" err="1" smtClean="0"/>
              <a:t>Bernoulliförsöken</a:t>
            </a:r>
            <a:r>
              <a:rPr lang="sv-SE" dirty="0" smtClean="0"/>
              <a:t> är </a:t>
            </a:r>
            <a:r>
              <a:rPr lang="sv-SE" dirty="0" err="1" smtClean="0"/>
              <a:t>obe-roende</a:t>
            </a:r>
            <a:r>
              <a:rPr lang="sv-SE" dirty="0" smtClean="0"/>
              <a:t> kan vi skriva sannolikheten för varje given sekvens (</a:t>
            </a:r>
            <a:r>
              <a:rPr lang="sv-SE" i="1" dirty="0" smtClean="0"/>
              <a:t>z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z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z</a:t>
            </a:r>
            <a:r>
              <a:rPr lang="sv-SE" i="1" baseline="-25000" dirty="0" err="1" smtClean="0"/>
              <a:t>n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Z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baseline="-25000" dirty="0" smtClean="0"/>
              <a:t>1</a:t>
            </a:r>
            <a:r>
              <a:rPr lang="sv-SE" dirty="0" smtClean="0"/>
              <a:t>)·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Z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baseline="-25000" dirty="0" smtClean="0"/>
              <a:t>2</a:t>
            </a:r>
            <a:r>
              <a:rPr lang="sv-SE" dirty="0" smtClean="0"/>
              <a:t>)· … ·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Z</a:t>
            </a:r>
            <a:r>
              <a:rPr lang="sv-SE" dirty="0" smtClean="0"/>
              <a:t>(</a:t>
            </a:r>
            <a:r>
              <a:rPr lang="sv-SE" i="1" dirty="0" err="1" smtClean="0"/>
              <a:t>z</a:t>
            </a:r>
            <a:r>
              <a:rPr lang="sv-SE" i="1" baseline="-25000" dirty="0" err="1" smtClean="0"/>
              <a:t>n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Eller, om det nu blev </a:t>
            </a:r>
            <a:r>
              <a:rPr lang="sv-SE" i="1" dirty="0" smtClean="0"/>
              <a:t>x</a:t>
            </a:r>
            <a:r>
              <a:rPr lang="sv-SE" dirty="0" smtClean="0"/>
              <a:t> stycken ettor och därmed </a:t>
            </a:r>
            <a:r>
              <a:rPr lang="sv-SE" i="1" dirty="0" err="1" smtClean="0"/>
              <a:t>n</a:t>
            </a:r>
            <a:r>
              <a:rPr lang="sv-SE" dirty="0" err="1" smtClean="0"/>
              <a:t>-</a:t>
            </a:r>
            <a:r>
              <a:rPr lang="sv-SE" i="1" dirty="0" err="1" smtClean="0"/>
              <a:t>y</a:t>
            </a:r>
            <a:r>
              <a:rPr lang="sv-SE" dirty="0" smtClean="0"/>
              <a:t> nollor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(</a:t>
            </a:r>
            <a:r>
              <a:rPr lang="sv-SE" i="1" dirty="0" smtClean="0"/>
              <a:t>p</a:t>
            </a:r>
            <a:r>
              <a:rPr lang="sv-SE" baseline="30000" dirty="0" smtClean="0"/>
              <a:t>1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  <a:r>
              <a:rPr lang="sv-SE" baseline="30000" dirty="0" smtClean="0"/>
              <a:t>1-1</a:t>
            </a:r>
            <a:r>
              <a:rPr lang="sv-SE" dirty="0" smtClean="0"/>
              <a:t>)</a:t>
            </a:r>
            <a:r>
              <a:rPr lang="sv-SE" i="1" baseline="30000" dirty="0" smtClean="0"/>
              <a:t>x</a:t>
            </a:r>
            <a:r>
              <a:rPr lang="sv-SE" dirty="0" smtClean="0"/>
              <a:t>·(</a:t>
            </a:r>
            <a:r>
              <a:rPr lang="sv-SE" i="1" dirty="0" smtClean="0"/>
              <a:t>p</a:t>
            </a:r>
            <a:r>
              <a:rPr lang="sv-SE" baseline="30000" dirty="0" smtClean="0"/>
              <a:t>0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  <a:r>
              <a:rPr lang="sv-SE" baseline="30000" dirty="0" smtClean="0"/>
              <a:t>1-0</a:t>
            </a:r>
            <a:r>
              <a:rPr lang="sv-SE" dirty="0" smtClean="0"/>
              <a:t>)</a:t>
            </a:r>
            <a:r>
              <a:rPr lang="sv-SE" i="1" baseline="30000" dirty="0" err="1" smtClean="0"/>
              <a:t>n</a:t>
            </a:r>
            <a:r>
              <a:rPr lang="sv-SE" baseline="30000" dirty="0" err="1" smtClean="0"/>
              <a:t>-</a:t>
            </a:r>
            <a:r>
              <a:rPr lang="sv-SE" i="1" baseline="30000" dirty="0" err="1" smtClean="0"/>
              <a:t>x</a:t>
            </a:r>
            <a:endParaRPr lang="sv-SE" dirty="0" smtClean="0"/>
          </a:p>
          <a:p>
            <a:pPr marL="355600" indent="-355600">
              <a:buNone/>
            </a:pPr>
            <a:r>
              <a:rPr lang="sv-SE" dirty="0" smtClean="0"/>
              <a:t>					= </a:t>
            </a:r>
            <a:r>
              <a:rPr lang="sv-SE" i="1" dirty="0" err="1" smtClean="0"/>
              <a:t>p</a:t>
            </a:r>
            <a:r>
              <a:rPr lang="sv-SE" i="1" baseline="30000" dirty="0" err="1" smtClean="0"/>
              <a:t>x</a:t>
            </a:r>
            <a:r>
              <a:rPr lang="sv-SE" dirty="0" smtClean="0"/>
              <a:t>·(1-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  <a:r>
              <a:rPr lang="sv-SE" i="1" baseline="30000" dirty="0" err="1" smtClean="0"/>
              <a:t>n</a:t>
            </a:r>
            <a:r>
              <a:rPr lang="sv-SE" baseline="30000" dirty="0" err="1" smtClean="0"/>
              <a:t>-</a:t>
            </a:r>
            <a:r>
              <a:rPr lang="sv-SE" i="1" baseline="30000" dirty="0" err="1" smtClean="0"/>
              <a:t>x</a:t>
            </a:r>
            <a:endParaRPr lang="sv-SE" dirty="0" smtClean="0"/>
          </a:p>
          <a:p>
            <a:pPr marL="355600" indent="-355600">
              <a:buNone/>
            </a:pPr>
            <a:endParaRPr lang="sv-SE" sz="2000" dirty="0" smtClean="0"/>
          </a:p>
          <a:p>
            <a:pPr marL="355600" indent="-355600">
              <a:buNone/>
            </a:pPr>
            <a:r>
              <a:rPr lang="sv-SE" sz="2000" dirty="0" smtClean="0"/>
              <a:t>(det spelar ju ingen roll i vilken ordning vi multiplicerar)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Binomialfördelningen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Men hur många sekvenser har exakt </a:t>
            </a:r>
            <a:r>
              <a:rPr lang="sv-SE" sz="2800" i="1" dirty="0" smtClean="0"/>
              <a:t>x</a:t>
            </a:r>
            <a:r>
              <a:rPr lang="sv-SE" sz="2800" dirty="0" smtClean="0"/>
              <a:t> stycken ettor och (</a:t>
            </a:r>
            <a:r>
              <a:rPr lang="sv-SE" sz="2800" i="1" dirty="0" err="1" smtClean="0"/>
              <a:t>n</a:t>
            </a:r>
            <a:r>
              <a:rPr lang="sv-SE" sz="2800" dirty="0" err="1" smtClean="0"/>
              <a:t>-</a:t>
            </a:r>
            <a:r>
              <a:rPr lang="sv-SE" sz="2800" i="1" dirty="0" err="1" smtClean="0"/>
              <a:t>x</a:t>
            </a:r>
            <a:r>
              <a:rPr lang="sv-SE" sz="2800" dirty="0" smtClean="0"/>
              <a:t>) nollor?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Vi ska välja ut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 stycken experiment av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sz="2800" b="1" dirty="0" smtClean="0">
                <a:solidFill>
                  <a:schemeClr val="accent5">
                    <a:lumMod val="50000"/>
                  </a:schemeClr>
                </a:solidFill>
              </a:rPr>
              <a:t>, utan återläggning, där det blev en 1:a</a:t>
            </a:r>
            <a:r>
              <a:rPr lang="sv-SE" sz="2800" b="1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Kan göras på hur många sätt?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Och eftersom alla möjliga sekvenser är sinsemellan disjunkta adderas </a:t>
            </a:r>
            <a:r>
              <a:rPr lang="sv-SE" sz="2800" dirty="0" err="1" smtClean="0"/>
              <a:t>sannolik-heterna</a:t>
            </a:r>
            <a:r>
              <a:rPr lang="sv-SE" sz="2800" dirty="0" smtClean="0"/>
              <a:t>.</a:t>
            </a:r>
          </a:p>
        </p:txBody>
      </p:sp>
      <p:graphicFrame>
        <p:nvGraphicFramePr>
          <p:cNvPr id="291842" name="Object 2"/>
          <p:cNvGraphicFramePr>
            <a:graphicFrameLocks noChangeAspect="1"/>
          </p:cNvGraphicFramePr>
          <p:nvPr/>
        </p:nvGraphicFramePr>
        <p:xfrm>
          <a:off x="1500188" y="5307013"/>
          <a:ext cx="3641725" cy="1136650"/>
        </p:xfrm>
        <a:graphic>
          <a:graphicData uri="http://schemas.openxmlformats.org/presentationml/2006/ole">
            <p:oleObj spid="_x0000_s291842" name="Ekvation" r:id="rId3" imgW="14857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Binomialfördelningen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skriver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 el. </a:t>
            </a:r>
            <a:r>
              <a:rPr lang="sv-SE" i="1" dirty="0" smtClean="0"/>
              <a:t>X</a:t>
            </a:r>
            <a:r>
              <a:rPr lang="el-GR" dirty="0" smtClean="0">
                <a:latin typeface="Cambria Math"/>
                <a:ea typeface="Cambria Math"/>
              </a:rPr>
              <a:t> ∈ </a:t>
            </a:r>
            <a:r>
              <a:rPr lang="sv-SE" i="1" dirty="0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/>
              <a:t>Frekvensfunktion: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= 0,1 ,…,</a:t>
            </a:r>
            <a:r>
              <a:rPr lang="sv-SE" i="1" dirty="0" smtClean="0"/>
              <a:t>n</a:t>
            </a:r>
            <a:r>
              <a:rPr lang="sv-SE" dirty="0" smtClean="0"/>
              <a:t> och där 0 &lt; </a:t>
            </a:r>
            <a:r>
              <a:rPr lang="sv-SE" i="1" dirty="0" smtClean="0"/>
              <a:t>p</a:t>
            </a:r>
            <a:r>
              <a:rPr lang="sv-SE" dirty="0" smtClean="0"/>
              <a:t> &lt; 1 och </a:t>
            </a:r>
            <a:r>
              <a:rPr lang="sv-SE" i="1" dirty="0" smtClean="0"/>
              <a:t>n</a:t>
            </a:r>
            <a:r>
              <a:rPr lang="sv-SE" dirty="0" smtClean="0"/>
              <a:t> är ett heltal ≥ 0.</a:t>
            </a:r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r>
              <a:rPr lang="sv-SE" dirty="0" smtClean="0"/>
              <a:t>Väntevärde:  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err="1" smtClean="0"/>
              <a:t>np</a:t>
            </a:r>
            <a:endParaRPr lang="sv-SE" i="1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Varians:	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err="1" smtClean="0"/>
              <a:t>np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</a:p>
        </p:txBody>
      </p:sp>
      <p:graphicFrame>
        <p:nvGraphicFramePr>
          <p:cNvPr id="292866" name="Object 2"/>
          <p:cNvGraphicFramePr>
            <a:graphicFrameLocks noChangeAspect="1"/>
          </p:cNvGraphicFramePr>
          <p:nvPr/>
        </p:nvGraphicFramePr>
        <p:xfrm>
          <a:off x="1397000" y="3435350"/>
          <a:ext cx="3424238" cy="1136650"/>
        </p:xfrm>
        <a:graphic>
          <a:graphicData uri="http://schemas.openxmlformats.org/presentationml/2006/ole">
            <p:oleObj spid="_x0000_s292866" name="Ekvation" r:id="rId3" imgW="1396800" imgH="457200" progId="Equation.3">
              <p:embed/>
            </p:oleObj>
          </a:graphicData>
        </a:graphic>
      </p:graphicFrame>
      <p:sp>
        <p:nvSpPr>
          <p:cNvPr id="5" name="Rektangel 4"/>
          <p:cNvSpPr/>
          <p:nvPr/>
        </p:nvSpPr>
        <p:spPr>
          <a:xfrm>
            <a:off x="2780928" y="8100392"/>
            <a:ext cx="3298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b="1" i="1" dirty="0" smtClean="0">
                <a:solidFill>
                  <a:srgbClr val="C00000"/>
                </a:solidFill>
              </a:rPr>
              <a:t>(verkar det vettigt?)</a:t>
            </a: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4581128" y="1691680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Parametrar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Frihandsfigur 6"/>
          <p:cNvSpPr/>
          <p:nvPr/>
        </p:nvSpPr>
        <p:spPr>
          <a:xfrm>
            <a:off x="3619446" y="1907705"/>
            <a:ext cx="1033690" cy="287563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4390" h="459179">
                <a:moveTo>
                  <a:pt x="534390" y="7917"/>
                </a:moveTo>
                <a:cubicBezTo>
                  <a:pt x="371104" y="0"/>
                  <a:pt x="250304" y="67650"/>
                  <a:pt x="161239" y="142860"/>
                </a:cubicBezTo>
                <a:cubicBezTo>
                  <a:pt x="72174" y="218070"/>
                  <a:pt x="24003" y="387171"/>
                  <a:pt x="0" y="459179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Binomialfördelningen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 smtClean="0"/>
              <a:t>Istället för att beräkna </a:t>
            </a:r>
            <a:r>
              <a:rPr lang="sv-SE" dirty="0" err="1" smtClean="0"/>
              <a:t>sannolik-heterna</a:t>
            </a:r>
            <a:r>
              <a:rPr lang="sv-SE" dirty="0" smtClean="0"/>
              <a:t> används ofta en färdig tabell, typiskt med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</a:t>
            </a:r>
            <a:r>
              <a:rPr lang="sv-SE" i="1" dirty="0" smtClean="0"/>
              <a:t>x</a:t>
            </a:r>
            <a:r>
              <a:rPr lang="sv-SE" dirty="0" smtClean="0"/>
              <a:t>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Men sådan tar typiskt inte med alla värden på </a:t>
            </a:r>
            <a:r>
              <a:rPr lang="sv-SE" i="1" dirty="0" smtClean="0"/>
              <a:t>p</a:t>
            </a:r>
            <a:r>
              <a:rPr lang="sv-SE" dirty="0" smtClean="0"/>
              <a:t>, typiskt upp till p = 0,50 i steg om 0,05.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Skapa då </a:t>
            </a:r>
            <a:r>
              <a:rPr lang="sv-SE" i="1" dirty="0" smtClean="0"/>
              <a:t>Y</a:t>
            </a:r>
            <a:r>
              <a:rPr lang="sv-SE" dirty="0" smtClean="0"/>
              <a:t> = ”antal </a:t>
            </a:r>
            <a:r>
              <a:rPr lang="sv-SE" u="sng" dirty="0" smtClean="0"/>
              <a:t>ej</a:t>
            </a:r>
            <a:r>
              <a:rPr lang="sv-SE" dirty="0" smtClean="0"/>
              <a:t> lyckade” = </a:t>
            </a:r>
            <a:r>
              <a:rPr lang="sv-SE" i="1" dirty="0" err="1" smtClean="0"/>
              <a:t>n</a:t>
            </a:r>
            <a:r>
              <a:rPr lang="sv-SE" dirty="0" err="1" smtClean="0"/>
              <a:t>-</a:t>
            </a:r>
            <a:r>
              <a:rPr lang="sv-SE" i="1" dirty="0" err="1" smtClean="0"/>
              <a:t>X</a:t>
            </a:r>
            <a:endParaRPr lang="sv-SE" i="1" dirty="0" smtClean="0"/>
          </a:p>
          <a:p>
            <a:pPr marL="0" indent="0">
              <a:buNone/>
            </a:pPr>
            <a:r>
              <a:rPr lang="sv-SE" i="1" dirty="0" smtClean="0"/>
              <a:t>Y</a:t>
            </a:r>
            <a:r>
              <a:rPr lang="sv-SE" dirty="0" smtClean="0"/>
              <a:t> är då också </a:t>
            </a:r>
            <a:r>
              <a:rPr lang="sv-SE" dirty="0" err="1" smtClean="0"/>
              <a:t>binomialfördelad</a:t>
            </a:r>
            <a:r>
              <a:rPr lang="sv-SE" dirty="0" smtClean="0"/>
              <a:t> men med sannolikhet 1 – </a:t>
            </a:r>
            <a:r>
              <a:rPr lang="sv-SE" i="1" dirty="0" smtClean="0"/>
              <a:t>p </a:t>
            </a:r>
            <a:r>
              <a:rPr lang="sv-SE" dirty="0" err="1" smtClean="0"/>
              <a:t>isf</a:t>
            </a:r>
            <a:r>
              <a:rPr lang="sv-SE" dirty="0" smtClean="0"/>
              <a:t> </a:t>
            </a:r>
            <a:r>
              <a:rPr lang="sv-SE" i="1" dirty="0" smtClean="0"/>
              <a:t>p.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 ≥ </a:t>
            </a:r>
            <a:r>
              <a:rPr lang="sv-SE" i="1" dirty="0" err="1" smtClean="0"/>
              <a:t>n</a:t>
            </a:r>
            <a:r>
              <a:rPr lang="sv-SE" dirty="0" err="1" smtClean="0"/>
              <a:t>-</a:t>
            </a:r>
            <a:r>
              <a:rPr lang="sv-SE" i="1" dirty="0" err="1" smtClean="0"/>
              <a:t>x</a:t>
            </a:r>
            <a:r>
              <a:rPr lang="sv-SE" dirty="0" smtClean="0"/>
              <a:t>) = 1–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 ≤ </a:t>
            </a:r>
            <a:r>
              <a:rPr lang="sv-SE" i="1" dirty="0" smtClean="0"/>
              <a:t>n</a:t>
            </a:r>
            <a:r>
              <a:rPr lang="sv-SE" dirty="0" smtClean="0"/>
              <a:t>-</a:t>
            </a:r>
            <a:r>
              <a:rPr lang="sv-SE" i="1" dirty="0" smtClean="0"/>
              <a:t>x-1</a:t>
            </a:r>
            <a:r>
              <a:rPr lang="sv-SE" dirty="0" smtClean="0"/>
              <a:t>)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(10;0,7)</a:t>
            </a:r>
          </a:p>
          <a:p>
            <a:pPr marL="0" indent="0">
              <a:buNone/>
            </a:pPr>
            <a:r>
              <a:rPr lang="sv-SE" dirty="0" smtClean="0"/>
              <a:t>Beräkna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4)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&lt; 5)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Definiera: </a:t>
            </a:r>
            <a:r>
              <a:rPr lang="sv-SE" i="1" dirty="0" smtClean="0">
                <a:ea typeface="Cambria Math"/>
                <a:cs typeface="Calibri"/>
              </a:rPr>
              <a:t>Y</a:t>
            </a:r>
            <a:r>
              <a:rPr lang="sv-SE" dirty="0" smtClean="0">
                <a:ea typeface="Cambria Math"/>
                <a:cs typeface="Calibri"/>
              </a:rPr>
              <a:t> = 10 – </a:t>
            </a:r>
            <a:r>
              <a:rPr lang="sv-SE" i="1" dirty="0" smtClean="0">
                <a:ea typeface="Cambria Math"/>
                <a:cs typeface="Calibri"/>
              </a:rPr>
              <a:t>X; X</a:t>
            </a:r>
            <a:r>
              <a:rPr lang="sv-SE" dirty="0" smtClean="0"/>
              <a:t> = 10 – </a:t>
            </a:r>
            <a:r>
              <a:rPr lang="sv-SE" i="1" dirty="0" smtClean="0"/>
              <a:t>Y </a:t>
            </a:r>
            <a:r>
              <a:rPr lang="sv-SE" dirty="0" smtClean="0"/>
              <a:t> </a:t>
            </a:r>
            <a:endParaRPr lang="sv-SE" i="1" dirty="0" smtClean="0">
              <a:ea typeface="Cambria Math"/>
              <a:cs typeface="Calibri"/>
            </a:endParaRPr>
          </a:p>
          <a:p>
            <a:pPr marL="0" indent="0">
              <a:buNone/>
            </a:pPr>
            <a:endParaRPr lang="sv-SE" sz="1200" dirty="0" smtClean="0">
              <a:ea typeface="Cambria Math"/>
              <a:cs typeface="Calibri"/>
            </a:endParaRPr>
          </a:p>
          <a:p>
            <a:pPr marL="0" indent="0">
              <a:buNone/>
            </a:pPr>
            <a:r>
              <a:rPr lang="sv-SE" dirty="0" smtClean="0">
                <a:ea typeface="Cambria Math"/>
                <a:cs typeface="Calibri"/>
              </a:rPr>
              <a:t>	</a:t>
            </a:r>
            <a:r>
              <a:rPr lang="sv-SE" i="1" dirty="0" smtClean="0"/>
              <a:t> </a:t>
            </a:r>
            <a:r>
              <a:rPr lang="sv-SE" i="1" dirty="0" err="1" smtClean="0"/>
              <a:t>Y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(10;0,3)</a:t>
            </a:r>
          </a:p>
          <a:p>
            <a:pPr marL="0" indent="0">
              <a:buNone/>
            </a:pPr>
            <a:endParaRPr lang="sv-SE" sz="1600" dirty="0" smtClean="0">
              <a:ea typeface="Cambria Math"/>
              <a:cs typeface="Calibri"/>
            </a:endParaRPr>
          </a:p>
          <a:p>
            <a:pPr marL="0" indent="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4)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 ≥ 10-4)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 ≥ 6) =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	= 1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 &lt; 6) = 1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 ≤ 5)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	</a:t>
            </a:r>
            <a:r>
              <a:rPr lang="sv-SE" dirty="0" smtClean="0">
                <a:cs typeface="Calibri"/>
              </a:rPr>
              <a:t>≈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[avläst i tabell]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/>
              <a:t>	= 1 – 0,95265 = </a:t>
            </a:r>
            <a:r>
              <a:rPr lang="sv-SE" b="1" dirty="0" smtClean="0"/>
              <a:t>0,04735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Multinomialfördelning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Utökning av </a:t>
            </a:r>
            <a:r>
              <a:rPr lang="sv-SE" dirty="0" err="1" smtClean="0"/>
              <a:t>binomialfördelningen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Istället för två möjliga utfall har man säg </a:t>
            </a:r>
            <a:r>
              <a:rPr lang="sv-SE" i="1" dirty="0" smtClean="0"/>
              <a:t>C</a:t>
            </a:r>
            <a:r>
              <a:rPr lang="sv-SE" dirty="0" smtClean="0"/>
              <a:t> stycken (disjunkta) möjliga utfall.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err="1" smtClean="0"/>
              <a:t>Y</a:t>
            </a:r>
            <a:r>
              <a:rPr lang="sv-SE" i="1" baseline="-25000" dirty="0" err="1" smtClean="0"/>
              <a:t>j</a:t>
            </a:r>
            <a:r>
              <a:rPr lang="sv-SE" dirty="0" smtClean="0"/>
              <a:t> = antal försök med utfall </a:t>
            </a:r>
            <a:r>
              <a:rPr lang="sv-SE" i="1" dirty="0" smtClean="0"/>
              <a:t>j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Sannolikheten för utfall j i ett enskilt försök är </a:t>
            </a:r>
            <a:r>
              <a:rPr lang="sv-SE" i="1" dirty="0" err="1" smtClean="0"/>
              <a:t>p</a:t>
            </a:r>
            <a:r>
              <a:rPr lang="sv-SE" i="1" baseline="-25000" dirty="0" err="1" smtClean="0"/>
              <a:t>j</a:t>
            </a:r>
            <a:r>
              <a:rPr lang="sv-SE" dirty="0" smtClean="0"/>
              <a:t> och </a:t>
            </a:r>
            <a:r>
              <a:rPr lang="sv-SE" i="1" dirty="0" smtClean="0"/>
              <a:t>j</a:t>
            </a:r>
            <a:r>
              <a:rPr lang="sv-SE" dirty="0" smtClean="0"/>
              <a:t> = 1,2,…,</a:t>
            </a:r>
            <a:r>
              <a:rPr lang="sv-SE" i="1" dirty="0" smtClean="0"/>
              <a:t>C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</a:p>
        </p:txBody>
      </p:sp>
      <p:graphicFrame>
        <p:nvGraphicFramePr>
          <p:cNvPr id="293890" name="Object 2"/>
          <p:cNvGraphicFramePr>
            <a:graphicFrameLocks noChangeAspect="1"/>
          </p:cNvGraphicFramePr>
          <p:nvPr/>
        </p:nvGraphicFramePr>
        <p:xfrm>
          <a:off x="1052736" y="6948611"/>
          <a:ext cx="1504950" cy="1185862"/>
        </p:xfrm>
        <a:graphic>
          <a:graphicData uri="http://schemas.openxmlformats.org/presentationml/2006/ole">
            <p:oleObj spid="_x0000_s293890" name="Ekvation" r:id="rId3" imgW="571320" imgH="444240" progId="Equation.3">
              <p:embed/>
            </p:oleObj>
          </a:graphicData>
        </a:graphic>
      </p:graphicFrame>
      <p:graphicFrame>
        <p:nvGraphicFramePr>
          <p:cNvPr id="293891" name="Object 3"/>
          <p:cNvGraphicFramePr>
            <a:graphicFrameLocks noChangeAspect="1"/>
          </p:cNvGraphicFramePr>
          <p:nvPr/>
        </p:nvGraphicFramePr>
        <p:xfrm>
          <a:off x="3516313" y="6948264"/>
          <a:ext cx="1471612" cy="1185863"/>
        </p:xfrm>
        <a:graphic>
          <a:graphicData uri="http://schemas.openxmlformats.org/presentationml/2006/ole">
            <p:oleObj spid="_x0000_s293891" name="Ekvation" r:id="rId4" imgW="558720" imgH="444240" progId="Equation.3">
              <p:embed/>
            </p:oleObj>
          </a:graphicData>
        </a:graphic>
      </p:graphicFrame>
      <p:sp>
        <p:nvSpPr>
          <p:cNvPr id="6" name="Rektangel 5"/>
          <p:cNvSpPr/>
          <p:nvPr/>
        </p:nvSpPr>
        <p:spPr>
          <a:xfrm>
            <a:off x="1340768" y="8214791"/>
            <a:ext cx="3298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2400" b="1" i="1" dirty="0" smtClean="0">
                <a:solidFill>
                  <a:srgbClr val="C00000"/>
                </a:solidFill>
              </a:rPr>
              <a:t>Obs! Fel på sidan 11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Poissonfördelningen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Låt </a:t>
            </a:r>
            <a:r>
              <a:rPr lang="sv-SE" sz="2800" i="1" dirty="0" err="1" smtClean="0"/>
              <a:t>X</a:t>
            </a:r>
            <a:r>
              <a:rPr lang="sv-SE" sz="2800" dirty="0" err="1" smtClean="0">
                <a:latin typeface="Cambria Math"/>
                <a:ea typeface="Cambria Math"/>
              </a:rPr>
              <a:t>~</a:t>
            </a:r>
            <a:r>
              <a:rPr lang="sv-SE" sz="2800" i="1" dirty="0" err="1" smtClean="0"/>
              <a:t>Bin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n</a:t>
            </a:r>
            <a:r>
              <a:rPr lang="sv-SE" sz="2800" dirty="0" err="1" smtClean="0"/>
              <a:t>,</a:t>
            </a:r>
            <a:r>
              <a:rPr lang="sv-SE" sz="2800" i="1" dirty="0" err="1" smtClean="0"/>
              <a:t>p</a:t>
            </a:r>
            <a:r>
              <a:rPr lang="sv-SE" sz="2800" dirty="0" smtClean="0"/>
              <a:t>) och låt </a:t>
            </a:r>
            <a:r>
              <a:rPr lang="sv-SE" sz="2800" i="1" dirty="0" smtClean="0"/>
              <a:t>n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∞ och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0 på ett sådant sätt att </a:t>
            </a:r>
            <a:r>
              <a:rPr lang="sv-SE" sz="2800" i="1" dirty="0" err="1" smtClean="0">
                <a:ea typeface="Cambria Math"/>
              </a:rPr>
              <a:t>np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 Math"/>
                <a:ea typeface="Cambria Math"/>
              </a:rPr>
              <a:t>= </a:t>
            </a:r>
            <a:r>
              <a:rPr lang="el-GR" sz="2800" dirty="0" smtClean="0">
                <a:latin typeface="Calibri"/>
                <a:ea typeface="Cambria Math"/>
                <a:cs typeface="Calibri"/>
              </a:rPr>
              <a:t>λ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, en konstant, dvs. </a:t>
            </a:r>
            <a:r>
              <a:rPr lang="sv-SE" sz="2800" i="1" dirty="0" smtClean="0">
                <a:latin typeface="Calibri"/>
                <a:ea typeface="Cambria Math"/>
                <a:cs typeface="Calibri"/>
              </a:rPr>
              <a:t>p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>
                <a:ea typeface="Cambria Math"/>
                <a:cs typeface="Calibri"/>
              </a:rPr>
              <a:t>/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sv-SE" sz="2800" dirty="0" smtClean="0">
                <a:ea typeface="Cambria Math"/>
              </a:rPr>
              <a:t>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När </a:t>
            </a:r>
            <a:r>
              <a:rPr lang="sv-SE" sz="2800" i="1" dirty="0" smtClean="0"/>
              <a:t>n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∞ blir </a:t>
            </a:r>
            <a:r>
              <a:rPr lang="sv-SE" sz="2800" dirty="0" err="1" smtClean="0">
                <a:ea typeface="Cambria Math"/>
              </a:rPr>
              <a:t>binomialfördelningen</a:t>
            </a:r>
            <a:r>
              <a:rPr lang="sv-SE" sz="2800" dirty="0" smtClean="0">
                <a:ea typeface="Cambria Math"/>
              </a:rPr>
              <a:t> en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Poissonfördelning</a:t>
            </a:r>
            <a:r>
              <a:rPr lang="sv-SE" sz="2800" dirty="0" smtClean="0">
                <a:ea typeface="Cambria Math"/>
              </a:rPr>
              <a:t>:</a:t>
            </a: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 </a:t>
            </a:r>
            <a:r>
              <a:rPr lang="sv-SE" sz="2800" i="1" dirty="0" err="1" smtClean="0"/>
              <a:t>X</a:t>
            </a:r>
            <a:r>
              <a:rPr lang="sv-SE" sz="2800" dirty="0" err="1" smtClean="0">
                <a:latin typeface="Cambria Math"/>
                <a:ea typeface="Cambria Math"/>
              </a:rPr>
              <a:t>~</a:t>
            </a:r>
            <a:r>
              <a:rPr lang="sv-SE" sz="2800" i="1" dirty="0" err="1" smtClean="0"/>
              <a:t>Po</a:t>
            </a:r>
            <a:r>
              <a:rPr lang="sv-SE" sz="2800" dirty="0" smtClean="0"/>
              <a:t>(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för </a:t>
            </a:r>
            <a:r>
              <a:rPr lang="sv-SE" sz="2800" i="1" dirty="0" smtClean="0"/>
              <a:t>x</a:t>
            </a:r>
            <a:r>
              <a:rPr lang="sv-SE" sz="2800" dirty="0" smtClean="0"/>
              <a:t> = 0,1,2,… och där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/>
              <a:t> &gt; 0.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dirty="0" smtClean="0"/>
              <a:t>Väntevärde:  	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endParaRPr lang="sv-SE" sz="2800" i="1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Varians:	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endParaRPr lang="sv-SE" sz="2800" dirty="0" smtClean="0"/>
          </a:p>
        </p:txBody>
      </p:sp>
      <p:graphicFrame>
        <p:nvGraphicFramePr>
          <p:cNvPr id="294914" name="Object 2"/>
          <p:cNvGraphicFramePr>
            <a:graphicFrameLocks noChangeAspect="1"/>
          </p:cNvGraphicFramePr>
          <p:nvPr/>
        </p:nvGraphicFramePr>
        <p:xfrm>
          <a:off x="3501008" y="4932040"/>
          <a:ext cx="1846522" cy="936104"/>
        </p:xfrm>
        <a:graphic>
          <a:graphicData uri="http://schemas.openxmlformats.org/presentationml/2006/ole">
            <p:oleObj spid="_x0000_s294914" name="Ekvation" r:id="rId3" imgW="8380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Kontinuerlig s.v.</a:t>
            </a:r>
          </a:p>
        </p:txBody>
      </p:sp>
      <p:sp>
        <p:nvSpPr>
          <p:cNvPr id="14" name="Rektangel 13"/>
          <p:cNvSpPr/>
          <p:nvPr/>
        </p:nvSpPr>
        <p:spPr>
          <a:xfrm>
            <a:off x="5589240" y="4644008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x</a:t>
            </a:r>
          </a:p>
        </p:txBody>
      </p:sp>
      <p:sp>
        <p:nvSpPr>
          <p:cNvPr id="15" name="Rektangel 14"/>
          <p:cNvSpPr/>
          <p:nvPr/>
        </p:nvSpPr>
        <p:spPr>
          <a:xfrm>
            <a:off x="1484784" y="2123728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f(x) = P(X = x)</a:t>
            </a:r>
          </a:p>
        </p:txBody>
      </p:sp>
      <p:graphicFrame>
        <p:nvGraphicFramePr>
          <p:cNvPr id="16" name="Diagram 15"/>
          <p:cNvGraphicFramePr/>
          <p:nvPr/>
        </p:nvGraphicFramePr>
        <p:xfrm>
          <a:off x="1124744" y="24117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ktangel 17"/>
          <p:cNvSpPr/>
          <p:nvPr/>
        </p:nvSpPr>
        <p:spPr>
          <a:xfrm>
            <a:off x="5589240" y="7805464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x</a:t>
            </a:r>
          </a:p>
        </p:txBody>
      </p:sp>
      <p:sp>
        <p:nvSpPr>
          <p:cNvPr id="19" name="Rektangel 18"/>
          <p:cNvSpPr/>
          <p:nvPr/>
        </p:nvSpPr>
        <p:spPr>
          <a:xfrm>
            <a:off x="1484784" y="5285184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F(x) = P(X ≤ x)</a:t>
            </a:r>
          </a:p>
        </p:txBody>
      </p:sp>
      <p:graphicFrame>
        <p:nvGraphicFramePr>
          <p:cNvPr id="20" name="Diagram 19"/>
          <p:cNvGraphicFramePr/>
          <p:nvPr/>
        </p:nvGraphicFramePr>
        <p:xfrm>
          <a:off x="1124744" y="55801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7634" name="Object 2"/>
          <p:cNvGraphicFramePr>
            <a:graphicFrameLocks noChangeAspect="1"/>
          </p:cNvGraphicFramePr>
          <p:nvPr/>
        </p:nvGraphicFramePr>
        <p:xfrm>
          <a:off x="4745038" y="2686050"/>
          <a:ext cx="1522412" cy="755650"/>
        </p:xfrm>
        <a:graphic>
          <a:graphicData uri="http://schemas.openxmlformats.org/presentationml/2006/ole">
            <p:oleObj spid="_x0000_s197634" name="Ekvation" r:id="rId5" imgW="939600" imgH="457200" progId="Equation.3">
              <p:embed/>
            </p:oleObj>
          </a:graphicData>
        </a:graphic>
      </p:graphicFrame>
      <p:graphicFrame>
        <p:nvGraphicFramePr>
          <p:cNvPr id="197635" name="Object 3"/>
          <p:cNvGraphicFramePr>
            <a:graphicFrameLocks noChangeAspect="1"/>
          </p:cNvGraphicFramePr>
          <p:nvPr/>
        </p:nvGraphicFramePr>
        <p:xfrm>
          <a:off x="4498975" y="6660232"/>
          <a:ext cx="1584325" cy="755650"/>
        </p:xfrm>
        <a:graphic>
          <a:graphicData uri="http://schemas.openxmlformats.org/presentationml/2006/ole">
            <p:oleObj spid="_x0000_s197635" name="Ekvation" r:id="rId6" imgW="97776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Approximera Bin med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Po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Resonemanget var att om </a:t>
            </a:r>
            <a:r>
              <a:rPr lang="sv-SE" i="1" dirty="0" smtClean="0"/>
              <a:t>n</a:t>
            </a:r>
            <a:r>
              <a:rPr lang="sv-SE" dirty="0" smtClean="0"/>
              <a:t> var stort och </a:t>
            </a:r>
            <a:r>
              <a:rPr lang="sv-SE" i="1" dirty="0" smtClean="0"/>
              <a:t>p</a:t>
            </a:r>
            <a:r>
              <a:rPr lang="sv-SE" dirty="0" smtClean="0"/>
              <a:t> litet så ”blev” det en </a:t>
            </a:r>
            <a:r>
              <a:rPr lang="sv-SE" dirty="0" err="1" smtClean="0"/>
              <a:t>Poissonfördelning</a:t>
            </a:r>
            <a:r>
              <a:rPr lang="sv-SE" dirty="0" smtClean="0"/>
              <a:t> av en </a:t>
            </a:r>
            <a:r>
              <a:rPr lang="sv-SE" dirty="0" err="1" smtClean="0"/>
              <a:t>Binomial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 smtClean="0"/>
          </a:p>
          <a:p>
            <a:pPr marL="355600" indent="-355600"/>
            <a:r>
              <a:rPr lang="sv-SE" dirty="0" smtClean="0"/>
              <a:t>En </a:t>
            </a:r>
            <a:r>
              <a:rPr lang="sv-SE" dirty="0" err="1" smtClean="0"/>
              <a:t>Poisson</a:t>
            </a:r>
            <a:r>
              <a:rPr lang="sv-SE" dirty="0" smtClean="0"/>
              <a:t> är enklare att använda beräkningsmässigt.</a:t>
            </a:r>
          </a:p>
          <a:p>
            <a:pPr marL="355600" indent="-355600"/>
            <a:r>
              <a:rPr lang="sv-SE" dirty="0" smtClean="0"/>
              <a:t>Eller om </a:t>
            </a:r>
            <a:r>
              <a:rPr lang="sv-SE" dirty="0" err="1" smtClean="0"/>
              <a:t>Binomialtabellen</a:t>
            </a:r>
            <a:r>
              <a:rPr lang="sv-SE" dirty="0" smtClean="0"/>
              <a:t> inte har större värden än säg </a:t>
            </a:r>
            <a:r>
              <a:rPr lang="sv-SE" i="1" dirty="0" smtClean="0"/>
              <a:t>n</a:t>
            </a:r>
            <a:r>
              <a:rPr lang="sv-SE" dirty="0" smtClean="0"/>
              <a:t> = 19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dirty="0" smtClean="0"/>
              <a:t>Alltså, om </a:t>
            </a:r>
            <a:r>
              <a:rPr lang="sv-SE" i="1" dirty="0" smtClean="0"/>
              <a:t>n</a:t>
            </a:r>
            <a:r>
              <a:rPr lang="sv-SE" dirty="0" smtClean="0"/>
              <a:t> (≥ 20) är stort och </a:t>
            </a:r>
            <a:r>
              <a:rPr lang="sv-SE" i="1" dirty="0" smtClean="0"/>
              <a:t>p</a:t>
            </a:r>
            <a:r>
              <a:rPr lang="sv-SE" dirty="0" smtClean="0"/>
              <a:t> litet (≤ 0,1) sätt </a:t>
            </a:r>
            <a:r>
              <a:rPr lang="el-GR" dirty="0" smtClean="0">
                <a:ea typeface="Cambria Math"/>
                <a:cs typeface="Calibri"/>
              </a:rPr>
              <a:t>λ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>
                <a:ea typeface="Cambria Math"/>
                <a:cs typeface="Calibri"/>
              </a:rPr>
              <a:t> och använd </a:t>
            </a:r>
            <a:r>
              <a:rPr lang="sv-SE" dirty="0" err="1" smtClean="0">
                <a:ea typeface="Cambria Math"/>
                <a:cs typeface="Calibri"/>
              </a:rPr>
              <a:t>Poisson</a:t>
            </a:r>
            <a:r>
              <a:rPr lang="sv-SE" dirty="0" smtClean="0"/>
              <a:t>.	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(100;0,05)</a:t>
            </a:r>
          </a:p>
          <a:p>
            <a:pPr marL="0" indent="0">
              <a:buNone/>
            </a:pPr>
            <a:r>
              <a:rPr lang="sv-SE" dirty="0" smtClean="0"/>
              <a:t>Beräkna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4)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Sätt </a:t>
            </a:r>
            <a:r>
              <a:rPr lang="el-GR" dirty="0" smtClean="0">
                <a:ea typeface="Cambria Math"/>
                <a:cs typeface="Calibri"/>
              </a:rPr>
              <a:t>λ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>
                <a:ea typeface="Cambria Math"/>
                <a:cs typeface="Calibri"/>
              </a:rPr>
              <a:t> = 5 och använd </a:t>
            </a:r>
            <a:r>
              <a:rPr lang="sv-SE" i="1" dirty="0" err="1" smtClean="0">
                <a:ea typeface="Cambria Math"/>
                <a:cs typeface="Calibri"/>
              </a:rPr>
              <a:t>Po</a:t>
            </a:r>
            <a:r>
              <a:rPr lang="sv-SE" dirty="0" smtClean="0">
                <a:ea typeface="Cambria Math"/>
                <a:cs typeface="Calibri"/>
              </a:rPr>
              <a:t>(5)</a:t>
            </a:r>
          </a:p>
          <a:p>
            <a:pPr marL="0" indent="0">
              <a:buNone/>
            </a:pPr>
            <a:endParaRPr lang="sv-SE" sz="1200" dirty="0" smtClean="0">
              <a:ea typeface="Cambria Math"/>
              <a:cs typeface="Calibri"/>
            </a:endParaRPr>
          </a:p>
          <a:p>
            <a:pPr marL="0" indent="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4)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=0)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=1)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=2) 		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=3)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=4)</a:t>
            </a:r>
          </a:p>
        </p:txBody>
      </p:sp>
      <p:graphicFrame>
        <p:nvGraphicFramePr>
          <p:cNvPr id="295938" name="Object 2"/>
          <p:cNvGraphicFramePr>
            <a:graphicFrameLocks noChangeAspect="1"/>
          </p:cNvGraphicFramePr>
          <p:nvPr/>
        </p:nvGraphicFramePr>
        <p:xfrm>
          <a:off x="761060" y="5580112"/>
          <a:ext cx="5692276" cy="2160240"/>
        </p:xfrm>
        <a:graphic>
          <a:graphicData uri="http://schemas.openxmlformats.org/presentationml/2006/ole">
            <p:oleObj spid="_x0000_s295938" name="Ekvation" r:id="rId3" imgW="2438280" imgH="914400" progId="Equation.3">
              <p:embed/>
            </p:oleObj>
          </a:graphicData>
        </a:graphic>
      </p:graphicFrame>
      <p:sp>
        <p:nvSpPr>
          <p:cNvPr id="5" name="Rektangel 4"/>
          <p:cNvSpPr/>
          <p:nvPr/>
        </p:nvSpPr>
        <p:spPr>
          <a:xfrm>
            <a:off x="404664" y="7956376"/>
            <a:ext cx="60486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sz="2400" b="1" i="1" dirty="0" smtClean="0">
                <a:solidFill>
                  <a:srgbClr val="C00000"/>
                </a:solidFill>
              </a:rPr>
              <a:t>Obs! Räkna exakt med </a:t>
            </a:r>
            <a:r>
              <a:rPr lang="sv-SE" sz="2400" b="1" i="1" dirty="0" err="1" smtClean="0">
                <a:solidFill>
                  <a:srgbClr val="C00000"/>
                </a:solidFill>
              </a:rPr>
              <a:t>Binomial</a:t>
            </a:r>
            <a:r>
              <a:rPr lang="sv-SE" sz="2400" b="1" i="1" dirty="0" smtClean="0">
                <a:solidFill>
                  <a:srgbClr val="C00000"/>
                </a:solidFill>
              </a:rPr>
              <a:t> ger 0,4360; ett fel på 0,0045 eller ca 1 %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Poängen med funktionen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En stokastisk variabel definieras </a:t>
            </a:r>
            <a:r>
              <a:rPr lang="sv-SE" sz="2800" u="sng" dirty="0" smtClean="0"/>
              <a:t>helt</a:t>
            </a:r>
            <a:r>
              <a:rPr lang="sv-SE" sz="2800" dirty="0" smtClean="0"/>
              <a:t> genom utfallsrummet och frekvens- alt. </a:t>
            </a:r>
            <a:r>
              <a:rPr lang="sv-SE" sz="2800" dirty="0" err="1" smtClean="0"/>
              <a:t>täthetsfuntion</a:t>
            </a:r>
            <a:r>
              <a:rPr lang="sv-SE" sz="2800" dirty="0" smtClean="0"/>
              <a:t> </a:t>
            </a:r>
            <a:r>
              <a:rPr lang="sv-SE" sz="2800" i="1" dirty="0" smtClean="0"/>
              <a:t>eller</a:t>
            </a:r>
            <a:r>
              <a:rPr lang="sv-SE" sz="2800" dirty="0" smtClean="0"/>
              <a:t> genom </a:t>
            </a:r>
            <a:r>
              <a:rPr lang="sv-SE" sz="2800" dirty="0" err="1" smtClean="0"/>
              <a:t>fördelnings-funktionen</a:t>
            </a:r>
            <a:r>
              <a:rPr lang="sv-SE" sz="2800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Med dessa funktioner kan vi beräkna alla de eftersökta sannolikheterna men även andra egenskaper för </a:t>
            </a:r>
            <a:r>
              <a:rPr lang="sv-SE" sz="2800" i="1" dirty="0" smtClean="0"/>
              <a:t>X</a:t>
            </a:r>
            <a:r>
              <a:rPr lang="sv-SE" sz="2800" dirty="0" smtClean="0"/>
              <a:t>.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400" u="sng" dirty="0" smtClean="0">
                <a:solidFill>
                  <a:schemeClr val="accent5">
                    <a:lumMod val="50000"/>
                  </a:schemeClr>
                </a:solidFill>
              </a:rPr>
              <a:t>Kommentar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355600" indent="0">
              <a:buNone/>
            </a:pP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Man säger ofta ”</a:t>
            </a:r>
            <a:r>
              <a:rPr lang="sv-SE" sz="2400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är …-fördelad” eller ”fördelningen är …” osv.</a:t>
            </a:r>
          </a:p>
          <a:p>
            <a:pPr marL="355600" indent="0">
              <a:buNone/>
            </a:pP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Med </a:t>
            </a: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fördelning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menas då </a:t>
            </a: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modellen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för </a:t>
            </a:r>
            <a:r>
              <a:rPr lang="sv-SE" sz="2400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vilket implicit inkluderar utfallsrummet.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6071</TotalTime>
  <Words>3274</Words>
  <Application>Microsoft Office PowerPoint</Application>
  <PresentationFormat>Bildspel på skärmen (4:3)</PresentationFormat>
  <Paragraphs>1055</Paragraphs>
  <Slides>81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81</vt:i4>
      </vt:variant>
    </vt:vector>
  </HeadingPairs>
  <TitlesOfParts>
    <vt:vector size="83" baseType="lpstr">
      <vt:lpstr>Office-tema</vt:lpstr>
      <vt:lpstr>Ekvation</vt:lpstr>
      <vt:lpstr>Statistikens grunder, 15p dagtid</vt:lpstr>
      <vt:lpstr>F7 forts. Kap 6</vt:lpstr>
      <vt:lpstr>Stokastiska variabler</vt:lpstr>
      <vt:lpstr>Stokastiska variabler</vt:lpstr>
      <vt:lpstr>Stokastiska variabler</vt:lpstr>
      <vt:lpstr>Funktionerna för en s.v.</vt:lpstr>
      <vt:lpstr>Diskret s.v.</vt:lpstr>
      <vt:lpstr>Kontinuerlig s.v.</vt:lpstr>
      <vt:lpstr>Poängen med funktionen</vt:lpstr>
      <vt:lpstr>Poängen med funktionen</vt:lpstr>
      <vt:lpstr>Exempel 1</vt:lpstr>
      <vt:lpstr>Exempel 2</vt:lpstr>
      <vt:lpstr>Väntevärde 1</vt:lpstr>
      <vt:lpstr>Väntevärde 2</vt:lpstr>
      <vt:lpstr>Väntevärde 3</vt:lpstr>
      <vt:lpstr>Varians 1</vt:lpstr>
      <vt:lpstr>Varians 2</vt:lpstr>
      <vt:lpstr>Varians 3</vt:lpstr>
      <vt:lpstr>Transformationer</vt:lpstr>
      <vt:lpstr>Räkneregler</vt:lpstr>
      <vt:lpstr>Varians 4</vt:lpstr>
      <vt:lpstr>Standardavvikelse och engelskan</vt:lpstr>
      <vt:lpstr>Övning</vt:lpstr>
      <vt:lpstr>Övning, forts.</vt:lpstr>
      <vt:lpstr>Övning, forts.</vt:lpstr>
      <vt:lpstr>Två s.v.</vt:lpstr>
      <vt:lpstr>Simultana fördelningar 1</vt:lpstr>
      <vt:lpstr>Simultana fördelningar 2</vt:lpstr>
      <vt:lpstr>Simultana fördelningar 3</vt:lpstr>
      <vt:lpstr>Exempel</vt:lpstr>
      <vt:lpstr>Repetitionsövning</vt:lpstr>
      <vt:lpstr>F8 forts. Kap 6</vt:lpstr>
      <vt:lpstr>Väntevärde</vt:lpstr>
      <vt:lpstr>Exempel</vt:lpstr>
      <vt:lpstr>Varians</vt:lpstr>
      <vt:lpstr>Exempel, forts.</vt:lpstr>
      <vt:lpstr>Exempel, forts.</vt:lpstr>
      <vt:lpstr>Simultana fördelningar</vt:lpstr>
      <vt:lpstr>Exempel 1</vt:lpstr>
      <vt:lpstr>Utfallsrummet ΩXY </vt:lpstr>
      <vt:lpstr>Exempel 2</vt:lpstr>
      <vt:lpstr>Marginalfördelningar</vt:lpstr>
      <vt:lpstr>Exempel 2, forts.</vt:lpstr>
      <vt:lpstr>Exempel 1, forts.</vt:lpstr>
      <vt:lpstr>Exempel 1, forts.</vt:lpstr>
      <vt:lpstr>Betingade fördelningar</vt:lpstr>
      <vt:lpstr>Exempel 2, forts.</vt:lpstr>
      <vt:lpstr>Exempel 1, forts.</vt:lpstr>
      <vt:lpstr>Oberoende</vt:lpstr>
      <vt:lpstr>Oberoende s.v.</vt:lpstr>
      <vt:lpstr>Betingade väntevärden</vt:lpstr>
      <vt:lpstr>Exempel 2, forts.</vt:lpstr>
      <vt:lpstr>En räkneregel till</vt:lpstr>
      <vt:lpstr>Mäta samband</vt:lpstr>
      <vt:lpstr>Kovarians 1</vt:lpstr>
      <vt:lpstr>Kovarians 2</vt:lpstr>
      <vt:lpstr>Kovarians 3</vt:lpstr>
      <vt:lpstr>Exempel 2, forts.</vt:lpstr>
      <vt:lpstr>F9 forts. Kap 6 + 7</vt:lpstr>
      <vt:lpstr>Kovarians</vt:lpstr>
      <vt:lpstr>Kovarians</vt:lpstr>
      <vt:lpstr>Korrelation</vt:lpstr>
      <vt:lpstr>Exempel</vt:lpstr>
      <vt:lpstr>Korrelation</vt:lpstr>
      <vt:lpstr>Exempel, forts.</vt:lpstr>
      <vt:lpstr>En räkneregel till</vt:lpstr>
      <vt:lpstr>Alltså …</vt:lpstr>
      <vt:lpstr>Linjära kombinationer</vt:lpstr>
      <vt:lpstr>Kap 7. Några vanliga diskreta fördelningar</vt:lpstr>
      <vt:lpstr>Bernoulli</vt:lpstr>
      <vt:lpstr>Familjer av fördelningar</vt:lpstr>
      <vt:lpstr>Binomialfördelningen 1</vt:lpstr>
      <vt:lpstr>Binomialfördelningen 2</vt:lpstr>
      <vt:lpstr>Binomialfördelningen 3</vt:lpstr>
      <vt:lpstr>Binomialfördelningen 4</vt:lpstr>
      <vt:lpstr>Binomialfördelningen 4</vt:lpstr>
      <vt:lpstr>Exempel</vt:lpstr>
      <vt:lpstr>Multinomialfördelning </vt:lpstr>
      <vt:lpstr>Poissonfördelningen 1</vt:lpstr>
      <vt:lpstr>Approximera Bin med Po</vt:lpstr>
      <vt:lpstr>Exempel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Micke&amp;Sussi</cp:lastModifiedBy>
  <cp:revision>523</cp:revision>
  <dcterms:created xsi:type="dcterms:W3CDTF">2012-09-02T12:13:54Z</dcterms:created>
  <dcterms:modified xsi:type="dcterms:W3CDTF">2012-09-23T22:01:02Z</dcterms:modified>
</cp:coreProperties>
</file>