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wmf" ContentType="image/x-wmf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4"/>
  </p:handoutMasterIdLst>
  <p:sldIdLst>
    <p:sldId id="256" r:id="rId2"/>
    <p:sldId id="375" r:id="rId3"/>
    <p:sldId id="376" r:id="rId4"/>
    <p:sldId id="377" r:id="rId5"/>
    <p:sldId id="378" r:id="rId6"/>
    <p:sldId id="379" r:id="rId7"/>
    <p:sldId id="380" r:id="rId8"/>
    <p:sldId id="381" r:id="rId9"/>
    <p:sldId id="382" r:id="rId10"/>
    <p:sldId id="383" r:id="rId11"/>
    <p:sldId id="384" r:id="rId12"/>
    <p:sldId id="385" r:id="rId13"/>
    <p:sldId id="386" r:id="rId14"/>
    <p:sldId id="387" r:id="rId15"/>
    <p:sldId id="388" r:id="rId16"/>
    <p:sldId id="389" r:id="rId17"/>
    <p:sldId id="390" r:id="rId18"/>
    <p:sldId id="391" r:id="rId19"/>
    <p:sldId id="392" r:id="rId20"/>
    <p:sldId id="393" r:id="rId21"/>
    <p:sldId id="394" r:id="rId22"/>
    <p:sldId id="395" r:id="rId23"/>
    <p:sldId id="396" r:id="rId24"/>
    <p:sldId id="397" r:id="rId25"/>
    <p:sldId id="398" r:id="rId26"/>
    <p:sldId id="399" r:id="rId27"/>
    <p:sldId id="400" r:id="rId28"/>
    <p:sldId id="401" r:id="rId29"/>
    <p:sldId id="402" r:id="rId30"/>
    <p:sldId id="403" r:id="rId31"/>
    <p:sldId id="342" r:id="rId32"/>
    <p:sldId id="344" r:id="rId33"/>
    <p:sldId id="346" r:id="rId34"/>
    <p:sldId id="347" r:id="rId35"/>
    <p:sldId id="345" r:id="rId36"/>
    <p:sldId id="348" r:id="rId37"/>
    <p:sldId id="343" r:id="rId38"/>
    <p:sldId id="339" r:id="rId39"/>
    <p:sldId id="349" r:id="rId40"/>
    <p:sldId id="351" r:id="rId41"/>
    <p:sldId id="352" r:id="rId42"/>
    <p:sldId id="340" r:id="rId43"/>
    <p:sldId id="363" r:id="rId44"/>
    <p:sldId id="353" r:id="rId45"/>
    <p:sldId id="366" r:id="rId46"/>
    <p:sldId id="355" r:id="rId47"/>
    <p:sldId id="364" r:id="rId48"/>
    <p:sldId id="356" r:id="rId49"/>
    <p:sldId id="365" r:id="rId50"/>
    <p:sldId id="368" r:id="rId51"/>
    <p:sldId id="369" r:id="rId52"/>
    <p:sldId id="358" r:id="rId53"/>
    <p:sldId id="370" r:id="rId54"/>
    <p:sldId id="367" r:id="rId55"/>
    <p:sldId id="362" r:id="rId56"/>
    <p:sldId id="371" r:id="rId57"/>
    <p:sldId id="372" r:id="rId58"/>
    <p:sldId id="373" r:id="rId59"/>
    <p:sldId id="404" r:id="rId60"/>
    <p:sldId id="405" r:id="rId61"/>
    <p:sldId id="406" r:id="rId62"/>
    <p:sldId id="407" r:id="rId63"/>
    <p:sldId id="408" r:id="rId64"/>
    <p:sldId id="409" r:id="rId65"/>
    <p:sldId id="410" r:id="rId66"/>
    <p:sldId id="411" r:id="rId67"/>
    <p:sldId id="412" r:id="rId68"/>
    <p:sldId id="413" r:id="rId69"/>
    <p:sldId id="414" r:id="rId70"/>
    <p:sldId id="415" r:id="rId71"/>
    <p:sldId id="416" r:id="rId72"/>
    <p:sldId id="417" r:id="rId73"/>
    <p:sldId id="418" r:id="rId74"/>
    <p:sldId id="419" r:id="rId75"/>
    <p:sldId id="420" r:id="rId76"/>
    <p:sldId id="421" r:id="rId77"/>
    <p:sldId id="422" r:id="rId78"/>
    <p:sldId id="423" r:id="rId79"/>
    <p:sldId id="424" r:id="rId80"/>
    <p:sldId id="425" r:id="rId81"/>
    <p:sldId id="426" r:id="rId82"/>
    <p:sldId id="427" r:id="rId83"/>
  </p:sldIdLst>
  <p:sldSz cx="9144000" cy="6858000" type="screen4x3"/>
  <p:notesSz cx="6669088" cy="98679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546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859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4" Type="http://schemas.openxmlformats.org/officeDocument/2006/relationships/image" Target="../media/image41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0D3DD-CD39-4B61-BBE2-DAB38416D993}" type="datetimeFigureOut">
              <a:rPr lang="sv-SE" smtClean="0"/>
              <a:pPr/>
              <a:t>2013-09-03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37260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778250" y="937260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621179-3813-445A-8176-0ABD11CF8980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2013-09-03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2013-09-03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2013-09-03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2013-09-03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2013-09-03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2013-09-03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59CA3-78C6-4ADE-93E8-6CDE021215E5}" type="datetimeFigureOut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2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3.bin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9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37.bin"/><Relationship Id="rId5" Type="http://schemas.openxmlformats.org/officeDocument/2006/relationships/oleObject" Target="../embeddings/oleObject36.bin"/><Relationship Id="rId4" Type="http://schemas.openxmlformats.org/officeDocument/2006/relationships/oleObject" Target="../embeddings/oleObject35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42.bin"/><Relationship Id="rId5" Type="http://schemas.openxmlformats.org/officeDocument/2006/relationships/oleObject" Target="../embeddings/oleObject41.bin"/><Relationship Id="rId4" Type="http://schemas.openxmlformats.org/officeDocument/2006/relationships/oleObject" Target="../embeddings/oleObject40.bin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46.bin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50.bin"/><Relationship Id="rId5" Type="http://schemas.openxmlformats.org/officeDocument/2006/relationships/oleObject" Target="../embeddings/oleObject49.bin"/><Relationship Id="rId4" Type="http://schemas.openxmlformats.org/officeDocument/2006/relationships/oleObject" Target="../embeddings/oleObject48.bin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4" Type="http://schemas.openxmlformats.org/officeDocument/2006/relationships/oleObject" Target="../embeddings/oleObject57.bin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4" Type="http://schemas.openxmlformats.org/officeDocument/2006/relationships/oleObject" Target="../embeddings/oleObject60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Statistikens grunder, 15p dagtid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 smtClean="0">
                <a:solidFill>
                  <a:schemeClr val="tx1"/>
                </a:solidFill>
              </a:rPr>
              <a:t>HT 2012</a:t>
            </a:r>
          </a:p>
          <a:p>
            <a:endParaRPr lang="sv-SE" dirty="0" smtClean="0">
              <a:solidFill>
                <a:schemeClr val="tx1"/>
              </a:solidFill>
            </a:endParaRPr>
          </a:p>
          <a:p>
            <a:endParaRPr lang="sv-SE" dirty="0" smtClean="0">
              <a:solidFill>
                <a:schemeClr val="tx1"/>
              </a:solidFill>
            </a:endParaRPr>
          </a:p>
          <a:p>
            <a:r>
              <a:rPr lang="sv-SE" dirty="0" smtClean="0">
                <a:solidFill>
                  <a:schemeClr val="tx1"/>
                </a:solidFill>
              </a:rPr>
              <a:t>Föreläsningar F4-F6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879184">
            <a:off x="7190048" y="627695"/>
            <a:ext cx="1397288" cy="483876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32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F4-6</a:t>
            </a:r>
            <a:endParaRPr kumimoji="0" lang="sv-SE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F4 Matematikrep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Autofit/>
          </a:bodyPr>
          <a:lstStyle/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Summatecknet</a:t>
            </a:r>
          </a:p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Potensräkning</a:t>
            </a:r>
          </a:p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Logaritmer</a:t>
            </a:r>
          </a:p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Kombinatorik</a:t>
            </a:r>
          </a:p>
          <a:p>
            <a:pPr marL="355600" indent="-355600">
              <a:spcBef>
                <a:spcPts val="2400"/>
              </a:spcBef>
            </a:pPr>
            <a:endParaRPr lang="sv-SE" i="1" dirty="0" smtClean="0"/>
          </a:p>
          <a:p>
            <a:pPr marL="355600" indent="-355600">
              <a:spcBef>
                <a:spcPts val="2400"/>
              </a:spcBef>
            </a:pPr>
            <a:endParaRPr lang="sv-SE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Summatecken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Säg att vi har </a:t>
            </a:r>
            <a:r>
              <a:rPr lang="sv-SE" sz="2800" i="1" dirty="0" smtClean="0"/>
              <a:t>n</a:t>
            </a:r>
            <a:r>
              <a:rPr lang="sv-SE" sz="2800" dirty="0" smtClean="0"/>
              <a:t> stycken tal </a:t>
            </a:r>
            <a:r>
              <a:rPr lang="sv-SE" sz="2800" i="1" dirty="0" smtClean="0"/>
              <a:t>x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, …, </a:t>
            </a:r>
            <a:r>
              <a:rPr lang="sv-SE" sz="2800" i="1" dirty="0" err="1" smtClean="0"/>
              <a:t>x</a:t>
            </a:r>
            <a:r>
              <a:rPr lang="sv-SE" sz="2800" i="1" baseline="-25000" dirty="0" err="1" smtClean="0"/>
              <a:t>n</a:t>
            </a:r>
            <a:endParaRPr lang="sv-SE" sz="2800" i="1" baseline="-25000" dirty="0" smtClean="0"/>
          </a:p>
          <a:p>
            <a:pPr marL="0" indent="0">
              <a:buNone/>
            </a:pPr>
            <a:r>
              <a:rPr lang="sv-SE" sz="2800" dirty="0" smtClean="0"/>
              <a:t>Summan av dessa tal (alltså </a:t>
            </a:r>
            <a:r>
              <a:rPr lang="sv-SE" sz="2800" i="1" dirty="0" smtClean="0"/>
              <a:t>x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 + … + </a:t>
            </a:r>
            <a:r>
              <a:rPr lang="sv-SE" sz="2800" i="1" dirty="0" err="1" smtClean="0"/>
              <a:t>x</a:t>
            </a:r>
            <a:r>
              <a:rPr lang="sv-SE" sz="2800" i="1" baseline="-25000" dirty="0" err="1" smtClean="0"/>
              <a:t>n</a:t>
            </a:r>
            <a:r>
              <a:rPr lang="sv-SE" sz="2800" dirty="0" smtClean="0"/>
              <a:t>) skrivs kortfattat med hjälp av </a:t>
            </a:r>
            <a:r>
              <a:rPr lang="sv-SE" sz="2800" dirty="0" err="1" smtClean="0"/>
              <a:t>summa-tecken</a:t>
            </a:r>
            <a:r>
              <a:rPr lang="sv-SE" sz="2800" dirty="0" smtClean="0"/>
              <a:t>: 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”summa </a:t>
            </a:r>
            <a:r>
              <a:rPr lang="sv-SE" sz="2800" i="1" dirty="0" err="1" smtClean="0"/>
              <a:t>x</a:t>
            </a:r>
            <a:r>
              <a:rPr lang="sv-SE" sz="2800" i="1" baseline="-25000" dirty="0" err="1" smtClean="0"/>
              <a:t>i</a:t>
            </a:r>
            <a:r>
              <a:rPr lang="sv-SE" sz="2800" dirty="0" smtClean="0"/>
              <a:t> då </a:t>
            </a:r>
            <a:r>
              <a:rPr lang="sv-SE" sz="2800" i="1" dirty="0" smtClean="0"/>
              <a:t>i</a:t>
            </a:r>
            <a:r>
              <a:rPr lang="sv-SE" sz="2800" dirty="0" smtClean="0"/>
              <a:t> går fr.o.m. 1 t.o.m. </a:t>
            </a:r>
            <a:r>
              <a:rPr lang="sv-SE" sz="2800" i="1" dirty="0" smtClean="0"/>
              <a:t>n</a:t>
            </a:r>
            <a:r>
              <a:rPr lang="sv-SE" sz="2800" dirty="0" smtClean="0"/>
              <a:t> ”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3515883" y="3020955"/>
          <a:ext cx="1344149" cy="952106"/>
        </p:xfrm>
        <a:graphic>
          <a:graphicData uri="http://schemas.openxmlformats.org/presentationml/2006/ole">
            <p:oleObj spid="_x0000_s96258" name="Ekvation" r:id="rId3" imgW="34272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Summatecken,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v-SE" sz="2800" dirty="0" smtClean="0"/>
              <a:t>Vad betyder följande?</a:t>
            </a:r>
          </a:p>
          <a:p>
            <a:pPr marL="0" indent="0">
              <a:buNone/>
            </a:pPr>
            <a:endParaRPr lang="sv-SE" sz="2800" dirty="0" smtClean="0"/>
          </a:p>
          <a:p>
            <a:pPr marL="355600" indent="-355600"/>
            <a:r>
              <a:rPr lang="sv-SE" sz="2800" dirty="0" smtClean="0"/>
              <a:t> </a:t>
            </a:r>
          </a:p>
          <a:p>
            <a:pPr marL="355600" indent="-355600"/>
            <a:endParaRPr lang="sv-SE" sz="2800" dirty="0" smtClean="0"/>
          </a:p>
          <a:p>
            <a:pPr marL="355600" indent="-355600"/>
            <a:r>
              <a:rPr lang="sv-SE" sz="2800" dirty="0" smtClean="0"/>
              <a:t> </a:t>
            </a:r>
          </a:p>
          <a:p>
            <a:pPr marL="355600" indent="-355600"/>
            <a:endParaRPr lang="sv-SE" sz="2800" dirty="0" smtClean="0"/>
          </a:p>
          <a:p>
            <a:pPr marL="355600" indent="-355600"/>
            <a:r>
              <a:rPr lang="sv-SE" sz="2800" dirty="0" smtClean="0"/>
              <a:t> </a:t>
            </a:r>
          </a:p>
          <a:p>
            <a:pPr marL="355600" indent="-355600"/>
            <a:endParaRPr lang="sv-SE" sz="2800" dirty="0" smtClean="0"/>
          </a:p>
          <a:p>
            <a:pPr marL="355600" indent="-355600"/>
            <a:r>
              <a:rPr lang="sv-SE" sz="2800" dirty="0" smtClean="0"/>
              <a:t> </a:t>
            </a:r>
          </a:p>
          <a:p>
            <a:pPr marL="355600" indent="-355600"/>
            <a:endParaRPr lang="sv-SE" sz="2800" dirty="0" smtClean="0"/>
          </a:p>
          <a:p>
            <a:pPr marL="355600" indent="-355600"/>
            <a:r>
              <a:rPr lang="sv-SE" sz="2800" dirty="0" smtClean="0"/>
              <a:t> </a:t>
            </a:r>
          </a:p>
          <a:p>
            <a:pPr marL="355600" indent="-355600"/>
            <a:endParaRPr lang="sv-SE" sz="2800" dirty="0" smtClean="0"/>
          </a:p>
          <a:p>
            <a:pPr marL="355600" indent="-355600"/>
            <a:r>
              <a:rPr lang="sv-SE" sz="2800" dirty="0" smtClean="0"/>
              <a:t> 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1532467" y="2078832"/>
          <a:ext cx="1101328" cy="702097"/>
        </p:xfrm>
        <a:graphic>
          <a:graphicData uri="http://schemas.openxmlformats.org/presentationml/2006/ole">
            <p:oleObj spid="_x0000_s97282" name="Ekvation" r:id="rId3" imgW="380880" imgH="431640" progId="Equation.3">
              <p:embed/>
            </p:oleObj>
          </a:graphicData>
        </a:graphic>
      </p:graphicFrame>
      <p:graphicFrame>
        <p:nvGraphicFramePr>
          <p:cNvPr id="23561" name="Object 1"/>
          <p:cNvGraphicFramePr>
            <a:graphicFrameLocks noChangeAspect="1"/>
          </p:cNvGraphicFramePr>
          <p:nvPr/>
        </p:nvGraphicFramePr>
        <p:xfrm>
          <a:off x="1295401" y="2740819"/>
          <a:ext cx="1579033" cy="784622"/>
        </p:xfrm>
        <a:graphic>
          <a:graphicData uri="http://schemas.openxmlformats.org/presentationml/2006/ole">
            <p:oleObj spid="_x0000_s97283" name="Ekvation" r:id="rId4" imgW="545760" imgH="482400" progId="Equation.3">
              <p:embed/>
            </p:oleObj>
          </a:graphicData>
        </a:graphic>
      </p:graphicFrame>
      <p:graphicFrame>
        <p:nvGraphicFramePr>
          <p:cNvPr id="23562" name="Object 1"/>
          <p:cNvGraphicFramePr>
            <a:graphicFrameLocks noChangeAspect="1"/>
          </p:cNvGraphicFramePr>
          <p:nvPr/>
        </p:nvGraphicFramePr>
        <p:xfrm>
          <a:off x="1561251" y="3482579"/>
          <a:ext cx="880533" cy="702469"/>
        </p:xfrm>
        <a:graphic>
          <a:graphicData uri="http://schemas.openxmlformats.org/presentationml/2006/ole">
            <p:oleObj spid="_x0000_s97284" name="Ekvation" r:id="rId5" imgW="304560" imgH="431640" progId="Equation.3">
              <p:embed/>
            </p:oleObj>
          </a:graphicData>
        </a:graphic>
      </p:graphicFrame>
      <p:graphicFrame>
        <p:nvGraphicFramePr>
          <p:cNvPr id="23563" name="Object 1"/>
          <p:cNvGraphicFramePr>
            <a:graphicFrameLocks noChangeAspect="1"/>
          </p:cNvGraphicFramePr>
          <p:nvPr/>
        </p:nvGraphicFramePr>
        <p:xfrm>
          <a:off x="1555500" y="4238625"/>
          <a:ext cx="1246717" cy="702469"/>
        </p:xfrm>
        <a:graphic>
          <a:graphicData uri="http://schemas.openxmlformats.org/presentationml/2006/ole">
            <p:oleObj spid="_x0000_s97285" name="Ekvation" r:id="rId6" imgW="431640" imgH="431640" progId="Equation.3">
              <p:embed/>
            </p:oleObj>
          </a:graphicData>
        </a:graphic>
      </p:graphicFrame>
      <p:graphicFrame>
        <p:nvGraphicFramePr>
          <p:cNvPr id="23564" name="Object 1"/>
          <p:cNvGraphicFramePr>
            <a:graphicFrameLocks noChangeAspect="1"/>
          </p:cNvGraphicFramePr>
          <p:nvPr/>
        </p:nvGraphicFramePr>
        <p:xfrm>
          <a:off x="1556611" y="4940778"/>
          <a:ext cx="2055283" cy="702469"/>
        </p:xfrm>
        <a:graphic>
          <a:graphicData uri="http://schemas.openxmlformats.org/presentationml/2006/ole">
            <p:oleObj spid="_x0000_s97286" name="Ekvation" r:id="rId7" imgW="711000" imgH="431640" progId="Equation.3">
              <p:embed/>
            </p:oleObj>
          </a:graphicData>
        </a:graphic>
      </p:graphicFrame>
      <p:graphicFrame>
        <p:nvGraphicFramePr>
          <p:cNvPr id="23565" name="Object 1"/>
          <p:cNvGraphicFramePr>
            <a:graphicFrameLocks noChangeAspect="1"/>
          </p:cNvGraphicFramePr>
          <p:nvPr/>
        </p:nvGraphicFramePr>
        <p:xfrm>
          <a:off x="1562992" y="5697141"/>
          <a:ext cx="1356784" cy="702469"/>
        </p:xfrm>
        <a:graphic>
          <a:graphicData uri="http://schemas.openxmlformats.org/presentationml/2006/ole">
            <p:oleObj spid="_x0000_s97287" name="Ekvation" r:id="rId8" imgW="46980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Summatecken,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sz="2800" dirty="0" smtClean="0"/>
              <a:t>Ex. Antag att </a:t>
            </a:r>
            <a:r>
              <a:rPr lang="sv-SE" sz="2800" i="1" dirty="0" smtClean="0"/>
              <a:t>x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 = 3, </a:t>
            </a:r>
            <a:r>
              <a:rPr lang="sv-SE" sz="2800" i="1" dirty="0" smtClean="0"/>
              <a:t>x</a:t>
            </a:r>
            <a:r>
              <a:rPr lang="sv-SE" sz="2800" baseline="-25000" dirty="0" smtClean="0"/>
              <a:t>2</a:t>
            </a:r>
            <a:r>
              <a:rPr lang="sv-SE" sz="2800" dirty="0" smtClean="0"/>
              <a:t> = -2, </a:t>
            </a:r>
            <a:r>
              <a:rPr lang="sv-SE" sz="2800" i="1" dirty="0" smtClean="0"/>
              <a:t>x</a:t>
            </a:r>
            <a:r>
              <a:rPr lang="sv-SE" sz="2800" baseline="-25000" dirty="0" smtClean="0"/>
              <a:t>3</a:t>
            </a:r>
            <a:r>
              <a:rPr lang="sv-SE" sz="2800" dirty="0" smtClean="0"/>
              <a:t> = 5, </a:t>
            </a:r>
            <a:r>
              <a:rPr lang="sv-SE" sz="2800" i="1" dirty="0" smtClean="0"/>
              <a:t>x</a:t>
            </a:r>
            <a:r>
              <a:rPr lang="sv-SE" sz="2800" baseline="-25000" dirty="0" smtClean="0"/>
              <a:t>4</a:t>
            </a:r>
            <a:r>
              <a:rPr lang="sv-SE" sz="2800" dirty="0" smtClean="0"/>
              <a:t> = 3</a:t>
            </a:r>
          </a:p>
          <a:p>
            <a:pPr marL="0" indent="0">
              <a:buNone/>
            </a:pPr>
            <a:r>
              <a:rPr lang="sv-SE" sz="2800" dirty="0" smtClean="0"/>
              <a:t>Beräkna: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Medelvärde: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Varians: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Standardavvikelse: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781843" y="2581275"/>
          <a:ext cx="7630584" cy="847725"/>
        </p:xfrm>
        <a:graphic>
          <a:graphicData uri="http://schemas.openxmlformats.org/presentationml/2006/ole">
            <p:oleObj spid="_x0000_s98306" name="Ekvation" r:id="rId3" imgW="2641320" imgH="520560" progId="Equation.3">
              <p:embed/>
            </p:oleObj>
          </a:graphicData>
        </a:graphic>
      </p:graphicFrame>
      <p:graphicFrame>
        <p:nvGraphicFramePr>
          <p:cNvPr id="24584" name="Object 1"/>
          <p:cNvGraphicFramePr>
            <a:graphicFrameLocks noChangeAspect="1"/>
          </p:cNvGraphicFramePr>
          <p:nvPr/>
        </p:nvGraphicFramePr>
        <p:xfrm>
          <a:off x="3433432" y="3753036"/>
          <a:ext cx="5171017" cy="702469"/>
        </p:xfrm>
        <a:graphic>
          <a:graphicData uri="http://schemas.openxmlformats.org/presentationml/2006/ole">
            <p:oleObj spid="_x0000_s98307" name="Ekvation" r:id="rId4" imgW="1790640" imgH="431640" progId="Equation.3">
              <p:embed/>
            </p:oleObj>
          </a:graphicData>
        </a:graphic>
      </p:graphicFrame>
      <p:graphicFrame>
        <p:nvGraphicFramePr>
          <p:cNvPr id="24585" name="Object 9"/>
          <p:cNvGraphicFramePr>
            <a:graphicFrameLocks noChangeAspect="1"/>
          </p:cNvGraphicFramePr>
          <p:nvPr/>
        </p:nvGraphicFramePr>
        <p:xfrm>
          <a:off x="2459766" y="4563126"/>
          <a:ext cx="3740151" cy="702469"/>
        </p:xfrm>
        <a:graphic>
          <a:graphicData uri="http://schemas.openxmlformats.org/presentationml/2006/ole">
            <p:oleObj spid="_x0000_s98308" name="Ekvation" r:id="rId5" imgW="1295280" imgH="431640" progId="Equation.3">
              <p:embed/>
            </p:oleObj>
          </a:graphicData>
        </a:graphic>
      </p:graphicFrame>
      <p:graphicFrame>
        <p:nvGraphicFramePr>
          <p:cNvPr id="24586" name="Object 10"/>
          <p:cNvGraphicFramePr>
            <a:graphicFrameLocks noChangeAspect="1"/>
          </p:cNvGraphicFramePr>
          <p:nvPr/>
        </p:nvGraphicFramePr>
        <p:xfrm>
          <a:off x="4475990" y="5481229"/>
          <a:ext cx="1504951" cy="413147"/>
        </p:xfrm>
        <a:graphic>
          <a:graphicData uri="http://schemas.openxmlformats.org/presentationml/2006/ole">
            <p:oleObj spid="_x0000_s98309" name="Ekvation" r:id="rId6" imgW="52056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Summatecken,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Övning: Utveckla (dvs. lista termerna)</a:t>
            </a:r>
          </a:p>
          <a:p>
            <a:pPr marL="0" indent="0">
              <a:buNone/>
            </a:pPr>
            <a:endParaRPr lang="sv-SE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sv-SE" sz="28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sv-SE" sz="2800" dirty="0" smtClean="0"/>
          </a:p>
          <a:p>
            <a:pPr marL="514350" indent="-514350">
              <a:buFont typeface="+mj-lt"/>
              <a:buAutoNum type="arabicPeriod"/>
            </a:pPr>
            <a:endParaRPr lang="sv-SE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sv-SE" sz="28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sv-SE" sz="2800" dirty="0" smtClean="0"/>
          </a:p>
          <a:p>
            <a:pPr marL="514350" indent="-514350">
              <a:buFont typeface="+mj-lt"/>
              <a:buAutoNum type="arabicPeriod"/>
            </a:pPr>
            <a:endParaRPr lang="sv-SE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sv-SE" sz="2800" dirty="0" smtClean="0"/>
              <a:t> 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</p:txBody>
      </p:sp>
      <p:graphicFrame>
        <p:nvGraphicFramePr>
          <p:cNvPr id="10246" name="Object 1"/>
          <p:cNvGraphicFramePr>
            <a:graphicFrameLocks noChangeAspect="1"/>
          </p:cNvGraphicFramePr>
          <p:nvPr/>
        </p:nvGraphicFramePr>
        <p:xfrm>
          <a:off x="1312334" y="2187179"/>
          <a:ext cx="1282700" cy="702469"/>
        </p:xfrm>
        <a:graphic>
          <a:graphicData uri="http://schemas.openxmlformats.org/presentationml/2006/ole">
            <p:oleObj spid="_x0000_s99330" name="Ekvation" r:id="rId3" imgW="444240" imgH="431640" progId="Equation.3">
              <p:embed/>
            </p:oleObj>
          </a:graphicData>
        </a:graphic>
      </p:graphicFrame>
      <p:graphicFrame>
        <p:nvGraphicFramePr>
          <p:cNvPr id="10247" name="Object 1"/>
          <p:cNvGraphicFramePr>
            <a:graphicFrameLocks noChangeAspect="1"/>
          </p:cNvGraphicFramePr>
          <p:nvPr/>
        </p:nvGraphicFramePr>
        <p:xfrm>
          <a:off x="1312334" y="3355181"/>
          <a:ext cx="1282700" cy="702469"/>
        </p:xfrm>
        <a:graphic>
          <a:graphicData uri="http://schemas.openxmlformats.org/presentationml/2006/ole">
            <p:oleObj spid="_x0000_s99331" name="Ekvation" r:id="rId4" imgW="444240" imgH="431640" progId="Equation.3">
              <p:embed/>
            </p:oleObj>
          </a:graphicData>
        </a:graphic>
      </p:graphicFrame>
      <p:graphicFrame>
        <p:nvGraphicFramePr>
          <p:cNvPr id="10248" name="Object 1"/>
          <p:cNvGraphicFramePr>
            <a:graphicFrameLocks noChangeAspect="1"/>
          </p:cNvGraphicFramePr>
          <p:nvPr/>
        </p:nvGraphicFramePr>
        <p:xfrm>
          <a:off x="1308101" y="4498181"/>
          <a:ext cx="1284817" cy="723900"/>
        </p:xfrm>
        <a:graphic>
          <a:graphicData uri="http://schemas.openxmlformats.org/presentationml/2006/ole">
            <p:oleObj spid="_x0000_s99332" name="Ekvation" r:id="rId5" imgW="444240" imgH="444240" progId="Equation.3">
              <p:embed/>
            </p:oleObj>
          </a:graphicData>
        </a:graphic>
      </p:graphicFrame>
      <p:sp>
        <p:nvSpPr>
          <p:cNvPr id="7" name="Platshållare för innehåll 2"/>
          <p:cNvSpPr txBox="1">
            <a:spLocks/>
          </p:cNvSpPr>
          <p:nvPr/>
        </p:nvSpPr>
        <p:spPr>
          <a:xfrm rot="1032892">
            <a:off x="6698047" y="191324"/>
            <a:ext cx="2400267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Ny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Potensräkning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sv-SE" sz="1200" dirty="0" smtClean="0"/>
          </a:p>
          <a:p>
            <a:r>
              <a:rPr lang="sv-SE" i="1" dirty="0" smtClean="0"/>
              <a:t>a</a:t>
            </a:r>
            <a:r>
              <a:rPr lang="sv-SE" i="1" baseline="30000" dirty="0" smtClean="0"/>
              <a:t>b</a:t>
            </a:r>
            <a:r>
              <a:rPr lang="sv-SE" dirty="0" smtClean="0"/>
              <a:t> = </a:t>
            </a:r>
            <a:r>
              <a:rPr lang="sv-SE" i="1" dirty="0" err="1" smtClean="0"/>
              <a:t>a</a:t>
            </a:r>
            <a:r>
              <a:rPr lang="sv-SE" dirty="0" err="1" smtClean="0"/>
              <a:t>·</a:t>
            </a:r>
            <a:r>
              <a:rPr lang="sv-SE" i="1" dirty="0" err="1" smtClean="0"/>
              <a:t>a</a:t>
            </a:r>
            <a:r>
              <a:rPr lang="sv-SE" dirty="0" smtClean="0"/>
              <a:t>· … ·</a:t>
            </a:r>
            <a:r>
              <a:rPr lang="sv-SE" i="1" dirty="0" smtClean="0"/>
              <a:t>a</a:t>
            </a:r>
          </a:p>
          <a:p>
            <a:pPr lvl="1">
              <a:buNone/>
            </a:pPr>
            <a:endParaRPr lang="sv-SE" sz="2400" dirty="0" smtClean="0"/>
          </a:p>
          <a:p>
            <a:r>
              <a:rPr lang="sv-SE" i="1" dirty="0" err="1" smtClean="0"/>
              <a:t>a</a:t>
            </a:r>
            <a:r>
              <a:rPr lang="sv-SE" i="1" baseline="30000" dirty="0" err="1" smtClean="0"/>
              <a:t>b</a:t>
            </a:r>
            <a:r>
              <a:rPr lang="sv-SE" dirty="0" err="1" smtClean="0"/>
              <a:t>·</a:t>
            </a:r>
            <a:r>
              <a:rPr lang="sv-SE" i="1" dirty="0" err="1" smtClean="0"/>
              <a:t>a</a:t>
            </a:r>
            <a:r>
              <a:rPr lang="sv-SE" i="1" baseline="30000" dirty="0" err="1" smtClean="0"/>
              <a:t>c</a:t>
            </a:r>
            <a:r>
              <a:rPr lang="sv-SE" dirty="0" smtClean="0"/>
              <a:t> = </a:t>
            </a:r>
            <a:r>
              <a:rPr lang="sv-SE" i="1" dirty="0" smtClean="0"/>
              <a:t>a</a:t>
            </a:r>
            <a:r>
              <a:rPr lang="sv-SE" baseline="30000" dirty="0" smtClean="0"/>
              <a:t>(</a:t>
            </a:r>
            <a:r>
              <a:rPr lang="sv-SE" i="1" baseline="30000" dirty="0" err="1" smtClean="0"/>
              <a:t>b</a:t>
            </a:r>
            <a:r>
              <a:rPr lang="sv-SE" baseline="30000" dirty="0" err="1" smtClean="0"/>
              <a:t>+</a:t>
            </a:r>
            <a:r>
              <a:rPr lang="sv-SE" i="1" baseline="30000" dirty="0" err="1" smtClean="0"/>
              <a:t>c</a:t>
            </a:r>
            <a:r>
              <a:rPr lang="sv-SE" baseline="30000" dirty="0" smtClean="0"/>
              <a:t>)</a:t>
            </a:r>
            <a:r>
              <a:rPr lang="sv-SE" dirty="0" smtClean="0"/>
              <a:t>	</a:t>
            </a:r>
          </a:p>
          <a:p>
            <a:endParaRPr lang="sv-SE" sz="2400" dirty="0" smtClean="0"/>
          </a:p>
          <a:p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i="1" baseline="30000" dirty="0" smtClean="0"/>
              <a:t>b</a:t>
            </a:r>
            <a:r>
              <a:rPr lang="sv-SE" dirty="0" smtClean="0"/>
              <a:t>)</a:t>
            </a:r>
            <a:r>
              <a:rPr lang="sv-SE" i="1" baseline="30000" dirty="0" smtClean="0"/>
              <a:t>c</a:t>
            </a:r>
            <a:r>
              <a:rPr lang="sv-SE" dirty="0" smtClean="0"/>
              <a:t> = </a:t>
            </a:r>
            <a:r>
              <a:rPr lang="sv-SE" i="1" dirty="0" smtClean="0"/>
              <a:t>a</a:t>
            </a:r>
            <a:r>
              <a:rPr lang="sv-SE" baseline="30000" dirty="0" smtClean="0"/>
              <a:t>(</a:t>
            </a:r>
            <a:r>
              <a:rPr lang="sv-SE" i="1" baseline="30000" dirty="0" err="1" smtClean="0"/>
              <a:t>bc</a:t>
            </a:r>
            <a:r>
              <a:rPr lang="sv-SE" baseline="30000" dirty="0" smtClean="0"/>
              <a:t>)</a:t>
            </a:r>
            <a:endParaRPr lang="sv-SE" dirty="0" smtClean="0"/>
          </a:p>
          <a:p>
            <a:endParaRPr lang="sv-SE" sz="2400" dirty="0" smtClean="0"/>
          </a:p>
          <a:p>
            <a:r>
              <a:rPr lang="sv-SE" i="1" dirty="0" smtClean="0"/>
              <a:t>a</a:t>
            </a:r>
            <a:r>
              <a:rPr lang="sv-SE" baseline="30000" dirty="0" smtClean="0"/>
              <a:t>–</a:t>
            </a:r>
            <a:r>
              <a:rPr lang="sv-SE" i="1" baseline="30000" dirty="0" smtClean="0"/>
              <a:t>b</a:t>
            </a:r>
            <a:r>
              <a:rPr lang="sv-SE" i="1" dirty="0" smtClean="0"/>
              <a:t> = 1 / a</a:t>
            </a:r>
            <a:r>
              <a:rPr lang="sv-SE" i="1" baseline="30000" dirty="0" smtClean="0"/>
              <a:t>b</a:t>
            </a:r>
            <a:endParaRPr lang="sv-SE" i="1" dirty="0" smtClean="0"/>
          </a:p>
          <a:p>
            <a:endParaRPr lang="sv-SE" sz="2400" i="1" dirty="0" smtClean="0"/>
          </a:p>
          <a:p>
            <a:r>
              <a:rPr lang="sv-SE" i="1" dirty="0" smtClean="0"/>
              <a:t>a</a:t>
            </a:r>
            <a:r>
              <a:rPr lang="sv-SE" i="1" baseline="30000" dirty="0" smtClean="0"/>
              <a:t>0</a:t>
            </a:r>
            <a:r>
              <a:rPr lang="sv-SE" dirty="0" smtClean="0"/>
              <a:t> = 1</a:t>
            </a:r>
          </a:p>
          <a:p>
            <a:endParaRPr lang="sv-SE" sz="2400" dirty="0" smtClean="0"/>
          </a:p>
          <a:p>
            <a:r>
              <a:rPr lang="sv-SE" i="1" dirty="0" smtClean="0"/>
              <a:t>a</a:t>
            </a:r>
            <a:r>
              <a:rPr lang="sv-SE" baseline="30000" dirty="0" smtClean="0"/>
              <a:t>1/</a:t>
            </a:r>
            <a:r>
              <a:rPr lang="sv-SE" i="1" baseline="30000" dirty="0" smtClean="0"/>
              <a:t>b</a:t>
            </a:r>
            <a:r>
              <a:rPr lang="sv-SE" dirty="0" smtClean="0"/>
              <a:t> =</a:t>
            </a:r>
          </a:p>
        </p:txBody>
      </p:sp>
      <p:sp>
        <p:nvSpPr>
          <p:cNvPr id="5" name="Vänster klammerparentes 4"/>
          <p:cNvSpPr/>
          <p:nvPr/>
        </p:nvSpPr>
        <p:spPr>
          <a:xfrm rot="5400000">
            <a:off x="2906815" y="834855"/>
            <a:ext cx="162018" cy="2016224"/>
          </a:xfrm>
          <a:prstGeom prst="leftBrac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2363755" y="1437922"/>
            <a:ext cx="1344149" cy="32403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ggr</a:t>
            </a: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4495800" y="3348038"/>
          <a:ext cx="152400" cy="161925"/>
        </p:xfrm>
        <a:graphic>
          <a:graphicData uri="http://schemas.openxmlformats.org/presentationml/2006/ole">
            <p:oleObj spid="_x0000_s100354" name="Ekvation" r:id="rId3" imgW="114120" imgH="215640" progId="Equation.3">
              <p:embed/>
            </p:oleObj>
          </a:graphicData>
        </a:graphic>
      </p:graphicFrame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/>
        </p:nvGraphicFramePr>
        <p:xfrm>
          <a:off x="2448752" y="5786883"/>
          <a:ext cx="491067" cy="228600"/>
        </p:xfrm>
        <a:graphic>
          <a:graphicData uri="http://schemas.openxmlformats.org/presentationml/2006/ole">
            <p:oleObj spid="_x0000_s100355" name="Ekvation" r:id="rId4" imgW="368280" imgH="304560" progId="Equation.3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En </a:t>
            </a:r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komboövning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dirty="0" smtClean="0"/>
              <a:t>Beräkna följande</a:t>
            </a:r>
          </a:p>
          <a:p>
            <a:pPr>
              <a:buNone/>
            </a:pPr>
            <a:r>
              <a:rPr lang="sv-SE" dirty="0" smtClean="0"/>
              <a:t>för </a:t>
            </a:r>
            <a:r>
              <a:rPr lang="sv-SE" i="1" dirty="0" smtClean="0"/>
              <a:t>n</a:t>
            </a:r>
            <a:r>
              <a:rPr lang="sv-SE" dirty="0" smtClean="0"/>
              <a:t> = 0, 1, 2, 3</a:t>
            </a:r>
          </a:p>
          <a:p>
            <a:pPr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Svar:</a:t>
            </a:r>
          </a:p>
          <a:p>
            <a:pPr marL="1258888" indent="-1258888">
              <a:buNone/>
            </a:pPr>
            <a:r>
              <a:rPr lang="sv-SE" i="1" dirty="0" smtClean="0"/>
              <a:t>n</a:t>
            </a:r>
            <a:r>
              <a:rPr lang="sv-SE" dirty="0" smtClean="0"/>
              <a:t> = 0;	2</a:t>
            </a:r>
            <a:r>
              <a:rPr lang="sv-SE" baseline="30000" dirty="0" smtClean="0"/>
              <a:t>0</a:t>
            </a:r>
            <a:r>
              <a:rPr lang="sv-SE" dirty="0" smtClean="0"/>
              <a:t> = 1</a:t>
            </a:r>
          </a:p>
          <a:p>
            <a:pPr marL="1258888" indent="-1258888">
              <a:buNone/>
            </a:pPr>
            <a:r>
              <a:rPr lang="sv-SE" i="1" dirty="0" smtClean="0"/>
              <a:t>n</a:t>
            </a:r>
            <a:r>
              <a:rPr lang="sv-SE" dirty="0" smtClean="0"/>
              <a:t> = 1;	2</a:t>
            </a:r>
            <a:r>
              <a:rPr lang="sv-SE" baseline="30000" dirty="0" smtClean="0"/>
              <a:t>0</a:t>
            </a:r>
            <a:r>
              <a:rPr lang="sv-SE" dirty="0" smtClean="0"/>
              <a:t> + 2</a:t>
            </a:r>
            <a:r>
              <a:rPr lang="sv-SE" baseline="30000" dirty="0" smtClean="0"/>
              <a:t>1</a:t>
            </a:r>
            <a:r>
              <a:rPr lang="sv-SE" dirty="0" smtClean="0"/>
              <a:t> = 1 + 2 = 3</a:t>
            </a:r>
          </a:p>
          <a:p>
            <a:pPr marL="1258888" indent="-1258888">
              <a:buNone/>
            </a:pPr>
            <a:r>
              <a:rPr lang="sv-SE" i="1" dirty="0" smtClean="0"/>
              <a:t>n</a:t>
            </a:r>
            <a:r>
              <a:rPr lang="sv-SE" dirty="0" smtClean="0"/>
              <a:t> = 2;	2</a:t>
            </a:r>
            <a:r>
              <a:rPr lang="sv-SE" baseline="30000" dirty="0" smtClean="0"/>
              <a:t>0</a:t>
            </a:r>
            <a:r>
              <a:rPr lang="sv-SE" dirty="0" smtClean="0"/>
              <a:t> + 2</a:t>
            </a:r>
            <a:r>
              <a:rPr lang="sv-SE" baseline="30000" dirty="0" smtClean="0"/>
              <a:t>1</a:t>
            </a:r>
            <a:r>
              <a:rPr lang="sv-SE" dirty="0" smtClean="0"/>
              <a:t> + 2</a:t>
            </a:r>
            <a:r>
              <a:rPr lang="sv-SE" baseline="30000" dirty="0" smtClean="0"/>
              <a:t>2</a:t>
            </a:r>
            <a:r>
              <a:rPr lang="sv-SE" dirty="0" smtClean="0"/>
              <a:t> = 1 + 2 + 4 = 7</a:t>
            </a:r>
          </a:p>
          <a:p>
            <a:pPr marL="1258888" indent="-1258888">
              <a:buNone/>
            </a:pPr>
            <a:r>
              <a:rPr lang="sv-SE" i="1" dirty="0" smtClean="0"/>
              <a:t>n</a:t>
            </a:r>
            <a:r>
              <a:rPr lang="sv-SE" dirty="0" smtClean="0"/>
              <a:t> = 3;	2</a:t>
            </a:r>
            <a:r>
              <a:rPr lang="sv-SE" baseline="30000" dirty="0" smtClean="0"/>
              <a:t>0</a:t>
            </a:r>
            <a:r>
              <a:rPr lang="sv-SE" dirty="0" smtClean="0"/>
              <a:t> + 2</a:t>
            </a:r>
            <a:r>
              <a:rPr lang="sv-SE" baseline="30000" dirty="0" smtClean="0"/>
              <a:t>1</a:t>
            </a:r>
            <a:r>
              <a:rPr lang="sv-SE" dirty="0" smtClean="0"/>
              <a:t> + 2</a:t>
            </a:r>
            <a:r>
              <a:rPr lang="sv-SE" baseline="30000" dirty="0" smtClean="0"/>
              <a:t>2</a:t>
            </a:r>
            <a:r>
              <a:rPr lang="sv-SE" dirty="0" smtClean="0"/>
              <a:t> + 2</a:t>
            </a:r>
            <a:r>
              <a:rPr lang="sv-SE" baseline="30000" dirty="0" smtClean="0"/>
              <a:t>3</a:t>
            </a:r>
            <a:r>
              <a:rPr lang="sv-SE" dirty="0" smtClean="0"/>
              <a:t> = 15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4495800" y="3348038"/>
          <a:ext cx="152400" cy="161925"/>
        </p:xfrm>
        <a:graphic>
          <a:graphicData uri="http://schemas.openxmlformats.org/presentationml/2006/ole">
            <p:oleObj spid="_x0000_s101378" name="Ekvation" r:id="rId3" imgW="114120" imgH="215640" progId="Equation.3">
              <p:embed/>
            </p:oleObj>
          </a:graphicData>
        </a:graphic>
      </p:graphicFrame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graphicFrame>
        <p:nvGraphicFramePr>
          <p:cNvPr id="25604" name="Object 1"/>
          <p:cNvGraphicFramePr>
            <a:graphicFrameLocks noChangeAspect="1"/>
          </p:cNvGraphicFramePr>
          <p:nvPr/>
        </p:nvGraphicFramePr>
        <p:xfrm>
          <a:off x="4816301" y="1367866"/>
          <a:ext cx="1774571" cy="810090"/>
        </p:xfrm>
        <a:graphic>
          <a:graphicData uri="http://schemas.openxmlformats.org/presentationml/2006/ole">
            <p:oleObj spid="_x0000_s101379" name="Ekvation" r:id="rId4" imgW="533160" imgH="431640" progId="Equation.3">
              <p:embed/>
            </p:oleObj>
          </a:graphicData>
        </a:graphic>
      </p:graphicFrame>
      <p:graphicFrame>
        <p:nvGraphicFramePr>
          <p:cNvPr id="25605" name="Object 1"/>
          <p:cNvGraphicFramePr>
            <a:graphicFrameLocks noChangeAspect="1"/>
          </p:cNvGraphicFramePr>
          <p:nvPr/>
        </p:nvGraphicFramePr>
        <p:xfrm>
          <a:off x="2747798" y="5535234"/>
          <a:ext cx="3130551" cy="809625"/>
        </p:xfrm>
        <a:graphic>
          <a:graphicData uri="http://schemas.openxmlformats.org/presentationml/2006/ole">
            <p:oleObj spid="_x0000_s101380" name="Ekvation" r:id="rId5" imgW="93960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Logaritmer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v-SE" dirty="0" smtClean="0"/>
              <a:t>Antag att vi har följande:    </a:t>
            </a:r>
            <a:r>
              <a:rPr lang="sv-SE" i="1" dirty="0" smtClean="0"/>
              <a:t>a</a:t>
            </a:r>
            <a:r>
              <a:rPr lang="sv-SE" i="1" baseline="30000" dirty="0" smtClean="0"/>
              <a:t>b</a:t>
            </a:r>
            <a:r>
              <a:rPr lang="sv-SE" dirty="0" smtClean="0"/>
              <a:t> = </a:t>
            </a:r>
            <a:r>
              <a:rPr lang="sv-SE" i="1" dirty="0" smtClean="0"/>
              <a:t>c</a:t>
            </a:r>
          </a:p>
          <a:p>
            <a:pPr>
              <a:buNone/>
            </a:pPr>
            <a:endParaRPr lang="sv-SE" sz="1600" dirty="0" smtClean="0"/>
          </a:p>
          <a:p>
            <a:pPr>
              <a:buNone/>
            </a:pPr>
            <a:r>
              <a:rPr lang="sv-SE" dirty="0" smtClean="0"/>
              <a:t>Vi vet </a:t>
            </a:r>
            <a:r>
              <a:rPr lang="sv-SE" i="1" dirty="0" smtClean="0"/>
              <a:t>a</a:t>
            </a:r>
            <a:r>
              <a:rPr lang="sv-SE" dirty="0" smtClean="0"/>
              <a:t> och </a:t>
            </a:r>
            <a:r>
              <a:rPr lang="sv-SE" i="1" dirty="0" smtClean="0"/>
              <a:t>c</a:t>
            </a:r>
            <a:r>
              <a:rPr lang="sv-SE" dirty="0" smtClean="0"/>
              <a:t> och söker </a:t>
            </a:r>
            <a:r>
              <a:rPr lang="sv-SE" i="1" dirty="0" smtClean="0"/>
              <a:t>b</a:t>
            </a:r>
          </a:p>
          <a:p>
            <a:pPr>
              <a:buNone/>
            </a:pPr>
            <a:endParaRPr lang="sv-SE" sz="1600" dirty="0" smtClean="0"/>
          </a:p>
          <a:p>
            <a:pPr>
              <a:buNone/>
            </a:pPr>
            <a:r>
              <a:rPr lang="sv-SE" dirty="0" smtClean="0"/>
              <a:t>	b = </a:t>
            </a:r>
            <a:r>
              <a:rPr lang="sv-SE" dirty="0" err="1" smtClean="0"/>
              <a:t>log</a:t>
            </a:r>
            <a:r>
              <a:rPr lang="sv-SE" baseline="-25000" dirty="0" err="1" smtClean="0"/>
              <a:t>a</a:t>
            </a:r>
            <a:r>
              <a:rPr lang="sv-SE" dirty="0" smtClean="0"/>
              <a:t> </a:t>
            </a:r>
            <a:r>
              <a:rPr lang="sv-SE" i="1" dirty="0" smtClean="0"/>
              <a:t>c</a:t>
            </a:r>
          </a:p>
          <a:p>
            <a:pPr>
              <a:buNone/>
            </a:pPr>
            <a:endParaRPr lang="sv-SE" sz="2400" dirty="0" smtClean="0"/>
          </a:p>
          <a:p>
            <a:pPr>
              <a:buNone/>
            </a:pPr>
            <a:r>
              <a:rPr lang="sv-SE" dirty="0" smtClean="0"/>
              <a:t>Ex.	10</a:t>
            </a:r>
            <a:r>
              <a:rPr lang="sv-SE" i="1" baseline="30000" dirty="0" smtClean="0"/>
              <a:t>x</a:t>
            </a:r>
            <a:r>
              <a:rPr lang="sv-SE" dirty="0" smtClean="0"/>
              <a:t> = 10000</a:t>
            </a:r>
          </a:p>
          <a:p>
            <a:pPr>
              <a:buNone/>
            </a:pPr>
            <a:r>
              <a:rPr lang="sv-SE" dirty="0" smtClean="0"/>
              <a:t>		</a:t>
            </a:r>
            <a:r>
              <a:rPr lang="sv-SE" i="1" dirty="0" smtClean="0"/>
              <a:t>x</a:t>
            </a:r>
            <a:r>
              <a:rPr lang="sv-SE" dirty="0" smtClean="0"/>
              <a:t> = log</a:t>
            </a:r>
            <a:r>
              <a:rPr lang="sv-SE" baseline="-25000" dirty="0" smtClean="0"/>
              <a:t>10</a:t>
            </a:r>
            <a:r>
              <a:rPr lang="sv-SE" dirty="0" smtClean="0"/>
              <a:t>10000 = log10000 =</a:t>
            </a:r>
          </a:p>
          <a:p>
            <a:pPr>
              <a:buNone/>
            </a:pPr>
            <a:r>
              <a:rPr lang="sv-SE" dirty="0" smtClean="0"/>
              <a:t>		lg10000 = 4</a:t>
            </a:r>
          </a:p>
          <a:p>
            <a:pPr>
              <a:buNone/>
            </a:pPr>
            <a:endParaRPr lang="sv-SE" sz="2000" dirty="0" smtClean="0"/>
          </a:p>
          <a:p>
            <a:pPr>
              <a:buNone/>
            </a:pPr>
            <a:r>
              <a:rPr lang="sv-SE" dirty="0" smtClean="0"/>
              <a:t>Ex.	</a:t>
            </a:r>
            <a:r>
              <a:rPr lang="sv-SE" i="1" dirty="0" smtClean="0"/>
              <a:t>e</a:t>
            </a:r>
            <a:r>
              <a:rPr lang="sv-SE" i="1" baseline="30000" dirty="0" smtClean="0"/>
              <a:t>x</a:t>
            </a:r>
            <a:r>
              <a:rPr lang="sv-SE" dirty="0" smtClean="0"/>
              <a:t> = 80</a:t>
            </a:r>
          </a:p>
          <a:p>
            <a:pPr>
              <a:buNone/>
            </a:pPr>
            <a:r>
              <a:rPr lang="sv-SE" dirty="0" smtClean="0"/>
              <a:t>		</a:t>
            </a:r>
            <a:r>
              <a:rPr lang="sv-SE" i="1" dirty="0" smtClean="0"/>
              <a:t>x</a:t>
            </a:r>
            <a:r>
              <a:rPr lang="sv-SE" dirty="0" smtClean="0"/>
              <a:t> = ln80 = 4,3820266…..</a:t>
            </a:r>
          </a:p>
          <a:p>
            <a:pPr>
              <a:buNone/>
            </a:pPr>
            <a:endParaRPr lang="sv-SE" sz="2800" dirty="0" smtClean="0"/>
          </a:p>
        </p:txBody>
      </p:sp>
      <p:sp>
        <p:nvSpPr>
          <p:cNvPr id="4" name="Rektangel 3"/>
          <p:cNvSpPr/>
          <p:nvPr/>
        </p:nvSpPr>
        <p:spPr>
          <a:xfrm>
            <a:off x="4379979" y="2834934"/>
            <a:ext cx="41284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i="1" dirty="0" smtClean="0">
                <a:solidFill>
                  <a:srgbClr val="C00000"/>
                </a:solidFill>
              </a:rPr>
              <a:t>Det tal som vi upphöjer a till för att få c</a:t>
            </a:r>
            <a:endParaRPr lang="sv-SE" sz="2400" i="1" dirty="0">
              <a:solidFill>
                <a:srgbClr val="C00000"/>
              </a:solidFill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4764021" y="4617132"/>
            <a:ext cx="41284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i="1" dirty="0" smtClean="0">
                <a:solidFill>
                  <a:srgbClr val="C00000"/>
                </a:solidFill>
              </a:rPr>
              <a:t>Några olika  </a:t>
            </a:r>
            <a:r>
              <a:rPr lang="sv-SE" sz="2400" i="1" dirty="0" err="1" smtClean="0">
                <a:solidFill>
                  <a:srgbClr val="C00000"/>
                </a:solidFill>
              </a:rPr>
              <a:t>beteck-ningar</a:t>
            </a:r>
            <a:r>
              <a:rPr lang="sv-SE" sz="2400" i="1" dirty="0" smtClean="0">
                <a:solidFill>
                  <a:srgbClr val="C00000"/>
                </a:solidFill>
              </a:rPr>
              <a:t> för 10-logaritm</a:t>
            </a:r>
            <a:endParaRPr lang="sv-SE" sz="2400" i="1" dirty="0">
              <a:solidFill>
                <a:srgbClr val="C00000"/>
              </a:solidFill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4572000" y="6183306"/>
            <a:ext cx="41284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i="1" dirty="0" smtClean="0">
                <a:solidFill>
                  <a:srgbClr val="C00000"/>
                </a:solidFill>
              </a:rPr>
              <a:t>Naturliga logaritm</a:t>
            </a:r>
            <a:endParaRPr lang="sv-SE" sz="2400" i="1" dirty="0">
              <a:solidFill>
                <a:srgbClr val="C00000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4668011" y="1268760"/>
            <a:ext cx="41284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i="1" dirty="0" smtClean="0">
                <a:solidFill>
                  <a:srgbClr val="C00000"/>
                </a:solidFill>
              </a:rPr>
              <a:t>Obs! </a:t>
            </a:r>
            <a:r>
              <a:rPr lang="sv-SE" sz="2400" i="1" dirty="0" err="1" smtClean="0">
                <a:solidFill>
                  <a:srgbClr val="C00000"/>
                </a:solidFill>
              </a:rPr>
              <a:t>a,b</a:t>
            </a:r>
            <a:r>
              <a:rPr lang="sv-SE" sz="2400" i="1" dirty="0" smtClean="0">
                <a:solidFill>
                  <a:srgbClr val="C00000"/>
                </a:solidFill>
              </a:rPr>
              <a:t> &gt; 0 och a ≠ 1</a:t>
            </a:r>
            <a:endParaRPr lang="sv-SE" sz="2400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Logaritmer,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i="1" dirty="0" smtClean="0"/>
              <a:t>e</a:t>
            </a:r>
            <a:r>
              <a:rPr lang="sv-SE" dirty="0" smtClean="0"/>
              <a:t> = basen för den naturliga logaritmen = 2,718281828…..</a:t>
            </a:r>
          </a:p>
          <a:p>
            <a:pPr>
              <a:buNone/>
            </a:pPr>
            <a:endParaRPr lang="sv-SE" sz="1600" dirty="0" smtClean="0"/>
          </a:p>
          <a:p>
            <a:pPr>
              <a:buNone/>
            </a:pPr>
            <a:r>
              <a:rPr lang="sv-SE" u="sng" dirty="0" smtClean="0"/>
              <a:t>Räkneregler:</a:t>
            </a:r>
          </a:p>
          <a:p>
            <a:pPr>
              <a:spcBef>
                <a:spcPts val="18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(</a:t>
            </a:r>
            <a:r>
              <a:rPr lang="sv-SE" i="1" dirty="0" err="1" smtClean="0"/>
              <a:t>x</a:t>
            </a:r>
            <a:r>
              <a:rPr lang="sv-SE" dirty="0" err="1" smtClean="0"/>
              <a:t>·</a:t>
            </a:r>
            <a:r>
              <a:rPr lang="sv-SE" i="1" dirty="0" err="1" smtClean="0"/>
              <a:t>y</a:t>
            </a:r>
            <a:r>
              <a:rPr lang="sv-SE" dirty="0" smtClean="0"/>
              <a:t>) = </a:t>
            </a:r>
            <a:r>
              <a:rPr lang="sv-SE" dirty="0" err="1" smtClean="0"/>
              <a:t>ln</a:t>
            </a:r>
            <a:r>
              <a:rPr lang="sv-SE" i="1" dirty="0" err="1" smtClean="0"/>
              <a:t>x</a:t>
            </a:r>
            <a:r>
              <a:rPr lang="sv-SE" dirty="0" smtClean="0"/>
              <a:t> + </a:t>
            </a:r>
            <a:r>
              <a:rPr lang="sv-SE" dirty="0" err="1" smtClean="0"/>
              <a:t>ln</a:t>
            </a:r>
            <a:r>
              <a:rPr lang="sv-SE" i="1" dirty="0" err="1" smtClean="0"/>
              <a:t>y</a:t>
            </a:r>
            <a:endParaRPr lang="sv-SE" i="1" dirty="0" smtClean="0"/>
          </a:p>
          <a:p>
            <a:pPr>
              <a:spcBef>
                <a:spcPts val="18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/</a:t>
            </a:r>
            <a:r>
              <a:rPr lang="sv-SE" i="1" dirty="0" smtClean="0"/>
              <a:t>y</a:t>
            </a:r>
            <a:r>
              <a:rPr lang="sv-SE" dirty="0" smtClean="0"/>
              <a:t>) = </a:t>
            </a:r>
            <a:r>
              <a:rPr lang="sv-SE" dirty="0" err="1" smtClean="0"/>
              <a:t>ln</a:t>
            </a:r>
            <a:r>
              <a:rPr lang="sv-SE" i="1" dirty="0" err="1" smtClean="0"/>
              <a:t>x</a:t>
            </a:r>
            <a:r>
              <a:rPr lang="sv-SE" dirty="0" smtClean="0"/>
              <a:t> – </a:t>
            </a:r>
            <a:r>
              <a:rPr lang="sv-SE" dirty="0" err="1" smtClean="0"/>
              <a:t>ln</a:t>
            </a:r>
            <a:r>
              <a:rPr lang="sv-SE" i="1" dirty="0" err="1" smtClean="0"/>
              <a:t>y</a:t>
            </a:r>
            <a:endParaRPr lang="sv-SE" dirty="0" smtClean="0"/>
          </a:p>
          <a:p>
            <a:pPr>
              <a:spcBef>
                <a:spcPts val="18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 </a:t>
            </a:r>
            <a:r>
              <a:rPr lang="sv-SE" i="1" dirty="0" err="1" smtClean="0"/>
              <a:t>x</a:t>
            </a:r>
            <a:r>
              <a:rPr lang="sv-SE" i="1" baseline="30000" dirty="0" err="1" smtClean="0"/>
              <a:t>k</a:t>
            </a:r>
            <a:r>
              <a:rPr lang="sv-SE" dirty="0" smtClean="0"/>
              <a:t> = </a:t>
            </a:r>
            <a:r>
              <a:rPr lang="sv-SE" dirty="0" err="1" smtClean="0"/>
              <a:t>k·lnx</a:t>
            </a:r>
            <a:endParaRPr lang="sv-SE" dirty="0" smtClean="0"/>
          </a:p>
          <a:p>
            <a:pPr>
              <a:spcBef>
                <a:spcPts val="1800"/>
              </a:spcBef>
              <a:buNone/>
            </a:pPr>
            <a:endParaRPr lang="sv-SE" sz="1200" i="1" dirty="0" smtClean="0"/>
          </a:p>
          <a:p>
            <a:pPr>
              <a:spcBef>
                <a:spcPts val="18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 1 = 0</a:t>
            </a:r>
          </a:p>
          <a:p>
            <a:pPr>
              <a:spcBef>
                <a:spcPts val="18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 </a:t>
            </a:r>
            <a:r>
              <a:rPr lang="sv-SE" i="1" dirty="0" smtClean="0"/>
              <a:t>e</a:t>
            </a:r>
            <a:r>
              <a:rPr lang="sv-SE" dirty="0" smtClean="0"/>
              <a:t> = 1</a:t>
            </a:r>
          </a:p>
        </p:txBody>
      </p:sp>
      <p:sp>
        <p:nvSpPr>
          <p:cNvPr id="4" name="Rektangel 3"/>
          <p:cNvSpPr/>
          <p:nvPr/>
        </p:nvSpPr>
        <p:spPr>
          <a:xfrm>
            <a:off x="4283968" y="5049180"/>
            <a:ext cx="3995936" cy="1308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>
              <a:spcBef>
                <a:spcPts val="1800"/>
              </a:spcBef>
              <a:buFont typeface="Arial" pitchFamily="34" charset="0"/>
              <a:buChar char="•"/>
            </a:pPr>
            <a:r>
              <a:rPr lang="sv-SE" sz="3200" i="1" dirty="0" err="1" smtClean="0"/>
              <a:t>e</a:t>
            </a:r>
            <a:r>
              <a:rPr lang="sv-SE" sz="3200" baseline="30000" dirty="0" err="1" smtClean="0"/>
              <a:t>ln</a:t>
            </a:r>
            <a:r>
              <a:rPr lang="sv-SE" sz="3200" i="1" baseline="30000" dirty="0" err="1" smtClean="0"/>
              <a:t>x</a:t>
            </a:r>
            <a:r>
              <a:rPr lang="sv-SE" sz="3200" dirty="0" smtClean="0"/>
              <a:t> = </a:t>
            </a:r>
            <a:r>
              <a:rPr lang="sv-SE" sz="3200" i="1" dirty="0" smtClean="0"/>
              <a:t>x</a:t>
            </a:r>
          </a:p>
          <a:p>
            <a:pPr marL="355600" indent="-355600">
              <a:spcBef>
                <a:spcPts val="1800"/>
              </a:spcBef>
              <a:buFont typeface="Arial" pitchFamily="34" charset="0"/>
              <a:buChar char="•"/>
            </a:pPr>
            <a:r>
              <a:rPr lang="sv-SE" sz="3200" dirty="0" err="1" smtClean="0"/>
              <a:t>ln</a:t>
            </a:r>
            <a:r>
              <a:rPr lang="sv-SE" sz="3200" dirty="0" smtClean="0"/>
              <a:t>(</a:t>
            </a:r>
            <a:r>
              <a:rPr lang="sv-SE" sz="3200" i="1" dirty="0" smtClean="0"/>
              <a:t>e</a:t>
            </a:r>
            <a:r>
              <a:rPr lang="sv-SE" sz="3200" i="1" baseline="30000" dirty="0" smtClean="0"/>
              <a:t>x</a:t>
            </a:r>
            <a:r>
              <a:rPr lang="sv-SE" sz="3200" dirty="0" smtClean="0"/>
              <a:t>) = </a:t>
            </a:r>
            <a:r>
              <a:rPr lang="sv-SE" sz="3200" i="1" dirty="0" smtClean="0"/>
              <a:t>x</a:t>
            </a:r>
          </a:p>
        </p:txBody>
      </p:sp>
      <p:sp>
        <p:nvSpPr>
          <p:cNvPr id="5" name="Rektangel 4"/>
          <p:cNvSpPr/>
          <p:nvPr/>
        </p:nvSpPr>
        <p:spPr>
          <a:xfrm>
            <a:off x="3995936" y="2618911"/>
            <a:ext cx="31683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>
              <a:spcBef>
                <a:spcPts val="1800"/>
              </a:spcBef>
            </a:pPr>
            <a:r>
              <a:rPr lang="sv-SE" sz="3200" b="1" i="1" dirty="0" smtClean="0">
                <a:solidFill>
                  <a:srgbClr val="C00000"/>
                </a:solidFill>
              </a:rPr>
              <a:t>Obs! x, y &gt; 0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Logaritmer,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2800" dirty="0" smtClean="0"/>
              <a:t>Ex. Bevisa första räkneregeln:</a:t>
            </a:r>
          </a:p>
          <a:p>
            <a:pPr marL="0" indent="0">
              <a:buNone/>
            </a:pPr>
            <a:r>
              <a:rPr lang="sv-SE" sz="2800" dirty="0" smtClean="0"/>
              <a:t>Vi definierar </a:t>
            </a:r>
            <a:r>
              <a:rPr lang="sv-SE" sz="2800" i="1" dirty="0" smtClean="0"/>
              <a:t>a</a:t>
            </a:r>
            <a:r>
              <a:rPr lang="sv-SE" sz="2800" dirty="0" smtClean="0"/>
              <a:t>, </a:t>
            </a:r>
            <a:r>
              <a:rPr lang="sv-SE" sz="2800" i="1" dirty="0" smtClean="0"/>
              <a:t>b</a:t>
            </a:r>
            <a:r>
              <a:rPr lang="sv-SE" sz="2800" dirty="0" smtClean="0"/>
              <a:t> och </a:t>
            </a:r>
            <a:r>
              <a:rPr lang="sv-SE" sz="2800" i="1" dirty="0" smtClean="0"/>
              <a:t>c</a:t>
            </a:r>
            <a:r>
              <a:rPr lang="sv-SE" sz="2800" dirty="0" smtClean="0"/>
              <a:t> </a:t>
            </a:r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sv-SE" sz="2800" dirty="0" smtClean="0"/>
              <a:t> </a:t>
            </a:r>
            <a:r>
              <a:rPr lang="sv-SE" sz="2800" i="1" dirty="0" err="1" smtClean="0"/>
              <a:t>e</a:t>
            </a:r>
            <a:r>
              <a:rPr lang="sv-SE" sz="2800" i="1" baseline="30000" dirty="0" err="1" smtClean="0"/>
              <a:t>a</a:t>
            </a:r>
            <a:r>
              <a:rPr lang="sv-SE" sz="2800" dirty="0" smtClean="0"/>
              <a:t> = </a:t>
            </a:r>
            <a:r>
              <a:rPr lang="sv-SE" sz="2800" i="1" dirty="0" smtClean="0"/>
              <a:t>x</a:t>
            </a:r>
            <a:r>
              <a:rPr lang="sv-SE" sz="2800" dirty="0" smtClean="0"/>
              <a:t>  </a:t>
            </a:r>
            <a:r>
              <a:rPr lang="sv-SE" sz="2800" dirty="0" smtClean="0">
                <a:latin typeface="Cambria Math"/>
                <a:ea typeface="Cambria Math"/>
              </a:rPr>
              <a:t>⟹</a:t>
            </a:r>
            <a:r>
              <a:rPr lang="sv-SE" sz="2800" dirty="0" smtClean="0"/>
              <a:t>  </a:t>
            </a:r>
            <a:r>
              <a:rPr lang="sv-SE" sz="2800" i="1" dirty="0" smtClean="0"/>
              <a:t>a</a:t>
            </a:r>
            <a:r>
              <a:rPr lang="sv-SE" sz="2800" dirty="0" smtClean="0"/>
              <a:t> = </a:t>
            </a:r>
            <a:r>
              <a:rPr lang="sv-SE" sz="2800" dirty="0" err="1" smtClean="0"/>
              <a:t>ln</a:t>
            </a:r>
            <a:r>
              <a:rPr lang="sv-SE" sz="2800" dirty="0" smtClean="0"/>
              <a:t> </a:t>
            </a:r>
            <a:r>
              <a:rPr lang="sv-SE" sz="2800" i="1" dirty="0" smtClean="0"/>
              <a:t>x</a:t>
            </a:r>
            <a:endParaRPr lang="sv-SE" sz="2800" dirty="0" smtClean="0"/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sv-SE" sz="2800" dirty="0" smtClean="0"/>
              <a:t> </a:t>
            </a:r>
            <a:r>
              <a:rPr lang="sv-SE" sz="2800" i="1" dirty="0" err="1" smtClean="0"/>
              <a:t>e</a:t>
            </a:r>
            <a:r>
              <a:rPr lang="sv-SE" sz="2800" i="1" baseline="30000" dirty="0" err="1" smtClean="0"/>
              <a:t>b</a:t>
            </a:r>
            <a:r>
              <a:rPr lang="sv-SE" sz="2800" dirty="0" smtClean="0"/>
              <a:t> = </a:t>
            </a:r>
            <a:r>
              <a:rPr lang="sv-SE" sz="2800" i="1" dirty="0" smtClean="0"/>
              <a:t>y 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⟹</a:t>
            </a:r>
            <a:r>
              <a:rPr lang="sv-SE" sz="2800" dirty="0" smtClean="0"/>
              <a:t>  </a:t>
            </a:r>
            <a:r>
              <a:rPr lang="sv-SE" sz="2800" i="1" dirty="0" smtClean="0"/>
              <a:t>b</a:t>
            </a:r>
            <a:r>
              <a:rPr lang="sv-SE" sz="2800" dirty="0" smtClean="0"/>
              <a:t> = </a:t>
            </a:r>
            <a:r>
              <a:rPr lang="sv-SE" sz="2800" dirty="0" err="1" smtClean="0"/>
              <a:t>ln</a:t>
            </a:r>
            <a:r>
              <a:rPr lang="sv-SE" sz="2800" dirty="0" smtClean="0"/>
              <a:t> </a:t>
            </a:r>
            <a:r>
              <a:rPr lang="sv-SE" sz="2800" i="1" dirty="0" smtClean="0"/>
              <a:t>y</a:t>
            </a:r>
            <a:endParaRPr lang="sv-SE" sz="2800" dirty="0" smtClean="0"/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sv-SE" sz="2800" dirty="0" smtClean="0"/>
              <a:t> </a:t>
            </a:r>
            <a:r>
              <a:rPr lang="sv-SE" sz="2800" i="1" dirty="0" err="1" smtClean="0"/>
              <a:t>e</a:t>
            </a:r>
            <a:r>
              <a:rPr lang="sv-SE" sz="2800" i="1" baseline="30000" dirty="0" err="1" smtClean="0"/>
              <a:t>c</a:t>
            </a:r>
            <a:r>
              <a:rPr lang="sv-SE" sz="2800" dirty="0" smtClean="0"/>
              <a:t> = (</a:t>
            </a:r>
            <a:r>
              <a:rPr lang="sv-SE" sz="2800" i="1" dirty="0" err="1" smtClean="0"/>
              <a:t>x</a:t>
            </a:r>
            <a:r>
              <a:rPr lang="sv-SE" sz="2800" dirty="0" err="1" smtClean="0"/>
              <a:t>·</a:t>
            </a:r>
            <a:r>
              <a:rPr lang="sv-SE" sz="2800" i="1" dirty="0" err="1" smtClean="0"/>
              <a:t>y</a:t>
            </a:r>
            <a:r>
              <a:rPr lang="sv-SE" sz="2800" dirty="0" smtClean="0"/>
              <a:t>)  </a:t>
            </a:r>
            <a:r>
              <a:rPr lang="sv-SE" sz="2800" dirty="0" smtClean="0">
                <a:latin typeface="Cambria Math"/>
                <a:ea typeface="Cambria Math"/>
              </a:rPr>
              <a:t>⟹</a:t>
            </a:r>
            <a:r>
              <a:rPr lang="sv-SE" sz="2800" dirty="0" smtClean="0"/>
              <a:t>  </a:t>
            </a:r>
            <a:r>
              <a:rPr lang="sv-SE" sz="2800" i="1" dirty="0" smtClean="0"/>
              <a:t>c</a:t>
            </a:r>
            <a:r>
              <a:rPr lang="sv-SE" sz="2800" dirty="0" smtClean="0"/>
              <a:t> = </a:t>
            </a:r>
            <a:r>
              <a:rPr lang="sv-SE" sz="2800" dirty="0" err="1" smtClean="0"/>
              <a:t>ln</a:t>
            </a:r>
            <a:r>
              <a:rPr lang="sv-SE" sz="2800" dirty="0" smtClean="0"/>
              <a:t>(</a:t>
            </a:r>
            <a:r>
              <a:rPr lang="sv-SE" sz="2800" i="1" dirty="0" err="1" smtClean="0"/>
              <a:t>x</a:t>
            </a:r>
            <a:r>
              <a:rPr lang="sv-SE" sz="2800" dirty="0" err="1" smtClean="0"/>
              <a:t>·</a:t>
            </a:r>
            <a:r>
              <a:rPr lang="sv-SE" sz="2800" i="1" dirty="0" err="1" smtClean="0"/>
              <a:t>y</a:t>
            </a:r>
            <a:r>
              <a:rPr lang="sv-SE" sz="2800" dirty="0" smtClean="0"/>
              <a:t>)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v-SE" sz="2800" dirty="0" smtClean="0"/>
              <a:t>enl. definitionen av logaritmfunktionen. Vi har alltså</a:t>
            </a:r>
          </a:p>
          <a:p>
            <a:pPr>
              <a:spcBef>
                <a:spcPts val="1800"/>
              </a:spcBef>
            </a:pPr>
            <a:r>
              <a:rPr lang="sv-SE" sz="2800" i="1" dirty="0" err="1" smtClean="0"/>
              <a:t>x</a:t>
            </a:r>
            <a:r>
              <a:rPr lang="sv-SE" sz="2800" dirty="0" err="1" smtClean="0"/>
              <a:t>·</a:t>
            </a:r>
            <a:r>
              <a:rPr lang="sv-SE" sz="2800" i="1" dirty="0" err="1" smtClean="0"/>
              <a:t>y</a:t>
            </a:r>
            <a:r>
              <a:rPr lang="sv-SE" sz="2800" dirty="0" smtClean="0"/>
              <a:t> = </a:t>
            </a:r>
            <a:r>
              <a:rPr lang="sv-SE" sz="2800" i="1" dirty="0" err="1" smtClean="0"/>
              <a:t>e</a:t>
            </a:r>
            <a:r>
              <a:rPr lang="sv-SE" sz="2800" i="1" baseline="30000" dirty="0" err="1" smtClean="0"/>
              <a:t>a</a:t>
            </a:r>
            <a:r>
              <a:rPr lang="sv-SE" sz="2800" dirty="0" err="1" smtClean="0"/>
              <a:t>·</a:t>
            </a:r>
            <a:r>
              <a:rPr lang="sv-SE" sz="2800" i="1" dirty="0" err="1" smtClean="0"/>
              <a:t>e</a:t>
            </a:r>
            <a:r>
              <a:rPr lang="sv-SE" sz="2800" i="1" baseline="30000" dirty="0" err="1" smtClean="0"/>
              <a:t>b</a:t>
            </a:r>
            <a:r>
              <a:rPr lang="sv-SE" sz="2800" dirty="0" smtClean="0"/>
              <a:t> = </a:t>
            </a:r>
            <a:r>
              <a:rPr lang="sv-SE" sz="2800" i="1" dirty="0" err="1" smtClean="0"/>
              <a:t>e</a:t>
            </a:r>
            <a:r>
              <a:rPr lang="sv-SE" sz="2800" i="1" baseline="30000" dirty="0" err="1" smtClean="0"/>
              <a:t>a+b</a:t>
            </a:r>
            <a:endParaRPr lang="sv-SE" sz="2800" dirty="0" smtClean="0"/>
          </a:p>
          <a:p>
            <a:pPr>
              <a:spcBef>
                <a:spcPts val="1800"/>
              </a:spcBef>
              <a:buNone/>
            </a:pPr>
            <a:r>
              <a:rPr lang="sv-SE" sz="2800" dirty="0" smtClean="0"/>
              <a:t>	</a:t>
            </a:r>
            <a:r>
              <a:rPr lang="sv-SE" sz="2800" dirty="0" smtClean="0">
                <a:latin typeface="Cambria Math"/>
                <a:ea typeface="Cambria Math"/>
              </a:rPr>
              <a:t> ⟹</a:t>
            </a:r>
            <a:r>
              <a:rPr lang="sv-SE" sz="2800" dirty="0" smtClean="0"/>
              <a:t>  </a:t>
            </a:r>
            <a:r>
              <a:rPr lang="sv-SE" sz="2800" dirty="0" err="1" smtClean="0"/>
              <a:t>ln</a:t>
            </a:r>
            <a:r>
              <a:rPr lang="sv-SE" sz="2800" dirty="0" smtClean="0"/>
              <a:t>(</a:t>
            </a:r>
            <a:r>
              <a:rPr lang="sv-SE" sz="2800" i="1" dirty="0" err="1" smtClean="0"/>
              <a:t>x</a:t>
            </a:r>
            <a:r>
              <a:rPr lang="sv-SE" sz="2800" dirty="0" err="1" smtClean="0"/>
              <a:t>·</a:t>
            </a:r>
            <a:r>
              <a:rPr lang="sv-SE" sz="2800" i="1" dirty="0" err="1" smtClean="0"/>
              <a:t>y</a:t>
            </a:r>
            <a:r>
              <a:rPr lang="sv-SE" sz="2800" dirty="0" smtClean="0"/>
              <a:t>) = </a:t>
            </a:r>
            <a:r>
              <a:rPr lang="sv-SE" sz="2800" i="1" dirty="0" smtClean="0"/>
              <a:t>a</a:t>
            </a:r>
            <a:r>
              <a:rPr lang="sv-SE" sz="2800" dirty="0" smtClean="0"/>
              <a:t> + </a:t>
            </a:r>
            <a:r>
              <a:rPr lang="sv-SE" sz="2800" i="1" dirty="0" smtClean="0"/>
              <a:t>b</a:t>
            </a:r>
            <a:r>
              <a:rPr lang="sv-SE" sz="2800" dirty="0" smtClean="0"/>
              <a:t> = </a:t>
            </a:r>
            <a:r>
              <a:rPr lang="sv-SE" sz="2800" dirty="0" err="1" smtClean="0"/>
              <a:t>ln</a:t>
            </a:r>
            <a:r>
              <a:rPr lang="sv-SE" sz="2800" dirty="0" smtClean="0"/>
              <a:t> </a:t>
            </a:r>
            <a:r>
              <a:rPr lang="sv-SE" sz="2800" i="1" dirty="0" smtClean="0"/>
              <a:t>x</a:t>
            </a:r>
            <a:r>
              <a:rPr lang="sv-SE" sz="2800" dirty="0" smtClean="0"/>
              <a:t> + </a:t>
            </a:r>
            <a:r>
              <a:rPr lang="sv-SE" sz="2800" dirty="0" err="1" smtClean="0"/>
              <a:t>ln</a:t>
            </a:r>
            <a:r>
              <a:rPr lang="sv-SE" sz="2800" dirty="0" smtClean="0"/>
              <a:t> </a:t>
            </a:r>
            <a:r>
              <a:rPr lang="sv-SE" sz="2800" i="1" dirty="0" smtClean="0"/>
              <a:t>y</a:t>
            </a:r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 rot="1032892">
            <a:off x="6698047" y="191324"/>
            <a:ext cx="2400267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Ny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4572000" y="4455114"/>
            <a:ext cx="23042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000" i="1" dirty="0" smtClean="0">
                <a:solidFill>
                  <a:srgbClr val="C00000"/>
                </a:solidFill>
              </a:rPr>
              <a:t>Enligt regeln för potenser</a:t>
            </a:r>
            <a:endParaRPr lang="sv-SE" sz="2000" i="1" dirty="0">
              <a:solidFill>
                <a:srgbClr val="C00000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4475989" y="5967282"/>
            <a:ext cx="37444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000" i="1" dirty="0" smtClean="0">
                <a:solidFill>
                  <a:srgbClr val="C00000"/>
                </a:solidFill>
              </a:rPr>
              <a:t>Enligt definitionen ovan</a:t>
            </a:r>
            <a:endParaRPr lang="sv-SE" sz="2000" i="1" dirty="0">
              <a:solidFill>
                <a:srgbClr val="C00000"/>
              </a:solidFill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923595" y="5967282"/>
            <a:ext cx="326436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000" i="1" dirty="0" smtClean="0">
                <a:solidFill>
                  <a:srgbClr val="C00000"/>
                </a:solidFill>
              </a:rPr>
              <a:t>Enligt definitionen för logaritmfunktionen</a:t>
            </a:r>
            <a:endParaRPr lang="sv-SE" sz="2000" i="1" dirty="0">
              <a:solidFill>
                <a:srgbClr val="C00000"/>
              </a:solidFill>
            </a:endParaRPr>
          </a:p>
        </p:txBody>
      </p:sp>
      <p:cxnSp>
        <p:nvCxnSpPr>
          <p:cNvPr id="11" name="Rak pil 10"/>
          <p:cNvCxnSpPr/>
          <p:nvPr/>
        </p:nvCxnSpPr>
        <p:spPr>
          <a:xfrm flipV="1">
            <a:off x="2939819" y="5589240"/>
            <a:ext cx="288032" cy="324036"/>
          </a:xfrm>
          <a:prstGeom prst="straightConnector1">
            <a:avLst/>
          </a:prstGeom>
          <a:ln w="158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pil 11"/>
          <p:cNvCxnSpPr/>
          <p:nvPr/>
        </p:nvCxnSpPr>
        <p:spPr>
          <a:xfrm flipH="1" flipV="1">
            <a:off x="4764022" y="5643246"/>
            <a:ext cx="192021" cy="270030"/>
          </a:xfrm>
          <a:prstGeom prst="straightConnector1">
            <a:avLst/>
          </a:prstGeom>
          <a:ln w="158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Tolkning av sannolikhet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Frekventistisk</a:t>
            </a:r>
            <a:endParaRPr lang="sv-SE" sz="1200" dirty="0" smtClean="0"/>
          </a:p>
          <a:p>
            <a:pPr marL="0" indent="0">
              <a:buNone/>
            </a:pPr>
            <a:r>
              <a:rPr lang="sv-SE" i="1" dirty="0" smtClean="0"/>
              <a:t>	</a:t>
            </a:r>
            <a:r>
              <a:rPr lang="sv-SE" i="1" dirty="0" err="1" smtClean="0"/>
              <a:t>n</a:t>
            </a:r>
            <a:r>
              <a:rPr lang="sv-SE" i="1" baseline="-25000" dirty="0" err="1" smtClean="0"/>
              <a:t>A</a:t>
            </a:r>
            <a:r>
              <a:rPr lang="sv-SE" i="1" baseline="-25000" dirty="0" smtClean="0"/>
              <a:t> </a:t>
            </a:r>
            <a:r>
              <a:rPr lang="sv-SE" dirty="0" smtClean="0"/>
              <a:t>/</a:t>
            </a:r>
            <a:r>
              <a:rPr lang="sv-SE" i="1" dirty="0" smtClean="0"/>
              <a:t>n</a:t>
            </a:r>
            <a:r>
              <a:rPr lang="sv-SE" dirty="0" smtClean="0"/>
              <a:t> </a:t>
            </a:r>
            <a:r>
              <a:rPr lang="sv-SE" dirty="0" smtClean="0">
                <a:latin typeface="Cambria Math" pitchFamily="18" charset="0"/>
                <a:ea typeface="Cambria Math" pitchFamily="18" charset="0"/>
              </a:rPr>
              <a:t>→</a:t>
            </a:r>
            <a:r>
              <a:rPr lang="sv-SE" dirty="0" smtClean="0"/>
              <a:t>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 då  </a:t>
            </a:r>
            <a:r>
              <a:rPr lang="sv-SE" i="1" dirty="0" smtClean="0"/>
              <a:t>n</a:t>
            </a:r>
            <a:r>
              <a:rPr lang="sv-SE" dirty="0" smtClean="0"/>
              <a:t> </a:t>
            </a:r>
            <a:r>
              <a:rPr lang="sv-SE" dirty="0" smtClean="0">
                <a:latin typeface="Cambria Math" pitchFamily="18" charset="0"/>
                <a:ea typeface="Cambria Math" pitchFamily="18" charset="0"/>
              </a:rPr>
              <a:t>→</a:t>
            </a:r>
            <a:r>
              <a:rPr lang="sv-SE" dirty="0" smtClean="0"/>
              <a:t> </a:t>
            </a:r>
            <a:r>
              <a:rPr lang="sv-SE" dirty="0" smtClean="0">
                <a:latin typeface="Cambria Math" pitchFamily="18" charset="0"/>
                <a:ea typeface="Cambria Math" pitchFamily="18" charset="0"/>
              </a:rPr>
              <a:t>∞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Klassisk</a:t>
            </a:r>
            <a:endParaRPr lang="sv-SE" sz="1200" dirty="0" smtClean="0"/>
          </a:p>
          <a:p>
            <a:pPr marL="0" indent="0">
              <a:buNone/>
            </a:pPr>
            <a:r>
              <a:rPr lang="sv-SE" i="1" dirty="0" smtClean="0"/>
              <a:t>	</a:t>
            </a:r>
            <a:r>
              <a:rPr lang="sv-SE" dirty="0" smtClean="0"/>
              <a:t> antal(</a:t>
            </a:r>
            <a:r>
              <a:rPr lang="sv-SE" i="1" dirty="0" smtClean="0"/>
              <a:t>A</a:t>
            </a:r>
            <a:r>
              <a:rPr lang="sv-SE" dirty="0" smtClean="0"/>
              <a:t>) / antal(</a:t>
            </a:r>
            <a:r>
              <a:rPr lang="el-GR" dirty="0" smtClean="0"/>
              <a:t>Ω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r>
              <a:rPr lang="sv-SE" dirty="0" smtClean="0"/>
              <a:t>	storlek(</a:t>
            </a:r>
            <a:r>
              <a:rPr lang="sv-SE" i="1" dirty="0" smtClean="0"/>
              <a:t>A</a:t>
            </a:r>
            <a:r>
              <a:rPr lang="sv-SE" dirty="0" smtClean="0"/>
              <a:t>) / storlek(</a:t>
            </a:r>
            <a:r>
              <a:rPr lang="el-GR" dirty="0" smtClean="0"/>
              <a:t>Ω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endParaRPr lang="sv-SE" dirty="0" smtClean="0">
              <a:ea typeface="Cambria Math" pitchFamily="18" charset="0"/>
            </a:endParaRPr>
          </a:p>
          <a:p>
            <a:pPr marL="0" indent="0">
              <a:buNone/>
            </a:pP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Subjektiv (personlig)</a:t>
            </a:r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i="1" dirty="0" smtClean="0"/>
              <a:t>insats</a:t>
            </a:r>
            <a:r>
              <a:rPr lang="sv-SE" dirty="0" smtClean="0"/>
              <a:t>/</a:t>
            </a:r>
            <a:r>
              <a:rPr lang="sv-SE" i="1" dirty="0" smtClean="0"/>
              <a:t>total vinst </a:t>
            </a:r>
            <a:r>
              <a:rPr lang="sv-SE" dirty="0" smtClean="0"/>
              <a:t>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endParaRPr lang="sv-SE" dirty="0" smtClean="0">
              <a:ea typeface="Cambria Math" pitchFamily="18" charset="0"/>
            </a:endParaRPr>
          </a:p>
          <a:p>
            <a:pPr marL="0" indent="0">
              <a:buNone/>
            </a:pPr>
            <a:endParaRPr lang="sv-SE" dirty="0" smtClean="0">
              <a:ea typeface="Cambria Math" pitchFamily="18" charset="0"/>
            </a:endParaRPr>
          </a:p>
          <a:p>
            <a:pPr marL="0" indent="0">
              <a:buNone/>
            </a:pPr>
            <a:endParaRPr lang="sv-SE" dirty="0" smtClean="0">
              <a:ea typeface="Cambria Math" pitchFamily="18" charset="0"/>
            </a:endParaRP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6698047" y="191324"/>
            <a:ext cx="2400267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Logaritmer,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u="sng" dirty="0" smtClean="0"/>
              <a:t>Övningar:</a:t>
            </a:r>
          </a:p>
          <a:p>
            <a:pPr>
              <a:spcBef>
                <a:spcPts val="18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 12 = </a:t>
            </a:r>
            <a:r>
              <a:rPr lang="sv-SE" dirty="0" err="1" smtClean="0"/>
              <a:t>ln</a:t>
            </a:r>
            <a:r>
              <a:rPr lang="sv-SE" dirty="0" smtClean="0"/>
              <a:t> 3 + </a:t>
            </a:r>
            <a:r>
              <a:rPr lang="sv-SE" dirty="0" err="1" smtClean="0"/>
              <a:t>ln</a:t>
            </a:r>
            <a:r>
              <a:rPr lang="sv-SE" dirty="0" smtClean="0"/>
              <a:t> 4</a:t>
            </a:r>
            <a:endParaRPr lang="sv-SE" i="1" dirty="0" smtClean="0"/>
          </a:p>
          <a:p>
            <a:pPr>
              <a:spcBef>
                <a:spcPts val="18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 0,25 = </a:t>
            </a:r>
            <a:r>
              <a:rPr lang="sv-SE" dirty="0" err="1" smtClean="0"/>
              <a:t>ln</a:t>
            </a:r>
            <a:r>
              <a:rPr lang="sv-SE" dirty="0" smtClean="0"/>
              <a:t>(1/4) = ln1 – ln4 = – ln4 </a:t>
            </a:r>
          </a:p>
          <a:p>
            <a:pPr>
              <a:spcBef>
                <a:spcPts val="18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 64 = </a:t>
            </a:r>
            <a:r>
              <a:rPr lang="sv-SE" dirty="0" err="1" smtClean="0"/>
              <a:t>ln</a:t>
            </a:r>
            <a:r>
              <a:rPr lang="sv-SE" dirty="0" smtClean="0"/>
              <a:t> 2</a:t>
            </a:r>
            <a:r>
              <a:rPr lang="sv-SE" baseline="30000" dirty="0" smtClean="0"/>
              <a:t>6</a:t>
            </a:r>
            <a:r>
              <a:rPr lang="sv-SE" dirty="0" smtClean="0"/>
              <a:t> = 6·ln2</a:t>
            </a:r>
          </a:p>
          <a:p>
            <a:pPr>
              <a:spcBef>
                <a:spcPts val="1800"/>
              </a:spcBef>
            </a:pPr>
            <a:endParaRPr lang="sv-SE" dirty="0" smtClean="0"/>
          </a:p>
          <a:p>
            <a:pPr>
              <a:spcBef>
                <a:spcPts val="18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(32/9) = ln32 – ln9 = ln2</a:t>
            </a:r>
            <a:r>
              <a:rPr lang="sv-SE" baseline="30000" dirty="0" smtClean="0"/>
              <a:t>5</a:t>
            </a:r>
            <a:r>
              <a:rPr lang="sv-SE" dirty="0" smtClean="0"/>
              <a:t> – ln3</a:t>
            </a:r>
            <a:r>
              <a:rPr lang="sv-SE" baseline="30000" dirty="0" smtClean="0"/>
              <a:t>2</a:t>
            </a:r>
            <a:r>
              <a:rPr lang="sv-SE" dirty="0" smtClean="0"/>
              <a:t> = 5ln2 – 2ln3</a:t>
            </a:r>
          </a:p>
          <a:p>
            <a:pPr>
              <a:spcBef>
                <a:spcPts val="1800"/>
              </a:spcBef>
              <a:buNone/>
            </a:pPr>
            <a:endParaRPr lang="sv-SE" sz="1200" i="1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Att räkna ut hur många sätt något kan göras.</a:t>
            </a:r>
          </a:p>
          <a:p>
            <a:pPr marL="0" indent="0">
              <a:buNone/>
            </a:pPr>
            <a:endParaRPr lang="sv-SE" sz="1300" dirty="0" smtClean="0"/>
          </a:p>
          <a:p>
            <a:pPr marL="0" indent="0">
              <a:buNone/>
            </a:pPr>
            <a:r>
              <a:rPr lang="sv-SE" dirty="0" smtClean="0"/>
              <a:t>Ex. Matsedel med tre förrätter, fyra huvudrätter och två efterrätter.</a:t>
            </a:r>
          </a:p>
          <a:p>
            <a:pPr marL="0" indent="0">
              <a:buNone/>
            </a:pPr>
            <a:endParaRPr lang="sv-SE" sz="1300" dirty="0" smtClean="0"/>
          </a:p>
          <a:p>
            <a:pPr marL="0" indent="0">
              <a:buNone/>
            </a:pPr>
            <a:r>
              <a:rPr lang="sv-SE" dirty="0" smtClean="0"/>
              <a:t>På hur många olika sätt kan en trerätters måltid komponeras?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Svar: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Illustration: Träddiagram</a:t>
            </a:r>
            <a:endParaRPr lang="sv-SE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u="sng" dirty="0" smtClean="0"/>
              <a:t>Multiplikationsprincipen</a:t>
            </a:r>
          </a:p>
          <a:p>
            <a:r>
              <a:rPr lang="sv-SE" dirty="0" smtClean="0"/>
              <a:t>Ett experiment har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5">
                    <a:lumMod val="50000"/>
                  </a:schemeClr>
                </a:solidFill>
              </a:rPr>
              <a:t>1</a:t>
            </a:r>
            <a:r>
              <a:rPr lang="sv-SE" dirty="0" smtClean="0"/>
              <a:t> möjliga utfall</a:t>
            </a:r>
          </a:p>
          <a:p>
            <a:r>
              <a:rPr lang="sv-SE" dirty="0" smtClean="0"/>
              <a:t>Ett annat efterföljande experiment har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sv-SE" dirty="0" smtClean="0"/>
              <a:t> möjliga utfall</a:t>
            </a:r>
          </a:p>
          <a:p>
            <a:pPr lvl="1"/>
            <a:endParaRPr lang="sv-SE" dirty="0" smtClean="0"/>
          </a:p>
          <a:p>
            <a:r>
              <a:rPr lang="sv-SE" dirty="0" smtClean="0"/>
              <a:t>Vi gör först det ena sedan det andra experimentet</a:t>
            </a:r>
          </a:p>
          <a:p>
            <a:r>
              <a:rPr lang="sv-SE" dirty="0" smtClean="0"/>
              <a:t>Totalt finns det</a:t>
            </a:r>
          </a:p>
          <a:p>
            <a:pPr>
              <a:buNone/>
            </a:pPr>
            <a:r>
              <a:rPr lang="sv-SE" dirty="0" smtClean="0"/>
              <a:t>				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5">
                    <a:lumMod val="50000"/>
                  </a:schemeClr>
                </a:solidFill>
              </a:rPr>
              <a:t>1</a:t>
            </a:r>
            <a:r>
              <a:rPr lang="sv-SE" dirty="0" smtClean="0"/>
              <a:t> ×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</a:p>
          <a:p>
            <a:pPr>
              <a:buNone/>
            </a:pPr>
            <a:r>
              <a:rPr lang="sv-SE" dirty="0" smtClean="0"/>
              <a:t>	möjliga utfall.</a:t>
            </a:r>
            <a:endParaRPr lang="sv-SE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u="sng" dirty="0" smtClean="0"/>
              <a:t>Exempel</a:t>
            </a:r>
          </a:p>
          <a:p>
            <a:pPr>
              <a:buNone/>
            </a:pPr>
            <a:r>
              <a:rPr lang="sv-SE" dirty="0" smtClean="0"/>
              <a:t>Påse med numrerade kulor 1, …, </a:t>
            </a:r>
            <a:r>
              <a:rPr lang="sv-SE" i="1" dirty="0" smtClean="0"/>
              <a:t>n</a:t>
            </a:r>
          </a:p>
          <a:p>
            <a:r>
              <a:rPr lang="sv-SE" dirty="0" smtClean="0"/>
              <a:t>Vi drar en kula slumpmässigt och noterar dess nummer</a:t>
            </a:r>
          </a:p>
          <a:p>
            <a:pPr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	Hur många möjliga utfall?</a:t>
            </a:r>
          </a:p>
          <a:p>
            <a:pPr>
              <a:buNone/>
            </a:pP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sv-SE" dirty="0" smtClean="0"/>
              <a:t>Vi drar en kula till slumpmässigt och noterar dess nummer</a:t>
            </a:r>
          </a:p>
          <a:p>
            <a:pPr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	Hur många möjliga utfall?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u="sng" dirty="0" smtClean="0"/>
              <a:t>Exempel, forts</a:t>
            </a:r>
          </a:p>
          <a:p>
            <a:pPr>
              <a:buNone/>
            </a:pPr>
            <a:r>
              <a:rPr lang="sv-SE" dirty="0" smtClean="0"/>
              <a:t>Samma påse med kulor 1, …, </a:t>
            </a:r>
            <a:r>
              <a:rPr lang="sv-SE" i="1" dirty="0" smtClean="0"/>
              <a:t>n</a:t>
            </a:r>
          </a:p>
          <a:p>
            <a:r>
              <a:rPr lang="sv-SE" dirty="0" smtClean="0"/>
              <a:t>Vi har den totala händelsen </a:t>
            </a:r>
          </a:p>
          <a:p>
            <a:pPr lvl="1">
              <a:buNone/>
            </a:pPr>
            <a:r>
              <a:rPr lang="sv-SE" dirty="0" smtClean="0"/>
              <a:t>(kula 1’s nummer, kula 2’s nummer)</a:t>
            </a:r>
            <a:endParaRPr lang="sv-SE" b="1" i="1" dirty="0" smtClean="0"/>
          </a:p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Hur många möjliga utfall?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endParaRPr lang="sv-SE" dirty="0" smtClean="0"/>
          </a:p>
          <a:p>
            <a:r>
              <a:rPr lang="sv-SE" u="sng" dirty="0" smtClean="0"/>
              <a:t>Utan</a:t>
            </a:r>
            <a:r>
              <a:rPr lang="sv-SE" dirty="0" smtClean="0"/>
              <a:t> återläggning:</a:t>
            </a:r>
            <a:endParaRPr lang="sv-SE" sz="3200" dirty="0" smtClean="0"/>
          </a:p>
          <a:p>
            <a:pPr lvl="1"/>
            <a:endParaRPr lang="sv-SE" dirty="0" smtClean="0"/>
          </a:p>
          <a:p>
            <a:r>
              <a:rPr lang="sv-SE" u="sng" dirty="0" smtClean="0"/>
              <a:t>Med</a:t>
            </a:r>
            <a:r>
              <a:rPr lang="sv-SE" dirty="0" smtClean="0"/>
              <a:t> återläggning:</a:t>
            </a:r>
            <a:endParaRPr lang="sv-SE" sz="3200" baseline="30000" dirty="0" smtClean="0"/>
          </a:p>
          <a:p>
            <a:endParaRPr lang="sv-SE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u="sng" dirty="0" smtClean="0"/>
              <a:t>Exempel, forts</a:t>
            </a:r>
          </a:p>
          <a:p>
            <a:r>
              <a:rPr lang="sv-SE" dirty="0" smtClean="0"/>
              <a:t>Spelar ordningen någon roll?</a:t>
            </a:r>
          </a:p>
          <a:p>
            <a:r>
              <a:rPr lang="sv-SE" dirty="0" smtClean="0"/>
              <a:t>Dvs. skiljer vi t.ex. på </a:t>
            </a:r>
          </a:p>
          <a:p>
            <a:pPr>
              <a:buNone/>
            </a:pPr>
            <a:r>
              <a:rPr lang="sv-SE" dirty="0" smtClean="0"/>
              <a:t>		(1,3) och (3,1)</a:t>
            </a:r>
          </a:p>
          <a:p>
            <a:pPr>
              <a:buNone/>
            </a:pPr>
            <a:r>
              <a:rPr lang="sv-SE" dirty="0" smtClean="0"/>
              <a:t>	eller betraktar vi det som samma sak? Två fall som uppstår:</a:t>
            </a:r>
          </a:p>
          <a:p>
            <a:pPr>
              <a:buNone/>
            </a:pPr>
            <a:endParaRPr lang="sv-SE" dirty="0" smtClean="0"/>
          </a:p>
          <a:p>
            <a:r>
              <a:rPr lang="sv-SE" dirty="0" smtClean="0"/>
              <a:t>Ordningen spelar roll	</a:t>
            </a:r>
          </a:p>
          <a:p>
            <a:endParaRPr lang="sv-SE" dirty="0" smtClean="0"/>
          </a:p>
          <a:p>
            <a:r>
              <a:rPr lang="sv-SE" dirty="0" smtClean="0"/>
              <a:t>Ordningen spelar ingen roll	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u="sng" dirty="0" smtClean="0"/>
              <a:t>Permutationer</a:t>
            </a:r>
          </a:p>
          <a:p>
            <a:r>
              <a:rPr lang="sv-SE" dirty="0" smtClean="0"/>
              <a:t>Ett arrangemang av </a:t>
            </a:r>
            <a:r>
              <a:rPr lang="sv-SE" i="1" dirty="0" smtClean="0"/>
              <a:t>n</a:t>
            </a:r>
            <a:r>
              <a:rPr lang="sv-SE" dirty="0" smtClean="0"/>
              <a:t> olika objekt i en </a:t>
            </a:r>
            <a:r>
              <a:rPr lang="sv-SE" u="sng" dirty="0" smtClean="0"/>
              <a:t>bestämd ordning</a:t>
            </a:r>
            <a:r>
              <a:rPr lang="sv-SE" dirty="0" smtClean="0"/>
              <a:t> kallas för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permutation</a:t>
            </a:r>
            <a:r>
              <a:rPr lang="sv-SE" dirty="0" smtClean="0"/>
              <a:t> av objekten.</a:t>
            </a:r>
          </a:p>
          <a:p>
            <a:r>
              <a:rPr lang="sv-SE" dirty="0" smtClean="0"/>
              <a:t>Hur många olika permutationer kan man bilda av </a:t>
            </a:r>
            <a:r>
              <a:rPr lang="sv-SE" i="1" dirty="0" smtClean="0"/>
              <a:t>n</a:t>
            </a:r>
            <a:r>
              <a:rPr lang="sv-SE" dirty="0" smtClean="0"/>
              <a:t> olika objekt?</a:t>
            </a:r>
          </a:p>
          <a:p>
            <a:r>
              <a:rPr lang="sv-SE" dirty="0" smtClean="0"/>
              <a:t>Antalet olika permutationer av </a:t>
            </a:r>
            <a:r>
              <a:rPr lang="sv-SE" i="1" dirty="0" smtClean="0"/>
              <a:t>n</a:t>
            </a:r>
            <a:r>
              <a:rPr lang="sv-SE" dirty="0" smtClean="0"/>
              <a:t> olika objekt är:</a:t>
            </a:r>
          </a:p>
          <a:p>
            <a:endParaRPr lang="sv-SE" sz="1200" dirty="0" smtClean="0"/>
          </a:p>
          <a:p>
            <a:pPr>
              <a:buNone/>
            </a:pPr>
            <a:r>
              <a:rPr lang="pt-BR" i="1" dirty="0" smtClean="0"/>
              <a:t>		n</a:t>
            </a:r>
            <a:r>
              <a:rPr lang="pt-BR" dirty="0" smtClean="0"/>
              <a:t>! = 1 × 2 × 3 × … × (</a:t>
            </a:r>
            <a:r>
              <a:rPr lang="pt-BR" i="1" dirty="0" smtClean="0"/>
              <a:t>n</a:t>
            </a:r>
            <a:r>
              <a:rPr lang="pt-BR" dirty="0" smtClean="0"/>
              <a:t>-1) × </a:t>
            </a:r>
            <a:r>
              <a:rPr lang="pt-BR" i="1" dirty="0" smtClean="0"/>
              <a:t>n</a:t>
            </a:r>
          </a:p>
          <a:p>
            <a:endParaRPr lang="sv-SE" sz="1200" dirty="0" smtClean="0"/>
          </a:p>
          <a:p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sv-SE" b="1" dirty="0" err="1" smtClean="0">
                <a:solidFill>
                  <a:schemeClr val="accent5">
                    <a:lumMod val="50000"/>
                  </a:schemeClr>
                </a:solidFill>
              </a:rPr>
              <a:t>-fakultet</a:t>
            </a:r>
            <a:r>
              <a:rPr lang="sv-SE" i="1" dirty="0" smtClean="0"/>
              <a:t>; (eng. n </a:t>
            </a:r>
            <a:r>
              <a:rPr lang="sv-SE" i="1" dirty="0" err="1" smtClean="0"/>
              <a:t>factorial</a:t>
            </a:r>
            <a:r>
              <a:rPr lang="sv-SE" i="1" dirty="0" smtClean="0"/>
              <a:t>)</a:t>
            </a:r>
            <a:endParaRPr lang="sv-SE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u="sng" dirty="0" smtClean="0"/>
              <a:t>Permutationer</a:t>
            </a: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Ex. På hur många olika sätt kan vi permutera de tre objekten </a:t>
            </a:r>
            <a:r>
              <a:rPr lang="sv-SE" i="1" dirty="0" smtClean="0"/>
              <a:t>A</a:t>
            </a:r>
            <a:r>
              <a:rPr lang="sv-SE" dirty="0" smtClean="0"/>
              <a:t>, </a:t>
            </a:r>
            <a:r>
              <a:rPr lang="sv-SE" i="1" dirty="0" smtClean="0"/>
              <a:t>B</a:t>
            </a:r>
            <a:r>
              <a:rPr lang="sv-SE" dirty="0" smtClean="0"/>
              <a:t>, </a:t>
            </a:r>
            <a:r>
              <a:rPr lang="sv-SE" i="1" dirty="0" smtClean="0"/>
              <a:t>C?</a:t>
            </a:r>
          </a:p>
          <a:p>
            <a:pPr>
              <a:buNone/>
            </a:pPr>
            <a:r>
              <a:rPr lang="sv-SE" dirty="0" smtClean="0"/>
              <a:t>	Svar: 3! = 1×2×3 = 6 olika sätt, nämligen</a:t>
            </a:r>
          </a:p>
          <a:p>
            <a:pPr>
              <a:buNone/>
            </a:pPr>
            <a:r>
              <a:rPr lang="sv-SE" i="1" dirty="0" smtClean="0"/>
              <a:t>		ABC, ACB, BAC, BCA, CAB, CBA.</a:t>
            </a:r>
          </a:p>
          <a:p>
            <a:endParaRPr lang="sv-SE" i="1" dirty="0" smtClean="0"/>
          </a:p>
          <a:p>
            <a:pPr algn="ctr">
              <a:buNone/>
            </a:pPr>
            <a:r>
              <a:rPr lang="sv-SE" b="1" i="1" dirty="0" smtClean="0">
                <a:solidFill>
                  <a:srgbClr val="C00000"/>
                </a:solidFill>
              </a:rPr>
              <a:t>OBS! Vi definierar 0! = 1</a:t>
            </a:r>
            <a:endParaRPr lang="sv-SE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Dragning </a:t>
            </a:r>
            <a:r>
              <a:rPr lang="sv-SE" b="1" u="sng" dirty="0" smtClean="0">
                <a:solidFill>
                  <a:schemeClr val="accent5">
                    <a:lumMod val="50000"/>
                  </a:schemeClr>
                </a:solidFill>
              </a:rPr>
              <a:t>utan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 återläggning</a:t>
            </a:r>
          </a:p>
          <a:p>
            <a:pPr lvl="1"/>
            <a:r>
              <a:rPr lang="sv-SE" dirty="0" smtClean="0"/>
              <a:t>Vi drar en kula slumpmässigt och noterar dess nummer och lägger </a:t>
            </a:r>
            <a:r>
              <a:rPr lang="sv-SE" u="sng" dirty="0" smtClean="0"/>
              <a:t>inte</a:t>
            </a:r>
            <a:r>
              <a:rPr lang="sv-SE" dirty="0" smtClean="0"/>
              <a:t> tillbaks den inför nästa dragning</a:t>
            </a:r>
          </a:p>
          <a:p>
            <a:pPr lvl="1"/>
            <a:r>
              <a:rPr lang="sv-SE" dirty="0" smtClean="0"/>
              <a:t>Vi kan bara få ett nummer en gång</a:t>
            </a:r>
          </a:p>
          <a:p>
            <a:pPr lvl="1"/>
            <a:endParaRPr lang="sv-SE" dirty="0" smtClean="0"/>
          </a:p>
          <a:p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Dragning </a:t>
            </a:r>
            <a:r>
              <a:rPr lang="sv-SE" b="1" u="sng" dirty="0" smtClean="0">
                <a:solidFill>
                  <a:schemeClr val="accent5">
                    <a:lumMod val="50000"/>
                  </a:schemeClr>
                </a:solidFill>
              </a:rPr>
              <a:t>med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 återläggning</a:t>
            </a: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sv-SE" dirty="0" smtClean="0"/>
              <a:t>Vi drar en kula slumpmässigt och noterar dess nummer och lägger tillbaks den inför nästa dragning</a:t>
            </a:r>
          </a:p>
          <a:p>
            <a:pPr lvl="1"/>
            <a:r>
              <a:rPr lang="sv-SE" dirty="0" smtClean="0"/>
              <a:t>Vi kan dra samma nummer flera gånger i en sekvens av dragningar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/>
          </a:bodyPr>
          <a:lstStyle/>
          <a:p>
            <a:r>
              <a:rPr lang="sv-SE" dirty="0" smtClean="0"/>
              <a:t>På hur många sätt kan vi välja ut </a:t>
            </a:r>
            <a:r>
              <a:rPr lang="sv-SE" i="1" dirty="0" smtClean="0"/>
              <a:t>k</a:t>
            </a:r>
            <a:r>
              <a:rPr lang="sv-SE" dirty="0" smtClean="0"/>
              <a:t> objekt från </a:t>
            </a:r>
            <a:r>
              <a:rPr lang="sv-SE" i="1" dirty="0" smtClean="0"/>
              <a:t>n </a:t>
            </a:r>
            <a:r>
              <a:rPr lang="sv-SE" dirty="0" smtClean="0"/>
              <a:t>objekt (</a:t>
            </a:r>
            <a:r>
              <a:rPr lang="sv-SE" i="1" dirty="0" smtClean="0"/>
              <a:t>k ≤ n</a:t>
            </a:r>
            <a:r>
              <a:rPr lang="sv-SE" dirty="0" smtClean="0"/>
              <a:t>), ifall vi bryr oss om ordningen? Och utan återläggning?</a:t>
            </a:r>
          </a:p>
          <a:p>
            <a:endParaRPr lang="sv-SE" dirty="0" smtClean="0"/>
          </a:p>
          <a:p>
            <a:r>
              <a:rPr lang="sv-SE" dirty="0" smtClean="0"/>
              <a:t>Svar:</a:t>
            </a:r>
          </a:p>
          <a:p>
            <a:endParaRPr lang="sv-SE" dirty="0" smtClean="0"/>
          </a:p>
          <a:p>
            <a:endParaRPr lang="sv-SE" dirty="0" smtClean="0"/>
          </a:p>
          <a:p>
            <a:pPr>
              <a:buNone/>
            </a:pPr>
            <a:r>
              <a:rPr lang="sv-SE" dirty="0" smtClean="0"/>
              <a:t>Ex. </a:t>
            </a:r>
            <a:r>
              <a:rPr lang="sv-SE" i="1" dirty="0" smtClean="0"/>
              <a:t>n</a:t>
            </a:r>
            <a:r>
              <a:rPr lang="sv-SE" dirty="0" smtClean="0"/>
              <a:t> = 5, </a:t>
            </a:r>
            <a:r>
              <a:rPr lang="sv-SE" i="1" dirty="0" smtClean="0"/>
              <a:t>k</a:t>
            </a:r>
            <a:r>
              <a:rPr lang="sv-SE" dirty="0" smtClean="0"/>
              <a:t> = 2</a:t>
            </a: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2843809" y="3375459"/>
          <a:ext cx="1549119" cy="810090"/>
        </p:xfrm>
        <a:graphic>
          <a:graphicData uri="http://schemas.openxmlformats.org/presentationml/2006/ole">
            <p:oleObj spid="_x0000_s102402" name="Ekvation" r:id="rId3" imgW="457200" imgH="419040" progId="Equation.3">
              <p:embed/>
            </p:oleObj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1403648" y="5427687"/>
          <a:ext cx="6532035" cy="809625"/>
        </p:xfrm>
        <a:graphic>
          <a:graphicData uri="http://schemas.openxmlformats.org/presentationml/2006/ole">
            <p:oleObj spid="_x0000_s102403" name="Ekvation" r:id="rId4" imgW="193032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Lite mängdlära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Autofit/>
          </a:bodyPr>
          <a:lstStyle/>
          <a:p>
            <a:pPr marL="355600" indent="-355600"/>
            <a:r>
              <a:rPr lang="sv-SE" dirty="0" smtClean="0"/>
              <a:t>Låt </a:t>
            </a:r>
            <a:r>
              <a:rPr lang="sv-SE" i="1" dirty="0" smtClean="0"/>
              <a:t>e</a:t>
            </a:r>
            <a:r>
              <a:rPr lang="sv-SE" baseline="-25000" dirty="0" smtClean="0"/>
              <a:t>1</a:t>
            </a:r>
            <a:r>
              <a:rPr lang="sv-SE" dirty="0" smtClean="0"/>
              <a:t>, </a:t>
            </a:r>
            <a:r>
              <a:rPr lang="sv-SE" i="1" dirty="0" smtClean="0"/>
              <a:t>e</a:t>
            </a:r>
            <a:r>
              <a:rPr lang="sv-SE" baseline="-25000" dirty="0" smtClean="0"/>
              <a:t>2</a:t>
            </a:r>
            <a:r>
              <a:rPr lang="sv-SE" dirty="0" smtClean="0"/>
              <a:t>, osv. beteckna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element</a:t>
            </a:r>
          </a:p>
          <a:p>
            <a:pPr marL="355600" indent="-355600"/>
            <a:r>
              <a:rPr lang="sv-SE" dirty="0" smtClean="0"/>
              <a:t>Låt </a:t>
            </a:r>
            <a:r>
              <a:rPr lang="sv-SE" i="1" dirty="0" smtClean="0"/>
              <a:t>A, B</a:t>
            </a:r>
            <a:r>
              <a:rPr lang="sv-SE" dirty="0" smtClean="0"/>
              <a:t> beteckna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mängder</a:t>
            </a:r>
            <a:r>
              <a:rPr lang="sv-SE" dirty="0" smtClean="0"/>
              <a:t> av element</a:t>
            </a:r>
          </a:p>
          <a:p>
            <a:pPr marL="755650" lvl="1" indent="-355600"/>
            <a:r>
              <a:rPr lang="sv-SE" dirty="0" smtClean="0"/>
              <a:t>Klamrar brukar användas {</a:t>
            </a:r>
            <a:r>
              <a:rPr lang="sv-SE" dirty="0" smtClean="0">
                <a:solidFill>
                  <a:schemeClr val="accent2">
                    <a:lumMod val="50000"/>
                  </a:schemeClr>
                </a:solidFill>
              </a:rPr>
              <a:t>·</a:t>
            </a:r>
            <a:r>
              <a:rPr lang="sv-SE" dirty="0" smtClean="0"/>
              <a:t>}</a:t>
            </a:r>
          </a:p>
          <a:p>
            <a:pPr marL="755650" lvl="1" indent="-355600"/>
            <a:r>
              <a:rPr lang="sv-SE" dirty="0" smtClean="0"/>
              <a:t>Ex.	A = {1,2}</a:t>
            </a:r>
          </a:p>
          <a:p>
            <a:pPr marL="355600" indent="-355600"/>
            <a:r>
              <a:rPr lang="sv-SE" dirty="0" smtClean="0"/>
              <a:t>Om </a:t>
            </a:r>
            <a:r>
              <a:rPr lang="sv-SE" i="1" dirty="0" err="1" smtClean="0"/>
              <a:t>e</a:t>
            </a:r>
            <a:r>
              <a:rPr lang="sv-SE" i="1" baseline="-25000" dirty="0" err="1" smtClean="0"/>
              <a:t>i</a:t>
            </a:r>
            <a:r>
              <a:rPr lang="sv-SE" dirty="0" smtClean="0"/>
              <a:t> tillhör </a:t>
            </a:r>
            <a:r>
              <a:rPr lang="sv-SE" i="1" dirty="0" smtClean="0"/>
              <a:t>A</a:t>
            </a:r>
            <a:r>
              <a:rPr lang="sv-SE" dirty="0" smtClean="0"/>
              <a:t> skriver vi </a:t>
            </a:r>
            <a:r>
              <a:rPr lang="sv-SE" i="1" dirty="0" err="1" smtClean="0"/>
              <a:t>e</a:t>
            </a:r>
            <a:r>
              <a:rPr lang="sv-SE" i="1" baseline="-25000" dirty="0" err="1" smtClean="0"/>
              <a:t>i</a:t>
            </a:r>
            <a:r>
              <a:rPr lang="sv-SE" dirty="0" smtClean="0"/>
              <a:t> </a:t>
            </a:r>
            <a:r>
              <a:rPr lang="el-GR" dirty="0" smtClean="0">
                <a:latin typeface="Cambria Math"/>
                <a:ea typeface="Cambria Math"/>
              </a:rPr>
              <a:t>∈</a:t>
            </a:r>
            <a:r>
              <a:rPr lang="sv-SE" dirty="0" smtClean="0"/>
              <a:t> A</a:t>
            </a:r>
          </a:p>
          <a:p>
            <a:pPr marL="755650" lvl="1" indent="-355600"/>
            <a:r>
              <a:rPr lang="sv-SE" dirty="0" smtClean="0"/>
              <a:t>Ex.	1 </a:t>
            </a:r>
            <a:r>
              <a:rPr lang="el-GR" dirty="0" smtClean="0">
                <a:latin typeface="Cambria Math"/>
                <a:ea typeface="Cambria Math"/>
              </a:rPr>
              <a:t>∈</a:t>
            </a:r>
            <a:r>
              <a:rPr lang="sv-SE" dirty="0" smtClean="0"/>
              <a:t> {1,2}</a:t>
            </a:r>
          </a:p>
          <a:p>
            <a:pPr marL="355600" indent="-355600"/>
            <a:r>
              <a:rPr lang="sv-SE" dirty="0" smtClean="0"/>
              <a:t>Om A är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delmängd</a:t>
            </a:r>
            <a:r>
              <a:rPr lang="sv-SE" dirty="0" smtClean="0"/>
              <a:t> av B skriver vi A </a:t>
            </a:r>
            <a:r>
              <a:rPr lang="sv-SE" dirty="0" smtClean="0">
                <a:latin typeface="Cambria Math"/>
                <a:ea typeface="Cambria Math"/>
              </a:rPr>
              <a:t>⊆ </a:t>
            </a:r>
            <a:r>
              <a:rPr lang="sv-SE" dirty="0" smtClean="0"/>
              <a:t>B</a:t>
            </a:r>
          </a:p>
          <a:p>
            <a:pPr marL="755650" lvl="1" indent="-355600"/>
            <a:r>
              <a:rPr lang="sv-SE" dirty="0" smtClean="0"/>
              <a:t>Ex.	A = {1,2} </a:t>
            </a:r>
            <a:r>
              <a:rPr lang="sv-SE" dirty="0" smtClean="0">
                <a:latin typeface="Cambria Math"/>
                <a:ea typeface="Cambria Math"/>
              </a:rPr>
              <a:t>⊂</a:t>
            </a:r>
            <a:r>
              <a:rPr lang="sv-SE" dirty="0" smtClean="0">
                <a:ea typeface="Cambria Math"/>
              </a:rPr>
              <a:t> </a:t>
            </a:r>
            <a:r>
              <a:rPr lang="sv-SE" dirty="0" smtClean="0"/>
              <a:t>B = {1,2,3,4,5,6}</a:t>
            </a:r>
          </a:p>
          <a:p>
            <a:pPr marL="755650" lvl="1" indent="-355600"/>
            <a:r>
              <a:rPr lang="sv-SE" dirty="0" smtClean="0"/>
              <a:t>Strikt delmängd betecknas </a:t>
            </a:r>
            <a:r>
              <a:rPr lang="sv-SE" dirty="0" smtClean="0">
                <a:latin typeface="Cambria Math"/>
                <a:ea typeface="Cambria Math"/>
              </a:rPr>
              <a:t>⊂</a:t>
            </a:r>
            <a:endParaRPr lang="sv-SE" dirty="0" smtClean="0"/>
          </a:p>
          <a:p>
            <a:pPr marL="755650" lvl="1" indent="-355600"/>
            <a:r>
              <a:rPr lang="sv-SE" dirty="0" smtClean="0"/>
              <a:t>Delmängd betecknas </a:t>
            </a:r>
            <a:r>
              <a:rPr lang="sv-SE" dirty="0" smtClean="0">
                <a:latin typeface="Cambria Math"/>
                <a:ea typeface="Cambria Math"/>
              </a:rPr>
              <a:t>⊆</a:t>
            </a:r>
            <a:endParaRPr lang="sv-SE" dirty="0" smtClean="0"/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6698047" y="191324"/>
            <a:ext cx="2400267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u="sng" dirty="0" smtClean="0"/>
              <a:t>Kombinationer</a:t>
            </a:r>
            <a:endParaRPr lang="sv-SE" dirty="0" smtClean="0"/>
          </a:p>
          <a:p>
            <a:pPr>
              <a:buNone/>
            </a:pPr>
            <a:endParaRPr lang="sv-SE" sz="1200" dirty="0" smtClean="0"/>
          </a:p>
          <a:p>
            <a:r>
              <a:rPr lang="sv-SE" dirty="0" smtClean="0"/>
              <a:t>På hur många sätt kan vi välja ut </a:t>
            </a:r>
            <a:r>
              <a:rPr lang="sv-SE" i="1" dirty="0" smtClean="0"/>
              <a:t>k</a:t>
            </a:r>
            <a:r>
              <a:rPr lang="sv-SE" dirty="0" smtClean="0"/>
              <a:t> objekt från </a:t>
            </a:r>
            <a:r>
              <a:rPr lang="sv-SE" i="1" dirty="0" smtClean="0"/>
              <a:t>n </a:t>
            </a:r>
            <a:r>
              <a:rPr lang="sv-SE" dirty="0" smtClean="0"/>
              <a:t>objekt (</a:t>
            </a:r>
            <a:r>
              <a:rPr lang="sv-SE" i="1" dirty="0" smtClean="0"/>
              <a:t>k ≤ n</a:t>
            </a:r>
            <a:r>
              <a:rPr lang="sv-SE" dirty="0" smtClean="0"/>
              <a:t>), ifall vi </a:t>
            </a:r>
            <a:r>
              <a:rPr lang="sv-SE" u="sng" dirty="0" smtClean="0"/>
              <a:t>inte</a:t>
            </a:r>
            <a:r>
              <a:rPr lang="sv-SE" dirty="0" smtClean="0"/>
              <a:t> bryr oss om ordningen? Utan återläggning?</a:t>
            </a:r>
          </a:p>
          <a:p>
            <a:endParaRPr lang="sv-SE" dirty="0" smtClean="0"/>
          </a:p>
          <a:p>
            <a:r>
              <a:rPr lang="sv-SE" dirty="0" smtClean="0"/>
              <a:t>Svar:</a:t>
            </a:r>
          </a:p>
          <a:p>
            <a:endParaRPr lang="sv-SE" dirty="0" smtClean="0"/>
          </a:p>
          <a:p>
            <a:r>
              <a:rPr lang="sv-SE" dirty="0" smtClean="0"/>
              <a:t>”</a:t>
            </a:r>
            <a:r>
              <a:rPr lang="sv-SE" i="1" dirty="0" smtClean="0"/>
              <a:t>n över k”</a:t>
            </a:r>
            <a:r>
              <a:rPr lang="sv-SE" dirty="0" smtClean="0"/>
              <a:t>,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binomialkoefficient</a:t>
            </a: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sv-SE" dirty="0" smtClean="0"/>
          </a:p>
          <a:p>
            <a:r>
              <a:rPr lang="sv-SE" dirty="0" smtClean="0"/>
              <a:t>Obs! Vi definierar</a:t>
            </a: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2670936" y="3949713"/>
          <a:ext cx="5069417" cy="883444"/>
        </p:xfrm>
        <a:graphic>
          <a:graphicData uri="http://schemas.openxmlformats.org/presentationml/2006/ole">
            <p:oleObj spid="_x0000_s103426" name="Ekvation" r:id="rId3" imgW="1498320" imgH="457200" progId="Equation.3">
              <p:embed/>
            </p:oleObj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5244075" y="5623899"/>
          <a:ext cx="1631949" cy="883444"/>
        </p:xfrm>
        <a:graphic>
          <a:graphicData uri="http://schemas.openxmlformats.org/presentationml/2006/ole">
            <p:oleObj spid="_x0000_s103427" name="Ekvation" r:id="rId4" imgW="48240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F5 Sannolikheter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Autofit/>
          </a:bodyPr>
          <a:lstStyle/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Framförallt Nyquist Kap 5</a:t>
            </a:r>
          </a:p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Men först lite repetition och lite mer kombinatorik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u="sng" dirty="0" smtClean="0"/>
              <a:t>Multiplikationsprincipen</a:t>
            </a:r>
          </a:p>
          <a:p>
            <a:r>
              <a:rPr lang="sv-SE" dirty="0" smtClean="0"/>
              <a:t>Ett experiment har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5">
                    <a:lumMod val="50000"/>
                  </a:schemeClr>
                </a:solidFill>
              </a:rPr>
              <a:t>1</a:t>
            </a:r>
            <a:r>
              <a:rPr lang="sv-SE" dirty="0" smtClean="0"/>
              <a:t> möjliga utfall</a:t>
            </a:r>
          </a:p>
          <a:p>
            <a:r>
              <a:rPr lang="sv-SE" dirty="0" smtClean="0"/>
              <a:t>Ett annat efterföljande experiment har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sv-SE" dirty="0" smtClean="0"/>
              <a:t> möjliga utfall</a:t>
            </a:r>
          </a:p>
          <a:p>
            <a:pPr lvl="1"/>
            <a:endParaRPr lang="sv-SE" dirty="0" smtClean="0"/>
          </a:p>
          <a:p>
            <a:r>
              <a:rPr lang="sv-SE" dirty="0" smtClean="0"/>
              <a:t>Vi gör först det ena sedan det andra experimentet</a:t>
            </a:r>
          </a:p>
          <a:p>
            <a:r>
              <a:rPr lang="sv-SE" dirty="0" smtClean="0"/>
              <a:t>Totalt finns det</a:t>
            </a:r>
          </a:p>
          <a:p>
            <a:pPr>
              <a:buNone/>
            </a:pPr>
            <a:r>
              <a:rPr lang="sv-SE" dirty="0" smtClean="0"/>
              <a:t>				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5">
                    <a:lumMod val="50000"/>
                  </a:schemeClr>
                </a:solidFill>
              </a:rPr>
              <a:t>1</a:t>
            </a:r>
            <a:r>
              <a:rPr lang="sv-SE" dirty="0" smtClean="0"/>
              <a:t> ×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</a:p>
          <a:p>
            <a:pPr>
              <a:buNone/>
            </a:pPr>
            <a:r>
              <a:rPr lang="sv-SE" dirty="0" smtClean="0"/>
              <a:t>	möjliga utfall.</a:t>
            </a:r>
            <a:endParaRPr lang="sv-SE" dirty="0"/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6698047" y="191324"/>
            <a:ext cx="2400267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Dragning </a:t>
            </a:r>
            <a:r>
              <a:rPr lang="sv-SE" b="1" u="sng" dirty="0" smtClean="0">
                <a:solidFill>
                  <a:schemeClr val="accent5">
                    <a:lumMod val="50000"/>
                  </a:schemeClr>
                </a:solidFill>
              </a:rPr>
              <a:t>utan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 återläggning</a:t>
            </a:r>
          </a:p>
          <a:p>
            <a:pPr lvl="1"/>
            <a:r>
              <a:rPr lang="sv-SE" dirty="0" smtClean="0"/>
              <a:t>Vi drar en kula slumpmässigt och noterar dess nummer och lägger </a:t>
            </a:r>
            <a:r>
              <a:rPr lang="sv-SE" u="sng" dirty="0" smtClean="0"/>
              <a:t>inte</a:t>
            </a:r>
            <a:r>
              <a:rPr lang="sv-SE" dirty="0" smtClean="0"/>
              <a:t> tillbaks den inför nästa dragning</a:t>
            </a:r>
          </a:p>
          <a:p>
            <a:pPr lvl="1"/>
            <a:r>
              <a:rPr lang="sv-SE" dirty="0" smtClean="0"/>
              <a:t>Vi kan bara få ett nummer en gång</a:t>
            </a:r>
          </a:p>
          <a:p>
            <a:pPr lvl="1"/>
            <a:endParaRPr lang="sv-SE" sz="1200" dirty="0" smtClean="0"/>
          </a:p>
          <a:p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Dragning </a:t>
            </a:r>
            <a:r>
              <a:rPr lang="sv-SE" b="1" u="sng" dirty="0" smtClean="0">
                <a:solidFill>
                  <a:schemeClr val="accent5">
                    <a:lumMod val="50000"/>
                  </a:schemeClr>
                </a:solidFill>
              </a:rPr>
              <a:t>med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 återläggning</a:t>
            </a: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sv-SE" dirty="0" smtClean="0"/>
              <a:t>Vi drar en kula slumpmässigt och noterar dess nummer och lägger tillbaks den inför nästa dragning</a:t>
            </a:r>
          </a:p>
          <a:p>
            <a:pPr lvl="1"/>
            <a:r>
              <a:rPr lang="sv-SE" dirty="0" smtClean="0"/>
              <a:t>Vi kan dra samma nummer flera gånger i en sekvens av dragningar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6698047" y="191324"/>
            <a:ext cx="2400267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45124"/>
          </a:xfrm>
        </p:spPr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Ordnad</a:t>
            </a:r>
          </a:p>
          <a:p>
            <a:pPr lvl="1"/>
            <a:r>
              <a:rPr lang="sv-SE" dirty="0" smtClean="0"/>
              <a:t>Vi drar ett antal kulor slumpmässigt och noterar deras nummer</a:t>
            </a:r>
          </a:p>
          <a:p>
            <a:pPr lvl="1"/>
            <a:r>
              <a:rPr lang="sv-SE" dirty="0" smtClean="0"/>
              <a:t>Ordningen spelar roll, dvs. vi skiljer t.ex. på (1,2,5), (1,5,2), (2,1,5), (2,5,1), (5,1,2) och (5,2,1)</a:t>
            </a:r>
          </a:p>
          <a:p>
            <a:pPr lvl="1"/>
            <a:endParaRPr lang="sv-SE" sz="1200" dirty="0" smtClean="0"/>
          </a:p>
          <a:p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Ej ordnad</a:t>
            </a: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sv-SE" dirty="0" smtClean="0"/>
              <a:t>Vi drar ett antal kulor slumpmässigt och noterar deras nummer</a:t>
            </a:r>
          </a:p>
          <a:p>
            <a:pPr lvl="1"/>
            <a:r>
              <a:rPr lang="sv-SE" dirty="0" smtClean="0"/>
              <a:t>Ordningen spelar ingen roll, utfallen ovan betraktas som samma utfall</a:t>
            </a:r>
          </a:p>
        </p:txBody>
      </p:sp>
      <p:sp>
        <p:nvSpPr>
          <p:cNvPr id="4" name="Rektangel 3"/>
          <p:cNvSpPr/>
          <p:nvPr/>
        </p:nvSpPr>
        <p:spPr>
          <a:xfrm>
            <a:off x="731575" y="5913276"/>
            <a:ext cx="768085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b="1" i="1" dirty="0" smtClean="0">
                <a:solidFill>
                  <a:srgbClr val="C00000"/>
                </a:solidFill>
              </a:rPr>
              <a:t>Om vi har dragit k </a:t>
            </a:r>
            <a:r>
              <a:rPr lang="sv-SE" sz="2400" b="1" i="1" u="sng" dirty="0" smtClean="0">
                <a:solidFill>
                  <a:srgbClr val="C00000"/>
                </a:solidFill>
              </a:rPr>
              <a:t>olika</a:t>
            </a:r>
            <a:r>
              <a:rPr lang="sv-SE" sz="2400" b="1" i="1" dirty="0" smtClean="0">
                <a:solidFill>
                  <a:srgbClr val="C00000"/>
                </a:solidFill>
              </a:rPr>
              <a:t> nummer av n möjliga, hur många sätt kan de ordnas på?</a:t>
            </a:r>
            <a:endParaRPr lang="sv-SE" sz="2400" b="1" i="1" dirty="0">
              <a:solidFill>
                <a:srgbClr val="C00000"/>
              </a:solidFill>
            </a:endParaRPr>
          </a:p>
        </p:txBody>
      </p:sp>
      <p:sp>
        <p:nvSpPr>
          <p:cNvPr id="5" name="Platshållare för innehåll 2"/>
          <p:cNvSpPr txBox="1">
            <a:spLocks/>
          </p:cNvSpPr>
          <p:nvPr/>
        </p:nvSpPr>
        <p:spPr>
          <a:xfrm rot="1032892">
            <a:off x="6698047" y="191324"/>
            <a:ext cx="2400267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b="1" u="sng" dirty="0" smtClean="0">
                <a:solidFill>
                  <a:schemeClr val="accent5">
                    <a:lumMod val="50000"/>
                  </a:schemeClr>
                </a:solidFill>
              </a:rPr>
              <a:t>Permutationer</a:t>
            </a:r>
          </a:p>
          <a:p>
            <a:r>
              <a:rPr lang="sv-SE" dirty="0" smtClean="0"/>
              <a:t>Ett arrangemang av </a:t>
            </a:r>
            <a:r>
              <a:rPr lang="sv-SE" i="1" dirty="0" smtClean="0"/>
              <a:t>k</a:t>
            </a:r>
            <a:r>
              <a:rPr lang="sv-SE" dirty="0" smtClean="0"/>
              <a:t> olika objekt i en </a:t>
            </a:r>
            <a:r>
              <a:rPr lang="sv-SE" u="sng" dirty="0" smtClean="0"/>
              <a:t>bestämd ordning</a:t>
            </a:r>
            <a:r>
              <a:rPr lang="sv-SE" dirty="0" smtClean="0"/>
              <a:t> kallas för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permutation</a:t>
            </a:r>
            <a:r>
              <a:rPr lang="sv-SE" dirty="0" smtClean="0"/>
              <a:t> av objekten.</a:t>
            </a:r>
          </a:p>
          <a:p>
            <a:r>
              <a:rPr lang="sv-SE" dirty="0" smtClean="0"/>
              <a:t>Hur många olika permutationer kan man bilda av </a:t>
            </a:r>
            <a:r>
              <a:rPr lang="sv-SE" i="1" dirty="0" smtClean="0"/>
              <a:t>k</a:t>
            </a:r>
            <a:r>
              <a:rPr lang="sv-SE" dirty="0" smtClean="0"/>
              <a:t> olika objekt?</a:t>
            </a:r>
          </a:p>
          <a:p>
            <a:r>
              <a:rPr lang="sv-SE" dirty="0" smtClean="0"/>
              <a:t>Antalet olika permutationer av </a:t>
            </a:r>
            <a:r>
              <a:rPr lang="sv-SE" i="1" dirty="0" smtClean="0"/>
              <a:t>k</a:t>
            </a:r>
            <a:r>
              <a:rPr lang="sv-SE" dirty="0" smtClean="0"/>
              <a:t> olika objekt är:</a:t>
            </a:r>
          </a:p>
          <a:p>
            <a:endParaRPr lang="sv-SE" sz="1200" dirty="0" smtClean="0"/>
          </a:p>
          <a:p>
            <a:pPr>
              <a:buNone/>
            </a:pPr>
            <a:r>
              <a:rPr lang="pt-BR" i="1" dirty="0" smtClean="0"/>
              <a:t>		k</a:t>
            </a:r>
            <a:r>
              <a:rPr lang="pt-BR" dirty="0" smtClean="0"/>
              <a:t>! = </a:t>
            </a:r>
            <a:r>
              <a:rPr lang="pt-BR" i="1" dirty="0" smtClean="0"/>
              <a:t>k</a:t>
            </a:r>
            <a:r>
              <a:rPr lang="pt-BR" dirty="0" smtClean="0"/>
              <a:t> × (</a:t>
            </a:r>
            <a:r>
              <a:rPr lang="pt-BR" i="1" dirty="0" smtClean="0"/>
              <a:t>k</a:t>
            </a:r>
            <a:r>
              <a:rPr lang="pt-BR" dirty="0" smtClean="0"/>
              <a:t>-1) × … × 3 × 2 × 1</a:t>
            </a:r>
            <a:endParaRPr lang="pt-BR" i="1" dirty="0" smtClean="0"/>
          </a:p>
          <a:p>
            <a:endParaRPr lang="sv-SE" sz="1200" dirty="0" smtClean="0"/>
          </a:p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k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-fakultet</a:t>
            </a:r>
            <a:r>
              <a:rPr lang="sv-SE" i="1" dirty="0" smtClean="0"/>
              <a:t>; (eng. k </a:t>
            </a:r>
            <a:r>
              <a:rPr lang="sv-SE" i="1" dirty="0" err="1" smtClean="0"/>
              <a:t>factorial</a:t>
            </a:r>
            <a:r>
              <a:rPr lang="sv-SE" i="1" dirty="0" smtClean="0"/>
              <a:t>)</a:t>
            </a:r>
            <a:endParaRPr lang="sv-SE" dirty="0"/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6698047" y="191324"/>
            <a:ext cx="2400267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b="1" i="1" u="sng" dirty="0" smtClean="0">
                <a:solidFill>
                  <a:schemeClr val="accent5">
                    <a:lumMod val="50000"/>
                  </a:schemeClr>
                </a:solidFill>
              </a:rPr>
              <a:t>Ordnat med återläggning</a:t>
            </a:r>
          </a:p>
          <a:p>
            <a:pPr marL="355600" indent="-355600"/>
            <a:r>
              <a:rPr lang="sv-SE" dirty="0" smtClean="0"/>
              <a:t>Dra </a:t>
            </a:r>
            <a:r>
              <a:rPr lang="sv-SE" i="1" dirty="0" smtClean="0"/>
              <a:t>k</a:t>
            </a:r>
            <a:r>
              <a:rPr lang="sv-SE" dirty="0" smtClean="0"/>
              <a:t> stycken ur </a:t>
            </a:r>
            <a:r>
              <a:rPr lang="sv-SE" i="1" dirty="0" smtClean="0"/>
              <a:t>n</a:t>
            </a:r>
            <a:r>
              <a:rPr lang="sv-SE" dirty="0" smtClean="0"/>
              <a:t> möjliga.</a:t>
            </a:r>
          </a:p>
          <a:p>
            <a:pPr marL="355600" indent="-355600"/>
            <a:r>
              <a:rPr lang="sv-SE" dirty="0" smtClean="0"/>
              <a:t>1:a kulan </a:t>
            </a:r>
            <a:r>
              <a:rPr lang="sv-SE" i="1" dirty="0" smtClean="0"/>
              <a:t>n</a:t>
            </a:r>
            <a:r>
              <a:rPr lang="sv-SE" dirty="0" smtClean="0"/>
              <a:t> möjligheter, 2:a kulan </a:t>
            </a:r>
            <a:r>
              <a:rPr lang="sv-SE" i="1" dirty="0" smtClean="0"/>
              <a:t>n</a:t>
            </a:r>
            <a:r>
              <a:rPr lang="sv-SE" dirty="0" smtClean="0"/>
              <a:t> möjligheter, osv. …</a:t>
            </a:r>
          </a:p>
          <a:p>
            <a:pPr marL="355600" indent="-355600"/>
            <a:r>
              <a:rPr lang="pt-BR" dirty="0" smtClean="0"/>
              <a:t>Multiplikationsprincipen ger</a:t>
            </a:r>
          </a:p>
          <a:p>
            <a:pPr marL="0" indent="0">
              <a:buNone/>
            </a:pPr>
            <a:endParaRPr lang="sv-SE" dirty="0" smtClean="0"/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6698047" y="191324"/>
            <a:ext cx="2400267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graphicFrame>
        <p:nvGraphicFramePr>
          <p:cNvPr id="54276" name="Object 4"/>
          <p:cNvGraphicFramePr>
            <a:graphicFrameLocks noChangeAspect="1"/>
          </p:cNvGraphicFramePr>
          <p:nvPr/>
        </p:nvGraphicFramePr>
        <p:xfrm>
          <a:off x="2760133" y="4089797"/>
          <a:ext cx="2965451" cy="366713"/>
        </p:xfrm>
        <a:graphic>
          <a:graphicData uri="http://schemas.openxmlformats.org/presentationml/2006/ole">
            <p:oleObj spid="_x0000_s55299" name="Ekvation" r:id="rId3" imgW="876240" imgH="190440" progId="Equation.3">
              <p:embed/>
            </p:oleObj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b="1" i="1" u="sng" dirty="0" smtClean="0">
                <a:solidFill>
                  <a:schemeClr val="accent5">
                    <a:lumMod val="50000"/>
                  </a:schemeClr>
                </a:solidFill>
              </a:rPr>
              <a:t>Ordnat utan återläggning</a:t>
            </a:r>
          </a:p>
          <a:p>
            <a:pPr marL="355600" indent="-355600"/>
            <a:r>
              <a:rPr lang="sv-SE" dirty="0" smtClean="0"/>
              <a:t>Dra </a:t>
            </a:r>
            <a:r>
              <a:rPr lang="sv-SE" i="1" dirty="0" smtClean="0"/>
              <a:t>k</a:t>
            </a:r>
            <a:r>
              <a:rPr lang="sv-SE" dirty="0" smtClean="0"/>
              <a:t> stycken ur </a:t>
            </a:r>
            <a:r>
              <a:rPr lang="sv-SE" i="1" dirty="0" smtClean="0"/>
              <a:t>n</a:t>
            </a:r>
            <a:r>
              <a:rPr lang="sv-SE" dirty="0" smtClean="0"/>
              <a:t> möjliga.</a:t>
            </a:r>
          </a:p>
          <a:p>
            <a:pPr marL="355600" indent="-355600"/>
            <a:r>
              <a:rPr lang="sv-SE" dirty="0" smtClean="0"/>
              <a:t>1:a kulan </a:t>
            </a:r>
            <a:r>
              <a:rPr lang="sv-SE" i="1" dirty="0" smtClean="0"/>
              <a:t>n</a:t>
            </a:r>
            <a:r>
              <a:rPr lang="sv-SE" dirty="0" smtClean="0"/>
              <a:t> möjligheter, 2:a kulan (</a:t>
            </a:r>
            <a:r>
              <a:rPr lang="sv-SE" i="1" dirty="0" smtClean="0"/>
              <a:t>n</a:t>
            </a:r>
            <a:r>
              <a:rPr lang="sv-SE" dirty="0" smtClean="0"/>
              <a:t>-1) möjligheter, osv. …</a:t>
            </a:r>
          </a:p>
          <a:p>
            <a:pPr marL="355600" indent="-355600"/>
            <a:r>
              <a:rPr lang="pt-BR" dirty="0" smtClean="0"/>
              <a:t>Multiplikationsprincipen ger</a:t>
            </a:r>
          </a:p>
          <a:p>
            <a:pPr marL="0" indent="0">
              <a:buNone/>
            </a:pPr>
            <a:endParaRPr lang="sv-SE" dirty="0" smtClean="0"/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6698047" y="191324"/>
            <a:ext cx="2400267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graphicFrame>
        <p:nvGraphicFramePr>
          <p:cNvPr id="54275" name="Object 3"/>
          <p:cNvGraphicFramePr>
            <a:graphicFrameLocks noChangeAspect="1"/>
          </p:cNvGraphicFramePr>
          <p:nvPr/>
        </p:nvGraphicFramePr>
        <p:xfrm>
          <a:off x="827584" y="4995174"/>
          <a:ext cx="6705600" cy="809625"/>
        </p:xfrm>
        <a:graphic>
          <a:graphicData uri="http://schemas.openxmlformats.org/presentationml/2006/ole">
            <p:oleObj spid="_x0000_s54275" name="Ekvation" r:id="rId3" imgW="1981080" imgH="419040" progId="Equation.3">
              <p:embed/>
            </p:oleObj>
          </a:graphicData>
        </a:graphic>
      </p:graphicFrame>
      <p:graphicFrame>
        <p:nvGraphicFramePr>
          <p:cNvPr id="54276" name="Object 4"/>
          <p:cNvGraphicFramePr>
            <a:graphicFrameLocks noChangeAspect="1"/>
          </p:cNvGraphicFramePr>
          <p:nvPr/>
        </p:nvGraphicFramePr>
        <p:xfrm>
          <a:off x="827584" y="3916245"/>
          <a:ext cx="6832600" cy="391715"/>
        </p:xfrm>
        <a:graphic>
          <a:graphicData uri="http://schemas.openxmlformats.org/presentationml/2006/ole">
            <p:oleObj spid="_x0000_s54276" name="Ekvation" r:id="rId4" imgW="2019240" imgH="203040" progId="Equation.3">
              <p:embed/>
            </p:oleObj>
          </a:graphicData>
        </a:graphic>
      </p:graphicFrame>
      <p:graphicFrame>
        <p:nvGraphicFramePr>
          <p:cNvPr id="54277" name="Object 5"/>
          <p:cNvGraphicFramePr>
            <a:graphicFrameLocks noChangeAspect="1"/>
          </p:cNvGraphicFramePr>
          <p:nvPr/>
        </p:nvGraphicFramePr>
        <p:xfrm>
          <a:off x="827585" y="5750328"/>
          <a:ext cx="1890183" cy="809625"/>
        </p:xfrm>
        <a:graphic>
          <a:graphicData uri="http://schemas.openxmlformats.org/presentationml/2006/ole">
            <p:oleObj spid="_x0000_s54277" name="Ekvation" r:id="rId5" imgW="558720" imgH="419040" progId="Equation.3">
              <p:embed/>
            </p:oleObj>
          </a:graphicData>
        </a:graphic>
      </p:graphicFrame>
      <p:sp>
        <p:nvSpPr>
          <p:cNvPr id="9" name="Vänster klammerparentes 8"/>
          <p:cNvSpPr/>
          <p:nvPr/>
        </p:nvSpPr>
        <p:spPr>
          <a:xfrm rot="16200000">
            <a:off x="4127951" y="992730"/>
            <a:ext cx="216024" cy="6816757"/>
          </a:xfrm>
          <a:prstGeom prst="leftBrace">
            <a:avLst/>
          </a:prstGeom>
          <a:noFill/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innehåll 2"/>
          <p:cNvSpPr txBox="1">
            <a:spLocks/>
          </p:cNvSpPr>
          <p:nvPr/>
        </p:nvSpPr>
        <p:spPr>
          <a:xfrm>
            <a:off x="2075723" y="4509121"/>
            <a:ext cx="4320480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 stycken faktorer</a:t>
            </a:r>
            <a:endParaRPr kumimoji="0" lang="sv-SE" sz="20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/>
          </a:bodyPr>
          <a:lstStyle/>
          <a:p>
            <a:r>
              <a:rPr lang="sv-SE" dirty="0" smtClean="0"/>
              <a:t>Antag att vi har </a:t>
            </a:r>
            <a:r>
              <a:rPr lang="sv-SE" i="1" dirty="0" smtClean="0"/>
              <a:t>n</a:t>
            </a:r>
            <a:r>
              <a:rPr lang="sv-SE" dirty="0" smtClean="0"/>
              <a:t> = 5 objekt </a:t>
            </a:r>
            <a:r>
              <a:rPr lang="sv-SE" i="1" dirty="0" smtClean="0"/>
              <a:t>A, B, C, D, E</a:t>
            </a:r>
            <a:r>
              <a:rPr lang="sv-SE" dirty="0" smtClean="0"/>
              <a:t> och att vi slumpmässigt väljer </a:t>
            </a:r>
            <a:r>
              <a:rPr lang="sv-SE" i="1" dirty="0" smtClean="0"/>
              <a:t>k</a:t>
            </a:r>
            <a:r>
              <a:rPr lang="sv-SE" dirty="0" smtClean="0"/>
              <a:t> = 3.</a:t>
            </a:r>
          </a:p>
          <a:p>
            <a:r>
              <a:rPr lang="sv-SE" dirty="0" smtClean="0"/>
              <a:t>Vi kan få  </a:t>
            </a:r>
            <a:r>
              <a:rPr lang="sv-SE" i="1" dirty="0" smtClean="0"/>
              <a:t>n</a:t>
            </a:r>
            <a:r>
              <a:rPr lang="sv-SE" dirty="0" smtClean="0"/>
              <a:t>!/(</a:t>
            </a:r>
            <a:r>
              <a:rPr lang="sv-SE" i="1" dirty="0" err="1" smtClean="0"/>
              <a:t>n</a:t>
            </a:r>
            <a:r>
              <a:rPr lang="sv-SE" dirty="0" err="1" smtClean="0"/>
              <a:t>-</a:t>
            </a:r>
            <a:r>
              <a:rPr lang="sv-SE" i="1" dirty="0" err="1" smtClean="0"/>
              <a:t>k</a:t>
            </a:r>
            <a:r>
              <a:rPr lang="sv-SE" dirty="0" smtClean="0"/>
              <a:t>)!  = 5! / (5-3)! = 60 olika utfall om vi tar hänsyn till ordningen.</a:t>
            </a:r>
          </a:p>
          <a:p>
            <a:r>
              <a:rPr lang="sv-SE" dirty="0" smtClean="0"/>
              <a:t>Av alla dessa 60 utfall, hur många innehåller objekten </a:t>
            </a:r>
            <a:r>
              <a:rPr lang="sv-SE" i="1" dirty="0" smtClean="0"/>
              <a:t>A</a:t>
            </a:r>
            <a:r>
              <a:rPr lang="sv-SE" dirty="0" smtClean="0"/>
              <a:t>, </a:t>
            </a:r>
            <a:r>
              <a:rPr lang="sv-SE" i="1" dirty="0" smtClean="0"/>
              <a:t>B</a:t>
            </a:r>
            <a:r>
              <a:rPr lang="sv-SE" dirty="0" smtClean="0"/>
              <a:t> och </a:t>
            </a:r>
            <a:r>
              <a:rPr lang="sv-SE" i="1" dirty="0" smtClean="0"/>
              <a:t>C</a:t>
            </a:r>
            <a:r>
              <a:rPr lang="sv-SE" dirty="0" smtClean="0"/>
              <a:t>? </a:t>
            </a:r>
          </a:p>
          <a:p>
            <a:r>
              <a:rPr lang="sv-SE" dirty="0" smtClean="0"/>
              <a:t>Svar: Vi kan lista dem: </a:t>
            </a:r>
            <a:r>
              <a:rPr lang="sv-SE" i="1" dirty="0" smtClean="0"/>
              <a:t>ABC</a:t>
            </a:r>
            <a:r>
              <a:rPr lang="sv-SE" dirty="0" smtClean="0"/>
              <a:t>, </a:t>
            </a:r>
            <a:r>
              <a:rPr lang="sv-SE" i="1" dirty="0" smtClean="0"/>
              <a:t>ACB</a:t>
            </a:r>
            <a:r>
              <a:rPr lang="sv-SE" dirty="0" smtClean="0"/>
              <a:t>, </a:t>
            </a:r>
            <a:r>
              <a:rPr lang="sv-SE" i="1" dirty="0" smtClean="0"/>
              <a:t>BAC</a:t>
            </a:r>
            <a:r>
              <a:rPr lang="sv-SE" dirty="0" smtClean="0"/>
              <a:t>, </a:t>
            </a:r>
            <a:r>
              <a:rPr lang="sv-SE" i="1" dirty="0" smtClean="0"/>
              <a:t>BCA</a:t>
            </a:r>
            <a:r>
              <a:rPr lang="sv-SE" dirty="0" smtClean="0"/>
              <a:t>, </a:t>
            </a:r>
            <a:r>
              <a:rPr lang="sv-SE" i="1" dirty="0" smtClean="0"/>
              <a:t>CAB</a:t>
            </a:r>
            <a:r>
              <a:rPr lang="sv-SE" dirty="0" smtClean="0"/>
              <a:t>, </a:t>
            </a:r>
            <a:r>
              <a:rPr lang="sv-SE" i="1" dirty="0" smtClean="0"/>
              <a:t>CBA</a:t>
            </a:r>
            <a:r>
              <a:rPr lang="sv-SE" dirty="0" smtClean="0"/>
              <a:t>; 6 utfall</a:t>
            </a:r>
          </a:p>
          <a:p>
            <a:pPr>
              <a:buNone/>
            </a:pPr>
            <a:r>
              <a:rPr lang="sv-SE" i="1" dirty="0" smtClean="0"/>
              <a:t>	</a:t>
            </a:r>
            <a:r>
              <a:rPr lang="sv-SE" b="1" i="1" dirty="0" smtClean="0">
                <a:solidFill>
                  <a:srgbClr val="C00000"/>
                </a:solidFill>
              </a:rPr>
              <a:t>Eller inse att de k objekten kan ordnas på k! = 3! = 6 sätt</a:t>
            </a:r>
            <a:endParaRPr lang="pt-BR" b="1" i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b="1" i="1" u="sng" dirty="0" smtClean="0">
                <a:solidFill>
                  <a:schemeClr val="accent5">
                    <a:lumMod val="50000"/>
                  </a:schemeClr>
                </a:solidFill>
              </a:rPr>
              <a:t>Ej ordnat utan återläggning</a:t>
            </a:r>
            <a:endParaRPr lang="sv-SE" dirty="0" smtClean="0"/>
          </a:p>
          <a:p>
            <a:pPr>
              <a:buNone/>
            </a:pPr>
            <a:endParaRPr lang="sv-SE" sz="1200" dirty="0" smtClean="0"/>
          </a:p>
          <a:p>
            <a:pPr marL="355600" indent="-355600"/>
            <a:r>
              <a:rPr lang="sv-SE" dirty="0" smtClean="0"/>
              <a:t>Dra </a:t>
            </a:r>
            <a:r>
              <a:rPr lang="sv-SE" i="1" dirty="0" smtClean="0"/>
              <a:t>k</a:t>
            </a:r>
            <a:r>
              <a:rPr lang="sv-SE" dirty="0" smtClean="0"/>
              <a:t> stycken ur </a:t>
            </a:r>
            <a:r>
              <a:rPr lang="sv-SE" i="1" dirty="0" smtClean="0"/>
              <a:t>n</a:t>
            </a:r>
            <a:r>
              <a:rPr lang="sv-SE" dirty="0" smtClean="0"/>
              <a:t> möjliga.</a:t>
            </a:r>
          </a:p>
          <a:p>
            <a:pPr marL="355600" indent="-355600"/>
            <a:r>
              <a:rPr lang="sv-SE" dirty="0" smtClean="0"/>
              <a:t>1:a kulan </a:t>
            </a:r>
            <a:r>
              <a:rPr lang="sv-SE" i="1" dirty="0" smtClean="0"/>
              <a:t>n</a:t>
            </a:r>
            <a:r>
              <a:rPr lang="sv-SE" dirty="0" smtClean="0"/>
              <a:t> möjligheter, 2:a kulan (</a:t>
            </a:r>
            <a:r>
              <a:rPr lang="sv-SE" i="1" dirty="0" smtClean="0"/>
              <a:t>n</a:t>
            </a:r>
            <a:r>
              <a:rPr lang="sv-SE" dirty="0" smtClean="0"/>
              <a:t>-1) möjligheter, osv. … Ger</a:t>
            </a:r>
          </a:p>
          <a:p>
            <a:pPr marL="355600" indent="-355600"/>
            <a:endParaRPr lang="pt-BR" dirty="0" smtClean="0"/>
          </a:p>
          <a:p>
            <a:pPr marL="355600" indent="-355600"/>
            <a:endParaRPr lang="pt-BR" dirty="0" smtClean="0"/>
          </a:p>
          <a:p>
            <a:pPr marL="355600" indent="-355600"/>
            <a:r>
              <a:rPr lang="pt-BR" u="sng" dirty="0" smtClean="0"/>
              <a:t>Justera</a:t>
            </a:r>
            <a:r>
              <a:rPr lang="pt-BR" dirty="0" smtClean="0"/>
              <a:t> sedan för att ordningen inte spelar roll genom att dela med antal möjliga permutationer av </a:t>
            </a:r>
            <a:r>
              <a:rPr lang="pt-BR" i="1" dirty="0" smtClean="0"/>
              <a:t>k</a:t>
            </a:r>
            <a:r>
              <a:rPr lang="pt-BR" dirty="0" smtClean="0"/>
              <a:t> objekt</a:t>
            </a:r>
            <a:endParaRPr lang="sv-SE" dirty="0" smtClean="0"/>
          </a:p>
        </p:txBody>
      </p:sp>
      <p:graphicFrame>
        <p:nvGraphicFramePr>
          <p:cNvPr id="57348" name="Object 4"/>
          <p:cNvGraphicFramePr>
            <a:graphicFrameLocks noChangeAspect="1"/>
          </p:cNvGraphicFramePr>
          <p:nvPr/>
        </p:nvGraphicFramePr>
        <p:xfrm>
          <a:off x="3441701" y="3482579"/>
          <a:ext cx="1460500" cy="809625"/>
        </p:xfrm>
        <a:graphic>
          <a:graphicData uri="http://schemas.openxmlformats.org/presentationml/2006/ole">
            <p:oleObj spid="_x0000_s57348" name="Ekvation" r:id="rId3" imgW="431640" imgH="419040" progId="Equation.3">
              <p:embed/>
            </p:oleObj>
          </a:graphicData>
        </a:graphic>
      </p:graphicFrame>
      <p:graphicFrame>
        <p:nvGraphicFramePr>
          <p:cNvPr id="57349" name="Object 5"/>
          <p:cNvGraphicFramePr>
            <a:graphicFrameLocks noChangeAspect="1"/>
          </p:cNvGraphicFramePr>
          <p:nvPr/>
        </p:nvGraphicFramePr>
        <p:xfrm>
          <a:off x="4187958" y="5643246"/>
          <a:ext cx="3136900" cy="883444"/>
        </p:xfrm>
        <a:graphic>
          <a:graphicData uri="http://schemas.openxmlformats.org/presentationml/2006/ole">
            <p:oleObj spid="_x0000_s57349" name="Ekvation" r:id="rId4" imgW="927000" imgH="457200" progId="Equation.3">
              <p:embed/>
            </p:oleObj>
          </a:graphicData>
        </a:graphic>
      </p:graphicFrame>
      <p:sp>
        <p:nvSpPr>
          <p:cNvPr id="6" name="Platshållare för innehåll 2"/>
          <p:cNvSpPr txBox="1">
            <a:spLocks/>
          </p:cNvSpPr>
          <p:nvPr/>
        </p:nvSpPr>
        <p:spPr>
          <a:xfrm rot="20039041">
            <a:off x="3624363" y="6258906"/>
            <a:ext cx="768085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→</a:t>
            </a:r>
            <a:endParaRPr kumimoji="0" lang="sv-SE" sz="20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Lite mängdlära,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dirty="0" smtClean="0"/>
              <a:t>Antag att </a:t>
            </a:r>
            <a:r>
              <a:rPr lang="el-GR" dirty="0" smtClean="0"/>
              <a:t>Ω</a:t>
            </a:r>
            <a:r>
              <a:rPr lang="sv-SE" dirty="0" smtClean="0"/>
              <a:t> = {1,2,3,4,5,6} och att </a:t>
            </a:r>
            <a:r>
              <a:rPr lang="sv-SE" i="1" dirty="0" smtClean="0"/>
              <a:t>A</a:t>
            </a:r>
            <a:r>
              <a:rPr lang="sv-SE" dirty="0" smtClean="0"/>
              <a:t> = {1,2}, </a:t>
            </a:r>
            <a:r>
              <a:rPr lang="sv-SE" i="1" dirty="0" smtClean="0"/>
              <a:t>B</a:t>
            </a:r>
            <a:r>
              <a:rPr lang="sv-SE" dirty="0" smtClean="0"/>
              <a:t> = {2,3,4} och </a:t>
            </a:r>
            <a:r>
              <a:rPr lang="sv-SE" i="1" dirty="0" smtClean="0"/>
              <a:t>C</a:t>
            </a:r>
            <a:r>
              <a:rPr lang="sv-SE" dirty="0" smtClean="0"/>
              <a:t> = {3}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/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Komplementet</a:t>
            </a:r>
            <a:r>
              <a:rPr lang="sv-SE" dirty="0" smtClean="0"/>
              <a:t> till en mängd är allt som </a:t>
            </a:r>
            <a:r>
              <a:rPr lang="sv-SE" u="sng" dirty="0" smtClean="0"/>
              <a:t>inte</a:t>
            </a:r>
            <a:r>
              <a:rPr lang="sv-SE" dirty="0" smtClean="0"/>
              <a:t> ingår i mängden och betecknas med </a:t>
            </a:r>
            <a:r>
              <a:rPr lang="sv-SE" i="1" dirty="0" smtClean="0"/>
              <a:t>Ā</a:t>
            </a:r>
            <a:r>
              <a:rPr lang="sv-SE" dirty="0" smtClean="0"/>
              <a:t> eller </a:t>
            </a:r>
            <a:r>
              <a:rPr lang="sv-SE" i="1" dirty="0" smtClean="0"/>
              <a:t>A</a:t>
            </a:r>
            <a:r>
              <a:rPr lang="sv-SE" dirty="0" smtClean="0"/>
              <a:t>’ </a:t>
            </a:r>
          </a:p>
          <a:p>
            <a:pPr marL="755650" lvl="1" indent="-355600"/>
            <a:r>
              <a:rPr lang="sv-SE" dirty="0" smtClean="0"/>
              <a:t>Ex.	 </a:t>
            </a:r>
            <a:r>
              <a:rPr lang="sv-SE" i="1" dirty="0" smtClean="0"/>
              <a:t>Ā</a:t>
            </a:r>
            <a:r>
              <a:rPr lang="sv-SE" dirty="0" smtClean="0"/>
              <a:t> = {3,4,5,6}</a:t>
            </a:r>
          </a:p>
          <a:p>
            <a:pPr marL="355600" indent="-355600"/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Unionen</a:t>
            </a:r>
            <a:r>
              <a:rPr lang="sv-SE" dirty="0" smtClean="0"/>
              <a:t> av mängder betecknas med </a:t>
            </a:r>
            <a:r>
              <a:rPr lang="sv-SE" dirty="0" smtClean="0">
                <a:latin typeface="Cambria Math"/>
                <a:ea typeface="Cambria Math"/>
              </a:rPr>
              <a:t>∪</a:t>
            </a:r>
            <a:endParaRPr lang="sv-SE" dirty="0" smtClean="0"/>
          </a:p>
          <a:p>
            <a:pPr marL="755650" lvl="1" indent="-355600"/>
            <a:r>
              <a:rPr lang="sv-SE" dirty="0" smtClean="0"/>
              <a:t>Ex.	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∪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 = {1,2,3,4}</a:t>
            </a:r>
          </a:p>
          <a:p>
            <a:pPr marL="355600" indent="-355600"/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Snittet</a:t>
            </a:r>
            <a:r>
              <a:rPr lang="sv-SE" dirty="0" smtClean="0"/>
              <a:t> av mängder betecknas med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endParaRPr lang="sv-SE" dirty="0" smtClean="0"/>
          </a:p>
          <a:p>
            <a:pPr marL="755650" lvl="1" indent="-355600"/>
            <a:r>
              <a:rPr lang="sv-SE" dirty="0" smtClean="0"/>
              <a:t>Ex.	 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 = {2}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6698047" y="191324"/>
            <a:ext cx="2400267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b="1" u="sng" dirty="0" smtClean="0">
                <a:solidFill>
                  <a:schemeClr val="accent5">
                    <a:lumMod val="50000"/>
                  </a:schemeClr>
                </a:solidFill>
              </a:rPr>
              <a:t>Kombinationer</a:t>
            </a:r>
            <a:endParaRPr lang="sv-SE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endParaRPr lang="sv-SE" sz="1200" dirty="0" smtClean="0"/>
          </a:p>
          <a:p>
            <a:r>
              <a:rPr lang="sv-SE" dirty="0" smtClean="0"/>
              <a:t>Välja ut </a:t>
            </a:r>
            <a:r>
              <a:rPr lang="sv-SE" i="1" dirty="0" smtClean="0"/>
              <a:t>k</a:t>
            </a:r>
            <a:r>
              <a:rPr lang="sv-SE" dirty="0" smtClean="0"/>
              <a:t> objekt från </a:t>
            </a:r>
            <a:r>
              <a:rPr lang="sv-SE" i="1" dirty="0" smtClean="0"/>
              <a:t>n </a:t>
            </a:r>
            <a:r>
              <a:rPr lang="sv-SE" dirty="0" smtClean="0"/>
              <a:t>objekt där </a:t>
            </a:r>
            <a:r>
              <a:rPr lang="sv-SE" i="1" dirty="0" smtClean="0"/>
              <a:t>k ≤ n</a:t>
            </a:r>
            <a:r>
              <a:rPr lang="sv-SE" dirty="0" smtClean="0"/>
              <a:t>, och strunta i ordningen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”</a:t>
            </a:r>
            <a:r>
              <a:rPr lang="sv-SE" i="1" dirty="0" smtClean="0"/>
              <a:t>n över k”</a:t>
            </a:r>
            <a:r>
              <a:rPr lang="sv-SE" dirty="0" smtClean="0"/>
              <a:t>,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binomialkoefficient</a:t>
            </a: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Pascals triangel</a:t>
            </a:r>
            <a:endParaRPr lang="sv-SE" i="1" baseline="300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k:te 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</a:rPr>
              <a:t>koeffeicienten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 i (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</a:rPr>
              <a:t>a+b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  <a:r>
              <a:rPr lang="sv-SE" i="1" baseline="30000" dirty="0" smtClean="0">
                <a:solidFill>
                  <a:schemeClr val="accent5">
                    <a:lumMod val="50000"/>
                  </a:schemeClr>
                </a:solidFill>
              </a:rPr>
              <a:t>n</a:t>
            </a:r>
            <a:endParaRPr lang="sv-SE" i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1691681" y="3212976"/>
          <a:ext cx="5069417" cy="883444"/>
        </p:xfrm>
        <a:graphic>
          <a:graphicData uri="http://schemas.openxmlformats.org/presentationml/2006/ole">
            <p:oleObj spid="_x0000_s59394" name="Ekvation" r:id="rId3" imgW="149832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b="1" u="sng" dirty="0" smtClean="0">
                <a:solidFill>
                  <a:schemeClr val="accent5">
                    <a:lumMod val="50000"/>
                  </a:schemeClr>
                </a:solidFill>
              </a:rPr>
              <a:t>Kombinationer</a:t>
            </a:r>
            <a:endParaRPr lang="sv-SE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endParaRPr lang="sv-SE" sz="1200" dirty="0" smtClean="0"/>
          </a:p>
          <a:p>
            <a:r>
              <a:rPr lang="sv-SE" dirty="0" smtClean="0"/>
              <a:t>Några särskilda resultat: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pPr>
              <a:buNone/>
            </a:pPr>
            <a:r>
              <a:rPr lang="sv-SE" dirty="0" smtClean="0"/>
              <a:t>Ex. På hur många sätt kan man dra fem kort ur en vanlig kortlek?</a:t>
            </a:r>
          </a:p>
        </p:txBody>
      </p:sp>
      <p:graphicFrame>
        <p:nvGraphicFramePr>
          <p:cNvPr id="59397" name="Object 5"/>
          <p:cNvGraphicFramePr>
            <a:graphicFrameLocks noChangeAspect="1"/>
          </p:cNvGraphicFramePr>
          <p:nvPr/>
        </p:nvGraphicFramePr>
        <p:xfrm>
          <a:off x="1499659" y="3645024"/>
          <a:ext cx="4053251" cy="824830"/>
        </p:xfrm>
        <a:graphic>
          <a:graphicData uri="http://schemas.openxmlformats.org/presentationml/2006/ole">
            <p:oleObj spid="_x0000_s60419" name="Ekvation" r:id="rId3" imgW="1282680" imgH="457200" progId="Equation.3">
              <p:embed/>
            </p:oleObj>
          </a:graphicData>
        </a:graphic>
      </p:graphicFrame>
      <p:graphicFrame>
        <p:nvGraphicFramePr>
          <p:cNvPr id="60420" name="Object 4"/>
          <p:cNvGraphicFramePr>
            <a:graphicFrameLocks noChangeAspect="1"/>
          </p:cNvGraphicFramePr>
          <p:nvPr/>
        </p:nvGraphicFramePr>
        <p:xfrm>
          <a:off x="1499658" y="2672916"/>
          <a:ext cx="6048673" cy="818336"/>
        </p:xfrm>
        <a:graphic>
          <a:graphicData uri="http://schemas.openxmlformats.org/presentationml/2006/ole">
            <p:oleObj spid="_x0000_s60420" name="Ekvation" r:id="rId4" imgW="1930320" imgH="457200" progId="Equation.3">
              <p:embed/>
            </p:oleObj>
          </a:graphicData>
        </a:graphic>
      </p:graphicFrame>
      <p:graphicFrame>
        <p:nvGraphicFramePr>
          <p:cNvPr id="60421" name="Object 5"/>
          <p:cNvGraphicFramePr>
            <a:graphicFrameLocks noChangeAspect="1"/>
          </p:cNvGraphicFramePr>
          <p:nvPr/>
        </p:nvGraphicFramePr>
        <p:xfrm>
          <a:off x="1019605" y="5697253"/>
          <a:ext cx="7618579" cy="708956"/>
        </p:xfrm>
        <a:graphic>
          <a:graphicData uri="http://schemas.openxmlformats.org/presentationml/2006/ole">
            <p:oleObj spid="_x0000_s60421" name="Ekvation" r:id="rId5" imgW="280656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8666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u="sng" dirty="0" smtClean="0"/>
              <a:t>Sammanfattning</a:t>
            </a:r>
          </a:p>
        </p:txBody>
      </p:sp>
      <p:graphicFrame>
        <p:nvGraphicFramePr>
          <p:cNvPr id="4" name="Group 3"/>
          <p:cNvGraphicFramePr>
            <a:graphicFrameLocks/>
          </p:cNvGraphicFramePr>
          <p:nvPr/>
        </p:nvGraphicFramePr>
        <p:xfrm>
          <a:off x="251520" y="2456892"/>
          <a:ext cx="8736971" cy="1854995"/>
        </p:xfrm>
        <a:graphic>
          <a:graphicData uri="http://schemas.openxmlformats.org/drawingml/2006/table">
            <a:tbl>
              <a:tblPr/>
              <a:tblGrid>
                <a:gridCol w="2496277"/>
                <a:gridCol w="2400267"/>
                <a:gridCol w="3840427"/>
              </a:tblGrid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Ordnad</a:t>
                      </a:r>
                    </a:p>
                  </a:txBody>
                  <a:tcPr marL="121920" marR="12192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Ej ordnad</a:t>
                      </a:r>
                    </a:p>
                  </a:txBody>
                  <a:tcPr marL="121920" marR="12192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84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Med återläggning</a:t>
                      </a:r>
                    </a:p>
                  </a:txBody>
                  <a:tcPr marL="121920" marR="12192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84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Utan återläggning</a:t>
                      </a:r>
                    </a:p>
                  </a:txBody>
                  <a:tcPr marL="121920" marR="12192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367618" y="3699179"/>
          <a:ext cx="1073149" cy="560784"/>
        </p:xfrm>
        <a:graphic>
          <a:graphicData uri="http://schemas.openxmlformats.org/presentationml/2006/ole">
            <p:oleObj spid="_x0000_s9218" name="Ekvation" r:id="rId3" imgW="457200" imgH="419040" progId="Equation.3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5724129" y="3645024"/>
          <a:ext cx="2324100" cy="579835"/>
        </p:xfrm>
        <a:graphic>
          <a:graphicData uri="http://schemas.openxmlformats.org/presentationml/2006/ole">
            <p:oleObj spid="_x0000_s9219" name="Formel" r:id="rId4" imgW="1041120" imgH="457200" progId="Equation.3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3630084" y="3105057"/>
          <a:ext cx="541867" cy="329804"/>
        </p:xfrm>
        <a:graphic>
          <a:graphicData uri="http://schemas.openxmlformats.org/presentationml/2006/ole">
            <p:oleObj spid="_x0000_s9220" name="Ekvation" r:id="rId5" imgW="177480" imgH="190440" progId="Equation.3">
              <p:embed/>
            </p:oleObj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5325534" y="2943226"/>
          <a:ext cx="3323167" cy="584597"/>
        </p:xfrm>
        <a:graphic>
          <a:graphicData uri="http://schemas.openxmlformats.org/presentationml/2006/ole">
            <p:oleObj spid="_x0000_s9221" name="Ekvation" r:id="rId6" imgW="1460160" imgH="457200" progId="Equation.3">
              <p:embed/>
            </p:oleObj>
          </a:graphicData>
        </a:graphic>
      </p:graphicFrame>
      <p:sp>
        <p:nvSpPr>
          <p:cNvPr id="14" name="Platshållare för innehåll 2"/>
          <p:cNvSpPr txBox="1">
            <a:spLocks/>
          </p:cNvSpPr>
          <p:nvPr/>
        </p:nvSpPr>
        <p:spPr>
          <a:xfrm>
            <a:off x="459375" y="4840561"/>
            <a:ext cx="8229600" cy="5866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Intressant samband?</a:t>
            </a:r>
          </a:p>
        </p:txBody>
      </p:sp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443542" y="5481229"/>
          <a:ext cx="8445501" cy="611981"/>
        </p:xfrm>
        <a:graphic>
          <a:graphicData uri="http://schemas.openxmlformats.org/presentationml/2006/ole">
            <p:oleObj spid="_x0000_s9222" name="Ekvation" r:id="rId7" imgW="340344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/>
          </a:bodyPr>
          <a:lstStyle/>
          <a:p>
            <a:r>
              <a:rPr lang="sv-SE" sz="2800" dirty="0" smtClean="0"/>
              <a:t>Hur många olika urval kan vi dra från Sveriges befolkning (</a:t>
            </a:r>
            <a:r>
              <a:rPr lang="sv-SE" sz="2800" i="1" dirty="0" smtClean="0"/>
              <a:t>n</a:t>
            </a:r>
            <a:r>
              <a:rPr lang="sv-SE" sz="2800" dirty="0" smtClean="0"/>
              <a:t> = ca 9 miljoner) av storlek </a:t>
            </a:r>
            <a:r>
              <a:rPr lang="sv-SE" sz="2800" i="1" dirty="0" smtClean="0"/>
              <a:t>k</a:t>
            </a:r>
            <a:r>
              <a:rPr lang="sv-SE" sz="2800" dirty="0" smtClean="0"/>
              <a:t> = 1000?</a:t>
            </a:r>
          </a:p>
        </p:txBody>
      </p:sp>
      <p:graphicFrame>
        <p:nvGraphicFramePr>
          <p:cNvPr id="8" name="Group 3"/>
          <p:cNvGraphicFramePr>
            <a:graphicFrameLocks/>
          </p:cNvGraphicFramePr>
          <p:nvPr/>
        </p:nvGraphicFramePr>
        <p:xfrm>
          <a:off x="347531" y="2834934"/>
          <a:ext cx="8383685" cy="3523079"/>
        </p:xfrm>
        <a:graphic>
          <a:graphicData uri="http://schemas.openxmlformats.org/drawingml/2006/table">
            <a:tbl>
              <a:tblPr/>
              <a:tblGrid>
                <a:gridCol w="2052736"/>
                <a:gridCol w="6330949"/>
              </a:tblGrid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Ej ordnad</a:t>
                      </a:r>
                    </a:p>
                  </a:txBody>
                  <a:tcPr marL="121920" marR="12192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84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v-S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Utan </a:t>
                      </a:r>
                      <a:r>
                        <a:rPr kumimoji="0" lang="sv-SE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återl</a:t>
                      </a:r>
                      <a:r>
                        <a:rPr kumimoji="0" lang="sv-S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121920" marR="12192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84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v-S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Med </a:t>
                      </a:r>
                      <a:r>
                        <a:rPr kumimoji="0" lang="sv-SE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återl</a:t>
                      </a:r>
                      <a:r>
                        <a:rPr kumimoji="0" lang="sv-S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4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Ordnad</a:t>
                      </a:r>
                    </a:p>
                  </a:txBody>
                  <a:tcPr marL="121920" marR="12192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84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Utan </a:t>
                      </a:r>
                      <a:r>
                        <a:rPr kumimoji="0" lang="sv-SE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återl</a:t>
                      </a:r>
                      <a:r>
                        <a:rPr kumimoji="0" lang="sv-S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121920" marR="12192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84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Med </a:t>
                      </a:r>
                      <a:r>
                        <a:rPr kumimoji="0" lang="sv-SE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återl</a:t>
                      </a:r>
                      <a:r>
                        <a:rPr kumimoji="0" lang="sv-S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121920" marR="12192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8853" name="Object 5"/>
          <p:cNvGraphicFramePr>
            <a:graphicFrameLocks noChangeAspect="1"/>
          </p:cNvGraphicFramePr>
          <p:nvPr/>
        </p:nvGraphicFramePr>
        <p:xfrm>
          <a:off x="2586533" y="3907519"/>
          <a:ext cx="3412067" cy="709613"/>
        </p:xfrm>
        <a:graphic>
          <a:graphicData uri="http://schemas.openxmlformats.org/presentationml/2006/ole">
            <p:oleObj spid="_x0000_s78853" name="Ekvation" r:id="rId3" imgW="1257120" imgH="457200" progId="Equation.3">
              <p:embed/>
            </p:oleObj>
          </a:graphicData>
        </a:graphic>
      </p:graphicFrame>
      <p:graphicFrame>
        <p:nvGraphicFramePr>
          <p:cNvPr id="60421" name="Object 5"/>
          <p:cNvGraphicFramePr>
            <a:graphicFrameLocks noChangeAspect="1"/>
          </p:cNvGraphicFramePr>
          <p:nvPr/>
        </p:nvGraphicFramePr>
        <p:xfrm>
          <a:off x="2586533" y="3186391"/>
          <a:ext cx="3412067" cy="709613"/>
        </p:xfrm>
        <a:graphic>
          <a:graphicData uri="http://schemas.openxmlformats.org/presentationml/2006/ole">
            <p:oleObj spid="_x0000_s78852" name="Ekvation" r:id="rId4" imgW="1257120" imgH="457200" progId="Equation.3">
              <p:embed/>
            </p:oleObj>
          </a:graphicData>
        </a:graphic>
      </p:graphicFrame>
      <p:graphicFrame>
        <p:nvGraphicFramePr>
          <p:cNvPr id="78856" name="Object 8"/>
          <p:cNvGraphicFramePr>
            <a:graphicFrameLocks noChangeAspect="1"/>
          </p:cNvGraphicFramePr>
          <p:nvPr/>
        </p:nvGraphicFramePr>
        <p:xfrm>
          <a:off x="2529186" y="5859270"/>
          <a:ext cx="3515783" cy="315516"/>
        </p:xfrm>
        <a:graphic>
          <a:graphicData uri="http://schemas.openxmlformats.org/presentationml/2006/ole">
            <p:oleObj spid="_x0000_s78856" name="Ekvation" r:id="rId5" imgW="1295280" imgH="203040" progId="Equation.3">
              <p:embed/>
            </p:oleObj>
          </a:graphicData>
        </a:graphic>
      </p:graphicFrame>
      <p:graphicFrame>
        <p:nvGraphicFramePr>
          <p:cNvPr id="78857" name="Object 9"/>
          <p:cNvGraphicFramePr>
            <a:graphicFrameLocks noChangeAspect="1"/>
          </p:cNvGraphicFramePr>
          <p:nvPr/>
        </p:nvGraphicFramePr>
        <p:xfrm>
          <a:off x="2682248" y="5032456"/>
          <a:ext cx="3168649" cy="610790"/>
        </p:xfrm>
        <a:graphic>
          <a:graphicData uri="http://schemas.openxmlformats.org/presentationml/2006/ole">
            <p:oleObj spid="_x0000_s78857" name="Ekvation" r:id="rId6" imgW="1168200" imgH="393480" progId="Equation.3">
              <p:embed/>
            </p:oleObj>
          </a:graphicData>
        </a:graphic>
      </p:graphicFrame>
      <p:sp>
        <p:nvSpPr>
          <p:cNvPr id="14" name="Platshållare för innehåll 2"/>
          <p:cNvSpPr txBox="1">
            <a:spLocks/>
          </p:cNvSpPr>
          <p:nvPr/>
        </p:nvSpPr>
        <p:spPr>
          <a:xfrm>
            <a:off x="6042918" y="3374994"/>
            <a:ext cx="2784309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 4382 siffror till</a:t>
            </a:r>
            <a:endParaRPr kumimoji="0" lang="sv-SE" sz="20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15" name="Platshållare för innehåll 2"/>
          <p:cNvSpPr txBox="1">
            <a:spLocks/>
          </p:cNvSpPr>
          <p:nvPr/>
        </p:nvSpPr>
        <p:spPr>
          <a:xfrm>
            <a:off x="6042918" y="4086597"/>
            <a:ext cx="2784309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 4382 siffror till</a:t>
            </a:r>
            <a:endParaRPr kumimoji="0" lang="sv-SE" sz="20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16" name="Platshållare för innehåll 2"/>
          <p:cNvSpPr txBox="1">
            <a:spLocks/>
          </p:cNvSpPr>
          <p:nvPr/>
        </p:nvSpPr>
        <p:spPr>
          <a:xfrm>
            <a:off x="6042918" y="5211198"/>
            <a:ext cx="2784309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 6950 siffror till</a:t>
            </a:r>
            <a:endParaRPr kumimoji="0" lang="sv-SE" sz="20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17" name="Platshållare för innehåll 2"/>
          <p:cNvSpPr txBox="1">
            <a:spLocks/>
          </p:cNvSpPr>
          <p:nvPr/>
        </p:nvSpPr>
        <p:spPr>
          <a:xfrm>
            <a:off x="6042918" y="5913276"/>
            <a:ext cx="2784309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 6950 siffror till</a:t>
            </a:r>
            <a:endParaRPr kumimoji="0" lang="sv-SE" sz="20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Sannolikheter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b="1" i="1" u="sng" dirty="0" smtClean="0">
                <a:solidFill>
                  <a:schemeClr val="accent5">
                    <a:lumMod val="50000"/>
                  </a:schemeClr>
                </a:solidFill>
              </a:rPr>
              <a:t>Att beräkna sannolikheter</a:t>
            </a:r>
            <a:endParaRPr lang="sv-SE" dirty="0" smtClean="0"/>
          </a:p>
          <a:p>
            <a:pPr>
              <a:buNone/>
            </a:pPr>
            <a:endParaRPr lang="sv-SE" sz="1200" dirty="0" smtClean="0"/>
          </a:p>
          <a:p>
            <a:pPr marL="355600" indent="-355600"/>
            <a:r>
              <a:rPr lang="sv-SE" sz="2800" dirty="0" smtClean="0"/>
              <a:t>Händelser; </a:t>
            </a:r>
            <a:r>
              <a:rPr lang="sv-SE" sz="2800" i="1" dirty="0" smtClean="0"/>
              <a:t>A</a:t>
            </a:r>
            <a:r>
              <a:rPr lang="sv-SE" sz="2800" dirty="0" smtClean="0"/>
              <a:t>, </a:t>
            </a:r>
            <a:r>
              <a:rPr lang="sv-SE" sz="2800" i="1" dirty="0" smtClean="0"/>
              <a:t>B</a:t>
            </a:r>
            <a:r>
              <a:rPr lang="sv-SE" sz="2800" dirty="0" smtClean="0"/>
              <a:t>, </a:t>
            </a:r>
            <a:r>
              <a:rPr lang="sv-SE" sz="2800" i="1" dirty="0" smtClean="0"/>
              <a:t>C</a:t>
            </a:r>
            <a:r>
              <a:rPr lang="sv-SE" sz="2800" dirty="0" smtClean="0"/>
              <a:t> osv.</a:t>
            </a:r>
          </a:p>
          <a:p>
            <a:pPr marL="355600" indent="-355600"/>
            <a:r>
              <a:rPr lang="sv-SE" sz="2800" dirty="0" smtClean="0"/>
              <a:t>Sannolikheten för att A ska inträffa;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)</a:t>
            </a:r>
          </a:p>
          <a:p>
            <a:pPr marL="355600" indent="-355600"/>
            <a:endParaRPr lang="sv-SE" sz="2800" dirty="0" smtClean="0"/>
          </a:p>
          <a:p>
            <a:pPr marL="355600" indent="-355600"/>
            <a:r>
              <a:rPr lang="sv-SE" sz="2800" dirty="0" smtClean="0"/>
              <a:t>Alla händelser;		0 ≤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)  ≤ 1</a:t>
            </a:r>
          </a:p>
          <a:p>
            <a:pPr marL="355600" indent="-355600"/>
            <a:r>
              <a:rPr lang="sv-SE" sz="2800" dirty="0" smtClean="0"/>
              <a:t>Omöjlig händelse;	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dirty="0" smtClean="0">
                <a:latin typeface="Cambria Math"/>
                <a:ea typeface="Cambria Math"/>
              </a:rPr>
              <a:t>∅</a:t>
            </a:r>
            <a:r>
              <a:rPr lang="sv-SE" sz="2800" dirty="0" smtClean="0"/>
              <a:t>) = 0</a:t>
            </a:r>
          </a:p>
          <a:p>
            <a:pPr marL="355600" indent="-355600"/>
            <a:r>
              <a:rPr lang="sv-SE" sz="2800" dirty="0" smtClean="0"/>
              <a:t>Säker händelse;		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el-GR" sz="2800" dirty="0" smtClean="0"/>
              <a:t>Ω</a:t>
            </a:r>
            <a:r>
              <a:rPr lang="sv-SE" sz="2800" dirty="0" smtClean="0"/>
              <a:t>) = 1</a:t>
            </a:r>
          </a:p>
          <a:p>
            <a:pPr marL="355600" indent="-355600"/>
            <a:r>
              <a:rPr lang="sv-SE" sz="2800" dirty="0" smtClean="0"/>
              <a:t>A och/eller B (union);	</a:t>
            </a:r>
            <a:r>
              <a:rPr lang="sv-SE" sz="2800" i="1" dirty="0" smtClean="0"/>
              <a:t> 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∪</a:t>
            </a:r>
            <a:r>
              <a:rPr lang="sv-SE" sz="2800" dirty="0" smtClean="0"/>
              <a:t> </a:t>
            </a:r>
            <a:r>
              <a:rPr lang="sv-SE" sz="2800" i="1" dirty="0" smtClean="0"/>
              <a:t>B</a:t>
            </a:r>
            <a:r>
              <a:rPr lang="sv-SE" sz="2800" dirty="0" smtClean="0"/>
              <a:t>)</a:t>
            </a:r>
          </a:p>
          <a:p>
            <a:pPr marL="355600" indent="-355600"/>
            <a:r>
              <a:rPr lang="sv-SE" sz="2800" dirty="0" smtClean="0"/>
              <a:t>A </a:t>
            </a:r>
            <a:r>
              <a:rPr lang="sv-SE" sz="2800" u="sng" dirty="0" smtClean="0"/>
              <a:t>och</a:t>
            </a:r>
            <a:r>
              <a:rPr lang="sv-SE" sz="2800" dirty="0" smtClean="0"/>
              <a:t> B (snitt);		</a:t>
            </a:r>
            <a:r>
              <a:rPr lang="sv-SE" sz="2800" i="1" dirty="0" smtClean="0"/>
              <a:t> 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∩</a:t>
            </a:r>
            <a:r>
              <a:rPr lang="sv-SE" sz="2800" dirty="0" smtClean="0"/>
              <a:t> </a:t>
            </a:r>
            <a:r>
              <a:rPr lang="sv-SE" sz="2800" i="1" dirty="0" smtClean="0"/>
              <a:t>B</a:t>
            </a:r>
            <a:r>
              <a:rPr lang="sv-SE" sz="2800" dirty="0" smtClean="0"/>
              <a:t>)</a:t>
            </a:r>
          </a:p>
          <a:p>
            <a:pPr marL="355600" indent="-355600"/>
            <a:r>
              <a:rPr lang="sv-SE" sz="2800" dirty="0" smtClean="0"/>
              <a:t>Inte A (komplement);	</a:t>
            </a:r>
            <a:r>
              <a:rPr lang="sv-SE" sz="2800" i="1" dirty="0" smtClean="0"/>
              <a:t> P</a:t>
            </a:r>
            <a:r>
              <a:rPr lang="sv-SE" sz="2800" dirty="0" smtClean="0"/>
              <a:t>(</a:t>
            </a:r>
            <a:r>
              <a:rPr lang="sv-SE" sz="2800" i="1" dirty="0" smtClean="0"/>
              <a:t>Ā</a:t>
            </a:r>
            <a:r>
              <a:rPr lang="sv-SE" sz="2800" dirty="0" smtClean="0"/>
              <a:t>) = 1 - </a:t>
            </a:r>
            <a:r>
              <a:rPr lang="sv-SE" sz="2800" i="1" dirty="0" smtClean="0"/>
              <a:t>P</a:t>
            </a:r>
            <a:r>
              <a:rPr lang="sv-SE" sz="2800" dirty="0" smtClean="0"/>
              <a:t>(A)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Additionssatsen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7531" y="1600201"/>
            <a:ext cx="8448939" cy="856692"/>
          </a:xfrm>
          <a:ln w="222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Sannolikheten att A eller B eller både A och B inträffar.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460475" y="2853985"/>
            <a:ext cx="8229600" cy="37613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55600" indent="-355600">
              <a:buFont typeface="Arial" pitchFamily="34" charset="0"/>
              <a:buChar char="•"/>
            </a:pP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 </a:t>
            </a:r>
            <a:r>
              <a:rPr lang="sv-SE" sz="3200" dirty="0" smtClean="0">
                <a:latin typeface="Cambria Math"/>
                <a:ea typeface="Cambria Math"/>
              </a:rPr>
              <a:t>∪</a:t>
            </a:r>
            <a:r>
              <a:rPr lang="sv-SE" sz="3200" dirty="0" smtClean="0"/>
              <a:t> </a:t>
            </a:r>
            <a:r>
              <a:rPr lang="sv-SE" sz="3200" i="1" dirty="0" smtClean="0"/>
              <a:t>B</a:t>
            </a:r>
            <a:r>
              <a:rPr lang="sv-SE" sz="3200" dirty="0" smtClean="0"/>
              <a:t>) =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) +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B</a:t>
            </a:r>
            <a:r>
              <a:rPr lang="sv-SE" sz="3200" dirty="0" smtClean="0"/>
              <a:t>) –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 </a:t>
            </a:r>
            <a:r>
              <a:rPr lang="sv-SE" sz="3200" dirty="0" smtClean="0">
                <a:latin typeface="Cambria Math"/>
                <a:ea typeface="Cambria Math"/>
              </a:rPr>
              <a:t>∩</a:t>
            </a:r>
            <a:r>
              <a:rPr lang="sv-SE" sz="3200" dirty="0" smtClean="0"/>
              <a:t> </a:t>
            </a:r>
            <a:r>
              <a:rPr lang="sv-SE" sz="3200" i="1" dirty="0" smtClean="0"/>
              <a:t>B</a:t>
            </a:r>
            <a:r>
              <a:rPr lang="sv-SE" sz="3200" dirty="0" smtClean="0"/>
              <a:t>)</a:t>
            </a:r>
          </a:p>
          <a:p>
            <a:pPr marL="355600" indent="-355600"/>
            <a:endParaRPr lang="sv-SE" sz="3200" dirty="0" smtClean="0"/>
          </a:p>
          <a:p>
            <a:pPr marL="355600" indent="-355600">
              <a:buFont typeface="Arial" pitchFamily="34" charset="0"/>
              <a:buChar char="•"/>
            </a:pPr>
            <a:r>
              <a:rPr lang="sv-SE" sz="3200" dirty="0" smtClean="0"/>
              <a:t>Specialfall om A och B </a:t>
            </a:r>
            <a:r>
              <a:rPr lang="sv-SE" sz="3200" b="1" i="1" u="sng" dirty="0" smtClean="0">
                <a:solidFill>
                  <a:schemeClr val="accent5">
                    <a:lumMod val="50000"/>
                  </a:schemeClr>
                </a:solidFill>
              </a:rPr>
              <a:t>disjunkta</a:t>
            </a:r>
            <a:r>
              <a:rPr lang="sv-SE" sz="3200" dirty="0" smtClean="0"/>
              <a:t> dvs. </a:t>
            </a:r>
            <a:r>
              <a:rPr lang="sv-SE" sz="3200" i="1" dirty="0" smtClean="0"/>
              <a:t>A</a:t>
            </a:r>
            <a:r>
              <a:rPr lang="sv-SE" sz="3200" dirty="0" smtClean="0"/>
              <a:t> </a:t>
            </a:r>
            <a:r>
              <a:rPr lang="sv-SE" sz="3200" dirty="0" smtClean="0">
                <a:latin typeface="Cambria Math"/>
                <a:ea typeface="Cambria Math"/>
              </a:rPr>
              <a:t>∩</a:t>
            </a:r>
            <a:r>
              <a:rPr lang="sv-SE" sz="3200" dirty="0" smtClean="0"/>
              <a:t> </a:t>
            </a:r>
            <a:r>
              <a:rPr lang="sv-SE" sz="3200" i="1" dirty="0" smtClean="0"/>
              <a:t>B = </a:t>
            </a:r>
            <a:r>
              <a:rPr lang="sv-SE" sz="3200" dirty="0" smtClean="0">
                <a:latin typeface="Cambria Math"/>
                <a:ea typeface="Cambria Math"/>
              </a:rPr>
              <a:t>∅</a:t>
            </a:r>
            <a:r>
              <a:rPr lang="sv-SE" sz="3200" dirty="0" smtClean="0">
                <a:ea typeface="Cambria Math"/>
              </a:rPr>
              <a:t> vilket ger</a:t>
            </a:r>
          </a:p>
          <a:p>
            <a:pPr marL="355600" indent="-355600">
              <a:buNone/>
            </a:pPr>
            <a:endParaRPr lang="sv-SE" sz="1100" dirty="0" smtClean="0">
              <a:ea typeface="Cambria Math"/>
            </a:endParaRPr>
          </a:p>
          <a:p>
            <a:pPr marL="355600" indent="-355600">
              <a:buNone/>
            </a:pPr>
            <a:r>
              <a:rPr lang="sv-SE" sz="3200" i="1" dirty="0" smtClean="0"/>
              <a:t>	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 </a:t>
            </a:r>
            <a:r>
              <a:rPr lang="sv-SE" sz="3200" dirty="0" smtClean="0">
                <a:latin typeface="Cambria Math"/>
                <a:ea typeface="Cambria Math"/>
              </a:rPr>
              <a:t>∪</a:t>
            </a:r>
            <a:r>
              <a:rPr lang="sv-SE" sz="3200" dirty="0" smtClean="0"/>
              <a:t> </a:t>
            </a:r>
            <a:r>
              <a:rPr lang="sv-SE" sz="3200" i="1" dirty="0" smtClean="0"/>
              <a:t>B</a:t>
            </a:r>
            <a:r>
              <a:rPr lang="sv-SE" sz="3200" dirty="0" smtClean="0"/>
              <a:t>) =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) +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B</a:t>
            </a:r>
            <a:r>
              <a:rPr lang="sv-SE" sz="3200" dirty="0" smtClean="0"/>
              <a:t>) –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 </a:t>
            </a:r>
            <a:r>
              <a:rPr lang="sv-SE" sz="3200" dirty="0" smtClean="0">
                <a:latin typeface="Cambria Math"/>
                <a:ea typeface="Cambria Math"/>
              </a:rPr>
              <a:t>∩</a:t>
            </a:r>
            <a:r>
              <a:rPr lang="sv-SE" sz="3200" dirty="0" smtClean="0"/>
              <a:t> </a:t>
            </a:r>
            <a:r>
              <a:rPr lang="sv-SE" sz="3200" i="1" dirty="0" smtClean="0"/>
              <a:t>B</a:t>
            </a:r>
            <a:r>
              <a:rPr lang="sv-SE" sz="3200" dirty="0" smtClean="0"/>
              <a:t>)</a:t>
            </a:r>
          </a:p>
          <a:p>
            <a:pPr marL="355600" indent="-355600">
              <a:buNone/>
            </a:pPr>
            <a:r>
              <a:rPr lang="sv-SE" sz="3200" dirty="0" smtClean="0"/>
              <a:t>	=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) +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B</a:t>
            </a:r>
            <a:r>
              <a:rPr lang="sv-SE" sz="3200" dirty="0" smtClean="0"/>
              <a:t>) –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dirty="0" smtClean="0">
                <a:latin typeface="Cambria Math"/>
                <a:ea typeface="Cambria Math"/>
              </a:rPr>
              <a:t>∅</a:t>
            </a:r>
            <a:r>
              <a:rPr lang="sv-SE" sz="3200" dirty="0" smtClean="0"/>
              <a:t>)</a:t>
            </a:r>
          </a:p>
          <a:p>
            <a:pPr marL="355600" indent="-355600">
              <a:buNone/>
            </a:pPr>
            <a:r>
              <a:rPr lang="sv-SE" sz="3200" dirty="0" smtClean="0"/>
              <a:t>	=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) +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B</a:t>
            </a:r>
            <a:r>
              <a:rPr lang="sv-SE" sz="3200" dirty="0" smtClean="0"/>
              <a:t>)</a:t>
            </a:r>
          </a:p>
          <a:p>
            <a:pPr marL="355600" indent="-355600">
              <a:buNone/>
            </a:pPr>
            <a:endParaRPr lang="sv-SE" sz="3200" dirty="0" smtClean="0"/>
          </a:p>
          <a:p>
            <a:pPr marL="355600" indent="-355600" algn="ctr">
              <a:buNone/>
            </a:pPr>
            <a:r>
              <a:rPr lang="sv-SE" sz="3200" b="1" i="1" dirty="0" err="1" smtClean="0">
                <a:solidFill>
                  <a:schemeClr val="accent5">
                    <a:lumMod val="50000"/>
                  </a:schemeClr>
                </a:solidFill>
              </a:rPr>
              <a:t>Jmfr</a:t>
            </a: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 med </a:t>
            </a:r>
            <a:r>
              <a:rPr lang="sv-SE" sz="3200" b="1" i="1" dirty="0" err="1" smtClean="0">
                <a:solidFill>
                  <a:schemeClr val="accent5">
                    <a:lumMod val="50000"/>
                  </a:schemeClr>
                </a:solidFill>
              </a:rPr>
              <a:t>Kolmogorovs</a:t>
            </a: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 axiom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Dra ett kort ur en kortlek och låt </a:t>
            </a:r>
            <a:r>
              <a:rPr lang="sv-SE" sz="2800" i="1" dirty="0" smtClean="0"/>
              <a:t>A</a:t>
            </a:r>
            <a:r>
              <a:rPr lang="sv-SE" sz="2800" dirty="0" smtClean="0"/>
              <a:t> = Hjärter, </a:t>
            </a:r>
            <a:r>
              <a:rPr lang="sv-SE" sz="2800" i="1" dirty="0" smtClean="0"/>
              <a:t>B</a:t>
            </a:r>
            <a:r>
              <a:rPr lang="sv-SE" sz="2800" dirty="0" smtClean="0"/>
              <a:t> = Klätt, </a:t>
            </a:r>
            <a:r>
              <a:rPr lang="sv-SE" sz="2800" i="1" dirty="0" smtClean="0"/>
              <a:t>C</a:t>
            </a:r>
            <a:r>
              <a:rPr lang="sv-SE" sz="2800" dirty="0" smtClean="0"/>
              <a:t> = Spader Kung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/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) = 13/52 = 1/4</a:t>
            </a:r>
          </a:p>
          <a:p>
            <a:pPr marL="355600" indent="-355600">
              <a:buNone/>
            </a:pPr>
            <a:r>
              <a:rPr lang="sv-SE" sz="2800" i="1" dirty="0" smtClean="0"/>
              <a:t>	P</a:t>
            </a:r>
            <a:r>
              <a:rPr lang="sv-SE" sz="2800" dirty="0" smtClean="0"/>
              <a:t>(</a:t>
            </a:r>
            <a:r>
              <a:rPr lang="sv-SE" sz="2800" i="1" dirty="0" smtClean="0"/>
              <a:t>B</a:t>
            </a:r>
            <a:r>
              <a:rPr lang="sv-SE" sz="2800" dirty="0" smtClean="0"/>
              <a:t>) = 12/52 = 3/13</a:t>
            </a:r>
          </a:p>
          <a:p>
            <a:pPr marL="355600" indent="-355600">
              <a:buNone/>
            </a:pPr>
            <a:r>
              <a:rPr lang="sv-SE" sz="2800" i="1" dirty="0" smtClean="0"/>
              <a:t>	P</a:t>
            </a:r>
            <a:r>
              <a:rPr lang="sv-SE" sz="2800" dirty="0" smtClean="0"/>
              <a:t>(</a:t>
            </a:r>
            <a:r>
              <a:rPr lang="sv-SE" sz="2800" i="1" dirty="0" smtClean="0"/>
              <a:t>C</a:t>
            </a:r>
            <a:r>
              <a:rPr lang="sv-SE" sz="2800" dirty="0" smtClean="0"/>
              <a:t>) = 1/52</a:t>
            </a:r>
          </a:p>
          <a:p>
            <a:pPr marL="355600" indent="-355600"/>
            <a:endParaRPr lang="sv-SE" sz="1200" dirty="0" smtClean="0"/>
          </a:p>
          <a:p>
            <a:pPr marL="355600" indent="-355600"/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>
                <a:latin typeface="Cambria Math"/>
                <a:ea typeface="Cambria Math"/>
              </a:rPr>
              <a:t> ∩</a:t>
            </a:r>
            <a:r>
              <a:rPr lang="sv-SE" sz="2800" dirty="0" smtClean="0">
                <a:ea typeface="Cambria Math"/>
              </a:rPr>
              <a:t> </a:t>
            </a:r>
            <a:r>
              <a:rPr lang="sv-SE" sz="2800" i="1" dirty="0" smtClean="0">
                <a:ea typeface="Cambria Math"/>
              </a:rPr>
              <a:t>B</a:t>
            </a:r>
            <a:r>
              <a:rPr lang="sv-SE" sz="2800" dirty="0" smtClean="0">
                <a:ea typeface="Cambria Math"/>
              </a:rPr>
              <a:t>) = </a:t>
            </a:r>
            <a:r>
              <a:rPr lang="sv-SE" sz="2800" i="1" dirty="0" smtClean="0">
                <a:ea typeface="Cambria Math"/>
              </a:rPr>
              <a:t>P</a:t>
            </a:r>
            <a:r>
              <a:rPr lang="sv-SE" sz="2800" dirty="0" smtClean="0">
                <a:ea typeface="Cambria Math"/>
              </a:rPr>
              <a:t>(”Klätt hjärter”) =  3/52</a:t>
            </a:r>
          </a:p>
          <a:p>
            <a:pPr marL="355600" indent="-355600">
              <a:buNone/>
            </a:pPr>
            <a:endParaRPr lang="sv-SE" sz="1200" dirty="0" smtClean="0">
              <a:ea typeface="Cambria Math"/>
            </a:endParaRPr>
          </a:p>
          <a:p>
            <a:pPr marL="355600" indent="-355600"/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∪</a:t>
            </a:r>
            <a:r>
              <a:rPr lang="sv-SE" sz="2800" dirty="0" smtClean="0"/>
              <a:t> </a:t>
            </a:r>
            <a:r>
              <a:rPr lang="sv-SE" sz="2800" i="1" dirty="0" smtClean="0"/>
              <a:t>B</a:t>
            </a:r>
            <a:r>
              <a:rPr lang="sv-SE" sz="2800" dirty="0" smtClean="0"/>
              <a:t>) </a:t>
            </a:r>
            <a:r>
              <a:rPr lang="sv-SE" sz="2800" dirty="0" smtClean="0">
                <a:ea typeface="Cambria Math"/>
              </a:rPr>
              <a:t>= </a:t>
            </a:r>
            <a:r>
              <a:rPr lang="sv-SE" sz="2800" i="1" dirty="0" smtClean="0">
                <a:ea typeface="Cambria Math"/>
              </a:rPr>
              <a:t>P</a:t>
            </a:r>
            <a:r>
              <a:rPr lang="sv-SE" sz="2800" dirty="0" smtClean="0">
                <a:ea typeface="Cambria Math"/>
              </a:rPr>
              <a:t>(”Hjärter och/eller Klätt”)</a:t>
            </a:r>
          </a:p>
          <a:p>
            <a:pPr marL="355600" indent="-355600">
              <a:spcBef>
                <a:spcPts val="600"/>
              </a:spcBef>
              <a:buNone/>
            </a:pPr>
            <a:r>
              <a:rPr lang="sv-SE" sz="2800" dirty="0" smtClean="0"/>
              <a:t>	=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) +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B</a:t>
            </a:r>
            <a:r>
              <a:rPr lang="sv-SE" sz="2800" dirty="0" smtClean="0"/>
              <a:t>) –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∩</a:t>
            </a:r>
            <a:r>
              <a:rPr lang="sv-SE" sz="2800" dirty="0" smtClean="0"/>
              <a:t> </a:t>
            </a:r>
            <a:r>
              <a:rPr lang="sv-SE" sz="2800" i="1" dirty="0" smtClean="0"/>
              <a:t>B</a:t>
            </a:r>
            <a:r>
              <a:rPr lang="sv-SE" sz="2800" dirty="0" smtClean="0"/>
              <a:t>)</a:t>
            </a:r>
          </a:p>
          <a:p>
            <a:pPr marL="355600" indent="-355600">
              <a:spcBef>
                <a:spcPts val="600"/>
              </a:spcBef>
              <a:buNone/>
            </a:pPr>
            <a:r>
              <a:rPr lang="sv-SE" sz="2800" dirty="0" smtClean="0"/>
              <a:t>	= 1/4 + 3/13 – 3/52 = (13+12-3)/52</a:t>
            </a:r>
          </a:p>
          <a:p>
            <a:pPr marL="355600" indent="-355600">
              <a:spcBef>
                <a:spcPts val="600"/>
              </a:spcBef>
              <a:buNone/>
            </a:pPr>
            <a:r>
              <a:rPr lang="sv-SE" sz="2800" dirty="0" smtClean="0"/>
              <a:t>	= 22/52 = 11/26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/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∪</a:t>
            </a:r>
            <a:r>
              <a:rPr lang="sv-SE" sz="2800" dirty="0" smtClean="0"/>
              <a:t> </a:t>
            </a:r>
            <a:r>
              <a:rPr lang="sv-SE" sz="2800" i="1" dirty="0" smtClean="0"/>
              <a:t>C</a:t>
            </a:r>
            <a:r>
              <a:rPr lang="sv-SE" sz="2800" dirty="0" smtClean="0"/>
              <a:t>) </a:t>
            </a:r>
            <a:r>
              <a:rPr lang="sv-SE" sz="2800" dirty="0" smtClean="0">
                <a:ea typeface="Cambria Math"/>
              </a:rPr>
              <a:t>= </a:t>
            </a:r>
            <a:r>
              <a:rPr lang="sv-SE" sz="2800" i="1" dirty="0" smtClean="0">
                <a:ea typeface="Cambria Math"/>
              </a:rPr>
              <a:t>P</a:t>
            </a:r>
            <a:r>
              <a:rPr lang="sv-SE" sz="2800" dirty="0" smtClean="0">
                <a:ea typeface="Cambria Math"/>
              </a:rPr>
              <a:t>(”</a:t>
            </a:r>
            <a:r>
              <a:rPr lang="sv-SE" sz="2800" dirty="0" err="1" smtClean="0">
                <a:ea typeface="Cambria Math"/>
              </a:rPr>
              <a:t>hj</a:t>
            </a:r>
            <a:r>
              <a:rPr lang="sv-SE" sz="2800" dirty="0" smtClean="0">
                <a:ea typeface="Cambria Math"/>
              </a:rPr>
              <a:t> och/eller </a:t>
            </a:r>
            <a:r>
              <a:rPr lang="sv-SE" sz="2800" dirty="0" err="1" smtClean="0">
                <a:ea typeface="Cambria Math"/>
              </a:rPr>
              <a:t>spK</a:t>
            </a:r>
            <a:r>
              <a:rPr lang="sv-SE" sz="2800" dirty="0" smtClean="0">
                <a:ea typeface="Cambria Math"/>
              </a:rPr>
              <a:t>”)</a:t>
            </a:r>
          </a:p>
          <a:p>
            <a:pPr marL="355600" indent="-355600">
              <a:buNone/>
            </a:pPr>
            <a:r>
              <a:rPr lang="sv-SE" sz="2800" dirty="0" smtClean="0"/>
              <a:t>	=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) +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B</a:t>
            </a:r>
            <a:r>
              <a:rPr lang="sv-SE" sz="2800" dirty="0" smtClean="0"/>
              <a:t>) –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∩</a:t>
            </a:r>
            <a:r>
              <a:rPr lang="sv-SE" sz="2800" dirty="0" smtClean="0"/>
              <a:t> </a:t>
            </a:r>
            <a:r>
              <a:rPr lang="sv-SE" sz="2800" i="1" dirty="0" smtClean="0"/>
              <a:t>B</a:t>
            </a:r>
            <a:r>
              <a:rPr lang="sv-SE" sz="2800" dirty="0" smtClean="0"/>
              <a:t>) = (13+1)/52</a:t>
            </a:r>
            <a:endParaRPr lang="sv-SE" sz="2800" dirty="0" smtClean="0">
              <a:ea typeface="Cambria Math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Addera mera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7955227" cy="49251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b="1" i="1" u="sng" dirty="0" smtClean="0">
                <a:solidFill>
                  <a:schemeClr val="accent5">
                    <a:lumMod val="50000"/>
                  </a:schemeClr>
                </a:solidFill>
              </a:rPr>
              <a:t>Tre händelser A, B och C</a:t>
            </a:r>
            <a:endParaRPr lang="sv-SE" dirty="0" smtClean="0"/>
          </a:p>
          <a:p>
            <a:pPr>
              <a:buNone/>
            </a:pPr>
            <a:endParaRPr lang="sv-SE" sz="1200" dirty="0" smtClean="0"/>
          </a:p>
          <a:p>
            <a:pPr marL="355600" indent="-355600">
              <a:lnSpc>
                <a:spcPct val="150000"/>
              </a:lnSpc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∪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>
                <a:latin typeface="Cambria Math"/>
                <a:ea typeface="Cambria Math"/>
              </a:rPr>
              <a:t> ∪</a:t>
            </a:r>
            <a:r>
              <a:rPr lang="sv-SE" dirty="0" smtClean="0"/>
              <a:t> </a:t>
            </a:r>
            <a:r>
              <a:rPr lang="sv-SE" i="1" dirty="0" smtClean="0"/>
              <a:t>C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+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B</a:t>
            </a:r>
            <a:r>
              <a:rPr lang="sv-SE" dirty="0" smtClean="0"/>
              <a:t>) +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B</a:t>
            </a:r>
            <a:r>
              <a:rPr lang="sv-SE" dirty="0" smtClean="0"/>
              <a:t>) –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–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C</a:t>
            </a:r>
            <a:r>
              <a:rPr lang="sv-SE" dirty="0" smtClean="0"/>
              <a:t>) –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B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C</a:t>
            </a:r>
            <a:r>
              <a:rPr lang="sv-SE" dirty="0" smtClean="0"/>
              <a:t>) + 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>
                <a:latin typeface="Cambria Math"/>
                <a:ea typeface="Cambria Math"/>
              </a:rPr>
              <a:t> ∩</a:t>
            </a:r>
            <a:r>
              <a:rPr lang="sv-SE" dirty="0" smtClean="0"/>
              <a:t> </a:t>
            </a:r>
            <a:r>
              <a:rPr lang="sv-SE" i="1" dirty="0" smtClean="0"/>
              <a:t>C</a:t>
            </a:r>
            <a:r>
              <a:rPr lang="sv-SE" dirty="0" smtClean="0"/>
              <a:t>)</a:t>
            </a:r>
          </a:p>
          <a:p>
            <a:pPr marL="355600" indent="-355600"/>
            <a:endParaRPr lang="sv-SE" dirty="0" smtClean="0"/>
          </a:p>
          <a:p>
            <a:pPr marL="355600" indent="-355600"/>
            <a:r>
              <a:rPr lang="sv-SE" dirty="0" smtClean="0"/>
              <a:t>Rita ett </a:t>
            </a:r>
            <a:r>
              <a:rPr lang="sv-SE" dirty="0" err="1" smtClean="0"/>
              <a:t>Venndiagram</a:t>
            </a:r>
            <a:r>
              <a:rPr lang="sv-SE" dirty="0" smtClean="0"/>
              <a:t>!</a:t>
            </a:r>
          </a:p>
          <a:p>
            <a:pPr marL="355600" indent="-355600"/>
            <a:endParaRPr lang="sv-SE" dirty="0" smtClean="0"/>
          </a:p>
          <a:p>
            <a:pPr marL="0" indent="0">
              <a:buNone/>
            </a:pPr>
            <a:r>
              <a:rPr lang="sv-SE" sz="2800" u="sng" dirty="0" smtClean="0">
                <a:solidFill>
                  <a:schemeClr val="accent5">
                    <a:lumMod val="50000"/>
                  </a:schemeClr>
                </a:solidFill>
              </a:rPr>
              <a:t>Övning</a:t>
            </a:r>
            <a:r>
              <a:rPr lang="sv-SE" sz="2800" dirty="0" smtClean="0">
                <a:solidFill>
                  <a:schemeClr val="accent5">
                    <a:lumMod val="50000"/>
                  </a:schemeClr>
                </a:solidFill>
              </a:rPr>
              <a:t>: 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A</a:t>
            </a:r>
            <a:r>
              <a:rPr lang="sv-SE" sz="2800" dirty="0" smtClean="0">
                <a:solidFill>
                  <a:schemeClr val="accent5">
                    <a:lumMod val="50000"/>
                  </a:schemeClr>
                </a:solidFill>
              </a:rPr>
              <a:t> = Hjärter, 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B</a:t>
            </a:r>
            <a:r>
              <a:rPr lang="sv-SE" sz="2800" dirty="0" smtClean="0">
                <a:solidFill>
                  <a:schemeClr val="accent5">
                    <a:lumMod val="50000"/>
                  </a:schemeClr>
                </a:solidFill>
              </a:rPr>
              <a:t> = Klätt, 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C</a:t>
            </a:r>
            <a:r>
              <a:rPr lang="sv-SE" sz="2800" dirty="0" smtClean="0">
                <a:solidFill>
                  <a:schemeClr val="accent5">
                    <a:lumMod val="50000"/>
                  </a:schemeClr>
                </a:solidFill>
              </a:rPr>
              <a:t> = jämnt (dam = 12, ess = 1). Beräkna varje term i additionssatsen ovan!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Betingade sannolikheter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56692"/>
          </a:xfrm>
          <a:ln w="222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Sannolikheten att </a:t>
            </a:r>
            <a:r>
              <a:rPr lang="sv-SE" i="1" dirty="0" smtClean="0"/>
              <a:t>A</a:t>
            </a:r>
            <a:r>
              <a:rPr lang="sv-SE" dirty="0" smtClean="0"/>
              <a:t> inträffar givet att </a:t>
            </a:r>
            <a:r>
              <a:rPr lang="sv-SE" i="1" dirty="0" smtClean="0"/>
              <a:t>B</a:t>
            </a:r>
            <a:r>
              <a:rPr lang="sv-SE" dirty="0" smtClean="0"/>
              <a:t> inträffar eller har inträffat.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460475" y="2853985"/>
            <a:ext cx="8229600" cy="37613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Exempel: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55600" marR="0" lvl="0" indent="-355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v-S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Sannolikheten att det blev 6 givet att det blev jämnt?</a:t>
            </a:r>
          </a:p>
          <a:p>
            <a:pPr marL="355600" marR="0" lvl="0" indent="-355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v-S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Sannolikheten att det blev 6 givet att det blev udda? </a:t>
            </a:r>
          </a:p>
          <a:p>
            <a:pPr marL="355600" marR="0" lvl="0" indent="-355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v-S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Sannolikheten att det blev 6 givet att det </a:t>
            </a:r>
            <a:r>
              <a:rPr kumimoji="0" lang="sv-SE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</a:t>
            </a:r>
            <a:r>
              <a:rPr kumimoji="0" lang="sv-S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blev 5?</a:t>
            </a:r>
          </a:p>
          <a:p>
            <a:pPr marL="355600" marR="0" lvl="0" indent="-355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sv-SE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55600" marR="0" lvl="0" indent="-355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v-SE" sz="2400" b="1" i="1" dirty="0" smtClean="0">
                <a:solidFill>
                  <a:srgbClr val="C00000"/>
                </a:solidFill>
              </a:rPr>
              <a:t>Vad är det som händer med utfallsrummet?</a:t>
            </a:r>
            <a:endParaRPr kumimoji="0" lang="sv-SE" sz="2400" b="1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Betingning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7955227" cy="4925144"/>
          </a:xfrm>
        </p:spPr>
        <p:txBody>
          <a:bodyPr>
            <a:normAutofit/>
          </a:bodyPr>
          <a:lstStyle/>
          <a:p>
            <a:r>
              <a:rPr lang="sv-SE" dirty="0" smtClean="0"/>
              <a:t>Genom att händelsen </a:t>
            </a:r>
            <a:r>
              <a:rPr lang="sv-SE" i="1" dirty="0" smtClean="0"/>
              <a:t>B</a:t>
            </a:r>
            <a:r>
              <a:rPr lang="sv-SE" dirty="0" smtClean="0"/>
              <a:t> har inträffat så kan vi säga att utfallsrummet </a:t>
            </a:r>
            <a:r>
              <a:rPr lang="el-GR" dirty="0" smtClean="0"/>
              <a:t>Ω </a:t>
            </a:r>
            <a:r>
              <a:rPr lang="sv-SE" dirty="0" smtClean="0"/>
              <a:t>har påverkats.</a:t>
            </a:r>
          </a:p>
          <a:p>
            <a:endParaRPr lang="sv-SE" sz="1200" dirty="0" smtClean="0"/>
          </a:p>
          <a:p>
            <a:r>
              <a:rPr lang="sv-SE" i="1" dirty="0" smtClean="0"/>
              <a:t>B</a:t>
            </a:r>
            <a:r>
              <a:rPr lang="sv-SE" dirty="0" smtClean="0"/>
              <a:t> har inte hänt, dvs. vi kan stryka bort den delen av </a:t>
            </a:r>
            <a:r>
              <a:rPr lang="el-GR" dirty="0" smtClean="0"/>
              <a:t>Ω</a:t>
            </a:r>
            <a:r>
              <a:rPr lang="sv-SE" dirty="0" smtClean="0"/>
              <a:t>.</a:t>
            </a:r>
          </a:p>
          <a:p>
            <a:endParaRPr lang="sv-SE" sz="1200" dirty="0" smtClean="0"/>
          </a:p>
          <a:p>
            <a:r>
              <a:rPr lang="sv-SE" dirty="0" smtClean="0"/>
              <a:t>Sannolikheten för </a:t>
            </a:r>
            <a:r>
              <a:rPr lang="sv-SE" i="1" dirty="0" smtClean="0"/>
              <a:t>A</a:t>
            </a:r>
            <a:r>
              <a:rPr lang="sv-SE" dirty="0" smtClean="0"/>
              <a:t> beräknas genom att titta på den del av </a:t>
            </a:r>
            <a:r>
              <a:rPr lang="sv-SE" i="1" dirty="0" smtClean="0"/>
              <a:t>A</a:t>
            </a:r>
            <a:r>
              <a:rPr lang="sv-SE" dirty="0" smtClean="0"/>
              <a:t> som sammanfaller med </a:t>
            </a:r>
            <a:r>
              <a:rPr lang="sv-SE" i="1" dirty="0" smtClean="0"/>
              <a:t>B</a:t>
            </a:r>
            <a:r>
              <a:rPr lang="sv-SE" dirty="0" smtClean="0"/>
              <a:t> dvs.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snittet</a:t>
            </a:r>
            <a:r>
              <a:rPr lang="sv-SE" dirty="0" smtClean="0"/>
              <a:t> och jämföra med </a:t>
            </a:r>
            <a:r>
              <a:rPr lang="sv-SE" i="1" dirty="0" smtClean="0"/>
              <a:t>B</a:t>
            </a:r>
          </a:p>
        </p:txBody>
      </p:sp>
      <p:cxnSp>
        <p:nvCxnSpPr>
          <p:cNvPr id="6" name="Rak 5"/>
          <p:cNvCxnSpPr/>
          <p:nvPr/>
        </p:nvCxnSpPr>
        <p:spPr>
          <a:xfrm>
            <a:off x="1115616" y="2996952"/>
            <a:ext cx="192021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Lite mängdlära,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Autofit/>
          </a:bodyPr>
          <a:lstStyle/>
          <a:p>
            <a:pPr marL="355600" indent="-355600"/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Tomma mängden</a:t>
            </a:r>
            <a:r>
              <a:rPr lang="sv-SE" dirty="0" smtClean="0"/>
              <a:t> är delmängden till </a:t>
            </a:r>
            <a:r>
              <a:rPr lang="el-GR" dirty="0" smtClean="0"/>
              <a:t>Ω</a:t>
            </a:r>
            <a:r>
              <a:rPr lang="sv-SE" dirty="0" smtClean="0"/>
              <a:t> som inte innehåller några element alls. Betecknas med </a:t>
            </a:r>
            <a:r>
              <a:rPr lang="sv-SE" dirty="0" smtClean="0">
                <a:latin typeface="Cambria Math"/>
                <a:ea typeface="Cambria Math"/>
              </a:rPr>
              <a:t>∅.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/>
            <a:r>
              <a:rPr lang="sv-SE" dirty="0" smtClean="0"/>
              <a:t>Två mängder är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disjunkta</a:t>
            </a:r>
            <a:r>
              <a:rPr lang="sv-SE" dirty="0" smtClean="0"/>
              <a:t> (oförenliga) om snittet är tomt</a:t>
            </a:r>
          </a:p>
          <a:p>
            <a:pPr marL="755650" lvl="1" indent="-355600"/>
            <a:r>
              <a:rPr lang="sv-SE" dirty="0" smtClean="0"/>
              <a:t>Ex.	 A = {1,2} och C = {3}</a:t>
            </a:r>
          </a:p>
          <a:p>
            <a:pPr marL="755650" lvl="1" indent="-355600">
              <a:buNone/>
            </a:pPr>
            <a:r>
              <a:rPr lang="sv-SE" dirty="0" smtClean="0"/>
              <a:t>			 A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B = </a:t>
            </a:r>
            <a:r>
              <a:rPr lang="sv-SE" dirty="0" smtClean="0">
                <a:latin typeface="Cambria Math"/>
                <a:ea typeface="Cambria Math"/>
              </a:rPr>
              <a:t>∅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6698047" y="191324"/>
            <a:ext cx="2400267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Betingning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7955227" cy="4925144"/>
          </a:xfrm>
        </p:spPr>
        <p:txBody>
          <a:bodyPr>
            <a:normAutofit/>
          </a:bodyPr>
          <a:lstStyle/>
          <a:p>
            <a:pPr marL="355600" indent="-355600">
              <a:buNone/>
            </a:pPr>
            <a:r>
              <a:rPr lang="sv-SE" dirty="0" smtClean="0"/>
              <a:t>Dvs. istället för att titta på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dirty="0" smtClean="0"/>
              <a:t>	</a:t>
            </a:r>
            <a:r>
              <a:rPr lang="sv-SE" dirty="0" err="1" smtClean="0"/>
              <a:t>stlk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/ </a:t>
            </a:r>
            <a:r>
              <a:rPr lang="sv-SE" dirty="0" err="1" smtClean="0"/>
              <a:t>stlk</a:t>
            </a:r>
            <a:r>
              <a:rPr lang="sv-SE" dirty="0" smtClean="0"/>
              <a:t>(</a:t>
            </a:r>
            <a:r>
              <a:rPr lang="el-GR" dirty="0" smtClean="0"/>
              <a:t>Ω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dirty="0" smtClean="0"/>
              <a:t>tittar vi på 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dirty="0" smtClean="0"/>
              <a:t>	</a:t>
            </a:r>
            <a:r>
              <a:rPr lang="sv-SE" dirty="0" err="1" smtClean="0"/>
              <a:t>stlk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/ </a:t>
            </a:r>
            <a:r>
              <a:rPr lang="sv-SE" dirty="0" err="1" smtClean="0"/>
              <a:t>stlk</a:t>
            </a:r>
            <a:r>
              <a:rPr lang="sv-SE" dirty="0" smtClean="0"/>
              <a:t>(B)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|</a:t>
            </a:r>
            <a:r>
              <a:rPr lang="sv-SE" i="1" dirty="0" smtClean="0"/>
              <a:t>B</a:t>
            </a:r>
            <a:r>
              <a:rPr lang="sv-SE" dirty="0" smtClean="0"/>
              <a:t>)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|</a:t>
            </a:r>
            <a:r>
              <a:rPr lang="sv-SE" i="1" dirty="0" smtClean="0"/>
              <a:t>B</a:t>
            </a:r>
            <a:r>
              <a:rPr lang="sv-SE" dirty="0" smtClean="0"/>
              <a:t>) utläses</a:t>
            </a:r>
          </a:p>
          <a:p>
            <a:pPr marL="355600" indent="-355600">
              <a:buNone/>
            </a:pPr>
            <a:r>
              <a:rPr lang="sv-SE" dirty="0" smtClean="0"/>
              <a:t>	”sannolikheten för A givet B”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dirty="0" smtClean="0"/>
              <a:t>och beräknas enligt</a:t>
            </a:r>
          </a:p>
        </p:txBody>
      </p:sp>
      <p:sp>
        <p:nvSpPr>
          <p:cNvPr id="5" name="Platshållare för innehåll 2"/>
          <p:cNvSpPr txBox="1">
            <a:spLocks/>
          </p:cNvSpPr>
          <p:nvPr/>
        </p:nvSpPr>
        <p:spPr>
          <a:xfrm>
            <a:off x="6396203" y="2186862"/>
            <a:ext cx="2112235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(Klassiska tolkningen)</a:t>
            </a:r>
            <a:endParaRPr kumimoji="0" lang="sv-SE" sz="20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graphicFrame>
        <p:nvGraphicFramePr>
          <p:cNvPr id="79874" name="Object 2"/>
          <p:cNvGraphicFramePr>
            <a:graphicFrameLocks noChangeAspect="1"/>
          </p:cNvGraphicFramePr>
          <p:nvPr/>
        </p:nvGraphicFramePr>
        <p:xfrm>
          <a:off x="2459766" y="5693282"/>
          <a:ext cx="3759001" cy="787291"/>
        </p:xfrm>
        <a:graphic>
          <a:graphicData uri="http://schemas.openxmlformats.org/presentationml/2006/ole">
            <p:oleObj spid="_x0000_s79874" name="Ekvation" r:id="rId3" imgW="114300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Betingning,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7955227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Vi kan även uttrycka det som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i="1" dirty="0" smtClean="0"/>
              <a:t>	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|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∙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B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Vi kan även vända på betingningen och se på sannolikheten att </a:t>
            </a:r>
            <a:r>
              <a:rPr lang="sv-SE" i="1" dirty="0" smtClean="0"/>
              <a:t>B</a:t>
            </a:r>
            <a:r>
              <a:rPr lang="sv-SE" dirty="0" smtClean="0"/>
              <a:t> har inträffat givet </a:t>
            </a:r>
            <a:r>
              <a:rPr lang="sv-SE" i="1" dirty="0" smtClean="0"/>
              <a:t>A</a:t>
            </a:r>
            <a:r>
              <a:rPr lang="sv-SE" dirty="0" smtClean="0"/>
              <a:t>: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dirty="0" smtClean="0"/>
              <a:t>eller</a:t>
            </a:r>
          </a:p>
          <a:p>
            <a:pPr marL="0" indent="0">
              <a:buNone/>
            </a:pPr>
            <a:r>
              <a:rPr lang="sv-SE" i="1" dirty="0" smtClean="0"/>
              <a:t>	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B</a:t>
            </a:r>
            <a:r>
              <a:rPr lang="sv-SE" dirty="0" smtClean="0">
                <a:latin typeface="Cambria Math"/>
                <a:ea typeface="Cambria Math"/>
              </a:rPr>
              <a:t>|</a:t>
            </a:r>
            <a:r>
              <a:rPr lang="sv-SE" i="1" dirty="0" smtClean="0"/>
              <a:t>A</a:t>
            </a:r>
            <a:r>
              <a:rPr lang="sv-SE" dirty="0" smtClean="0"/>
              <a:t>) ∙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sv-SE" dirty="0" smtClean="0"/>
              <a:t>och därmed att</a:t>
            </a:r>
          </a:p>
          <a:p>
            <a:pPr marL="723900" indent="-723900">
              <a:buNone/>
            </a:pPr>
            <a:r>
              <a:rPr lang="sv-SE" i="1" dirty="0" smtClean="0"/>
              <a:t>	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A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  <a:latin typeface="Cambria Math"/>
                <a:ea typeface="Cambria Math"/>
              </a:rPr>
              <a:t>|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B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) ∙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B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) =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B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  <a:latin typeface="Cambria Math"/>
                <a:ea typeface="Cambria Math"/>
              </a:rPr>
              <a:t>|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A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) ∙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A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</p:txBody>
      </p:sp>
      <p:graphicFrame>
        <p:nvGraphicFramePr>
          <p:cNvPr id="80899" name="Object 3"/>
          <p:cNvGraphicFramePr>
            <a:graphicFrameLocks noChangeAspect="1"/>
          </p:cNvGraphicFramePr>
          <p:nvPr/>
        </p:nvGraphicFramePr>
        <p:xfrm>
          <a:off x="2267744" y="4131078"/>
          <a:ext cx="3759200" cy="787004"/>
        </p:xfrm>
        <a:graphic>
          <a:graphicData uri="http://schemas.openxmlformats.org/presentationml/2006/ole">
            <p:oleObj spid="_x0000_s80899" name="Ekvation" r:id="rId3" imgW="114300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Ibland är faktiskt de betingade </a:t>
            </a:r>
            <a:r>
              <a:rPr lang="sv-SE" sz="2800" dirty="0" err="1" smtClean="0"/>
              <a:t>sannolik-heterna</a:t>
            </a:r>
            <a:r>
              <a:rPr lang="sv-SE" sz="2800" dirty="0" smtClean="0"/>
              <a:t> kända snarare än snittet.</a:t>
            </a:r>
          </a:p>
          <a:p>
            <a:pPr marL="0" indent="0">
              <a:buNone/>
            </a:pPr>
            <a:endParaRPr lang="sv-SE" sz="12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T.ex. Man har två modeller av en produkt i lager, 30 % av en gammal modell </a:t>
            </a:r>
            <a:r>
              <a:rPr lang="sv-SE" sz="2800" i="1" dirty="0" smtClean="0">
                <a:ea typeface="Cambria Math"/>
              </a:rPr>
              <a:t>M</a:t>
            </a:r>
            <a:r>
              <a:rPr lang="sv-SE" sz="2800" baseline="-25000" dirty="0" smtClean="0">
                <a:ea typeface="Cambria Math"/>
              </a:rPr>
              <a:t>1</a:t>
            </a:r>
            <a:r>
              <a:rPr lang="sv-SE" sz="2800" dirty="0" smtClean="0">
                <a:ea typeface="Cambria Math"/>
              </a:rPr>
              <a:t> och 70 % av en nyare </a:t>
            </a:r>
            <a:r>
              <a:rPr lang="sv-SE" sz="2800" i="1" dirty="0" smtClean="0">
                <a:ea typeface="Cambria Math"/>
              </a:rPr>
              <a:t>M</a:t>
            </a:r>
            <a:r>
              <a:rPr lang="sv-SE" sz="2800" baseline="-25000" dirty="0" smtClean="0">
                <a:ea typeface="Cambria Math"/>
              </a:rPr>
              <a:t>2</a:t>
            </a:r>
            <a:r>
              <a:rPr lang="sv-SE" sz="2800" dirty="0" smtClean="0">
                <a:ea typeface="Cambria Math"/>
              </a:rPr>
              <a:t>.</a:t>
            </a:r>
          </a:p>
          <a:p>
            <a:pPr marL="0" indent="0">
              <a:buNone/>
            </a:pPr>
            <a:endParaRPr lang="sv-SE" sz="12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Av </a:t>
            </a:r>
            <a:r>
              <a:rPr lang="sv-SE" sz="2800" i="1" dirty="0" smtClean="0">
                <a:ea typeface="Cambria Math"/>
              </a:rPr>
              <a:t>M</a:t>
            </a:r>
            <a:r>
              <a:rPr lang="sv-SE" sz="2800" baseline="-25000" dirty="0" smtClean="0">
                <a:ea typeface="Cambria Math"/>
              </a:rPr>
              <a:t>1</a:t>
            </a:r>
            <a:r>
              <a:rPr lang="sv-SE" sz="2800" dirty="0" smtClean="0">
                <a:ea typeface="Cambria Math"/>
              </a:rPr>
              <a:t> brukar 8 % vara behäftade med fel (händelse </a:t>
            </a:r>
            <a:r>
              <a:rPr lang="sv-SE" sz="2800" i="1" dirty="0" smtClean="0">
                <a:ea typeface="Cambria Math"/>
              </a:rPr>
              <a:t>F</a:t>
            </a:r>
            <a:r>
              <a:rPr lang="sv-SE" sz="2800" dirty="0" smtClean="0">
                <a:ea typeface="Cambria Math"/>
              </a:rPr>
              <a:t>) av den </a:t>
            </a:r>
            <a:r>
              <a:rPr lang="sv-SE" sz="2800" i="1" dirty="0" smtClean="0">
                <a:ea typeface="Cambria Math"/>
              </a:rPr>
              <a:t>M</a:t>
            </a:r>
            <a:r>
              <a:rPr lang="sv-SE" sz="2800" baseline="-25000" dirty="0" smtClean="0">
                <a:ea typeface="Cambria Math"/>
              </a:rPr>
              <a:t>2</a:t>
            </a:r>
            <a:r>
              <a:rPr lang="sv-SE" sz="2800" dirty="0" smtClean="0">
                <a:ea typeface="Cambria Math"/>
              </a:rPr>
              <a:t> brukar 3 % vara fel.</a:t>
            </a:r>
          </a:p>
          <a:p>
            <a:pPr marL="0" indent="0">
              <a:buNone/>
            </a:pPr>
            <a:endParaRPr lang="sv-SE" sz="18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Om man tar en enhet på måfå ur lagret, vad är sannolikheten att </a:t>
            </a:r>
          </a:p>
          <a:p>
            <a:pPr marL="514350" indent="-514350">
              <a:buFont typeface="+mj-lt"/>
              <a:buAutoNum type="alphaLcParenR"/>
            </a:pPr>
            <a:r>
              <a:rPr lang="sv-SE" sz="2800" dirty="0" smtClean="0">
                <a:ea typeface="Cambria Math"/>
              </a:rPr>
              <a:t>det är fel på den?</a:t>
            </a:r>
          </a:p>
          <a:p>
            <a:pPr marL="514350" indent="-514350">
              <a:buFont typeface="+mj-lt"/>
              <a:buAutoNum type="alphaLcParenR"/>
            </a:pPr>
            <a:r>
              <a:rPr lang="sv-SE" sz="2800" dirty="0" smtClean="0">
                <a:ea typeface="Cambria Math"/>
              </a:rPr>
              <a:t>det är </a:t>
            </a:r>
            <a:r>
              <a:rPr lang="sv-SE" sz="2800" i="1" dirty="0" smtClean="0">
                <a:ea typeface="Cambria Math"/>
              </a:rPr>
              <a:t>M</a:t>
            </a:r>
            <a:r>
              <a:rPr lang="sv-SE" sz="2800" baseline="-25000" dirty="0" smtClean="0">
                <a:ea typeface="Cambria Math"/>
              </a:rPr>
              <a:t>1</a:t>
            </a:r>
            <a:r>
              <a:rPr lang="sv-SE" sz="2800" dirty="0" smtClean="0">
                <a:ea typeface="Cambria Math"/>
              </a:rPr>
              <a:t> givet att det är fel på den?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5256584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lphaLcParenR"/>
            </a:pPr>
            <a:r>
              <a:rPr lang="sv-SE" sz="2800" dirty="0" smtClean="0"/>
              <a:t>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>
                <a:ea typeface="Cambria Math"/>
              </a:rPr>
              <a:t>F</a:t>
            </a:r>
            <a:r>
              <a:rPr lang="sv-SE" sz="2800" dirty="0" smtClean="0"/>
              <a:t>) </a:t>
            </a:r>
          </a:p>
          <a:p>
            <a:pPr marL="514350" indent="-514350">
              <a:spcBef>
                <a:spcPts val="1200"/>
              </a:spcBef>
              <a:buNone/>
            </a:pPr>
            <a:r>
              <a:rPr lang="sv-SE" sz="2800" dirty="0" smtClean="0"/>
              <a:t>	=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F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∩</a:t>
            </a:r>
            <a:r>
              <a:rPr lang="sv-SE" sz="2800" dirty="0" smtClean="0"/>
              <a:t> </a:t>
            </a:r>
            <a:r>
              <a:rPr lang="sv-SE" sz="2800" i="1" dirty="0" smtClean="0">
                <a:ea typeface="Cambria Math"/>
              </a:rPr>
              <a:t>M</a:t>
            </a:r>
            <a:r>
              <a:rPr lang="sv-SE" sz="2800" baseline="-25000" dirty="0" smtClean="0">
                <a:ea typeface="Cambria Math"/>
              </a:rPr>
              <a:t>1</a:t>
            </a:r>
            <a:r>
              <a:rPr lang="sv-SE" sz="2800" dirty="0" smtClean="0"/>
              <a:t>) +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F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∩</a:t>
            </a:r>
            <a:r>
              <a:rPr lang="sv-SE" sz="2800" dirty="0" smtClean="0"/>
              <a:t> </a:t>
            </a:r>
            <a:r>
              <a:rPr lang="sv-SE" sz="2800" i="1" dirty="0" smtClean="0">
                <a:ea typeface="Cambria Math"/>
              </a:rPr>
              <a:t>M</a:t>
            </a:r>
            <a:r>
              <a:rPr lang="sv-SE" sz="2800" baseline="-25000" dirty="0" smtClean="0">
                <a:ea typeface="Cambria Math"/>
              </a:rPr>
              <a:t>2</a:t>
            </a:r>
            <a:r>
              <a:rPr lang="sv-SE" sz="2800" dirty="0" smtClean="0"/>
              <a:t>)</a:t>
            </a:r>
          </a:p>
          <a:p>
            <a:pPr marL="514350" indent="-514350">
              <a:spcBef>
                <a:spcPts val="1200"/>
              </a:spcBef>
              <a:buNone/>
            </a:pPr>
            <a:r>
              <a:rPr lang="sv-SE" sz="2800" dirty="0" smtClean="0"/>
              <a:t>	= </a:t>
            </a:r>
            <a:r>
              <a:rPr lang="sv-SE" sz="2800" i="1" dirty="0" smtClean="0"/>
              <a:t>P</a:t>
            </a:r>
            <a:r>
              <a:rPr lang="sv-SE" sz="2800" dirty="0" smtClean="0"/>
              <a:t>(F|</a:t>
            </a:r>
            <a:r>
              <a:rPr lang="sv-SE" sz="2800" i="1" dirty="0" smtClean="0">
                <a:ea typeface="Cambria Math"/>
              </a:rPr>
              <a:t>M</a:t>
            </a:r>
            <a:r>
              <a:rPr lang="sv-SE" sz="2800" baseline="-25000" dirty="0" smtClean="0">
                <a:ea typeface="Cambria Math"/>
              </a:rPr>
              <a:t>1</a:t>
            </a:r>
            <a:r>
              <a:rPr lang="sv-SE" sz="2800" dirty="0" smtClean="0">
                <a:ea typeface="Cambria Math"/>
              </a:rPr>
              <a:t>)</a:t>
            </a:r>
            <a:r>
              <a:rPr lang="sv-SE" sz="2800" dirty="0" smtClean="0"/>
              <a:t> ∙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>
                <a:ea typeface="Cambria Math"/>
              </a:rPr>
              <a:t>M</a:t>
            </a:r>
            <a:r>
              <a:rPr lang="sv-SE" sz="2800" baseline="-25000" dirty="0" smtClean="0">
                <a:ea typeface="Cambria Math"/>
              </a:rPr>
              <a:t>1</a:t>
            </a:r>
            <a:r>
              <a:rPr lang="sv-SE" sz="2800" dirty="0" smtClean="0"/>
              <a:t>) + </a:t>
            </a:r>
            <a:r>
              <a:rPr lang="sv-SE" sz="2800" i="1" dirty="0" smtClean="0"/>
              <a:t>P</a:t>
            </a:r>
            <a:r>
              <a:rPr lang="sv-SE" sz="2800" dirty="0" smtClean="0"/>
              <a:t>(F|</a:t>
            </a:r>
            <a:r>
              <a:rPr lang="sv-SE" sz="2800" i="1" dirty="0" smtClean="0">
                <a:ea typeface="Cambria Math"/>
              </a:rPr>
              <a:t>M</a:t>
            </a:r>
            <a:r>
              <a:rPr lang="sv-SE" sz="2800" baseline="-25000" dirty="0" smtClean="0">
                <a:ea typeface="Cambria Math"/>
              </a:rPr>
              <a:t>2</a:t>
            </a:r>
            <a:r>
              <a:rPr lang="sv-SE" sz="2800" dirty="0" smtClean="0">
                <a:ea typeface="Cambria Math"/>
              </a:rPr>
              <a:t>)</a:t>
            </a:r>
            <a:r>
              <a:rPr lang="sv-SE" sz="2800" dirty="0" smtClean="0"/>
              <a:t> ∙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>
                <a:ea typeface="Cambria Math"/>
              </a:rPr>
              <a:t>M</a:t>
            </a:r>
            <a:r>
              <a:rPr lang="sv-SE" sz="2800" baseline="-25000" dirty="0" smtClean="0">
                <a:ea typeface="Cambria Math"/>
              </a:rPr>
              <a:t>2</a:t>
            </a:r>
            <a:r>
              <a:rPr lang="sv-SE" sz="2800" dirty="0" smtClean="0"/>
              <a:t>) </a:t>
            </a:r>
          </a:p>
          <a:p>
            <a:pPr marL="514350" indent="-514350">
              <a:spcBef>
                <a:spcPts val="1200"/>
              </a:spcBef>
              <a:buNone/>
            </a:pPr>
            <a:r>
              <a:rPr lang="sv-SE" sz="2800" dirty="0" smtClean="0">
                <a:ea typeface="Cambria Math"/>
              </a:rPr>
              <a:t>	= </a:t>
            </a:r>
            <a:r>
              <a:rPr lang="sv-SE" sz="2800" dirty="0" smtClean="0"/>
              <a:t>0,08 ∙ 0,3 + 0,03 ∙ 0,7 = 0,045</a:t>
            </a:r>
          </a:p>
          <a:p>
            <a:pPr marL="514350" indent="-514350">
              <a:spcBef>
                <a:spcPts val="1200"/>
              </a:spcBef>
              <a:buNone/>
            </a:pPr>
            <a:r>
              <a:rPr lang="sv-SE" sz="2800" dirty="0" smtClean="0">
                <a:ea typeface="Cambria Math"/>
              </a:rPr>
              <a:t>	dvs. 4,5 %</a:t>
            </a:r>
          </a:p>
          <a:p>
            <a:pPr marL="514350" indent="-514350">
              <a:buNone/>
            </a:pPr>
            <a:endParaRPr lang="sv-SE" sz="1200" dirty="0" smtClean="0">
              <a:ea typeface="Cambria Math"/>
            </a:endParaRPr>
          </a:p>
          <a:p>
            <a:pPr marL="514350" indent="-514350">
              <a:spcBef>
                <a:spcPts val="1200"/>
              </a:spcBef>
              <a:buFont typeface="+mj-lt"/>
              <a:buAutoNum type="alphaLcParenR" startAt="2"/>
            </a:pPr>
            <a:r>
              <a:rPr lang="sv-SE" sz="2800" dirty="0" smtClean="0">
                <a:ea typeface="Cambria Math"/>
              </a:rPr>
              <a:t> </a:t>
            </a:r>
            <a:r>
              <a:rPr lang="sv-SE" sz="2800" i="1" dirty="0" smtClean="0">
                <a:ea typeface="Cambria Math"/>
              </a:rPr>
              <a:t>P</a:t>
            </a:r>
            <a:r>
              <a:rPr lang="sv-SE" sz="2800" dirty="0" smtClean="0">
                <a:ea typeface="Cambria Math"/>
              </a:rPr>
              <a:t>(</a:t>
            </a:r>
            <a:r>
              <a:rPr lang="sv-SE" sz="2800" i="1" dirty="0" smtClean="0">
                <a:ea typeface="Cambria Math"/>
              </a:rPr>
              <a:t>M</a:t>
            </a:r>
            <a:r>
              <a:rPr lang="sv-SE" sz="2800" baseline="-25000" dirty="0" smtClean="0">
                <a:ea typeface="Cambria Math"/>
              </a:rPr>
              <a:t>1</a:t>
            </a:r>
            <a:r>
              <a:rPr lang="sv-SE" sz="2800" dirty="0" smtClean="0">
                <a:ea typeface="Cambria Math"/>
              </a:rPr>
              <a:t>|</a:t>
            </a:r>
            <a:r>
              <a:rPr lang="sv-SE" sz="2800" i="1" dirty="0" smtClean="0">
                <a:ea typeface="Cambria Math"/>
              </a:rPr>
              <a:t>F</a:t>
            </a:r>
            <a:r>
              <a:rPr lang="sv-SE" sz="2800" dirty="0" smtClean="0">
                <a:ea typeface="Cambria Math"/>
              </a:rPr>
              <a:t>)</a:t>
            </a:r>
          </a:p>
          <a:p>
            <a:pPr marL="514350" indent="-514350">
              <a:spcBef>
                <a:spcPts val="1200"/>
              </a:spcBef>
              <a:buNone/>
            </a:pPr>
            <a:r>
              <a:rPr lang="sv-SE" sz="2800" dirty="0" smtClean="0">
                <a:ea typeface="Cambria Math"/>
              </a:rPr>
              <a:t>	=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>
                <a:ea typeface="Cambria Math"/>
              </a:rPr>
              <a:t>F</a:t>
            </a:r>
            <a:r>
              <a:rPr lang="sv-SE" sz="2800" dirty="0" smtClean="0">
                <a:latin typeface="Cambria Math"/>
                <a:ea typeface="Cambria Math"/>
              </a:rPr>
              <a:t>|</a:t>
            </a:r>
            <a:r>
              <a:rPr lang="sv-SE" sz="2800" i="1" dirty="0" smtClean="0">
                <a:ea typeface="Cambria Math"/>
              </a:rPr>
              <a:t>M</a:t>
            </a:r>
            <a:r>
              <a:rPr lang="sv-SE" sz="2800" baseline="-25000" dirty="0" smtClean="0">
                <a:ea typeface="Cambria Math"/>
              </a:rPr>
              <a:t>1</a:t>
            </a:r>
            <a:r>
              <a:rPr lang="sv-SE" sz="2800" dirty="0" smtClean="0"/>
              <a:t>)∙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>
                <a:ea typeface="Cambria Math"/>
              </a:rPr>
              <a:t>M</a:t>
            </a:r>
            <a:r>
              <a:rPr lang="sv-SE" sz="2800" baseline="-25000" dirty="0" smtClean="0">
                <a:ea typeface="Cambria Math"/>
              </a:rPr>
              <a:t>1</a:t>
            </a:r>
            <a:r>
              <a:rPr lang="sv-SE" sz="2800" dirty="0" smtClean="0"/>
              <a:t>) /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>
                <a:ea typeface="Cambria Math"/>
              </a:rPr>
              <a:t>F</a:t>
            </a:r>
            <a:r>
              <a:rPr lang="sv-SE" sz="2800" dirty="0" smtClean="0"/>
              <a:t>) </a:t>
            </a:r>
          </a:p>
          <a:p>
            <a:pPr marL="514350" indent="-514350">
              <a:spcBef>
                <a:spcPts val="1200"/>
              </a:spcBef>
              <a:buNone/>
            </a:pPr>
            <a:r>
              <a:rPr lang="sv-SE" sz="2800" dirty="0" smtClean="0"/>
              <a:t>	= 0,08 ∙ 0,7 / 0,045</a:t>
            </a:r>
          </a:p>
          <a:p>
            <a:pPr marL="514350" indent="-514350">
              <a:spcBef>
                <a:spcPts val="1200"/>
              </a:spcBef>
              <a:buNone/>
            </a:pPr>
            <a:r>
              <a:rPr lang="sv-SE" sz="2800" dirty="0" smtClean="0">
                <a:ea typeface="Cambria Math"/>
              </a:rPr>
              <a:t>	= 0,53333</a:t>
            </a:r>
          </a:p>
          <a:p>
            <a:pPr marL="514350" indent="-514350">
              <a:spcBef>
                <a:spcPts val="1200"/>
              </a:spcBef>
              <a:buNone/>
            </a:pPr>
            <a:r>
              <a:rPr lang="sv-SE" sz="2800" dirty="0" smtClean="0">
                <a:ea typeface="Cambria Math"/>
              </a:rPr>
              <a:t>	dvs. ca 53 %</a:t>
            </a:r>
          </a:p>
          <a:p>
            <a:pPr marL="514350" indent="-514350">
              <a:spcBef>
                <a:spcPts val="1200"/>
              </a:spcBef>
              <a:buNone/>
            </a:pPr>
            <a:endParaRPr lang="sv-SE" sz="1200" dirty="0" smtClean="0">
              <a:ea typeface="Cambria Math"/>
            </a:endParaRPr>
          </a:p>
          <a:p>
            <a:pPr marL="514350" indent="-514350" algn="ctr">
              <a:spcBef>
                <a:spcPts val="1200"/>
              </a:spcBef>
              <a:buNone/>
            </a:pPr>
            <a:r>
              <a:rPr lang="sv-SE" sz="2800" b="1" i="1" dirty="0" smtClean="0">
                <a:solidFill>
                  <a:srgbClr val="C00000"/>
                </a:solidFill>
                <a:ea typeface="Cambria Math"/>
              </a:rPr>
              <a:t>Är detta vettiga svar?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6492213" y="1376772"/>
            <a:ext cx="2112235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Obs! M</a:t>
            </a:r>
            <a:r>
              <a:rPr kumimoji="0" lang="sv-SE" sz="2000" b="1" i="1" u="none" strike="noStrike" kern="120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M</a:t>
            </a:r>
            <a:r>
              <a:rPr kumimoji="0" lang="sv-SE" sz="2000" b="1" i="1" u="none" strike="noStrike" kern="120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sv-SE" sz="2000" b="0" i="1" u="none" strike="noStrike" kern="1200" cap="none" spc="0" normalizeH="0" baseline="-2500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6" name="Rak 5"/>
          <p:cNvCxnSpPr/>
          <p:nvPr/>
        </p:nvCxnSpPr>
        <p:spPr>
          <a:xfrm>
            <a:off x="7356309" y="1435896"/>
            <a:ext cx="288032" cy="0"/>
          </a:xfrm>
          <a:prstGeom prst="lin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Oberoende: Exempel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Slumpmässigt urval av </a:t>
            </a:r>
            <a:r>
              <a:rPr lang="sv-SE" i="1" dirty="0" smtClean="0"/>
              <a:t>n</a:t>
            </a:r>
            <a:r>
              <a:rPr lang="sv-SE" dirty="0" smtClean="0"/>
              <a:t> = 2 ur en grupp av </a:t>
            </a:r>
            <a:r>
              <a:rPr lang="sv-SE" i="1" dirty="0" smtClean="0"/>
              <a:t>N</a:t>
            </a:r>
            <a:r>
              <a:rPr lang="sv-SE" dirty="0" smtClean="0"/>
              <a:t> = 10 objekt.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Vi drar först en (experiment 1) och sedan en till (experiment 2)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Är experimenten oberoende?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/>
            <a:r>
              <a:rPr lang="sv-SE" dirty="0" smtClean="0"/>
              <a:t>om det sker </a:t>
            </a:r>
            <a:r>
              <a:rPr lang="sv-SE" u="sng" dirty="0" smtClean="0"/>
              <a:t>med</a:t>
            </a:r>
            <a:r>
              <a:rPr lang="sv-SE" dirty="0" smtClean="0"/>
              <a:t> återläggning</a:t>
            </a:r>
          </a:p>
          <a:p>
            <a:pPr marL="355600" indent="-355600"/>
            <a:r>
              <a:rPr lang="sv-SE" dirty="0" smtClean="0"/>
              <a:t>om det sker </a:t>
            </a:r>
            <a:r>
              <a:rPr lang="sv-SE" u="sng" dirty="0" smtClean="0"/>
              <a:t>utan</a:t>
            </a:r>
            <a:r>
              <a:rPr lang="sv-SE" dirty="0" smtClean="0"/>
              <a:t> återläggning</a:t>
            </a:r>
          </a:p>
          <a:p>
            <a:pPr marL="355600" indent="-355600"/>
            <a:endParaRPr lang="sv-SE" dirty="0" smtClean="0"/>
          </a:p>
          <a:p>
            <a:pPr marL="355600" indent="-355600"/>
            <a:endParaRPr lang="sv-SE" dirty="0" smtClean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Oberoende: Exempel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Vi fångar en fisk i en sjö. Vi noterar kön, mäter vikt och längd, bedömer eventuella skador etc. Vi kastar sedan tillbaks den. Vi upprepar detta </a:t>
            </a:r>
            <a:r>
              <a:rPr lang="sv-SE" i="1" dirty="0" smtClean="0"/>
              <a:t>k</a:t>
            </a:r>
            <a:r>
              <a:rPr lang="sv-SE" dirty="0" smtClean="0"/>
              <a:t> gånger.</a:t>
            </a:r>
          </a:p>
          <a:p>
            <a:pPr marL="0" indent="0">
              <a:buNone/>
            </a:pPr>
            <a:endParaRPr lang="sv-SE" dirty="0" smtClean="0"/>
          </a:p>
          <a:p>
            <a:pPr marL="355600" indent="-355600"/>
            <a:r>
              <a:rPr lang="sv-SE" dirty="0" smtClean="0"/>
              <a:t>Är fångsterna oberoende?</a:t>
            </a:r>
          </a:p>
          <a:p>
            <a:pPr marL="355600" indent="-355600"/>
            <a:endParaRPr lang="sv-SE" dirty="0" smtClean="0"/>
          </a:p>
          <a:p>
            <a:pPr marL="355600" indent="-355600"/>
            <a:r>
              <a:rPr lang="sv-SE" dirty="0" smtClean="0"/>
              <a:t>Hur kan våra mätresultat och observationer eventuellt påverkas om det finns ett beroende?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Oberoende: Exempel 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3000" dirty="0" smtClean="0"/>
              <a:t>Ex) Du är i Stockholm och en kompis  i Las Vegas och ni kastar samtidigt varsin rättvis tärning. Vi vet (antar) att</a:t>
            </a:r>
          </a:p>
          <a:p>
            <a:pPr marL="0" indent="0">
              <a:buNone/>
            </a:pPr>
            <a:endParaRPr lang="sv-SE" sz="1300" dirty="0" smtClean="0"/>
          </a:p>
          <a:p>
            <a:pPr marL="0" indent="0" algn="ctr">
              <a:buNone/>
            </a:pPr>
            <a:r>
              <a:rPr lang="sv-SE" sz="3000" i="1" dirty="0" smtClean="0"/>
              <a:t>P</a:t>
            </a:r>
            <a:r>
              <a:rPr lang="sv-SE" sz="3000" dirty="0" smtClean="0"/>
              <a:t>(</a:t>
            </a:r>
            <a:r>
              <a:rPr lang="sv-SE" sz="3000" i="1" dirty="0" err="1" smtClean="0"/>
              <a:t>X</a:t>
            </a:r>
            <a:r>
              <a:rPr lang="sv-SE" sz="3000" i="1" baseline="-25000" dirty="0" err="1" smtClean="0"/>
              <a:t>du</a:t>
            </a:r>
            <a:r>
              <a:rPr lang="sv-SE" sz="3000" dirty="0" smtClean="0"/>
              <a:t> = 6) = </a:t>
            </a:r>
            <a:r>
              <a:rPr lang="sv-SE" sz="3000" i="1" dirty="0" smtClean="0"/>
              <a:t>P</a:t>
            </a:r>
            <a:r>
              <a:rPr lang="sv-SE" sz="3000" dirty="0" smtClean="0"/>
              <a:t>(</a:t>
            </a:r>
            <a:r>
              <a:rPr lang="sv-SE" sz="3000" i="1" dirty="0" err="1" smtClean="0"/>
              <a:t>X</a:t>
            </a:r>
            <a:r>
              <a:rPr lang="sv-SE" sz="3000" i="1" baseline="-25000" dirty="0" err="1" smtClean="0"/>
              <a:t>kompis</a:t>
            </a:r>
            <a:r>
              <a:rPr lang="sv-SE" sz="3000" dirty="0" smtClean="0"/>
              <a:t> = 6) = 1/6</a:t>
            </a:r>
          </a:p>
          <a:p>
            <a:pPr marL="0" indent="0">
              <a:buNone/>
            </a:pPr>
            <a:endParaRPr lang="sv-SE" sz="1300" dirty="0" smtClean="0"/>
          </a:p>
          <a:p>
            <a:pPr marL="355600" indent="-355600"/>
            <a:r>
              <a:rPr lang="sv-SE" sz="3000" dirty="0" smtClean="0"/>
              <a:t>Vad är sannolikheten att ni båda får en sexa? Dvs.</a:t>
            </a:r>
          </a:p>
          <a:p>
            <a:pPr marL="355600" indent="-355600" algn="ctr">
              <a:buNone/>
            </a:pPr>
            <a:r>
              <a:rPr lang="sv-SE" sz="3000" dirty="0" smtClean="0"/>
              <a:t>P(</a:t>
            </a:r>
            <a:r>
              <a:rPr lang="sv-SE" sz="3000" i="1" dirty="0" err="1" smtClean="0"/>
              <a:t>X</a:t>
            </a:r>
            <a:r>
              <a:rPr lang="sv-SE" sz="3000" i="1" baseline="-25000" dirty="0" err="1" smtClean="0"/>
              <a:t>du</a:t>
            </a:r>
            <a:r>
              <a:rPr lang="sv-SE" sz="3000" dirty="0" smtClean="0"/>
              <a:t> = 6 ∩ </a:t>
            </a:r>
            <a:r>
              <a:rPr lang="sv-SE" sz="3000" i="1" dirty="0" smtClean="0"/>
              <a:t>P</a:t>
            </a:r>
            <a:r>
              <a:rPr lang="sv-SE" sz="3000" dirty="0" smtClean="0"/>
              <a:t>(</a:t>
            </a:r>
            <a:r>
              <a:rPr lang="sv-SE" sz="3000" i="1" dirty="0" err="1" smtClean="0"/>
              <a:t>X</a:t>
            </a:r>
            <a:r>
              <a:rPr lang="sv-SE" sz="3000" i="1" baseline="-25000" dirty="0" err="1" smtClean="0"/>
              <a:t>kompis</a:t>
            </a:r>
            <a:r>
              <a:rPr lang="sv-SE" sz="3000" dirty="0" smtClean="0"/>
              <a:t> = 6)</a:t>
            </a:r>
          </a:p>
          <a:p>
            <a:pPr marL="355600" indent="-355600">
              <a:spcBef>
                <a:spcPts val="2400"/>
              </a:spcBef>
            </a:pPr>
            <a:r>
              <a:rPr lang="sv-SE" sz="3000" dirty="0" smtClean="0"/>
              <a:t>Vad är sannolikheten att din kompis fick en sexa givet att du fick det? Dvs.</a:t>
            </a:r>
          </a:p>
          <a:p>
            <a:pPr marL="355600" indent="-355600" algn="ctr">
              <a:buNone/>
            </a:pPr>
            <a:r>
              <a:rPr lang="sv-SE" sz="3000" dirty="0" smtClean="0"/>
              <a:t>P(</a:t>
            </a:r>
            <a:r>
              <a:rPr lang="sv-SE" sz="3000" i="1" dirty="0" err="1" smtClean="0"/>
              <a:t>X</a:t>
            </a:r>
            <a:r>
              <a:rPr lang="sv-SE" sz="3000" i="1" baseline="-25000" dirty="0" err="1" smtClean="0"/>
              <a:t>kompis</a:t>
            </a:r>
            <a:r>
              <a:rPr lang="sv-SE" sz="3000" dirty="0" smtClean="0"/>
              <a:t> = 6 ∣ </a:t>
            </a:r>
            <a:r>
              <a:rPr lang="sv-SE" sz="3000" i="1" dirty="0" err="1" smtClean="0"/>
              <a:t>X</a:t>
            </a:r>
            <a:r>
              <a:rPr lang="sv-SE" sz="3000" i="1" baseline="-25000" dirty="0" err="1" smtClean="0"/>
              <a:t>du</a:t>
            </a:r>
            <a:r>
              <a:rPr lang="sv-SE" sz="3000" dirty="0" smtClean="0"/>
              <a:t> = 6 )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Oberoende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76872"/>
          </a:xfrm>
          <a:ln w="222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Två händelser / experiment är oberoende om</a:t>
            </a:r>
          </a:p>
          <a:p>
            <a:pPr>
              <a:buNone/>
            </a:pPr>
            <a:endParaRPr lang="sv-SE" sz="1200" dirty="0" smtClean="0"/>
          </a:p>
          <a:p>
            <a:pPr marL="355600" indent="-355600" algn="ctr">
              <a:buNone/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|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Och omvänt om man kan visa att de är oberoende så är</a:t>
            </a:r>
            <a:r>
              <a:rPr lang="sv-SE" i="1" dirty="0" smtClean="0"/>
              <a:t> 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|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).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460475" y="4671138"/>
            <a:ext cx="8229600" cy="1458162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r>
              <a:rPr lang="sv-SE" sz="3200" dirty="0" smtClean="0"/>
              <a:t>Om A och B är oberoende så inses att följande gäller:</a:t>
            </a:r>
          </a:p>
          <a:p>
            <a:pPr>
              <a:buNone/>
            </a:pPr>
            <a:endParaRPr lang="sv-SE" sz="1200" dirty="0" smtClean="0"/>
          </a:p>
          <a:p>
            <a:pPr marL="355600" indent="-355600" algn="ctr">
              <a:buNone/>
            </a:pP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 </a:t>
            </a:r>
            <a:r>
              <a:rPr lang="sv-SE" sz="3200" dirty="0" smtClean="0">
                <a:latin typeface="Cambria Math"/>
                <a:ea typeface="Cambria Math"/>
              </a:rPr>
              <a:t>∩</a:t>
            </a:r>
            <a:r>
              <a:rPr lang="sv-SE" sz="3200" dirty="0" smtClean="0"/>
              <a:t> </a:t>
            </a:r>
            <a:r>
              <a:rPr lang="sv-SE" sz="3200" i="1" dirty="0" smtClean="0"/>
              <a:t>B</a:t>
            </a:r>
            <a:r>
              <a:rPr lang="sv-SE" sz="3200" dirty="0" smtClean="0"/>
              <a:t>) =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)∙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B</a:t>
            </a:r>
            <a:r>
              <a:rPr lang="sv-SE" sz="3200" dirty="0" smtClean="0"/>
              <a:t>) 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Oberoende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dirty="0" smtClean="0"/>
              <a:t>Hur ser vi det sista? Jo,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Om A och B är oberoende, så är de även oberoende av varandras komplement och komplementen är också oberoende av varandra. Dvs. varje par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dirty="0" smtClean="0"/>
              <a:t>är också oberoende</a:t>
            </a:r>
          </a:p>
        </p:txBody>
      </p:sp>
      <p:graphicFrame>
        <p:nvGraphicFramePr>
          <p:cNvPr id="89090" name="Object 2"/>
          <p:cNvGraphicFramePr>
            <a:graphicFrameLocks noChangeAspect="1"/>
          </p:cNvGraphicFramePr>
          <p:nvPr/>
        </p:nvGraphicFramePr>
        <p:xfrm>
          <a:off x="827584" y="2257575"/>
          <a:ext cx="7518400" cy="787003"/>
        </p:xfrm>
        <a:graphic>
          <a:graphicData uri="http://schemas.openxmlformats.org/presentationml/2006/ole">
            <p:oleObj spid="_x0000_s89090" name="Ekvation" r:id="rId3" imgW="2286000" imgH="419040" progId="Equation.3">
              <p:embed/>
            </p:oleObj>
          </a:graphicData>
        </a:graphic>
      </p:graphicFrame>
      <p:graphicFrame>
        <p:nvGraphicFramePr>
          <p:cNvPr id="89091" name="Object 3"/>
          <p:cNvGraphicFramePr>
            <a:graphicFrameLocks noChangeAspect="1"/>
          </p:cNvGraphicFramePr>
          <p:nvPr/>
        </p:nvGraphicFramePr>
        <p:xfrm>
          <a:off x="1499659" y="5427222"/>
          <a:ext cx="6180667" cy="404813"/>
        </p:xfrm>
        <a:graphic>
          <a:graphicData uri="http://schemas.openxmlformats.org/presentationml/2006/ole">
            <p:oleObj spid="_x0000_s89091" name="Ekvation" r:id="rId4" imgW="1879560" imgH="215640" progId="Equation.3">
              <p:embed/>
            </p:oleObj>
          </a:graphicData>
        </a:graphic>
      </p:graphicFrame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F6 Nyquist kap 6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Autofit/>
          </a:bodyPr>
          <a:lstStyle/>
          <a:p>
            <a:pPr marL="755650" lvl="1" indent="-355600">
              <a:spcBef>
                <a:spcPts val="2400"/>
              </a:spcBef>
            </a:pPr>
            <a:r>
              <a:rPr lang="sv-SE" i="1" dirty="0" smtClean="0"/>
              <a:t>Vad är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stokastisk variabel</a:t>
            </a:r>
          </a:p>
          <a:p>
            <a:pPr marL="755650" lvl="1" indent="-355600">
              <a:spcBef>
                <a:spcPts val="2400"/>
              </a:spcBef>
            </a:pPr>
            <a:r>
              <a:rPr lang="sv-SE" i="1" dirty="0" smtClean="0"/>
              <a:t>Diskreta och kontinuerliga </a:t>
            </a:r>
            <a:r>
              <a:rPr lang="sv-SE" i="1" dirty="0" err="1" smtClean="0"/>
              <a:t>sv</a:t>
            </a:r>
            <a:endParaRPr lang="sv-SE" i="1" dirty="0" smtClean="0"/>
          </a:p>
          <a:p>
            <a:pPr marL="755650" lvl="1" indent="-355600">
              <a:spcBef>
                <a:spcPts val="2400"/>
              </a:spcBef>
            </a:pPr>
            <a:r>
              <a:rPr lang="sv-SE" i="1" dirty="0" smtClean="0"/>
              <a:t>Frekvensfunktion (</a:t>
            </a:r>
            <a:r>
              <a:rPr lang="sv-SE" i="1" dirty="0" err="1" smtClean="0"/>
              <a:t>diskr</a:t>
            </a:r>
            <a:r>
              <a:rPr lang="sv-SE" i="1" dirty="0" smtClean="0"/>
              <a:t>.)</a:t>
            </a:r>
          </a:p>
          <a:p>
            <a:pPr marL="755650" lvl="1" indent="-355600">
              <a:spcBef>
                <a:spcPts val="2400"/>
              </a:spcBef>
            </a:pPr>
            <a:r>
              <a:rPr lang="sv-SE" i="1" dirty="0" smtClean="0"/>
              <a:t>Täthetsfunktion (kont.)</a:t>
            </a:r>
          </a:p>
          <a:p>
            <a:pPr marL="755650" lvl="1" indent="-355600">
              <a:spcBef>
                <a:spcPts val="2400"/>
              </a:spcBef>
            </a:pPr>
            <a:r>
              <a:rPr lang="sv-SE" i="1" dirty="0" smtClean="0"/>
              <a:t>Fördelningsfunktion</a:t>
            </a:r>
          </a:p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Men först lite repetition</a:t>
            </a:r>
          </a:p>
          <a:p>
            <a:pPr marL="755650" lvl="1" indent="-355600">
              <a:spcBef>
                <a:spcPts val="2400"/>
              </a:spcBef>
            </a:pPr>
            <a:r>
              <a:rPr lang="sv-SE" i="1" dirty="0" smtClean="0"/>
              <a:t>Additionssatsen</a:t>
            </a:r>
          </a:p>
          <a:p>
            <a:pPr marL="755650" lvl="1" indent="-355600">
              <a:spcBef>
                <a:spcPts val="2400"/>
              </a:spcBef>
            </a:pPr>
            <a:r>
              <a:rPr lang="sv-SE" i="1" dirty="0" smtClean="0"/>
              <a:t>Betingade sannolikheter</a:t>
            </a:r>
          </a:p>
          <a:p>
            <a:pPr marL="755650" lvl="1" indent="-355600">
              <a:spcBef>
                <a:spcPts val="2400"/>
              </a:spcBef>
            </a:pPr>
            <a:r>
              <a:rPr lang="sv-SE" i="1" dirty="0" smtClean="0"/>
              <a:t>Oberoende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Övning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Autofit/>
          </a:bodyPr>
          <a:lstStyle/>
          <a:p>
            <a:pPr marL="0" indent="0">
              <a:spcBef>
                <a:spcPts val="2400"/>
              </a:spcBef>
              <a:buNone/>
            </a:pPr>
            <a:r>
              <a:rPr lang="sv-SE" sz="2800" dirty="0" smtClean="0"/>
              <a:t>Ett kort dras slumpmässigt ur en kortlek bestående av de vanliga 52 korten. </a:t>
            </a:r>
            <a:r>
              <a:rPr lang="sv-SE" sz="2800" dirty="0" err="1" smtClean="0"/>
              <a:t>Deiniera</a:t>
            </a:r>
            <a:r>
              <a:rPr lang="sv-SE" sz="2800" dirty="0" smtClean="0"/>
              <a:t> händelserna</a:t>
            </a:r>
          </a:p>
          <a:p>
            <a:pPr marL="0" indent="0">
              <a:spcBef>
                <a:spcPts val="600"/>
              </a:spcBef>
              <a:buNone/>
            </a:pPr>
            <a:endParaRPr lang="sv-SE" sz="1200" dirty="0" smtClean="0"/>
          </a:p>
          <a:p>
            <a:pPr marL="355600" indent="-355600">
              <a:spcBef>
                <a:spcPts val="600"/>
              </a:spcBef>
            </a:pPr>
            <a:r>
              <a:rPr lang="sv-SE" sz="2800" dirty="0" smtClean="0"/>
              <a:t>A = ”rött kort,  </a:t>
            </a:r>
          </a:p>
          <a:p>
            <a:pPr marL="355600" indent="-355600">
              <a:spcBef>
                <a:spcPts val="600"/>
              </a:spcBef>
            </a:pPr>
            <a:r>
              <a:rPr lang="sv-SE" sz="2800" dirty="0" smtClean="0"/>
              <a:t>B = ”kung”</a:t>
            </a:r>
          </a:p>
          <a:p>
            <a:pPr marL="355600" indent="-355600">
              <a:spcBef>
                <a:spcPts val="600"/>
              </a:spcBef>
            </a:pPr>
            <a:r>
              <a:rPr lang="sv-SE" sz="2800" dirty="0" smtClean="0"/>
              <a:t>C = ”spader”</a:t>
            </a:r>
          </a:p>
          <a:p>
            <a:pPr marL="355600" indent="-355600">
              <a:spcBef>
                <a:spcPts val="600"/>
              </a:spcBef>
              <a:buNone/>
            </a:pPr>
            <a:endParaRPr lang="sv-SE" sz="1200" dirty="0" smtClean="0"/>
          </a:p>
          <a:p>
            <a:pPr marL="514350" indent="-514350">
              <a:spcBef>
                <a:spcPts val="600"/>
              </a:spcBef>
              <a:buAutoNum type="alphaLcParenBoth"/>
            </a:pPr>
            <a:r>
              <a:rPr lang="sv-SE" sz="2800" dirty="0" smtClean="0"/>
              <a:t>Vilka par av A, B och C är disjunkta?</a:t>
            </a:r>
          </a:p>
          <a:p>
            <a:pPr marL="514350" indent="-514350">
              <a:spcBef>
                <a:spcPts val="600"/>
              </a:spcBef>
              <a:buAutoNum type="alphaLcParenBoth"/>
            </a:pPr>
            <a:r>
              <a:rPr lang="sv-SE" sz="2800" dirty="0" smtClean="0"/>
              <a:t>Tolka följande händelser och rita </a:t>
            </a:r>
            <a:r>
              <a:rPr lang="sv-SE" sz="2800" dirty="0" err="1" smtClean="0"/>
              <a:t>Venndiagram</a:t>
            </a:r>
            <a:r>
              <a:rPr lang="sv-SE" sz="2800" dirty="0" smtClean="0"/>
              <a:t>:</a:t>
            </a:r>
          </a:p>
          <a:p>
            <a:pPr marL="514350" indent="-514350">
              <a:spcBef>
                <a:spcPts val="600"/>
              </a:spcBef>
              <a:buNone/>
            </a:pPr>
            <a:endParaRPr lang="sv-SE" sz="1200" dirty="0" smtClean="0"/>
          </a:p>
          <a:p>
            <a:pPr marL="914400" lvl="1" indent="-514350">
              <a:spcBef>
                <a:spcPts val="600"/>
              </a:spcBef>
              <a:buFont typeface="+mj-lt"/>
              <a:buAutoNum type="romanLcPeriod"/>
            </a:pPr>
            <a:r>
              <a:rPr lang="sv-SE" sz="2400" i="1" dirty="0" smtClean="0"/>
              <a:t>Ā </a:t>
            </a:r>
          </a:p>
          <a:p>
            <a:pPr marL="914400" lvl="1" indent="-514350">
              <a:spcBef>
                <a:spcPts val="600"/>
              </a:spcBef>
              <a:buFont typeface="+mj-lt"/>
              <a:buAutoNum type="romanLcPeriod"/>
            </a:pPr>
            <a:r>
              <a:rPr lang="sv-SE" sz="2400" i="1" dirty="0" smtClean="0"/>
              <a:t>A</a:t>
            </a:r>
            <a:r>
              <a:rPr lang="sv-SE" sz="2400" dirty="0" smtClean="0">
                <a:latin typeface="Cambria Math"/>
                <a:ea typeface="Cambria Math"/>
              </a:rPr>
              <a:t> ∩ </a:t>
            </a:r>
            <a:r>
              <a:rPr lang="sv-SE" sz="2400" i="1" dirty="0" smtClean="0"/>
              <a:t>B</a:t>
            </a:r>
          </a:p>
          <a:p>
            <a:pPr marL="914400" lvl="1" indent="-514350">
              <a:spcBef>
                <a:spcPts val="600"/>
              </a:spcBef>
              <a:buFont typeface="+mj-lt"/>
              <a:buAutoNum type="romanLcPeriod"/>
            </a:pPr>
            <a:r>
              <a:rPr lang="sv-SE" sz="2400" i="1" dirty="0" smtClean="0"/>
              <a:t>A</a:t>
            </a:r>
            <a:r>
              <a:rPr lang="sv-SE" sz="2400" dirty="0" smtClean="0">
                <a:latin typeface="Cambria Math"/>
                <a:ea typeface="Cambria Math"/>
              </a:rPr>
              <a:t> ∩ </a:t>
            </a:r>
            <a:r>
              <a:rPr lang="sv-SE" sz="2400" i="1" dirty="0" smtClean="0"/>
              <a:t>C</a:t>
            </a:r>
          </a:p>
        </p:txBody>
      </p:sp>
      <p:sp>
        <p:nvSpPr>
          <p:cNvPr id="5" name="Platshållare för innehåll 2"/>
          <p:cNvSpPr txBox="1">
            <a:spLocks/>
          </p:cNvSpPr>
          <p:nvPr/>
        </p:nvSpPr>
        <p:spPr>
          <a:xfrm>
            <a:off x="3628827" y="5408172"/>
            <a:ext cx="4495568" cy="13406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914400" lvl="1" indent="-514350">
              <a:spcBef>
                <a:spcPts val="600"/>
              </a:spcBef>
              <a:buFont typeface="+mj-lt"/>
              <a:buAutoNum type="romanLcPeriod" startAt="4"/>
            </a:pPr>
            <a:r>
              <a:rPr lang="sv-SE" sz="2400" i="1" dirty="0" smtClean="0"/>
              <a:t>A</a:t>
            </a:r>
            <a:r>
              <a:rPr lang="sv-SE" sz="2400" dirty="0" smtClean="0">
                <a:latin typeface="Cambria Math"/>
                <a:ea typeface="Cambria Math"/>
              </a:rPr>
              <a:t> </a:t>
            </a:r>
            <a:r>
              <a:rPr lang="sv-SE" sz="2400" dirty="0" smtClean="0"/>
              <a:t>∪</a:t>
            </a:r>
            <a:r>
              <a:rPr lang="sv-SE" sz="2400" dirty="0" smtClean="0">
                <a:latin typeface="Cambria Math"/>
                <a:ea typeface="Cambria Math"/>
              </a:rPr>
              <a:t> </a:t>
            </a:r>
            <a:r>
              <a:rPr lang="sv-SE" sz="2400" i="1" dirty="0" smtClean="0"/>
              <a:t>B</a:t>
            </a:r>
            <a:r>
              <a:rPr kumimoji="0" lang="sv-SE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914400" lvl="1" indent="-514350">
              <a:spcBef>
                <a:spcPts val="600"/>
              </a:spcBef>
              <a:buFont typeface="+mj-lt"/>
              <a:buAutoNum type="romanLcPeriod" startAt="4"/>
            </a:pPr>
            <a:r>
              <a:rPr lang="sv-SE" sz="2400" i="1" dirty="0" smtClean="0"/>
              <a:t>A</a:t>
            </a:r>
            <a:r>
              <a:rPr lang="sv-SE" sz="2400" dirty="0" smtClean="0">
                <a:latin typeface="Cambria Math"/>
                <a:ea typeface="Cambria Math"/>
              </a:rPr>
              <a:t> </a:t>
            </a:r>
            <a:r>
              <a:rPr lang="sv-SE" sz="2400" dirty="0" smtClean="0"/>
              <a:t>∪</a:t>
            </a:r>
            <a:r>
              <a:rPr lang="sv-SE" sz="2400" dirty="0" smtClean="0">
                <a:latin typeface="Cambria Math"/>
                <a:ea typeface="Cambria Math"/>
              </a:rPr>
              <a:t> </a:t>
            </a:r>
            <a:r>
              <a:rPr lang="sv-SE" sz="2400" i="1" dirty="0" smtClean="0"/>
              <a:t>C</a:t>
            </a:r>
          </a:p>
          <a:p>
            <a:pPr marL="914400" lvl="1" indent="-514350">
              <a:spcBef>
                <a:spcPts val="600"/>
              </a:spcBef>
              <a:buFont typeface="+mj-lt"/>
              <a:buAutoNum type="romanLcPeriod" startAt="4"/>
            </a:pPr>
            <a:r>
              <a:rPr kumimoji="0" lang="sv-SE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sv-SE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+mn-cs"/>
              </a:rPr>
              <a:t> </a:t>
            </a:r>
            <a:r>
              <a:rPr lang="sv-SE" sz="2400" dirty="0" smtClean="0"/>
              <a:t>∪</a:t>
            </a: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+mn-cs"/>
              </a:rPr>
              <a:t> </a:t>
            </a:r>
            <a:r>
              <a:rPr kumimoji="0" lang="sv-SE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r>
              <a:rPr kumimoji="0" lang="sv-SE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</p:txBody>
      </p:sp>
      <p:cxnSp>
        <p:nvCxnSpPr>
          <p:cNvPr id="7" name="Rak 6"/>
          <p:cNvCxnSpPr/>
          <p:nvPr/>
        </p:nvCxnSpPr>
        <p:spPr>
          <a:xfrm>
            <a:off x="5001254" y="6103869"/>
            <a:ext cx="105611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Additionssatsen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7531" y="1600201"/>
            <a:ext cx="8448939" cy="856692"/>
          </a:xfrm>
          <a:ln w="222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Sannolikheten att A eller B eller både A och B inträffar.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460475" y="2853985"/>
            <a:ext cx="8229600" cy="37613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55600" indent="-355600">
              <a:buFont typeface="Arial" pitchFamily="34" charset="0"/>
              <a:buChar char="•"/>
            </a:pP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 </a:t>
            </a:r>
            <a:r>
              <a:rPr lang="sv-SE" sz="3200" dirty="0" smtClean="0">
                <a:latin typeface="Cambria Math"/>
                <a:ea typeface="Cambria Math"/>
              </a:rPr>
              <a:t>∪</a:t>
            </a:r>
            <a:r>
              <a:rPr lang="sv-SE" sz="3200" dirty="0" smtClean="0"/>
              <a:t> </a:t>
            </a:r>
            <a:r>
              <a:rPr lang="sv-SE" sz="3200" i="1" dirty="0" smtClean="0"/>
              <a:t>B</a:t>
            </a:r>
            <a:r>
              <a:rPr lang="sv-SE" sz="3200" dirty="0" smtClean="0"/>
              <a:t>) =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) +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B</a:t>
            </a:r>
            <a:r>
              <a:rPr lang="sv-SE" sz="3200" dirty="0" smtClean="0"/>
              <a:t>) –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 </a:t>
            </a:r>
            <a:r>
              <a:rPr lang="sv-SE" sz="3200" dirty="0" smtClean="0">
                <a:latin typeface="Cambria Math"/>
                <a:ea typeface="Cambria Math"/>
              </a:rPr>
              <a:t>∩</a:t>
            </a:r>
            <a:r>
              <a:rPr lang="sv-SE" sz="3200" dirty="0" smtClean="0"/>
              <a:t> </a:t>
            </a:r>
            <a:r>
              <a:rPr lang="sv-SE" sz="3200" i="1" dirty="0" smtClean="0"/>
              <a:t>B</a:t>
            </a:r>
            <a:r>
              <a:rPr lang="sv-SE" sz="3200" dirty="0" smtClean="0"/>
              <a:t>)</a:t>
            </a:r>
          </a:p>
          <a:p>
            <a:pPr marL="355600" indent="-355600"/>
            <a:endParaRPr lang="sv-SE" sz="3200" dirty="0" smtClean="0"/>
          </a:p>
          <a:p>
            <a:pPr marL="355600" indent="-355600">
              <a:buFont typeface="Arial" pitchFamily="34" charset="0"/>
              <a:buChar char="•"/>
            </a:pPr>
            <a:r>
              <a:rPr lang="sv-SE" sz="3200" dirty="0" smtClean="0"/>
              <a:t>Specialfall om A och B </a:t>
            </a:r>
            <a:r>
              <a:rPr lang="sv-SE" sz="3200" b="1" i="1" u="sng" dirty="0" smtClean="0">
                <a:solidFill>
                  <a:schemeClr val="accent5">
                    <a:lumMod val="50000"/>
                  </a:schemeClr>
                </a:solidFill>
              </a:rPr>
              <a:t>disjunkta</a:t>
            </a:r>
            <a:r>
              <a:rPr lang="sv-SE" sz="3200" dirty="0" smtClean="0"/>
              <a:t> dvs. </a:t>
            </a:r>
            <a:r>
              <a:rPr lang="sv-SE" sz="3200" i="1" dirty="0" smtClean="0"/>
              <a:t>A</a:t>
            </a:r>
            <a:r>
              <a:rPr lang="sv-SE" sz="3200" dirty="0" smtClean="0"/>
              <a:t> </a:t>
            </a:r>
            <a:r>
              <a:rPr lang="sv-SE" sz="3200" dirty="0" smtClean="0">
                <a:latin typeface="Cambria Math"/>
                <a:ea typeface="Cambria Math"/>
              </a:rPr>
              <a:t>∩</a:t>
            </a:r>
            <a:r>
              <a:rPr lang="sv-SE" sz="3200" dirty="0" smtClean="0"/>
              <a:t> </a:t>
            </a:r>
            <a:r>
              <a:rPr lang="sv-SE" sz="3200" i="1" dirty="0" smtClean="0"/>
              <a:t>B = </a:t>
            </a:r>
            <a:r>
              <a:rPr lang="sv-SE" sz="3200" dirty="0" smtClean="0">
                <a:latin typeface="Cambria Math"/>
                <a:ea typeface="Cambria Math"/>
              </a:rPr>
              <a:t>∅</a:t>
            </a:r>
            <a:r>
              <a:rPr lang="sv-SE" sz="3200" dirty="0" smtClean="0">
                <a:ea typeface="Cambria Math"/>
              </a:rPr>
              <a:t> vilket ger</a:t>
            </a:r>
          </a:p>
          <a:p>
            <a:pPr marL="355600" indent="-355600">
              <a:buNone/>
            </a:pPr>
            <a:endParaRPr lang="sv-SE" sz="1100" dirty="0" smtClean="0">
              <a:ea typeface="Cambria Math"/>
            </a:endParaRPr>
          </a:p>
          <a:p>
            <a:pPr marL="355600" indent="-355600">
              <a:buNone/>
            </a:pPr>
            <a:r>
              <a:rPr lang="sv-SE" sz="3200" i="1" dirty="0" smtClean="0"/>
              <a:t>	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 </a:t>
            </a:r>
            <a:r>
              <a:rPr lang="sv-SE" sz="3200" dirty="0" smtClean="0">
                <a:latin typeface="Cambria Math"/>
                <a:ea typeface="Cambria Math"/>
              </a:rPr>
              <a:t>∪</a:t>
            </a:r>
            <a:r>
              <a:rPr lang="sv-SE" sz="3200" dirty="0" smtClean="0"/>
              <a:t> </a:t>
            </a:r>
            <a:r>
              <a:rPr lang="sv-SE" sz="3200" i="1" dirty="0" smtClean="0"/>
              <a:t>B</a:t>
            </a:r>
            <a:r>
              <a:rPr lang="sv-SE" sz="3200" dirty="0" smtClean="0"/>
              <a:t>) =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) +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B</a:t>
            </a:r>
            <a:r>
              <a:rPr lang="sv-SE" sz="3200" dirty="0" smtClean="0"/>
              <a:t>) –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 </a:t>
            </a:r>
            <a:r>
              <a:rPr lang="sv-SE" sz="3200" dirty="0" smtClean="0">
                <a:latin typeface="Cambria Math"/>
                <a:ea typeface="Cambria Math"/>
              </a:rPr>
              <a:t>∩</a:t>
            </a:r>
            <a:r>
              <a:rPr lang="sv-SE" sz="3200" dirty="0" smtClean="0"/>
              <a:t> </a:t>
            </a:r>
            <a:r>
              <a:rPr lang="sv-SE" sz="3200" i="1" dirty="0" smtClean="0"/>
              <a:t>B</a:t>
            </a:r>
            <a:r>
              <a:rPr lang="sv-SE" sz="3200" dirty="0" smtClean="0"/>
              <a:t>)</a:t>
            </a:r>
          </a:p>
          <a:p>
            <a:pPr marL="355600" indent="-355600">
              <a:buNone/>
            </a:pPr>
            <a:r>
              <a:rPr lang="sv-SE" sz="3200" dirty="0" smtClean="0"/>
              <a:t>	=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) +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B</a:t>
            </a:r>
            <a:r>
              <a:rPr lang="sv-SE" sz="3200" dirty="0" smtClean="0"/>
              <a:t>) –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dirty="0" smtClean="0">
                <a:latin typeface="Cambria Math"/>
                <a:ea typeface="Cambria Math"/>
              </a:rPr>
              <a:t>∅</a:t>
            </a:r>
            <a:r>
              <a:rPr lang="sv-SE" sz="3200" dirty="0" smtClean="0"/>
              <a:t>)</a:t>
            </a:r>
          </a:p>
          <a:p>
            <a:pPr marL="355600" indent="-355600">
              <a:buNone/>
            </a:pPr>
            <a:r>
              <a:rPr lang="sv-SE" sz="3200" dirty="0" smtClean="0"/>
              <a:t>	=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) +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B</a:t>
            </a:r>
            <a:r>
              <a:rPr lang="sv-SE" sz="3200" dirty="0" smtClean="0"/>
              <a:t>)</a:t>
            </a:r>
          </a:p>
          <a:p>
            <a:pPr marL="355600" indent="-355600">
              <a:buNone/>
            </a:pPr>
            <a:endParaRPr lang="sv-SE" sz="3200" dirty="0" smtClean="0"/>
          </a:p>
          <a:p>
            <a:pPr marL="355600" indent="-355600" algn="ctr">
              <a:buNone/>
            </a:pPr>
            <a:r>
              <a:rPr lang="sv-SE" sz="3200" b="1" i="1" dirty="0" err="1" smtClean="0">
                <a:solidFill>
                  <a:schemeClr val="accent5">
                    <a:lumMod val="50000"/>
                  </a:schemeClr>
                </a:solidFill>
              </a:rPr>
              <a:t>Jmfr</a:t>
            </a: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 med </a:t>
            </a:r>
            <a:r>
              <a:rPr lang="sv-SE" sz="3200" b="1" i="1" dirty="0" err="1" smtClean="0">
                <a:solidFill>
                  <a:schemeClr val="accent5">
                    <a:lumMod val="50000"/>
                  </a:schemeClr>
                </a:solidFill>
              </a:rPr>
              <a:t>Kolmogorovs</a:t>
            </a: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 axiom</a:t>
            </a:r>
          </a:p>
        </p:txBody>
      </p:sp>
      <p:sp>
        <p:nvSpPr>
          <p:cNvPr id="5" name="Platshållare för innehåll 2"/>
          <p:cNvSpPr txBox="1">
            <a:spLocks/>
          </p:cNvSpPr>
          <p:nvPr/>
        </p:nvSpPr>
        <p:spPr>
          <a:xfrm rot="1032892">
            <a:off x="6682213" y="209137"/>
            <a:ext cx="2400267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7955227" cy="51231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Vi vet vad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är, beräkna 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endParaRPr lang="sv-SE" dirty="0" smtClean="0"/>
          </a:p>
        </p:txBody>
      </p:sp>
      <p:graphicFrame>
        <p:nvGraphicFramePr>
          <p:cNvPr id="161794" name="Object 2"/>
          <p:cNvGraphicFramePr>
            <a:graphicFrameLocks noChangeAspect="1"/>
          </p:cNvGraphicFramePr>
          <p:nvPr/>
        </p:nvGraphicFramePr>
        <p:xfrm>
          <a:off x="1211627" y="2240868"/>
          <a:ext cx="6555316" cy="406004"/>
        </p:xfrm>
        <a:graphic>
          <a:graphicData uri="http://schemas.openxmlformats.org/presentationml/2006/ole">
            <p:oleObj spid="_x0000_s157698" name="Ekvation" r:id="rId3" imgW="1993680" imgH="215640" progId="Equation.3">
              <p:embed/>
            </p:oleObj>
          </a:graphicData>
        </a:graphic>
      </p:graphicFrame>
      <p:graphicFrame>
        <p:nvGraphicFramePr>
          <p:cNvPr id="161795" name="Object 3"/>
          <p:cNvGraphicFramePr>
            <a:graphicFrameLocks noChangeAspect="1"/>
          </p:cNvGraphicFramePr>
          <p:nvPr/>
        </p:nvGraphicFramePr>
        <p:xfrm>
          <a:off x="1211627" y="3208827"/>
          <a:ext cx="7097184" cy="382191"/>
        </p:xfrm>
        <a:graphic>
          <a:graphicData uri="http://schemas.openxmlformats.org/presentationml/2006/ole">
            <p:oleObj spid="_x0000_s157699" name="Ekvation" r:id="rId4" imgW="2158920" imgH="203040" progId="Equation.3">
              <p:embed/>
            </p:oleObj>
          </a:graphicData>
        </a:graphic>
      </p:graphicFrame>
      <p:graphicFrame>
        <p:nvGraphicFramePr>
          <p:cNvPr id="161796" name="Object 4"/>
          <p:cNvGraphicFramePr>
            <a:graphicFrameLocks noChangeAspect="1"/>
          </p:cNvGraphicFramePr>
          <p:nvPr/>
        </p:nvGraphicFramePr>
        <p:xfrm>
          <a:off x="1239970" y="5045031"/>
          <a:ext cx="7556500" cy="382191"/>
        </p:xfrm>
        <a:graphic>
          <a:graphicData uri="http://schemas.openxmlformats.org/presentationml/2006/ole">
            <p:oleObj spid="_x0000_s157700" name="Ekvation" r:id="rId5" imgW="2298600" imgH="203040" progId="Equation.3">
              <p:embed/>
            </p:oleObj>
          </a:graphicData>
        </a:graphic>
      </p:graphicFrame>
      <p:graphicFrame>
        <p:nvGraphicFramePr>
          <p:cNvPr id="161797" name="Object 5"/>
          <p:cNvGraphicFramePr>
            <a:graphicFrameLocks noChangeAspect="1"/>
          </p:cNvGraphicFramePr>
          <p:nvPr/>
        </p:nvGraphicFramePr>
        <p:xfrm>
          <a:off x="1211627" y="4455114"/>
          <a:ext cx="6345767" cy="381000"/>
        </p:xfrm>
        <a:graphic>
          <a:graphicData uri="http://schemas.openxmlformats.org/presentationml/2006/ole">
            <p:oleObj spid="_x0000_s157701" name="Ekvation" r:id="rId6" imgW="1930320" imgH="203040" progId="Equation.3">
              <p:embed/>
            </p:oleObj>
          </a:graphicData>
        </a:graphic>
      </p:graphicFrame>
      <p:graphicFrame>
        <p:nvGraphicFramePr>
          <p:cNvPr id="161798" name="Object 6"/>
          <p:cNvGraphicFramePr>
            <a:graphicFrameLocks noChangeAspect="1"/>
          </p:cNvGraphicFramePr>
          <p:nvPr/>
        </p:nvGraphicFramePr>
        <p:xfrm>
          <a:off x="1243293" y="5567661"/>
          <a:ext cx="5090584" cy="453628"/>
        </p:xfrm>
        <a:graphic>
          <a:graphicData uri="http://schemas.openxmlformats.org/presentationml/2006/ole">
            <p:oleObj spid="_x0000_s157702" name="Ekvation" r:id="rId7" imgW="1549080" imgH="241200" progId="Equation.3">
              <p:embed/>
            </p:oleObj>
          </a:graphicData>
        </a:graphic>
      </p:graphicFrame>
      <p:sp>
        <p:nvSpPr>
          <p:cNvPr id="9" name="Platshållare för innehåll 2"/>
          <p:cNvSpPr txBox="1">
            <a:spLocks/>
          </p:cNvSpPr>
          <p:nvPr/>
        </p:nvSpPr>
        <p:spPr>
          <a:xfrm>
            <a:off x="2075723" y="2618910"/>
            <a:ext cx="2496277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Additionssatsen</a:t>
            </a:r>
            <a:endParaRPr kumimoji="0" lang="sv-SE" sz="20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10" name="Platshållare för innehåll 2"/>
          <p:cNvSpPr txBox="1">
            <a:spLocks/>
          </p:cNvSpPr>
          <p:nvPr/>
        </p:nvSpPr>
        <p:spPr>
          <a:xfrm>
            <a:off x="2171734" y="3699030"/>
            <a:ext cx="2496277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Sannolikheter för komplement</a:t>
            </a:r>
            <a:endParaRPr kumimoji="0" lang="sv-SE" sz="20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11" name="Platshållare för innehåll 2"/>
          <p:cNvSpPr txBox="1">
            <a:spLocks/>
          </p:cNvSpPr>
          <p:nvPr/>
        </p:nvSpPr>
        <p:spPr>
          <a:xfrm>
            <a:off x="5820139" y="3699030"/>
            <a:ext cx="2496277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Kräver lite tankearbete…</a:t>
            </a:r>
            <a:endParaRPr kumimoji="0" lang="sv-SE" sz="20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13" name="Rak pil 12"/>
          <p:cNvCxnSpPr/>
          <p:nvPr/>
        </p:nvCxnSpPr>
        <p:spPr>
          <a:xfrm flipH="1" flipV="1">
            <a:off x="2555776" y="3591018"/>
            <a:ext cx="384043" cy="162018"/>
          </a:xfrm>
          <a:prstGeom prst="straightConnector1">
            <a:avLst/>
          </a:prstGeom>
          <a:ln w="2222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pil 15"/>
          <p:cNvCxnSpPr/>
          <p:nvPr/>
        </p:nvCxnSpPr>
        <p:spPr>
          <a:xfrm flipV="1">
            <a:off x="3707904" y="3591018"/>
            <a:ext cx="576064" cy="162018"/>
          </a:xfrm>
          <a:prstGeom prst="straightConnector1">
            <a:avLst/>
          </a:prstGeom>
          <a:ln w="2222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Betingning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7955227" cy="4925144"/>
          </a:xfrm>
        </p:spPr>
        <p:txBody>
          <a:bodyPr>
            <a:normAutofit/>
          </a:bodyPr>
          <a:lstStyle/>
          <a:p>
            <a:pPr marL="355600" indent="-355600">
              <a:buNone/>
            </a:pPr>
            <a:r>
              <a:rPr lang="sv-SE" dirty="0" smtClean="0"/>
              <a:t>Dvs. istället för att titta på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dirty="0" smtClean="0"/>
              <a:t>	</a:t>
            </a:r>
            <a:r>
              <a:rPr lang="sv-SE" dirty="0" err="1" smtClean="0"/>
              <a:t>stlk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/ </a:t>
            </a:r>
            <a:r>
              <a:rPr lang="sv-SE" dirty="0" err="1" smtClean="0"/>
              <a:t>stlk</a:t>
            </a:r>
            <a:r>
              <a:rPr lang="sv-SE" dirty="0" smtClean="0"/>
              <a:t>(</a:t>
            </a:r>
            <a:r>
              <a:rPr lang="el-GR" dirty="0" smtClean="0"/>
              <a:t>Ω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dirty="0" smtClean="0"/>
              <a:t>tittar vi på 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dirty="0" smtClean="0"/>
              <a:t>	</a:t>
            </a:r>
            <a:r>
              <a:rPr lang="sv-SE" dirty="0" err="1" smtClean="0"/>
              <a:t>stlk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/ </a:t>
            </a:r>
            <a:r>
              <a:rPr lang="sv-SE" dirty="0" err="1" smtClean="0"/>
              <a:t>stlk</a:t>
            </a:r>
            <a:r>
              <a:rPr lang="sv-SE" dirty="0" smtClean="0"/>
              <a:t>(B)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|</a:t>
            </a:r>
            <a:r>
              <a:rPr lang="sv-SE" i="1" dirty="0" smtClean="0"/>
              <a:t>B</a:t>
            </a:r>
            <a:r>
              <a:rPr lang="sv-SE" dirty="0" smtClean="0"/>
              <a:t>)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|</a:t>
            </a:r>
            <a:r>
              <a:rPr lang="sv-SE" i="1" dirty="0" smtClean="0"/>
              <a:t>B</a:t>
            </a:r>
            <a:r>
              <a:rPr lang="sv-SE" dirty="0" smtClean="0"/>
              <a:t>) utläses</a:t>
            </a:r>
          </a:p>
          <a:p>
            <a:pPr marL="355600" indent="-355600">
              <a:buNone/>
            </a:pPr>
            <a:r>
              <a:rPr lang="sv-SE" dirty="0" smtClean="0"/>
              <a:t>	”sannolikheten för A givet B”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dirty="0" smtClean="0"/>
              <a:t>och beräknas enligt</a:t>
            </a:r>
          </a:p>
        </p:txBody>
      </p:sp>
      <p:sp>
        <p:nvSpPr>
          <p:cNvPr id="5" name="Platshållare för innehåll 2"/>
          <p:cNvSpPr txBox="1">
            <a:spLocks/>
          </p:cNvSpPr>
          <p:nvPr/>
        </p:nvSpPr>
        <p:spPr>
          <a:xfrm>
            <a:off x="6396203" y="2186862"/>
            <a:ext cx="2112235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(Klassiska tolkningen)</a:t>
            </a:r>
            <a:endParaRPr kumimoji="0" lang="sv-SE" sz="20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graphicFrame>
        <p:nvGraphicFramePr>
          <p:cNvPr id="79874" name="Object 2"/>
          <p:cNvGraphicFramePr>
            <a:graphicFrameLocks noChangeAspect="1"/>
          </p:cNvGraphicFramePr>
          <p:nvPr/>
        </p:nvGraphicFramePr>
        <p:xfrm>
          <a:off x="2459766" y="5693282"/>
          <a:ext cx="3759001" cy="787291"/>
        </p:xfrm>
        <a:graphic>
          <a:graphicData uri="http://schemas.openxmlformats.org/presentationml/2006/ole">
            <p:oleObj spid="_x0000_s158722" name="Ekvation" r:id="rId3" imgW="1143000" imgH="419040" progId="Equation.3">
              <p:embed/>
            </p:oleObj>
          </a:graphicData>
        </a:graphic>
      </p:graphicFrame>
      <p:sp>
        <p:nvSpPr>
          <p:cNvPr id="6" name="Platshållare för innehåll 2"/>
          <p:cNvSpPr txBox="1">
            <a:spLocks/>
          </p:cNvSpPr>
          <p:nvPr/>
        </p:nvSpPr>
        <p:spPr>
          <a:xfrm rot="1032892">
            <a:off x="6682213" y="209137"/>
            <a:ext cx="2400267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Betingning,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7955227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Vi kan även uttrycka det som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i="1" dirty="0" smtClean="0"/>
              <a:t>	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|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∙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B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Vi kan även vända på betingningen och se på sannolikheten att </a:t>
            </a:r>
            <a:r>
              <a:rPr lang="sv-SE" i="1" dirty="0" smtClean="0"/>
              <a:t>B</a:t>
            </a:r>
            <a:r>
              <a:rPr lang="sv-SE" dirty="0" smtClean="0"/>
              <a:t> har inträffat givet </a:t>
            </a:r>
            <a:r>
              <a:rPr lang="sv-SE" i="1" dirty="0" smtClean="0"/>
              <a:t>A</a:t>
            </a:r>
            <a:r>
              <a:rPr lang="sv-SE" dirty="0" smtClean="0"/>
              <a:t>: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dirty="0" smtClean="0"/>
              <a:t>eller</a:t>
            </a:r>
          </a:p>
          <a:p>
            <a:pPr marL="0" indent="0">
              <a:buNone/>
            </a:pPr>
            <a:r>
              <a:rPr lang="sv-SE" i="1" dirty="0" smtClean="0"/>
              <a:t>	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B</a:t>
            </a:r>
            <a:r>
              <a:rPr lang="sv-SE" dirty="0" smtClean="0">
                <a:latin typeface="Cambria Math"/>
                <a:ea typeface="Cambria Math"/>
              </a:rPr>
              <a:t>|</a:t>
            </a:r>
            <a:r>
              <a:rPr lang="sv-SE" i="1" dirty="0" smtClean="0"/>
              <a:t>A</a:t>
            </a:r>
            <a:r>
              <a:rPr lang="sv-SE" dirty="0" smtClean="0"/>
              <a:t>) ∙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sv-SE" dirty="0" smtClean="0"/>
              <a:t>och därmed att</a:t>
            </a:r>
          </a:p>
          <a:p>
            <a:pPr marL="723900" indent="-723900">
              <a:buNone/>
            </a:pPr>
            <a:r>
              <a:rPr lang="sv-SE" i="1" dirty="0" smtClean="0"/>
              <a:t>	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A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  <a:latin typeface="Cambria Math"/>
                <a:ea typeface="Cambria Math"/>
              </a:rPr>
              <a:t>|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B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) ∙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B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) =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B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  <a:latin typeface="Cambria Math"/>
                <a:ea typeface="Cambria Math"/>
              </a:rPr>
              <a:t>|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A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) ∙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A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</p:txBody>
      </p:sp>
      <p:graphicFrame>
        <p:nvGraphicFramePr>
          <p:cNvPr id="80899" name="Object 3"/>
          <p:cNvGraphicFramePr>
            <a:graphicFrameLocks noChangeAspect="1"/>
          </p:cNvGraphicFramePr>
          <p:nvPr/>
        </p:nvGraphicFramePr>
        <p:xfrm>
          <a:off x="2267744" y="4131078"/>
          <a:ext cx="3759200" cy="787004"/>
        </p:xfrm>
        <a:graphic>
          <a:graphicData uri="http://schemas.openxmlformats.org/presentationml/2006/ole">
            <p:oleObj spid="_x0000_s159746" name="Ekvation" r:id="rId3" imgW="1143000" imgH="419040" progId="Equation.3">
              <p:embed/>
            </p:oleObj>
          </a:graphicData>
        </a:graphic>
      </p:graphicFrame>
      <p:sp>
        <p:nvSpPr>
          <p:cNvPr id="5" name="Platshållare för innehåll 2"/>
          <p:cNvSpPr txBox="1">
            <a:spLocks/>
          </p:cNvSpPr>
          <p:nvPr/>
        </p:nvSpPr>
        <p:spPr>
          <a:xfrm rot="1032892">
            <a:off x="6682213" y="209137"/>
            <a:ext cx="2400267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Oberoende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76872"/>
          </a:xfrm>
          <a:ln w="222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Två händelser / experiment är oberoende om</a:t>
            </a:r>
          </a:p>
          <a:p>
            <a:pPr>
              <a:buNone/>
            </a:pPr>
            <a:endParaRPr lang="sv-SE" sz="1200" dirty="0" smtClean="0"/>
          </a:p>
          <a:p>
            <a:pPr marL="355600" indent="-355600" algn="ctr">
              <a:buNone/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|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Och omvänt, om de är oberoende gäller att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|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).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460475" y="4671138"/>
            <a:ext cx="8229600" cy="1458162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r>
              <a:rPr lang="sv-SE" sz="3200" dirty="0" smtClean="0"/>
              <a:t>Om A och B är oberoende så inses att följande gäller:</a:t>
            </a:r>
          </a:p>
          <a:p>
            <a:pPr>
              <a:buNone/>
            </a:pPr>
            <a:endParaRPr lang="sv-SE" sz="1200" dirty="0" smtClean="0"/>
          </a:p>
          <a:p>
            <a:pPr marL="355600" indent="-355600" algn="ctr">
              <a:buNone/>
            </a:pP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 </a:t>
            </a:r>
            <a:r>
              <a:rPr lang="sv-SE" sz="3200" dirty="0" smtClean="0">
                <a:latin typeface="Cambria Math"/>
                <a:ea typeface="Cambria Math"/>
              </a:rPr>
              <a:t>∩</a:t>
            </a:r>
            <a:r>
              <a:rPr lang="sv-SE" sz="3200" dirty="0" smtClean="0"/>
              <a:t> </a:t>
            </a:r>
            <a:r>
              <a:rPr lang="sv-SE" sz="3200" i="1" dirty="0" smtClean="0"/>
              <a:t>B</a:t>
            </a:r>
            <a:r>
              <a:rPr lang="sv-SE" sz="3200" dirty="0" smtClean="0"/>
              <a:t>) =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)∙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B</a:t>
            </a:r>
            <a:r>
              <a:rPr lang="sv-SE" sz="3200" dirty="0" smtClean="0"/>
              <a:t>) </a:t>
            </a:r>
          </a:p>
        </p:txBody>
      </p:sp>
      <p:sp>
        <p:nvSpPr>
          <p:cNvPr id="5" name="Platshållare för innehåll 2"/>
          <p:cNvSpPr txBox="1">
            <a:spLocks/>
          </p:cNvSpPr>
          <p:nvPr/>
        </p:nvSpPr>
        <p:spPr>
          <a:xfrm rot="1032892">
            <a:off x="6682213" y="209137"/>
            <a:ext cx="2400267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7955227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Antag att vi har följande sannolikheter:</a:t>
            </a:r>
          </a:p>
          <a:p>
            <a:pPr marL="355600" indent="-355600">
              <a:buNone/>
            </a:pP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) = 0,8;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B</a:t>
            </a:r>
            <a:r>
              <a:rPr lang="sv-SE" sz="2800" dirty="0" smtClean="0"/>
              <a:t>) = 0,2;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∩</a:t>
            </a:r>
            <a:r>
              <a:rPr lang="sv-SE" sz="2800" dirty="0" smtClean="0"/>
              <a:t> </a:t>
            </a:r>
            <a:r>
              <a:rPr lang="sv-SE" sz="2800" i="1" dirty="0" smtClean="0"/>
              <a:t>B</a:t>
            </a:r>
            <a:r>
              <a:rPr lang="sv-SE" sz="2800" dirty="0" smtClean="0"/>
              <a:t>) = 0,16</a:t>
            </a:r>
          </a:p>
          <a:p>
            <a:pPr marL="355600" indent="-355600">
              <a:buNone/>
            </a:pPr>
            <a:endParaRPr lang="sv-SE" sz="2800" dirty="0" smtClean="0"/>
          </a:p>
          <a:p>
            <a:pPr marL="514350" indent="-514350">
              <a:buFont typeface="+mj-lt"/>
              <a:buAutoNum type="alphaLcParenR"/>
            </a:pPr>
            <a:r>
              <a:rPr lang="sv-SE" sz="2800" dirty="0" smtClean="0"/>
              <a:t>Beräkna den betingade sannolikheten för A givet B</a:t>
            </a:r>
          </a:p>
          <a:p>
            <a:pPr marL="514350" indent="-514350">
              <a:buFont typeface="+mj-lt"/>
              <a:buAutoNum type="alphaLcParenR"/>
            </a:pPr>
            <a:endParaRPr lang="sv-SE" sz="2800" dirty="0" smtClean="0"/>
          </a:p>
          <a:p>
            <a:pPr marL="514350" indent="-514350">
              <a:buFont typeface="+mj-lt"/>
              <a:buAutoNum type="alphaLcParenR"/>
            </a:pPr>
            <a:endParaRPr lang="sv-SE" sz="2800" dirty="0" smtClean="0"/>
          </a:p>
          <a:p>
            <a:pPr marL="514350" indent="-514350">
              <a:buFont typeface="+mj-lt"/>
              <a:buAutoNum type="alphaLcParenR"/>
            </a:pPr>
            <a:endParaRPr lang="sv-SE" sz="2800" dirty="0" smtClean="0"/>
          </a:p>
          <a:p>
            <a:pPr marL="514350" indent="-514350">
              <a:buFont typeface="+mj-lt"/>
              <a:buAutoNum type="alphaLcParenR"/>
            </a:pPr>
            <a:r>
              <a:rPr lang="sv-SE" sz="2800" dirty="0" smtClean="0"/>
              <a:t>Är A och B oberoende?</a:t>
            </a:r>
          </a:p>
          <a:p>
            <a:pPr marL="514350" indent="-514350">
              <a:buFont typeface="+mj-lt"/>
              <a:buAutoNum type="alphaLcParenR"/>
            </a:pPr>
            <a:endParaRPr lang="sv-SE" sz="2800" dirty="0" smtClean="0"/>
          </a:p>
          <a:p>
            <a:pPr marL="514350" lvl="1" indent="-514350">
              <a:buFont typeface="+mj-lt"/>
              <a:buAutoNum type="alphaLcParenR"/>
            </a:pPr>
            <a:r>
              <a:rPr lang="sv-SE" dirty="0" smtClean="0"/>
              <a:t>Beräkna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Ā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</a:t>
            </a:r>
          </a:p>
        </p:txBody>
      </p:sp>
      <p:graphicFrame>
        <p:nvGraphicFramePr>
          <p:cNvPr id="79874" name="Object 2"/>
          <p:cNvGraphicFramePr>
            <a:graphicFrameLocks noChangeAspect="1"/>
          </p:cNvGraphicFramePr>
          <p:nvPr/>
        </p:nvGraphicFramePr>
        <p:xfrm>
          <a:off x="1406194" y="3645824"/>
          <a:ext cx="5662084" cy="701278"/>
        </p:xfrm>
        <a:graphic>
          <a:graphicData uri="http://schemas.openxmlformats.org/presentationml/2006/ole">
            <p:oleObj spid="_x0000_s160770" name="Ekvation" r:id="rId3" imgW="193032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Övning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7955227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Antag att vi har följande sannolikheter: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1100" dirty="0" smtClean="0"/>
          </a:p>
          <a:p>
            <a:pPr marL="514350" indent="-514350">
              <a:buFont typeface="+mj-lt"/>
              <a:buAutoNum type="alphaLcParenR"/>
            </a:pPr>
            <a:r>
              <a:rPr lang="sv-SE" sz="2800" dirty="0" smtClean="0"/>
              <a:t>Beräkna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>
                <a:latin typeface="Cambria Math"/>
                <a:ea typeface="Cambria Math"/>
              </a:rPr>
              <a:t> ∩</a:t>
            </a:r>
            <a:r>
              <a:rPr lang="sv-SE" sz="2800" dirty="0" smtClean="0">
                <a:ea typeface="Cambria Math"/>
              </a:rPr>
              <a:t> </a:t>
            </a:r>
            <a:r>
              <a:rPr lang="sv-SE" sz="2800" i="1" dirty="0" smtClean="0">
                <a:ea typeface="Cambria Math"/>
              </a:rPr>
              <a:t>E</a:t>
            </a:r>
            <a:r>
              <a:rPr lang="sv-SE" sz="2800" baseline="-25000" dirty="0" smtClean="0">
                <a:ea typeface="Cambria Math"/>
              </a:rPr>
              <a:t>1</a:t>
            </a:r>
            <a:r>
              <a:rPr lang="sv-SE" sz="2800" dirty="0" smtClean="0">
                <a:ea typeface="Cambria Math"/>
              </a:rPr>
              <a:t>)</a:t>
            </a:r>
          </a:p>
          <a:p>
            <a:pPr marL="514350" indent="-514350">
              <a:buFont typeface="+mj-lt"/>
              <a:buAutoNum type="alphaLcParenR"/>
            </a:pPr>
            <a:r>
              <a:rPr lang="sv-SE" sz="2800" dirty="0" smtClean="0">
                <a:ea typeface="Cambria Math"/>
              </a:rPr>
              <a:t>Beräkna </a:t>
            </a:r>
            <a:r>
              <a:rPr lang="sv-SE" sz="2800" i="1" dirty="0" smtClean="0">
                <a:ea typeface="Cambria Math"/>
              </a:rPr>
              <a:t>P</a:t>
            </a:r>
            <a:r>
              <a:rPr lang="sv-SE" sz="2800" dirty="0" smtClean="0">
                <a:ea typeface="Cambria Math"/>
              </a:rPr>
              <a:t>(</a:t>
            </a:r>
            <a:r>
              <a:rPr lang="sv-SE" sz="2800" i="1" dirty="0" smtClean="0">
                <a:ea typeface="Cambria Math"/>
              </a:rPr>
              <a:t>A</a:t>
            </a:r>
            <a:r>
              <a:rPr lang="sv-SE" sz="2800" dirty="0" smtClean="0">
                <a:ea typeface="Cambria Math"/>
              </a:rPr>
              <a:t>|</a:t>
            </a:r>
            <a:r>
              <a:rPr lang="sv-SE" sz="2800" i="1" dirty="0" smtClean="0">
                <a:ea typeface="Cambria Math"/>
              </a:rPr>
              <a:t>E</a:t>
            </a:r>
            <a:r>
              <a:rPr lang="sv-SE" sz="2800" baseline="-25000" dirty="0" smtClean="0">
                <a:ea typeface="Cambria Math"/>
              </a:rPr>
              <a:t>3</a:t>
            </a:r>
            <a:r>
              <a:rPr lang="sv-SE" sz="2800" dirty="0" smtClean="0">
                <a:ea typeface="Cambria Math"/>
              </a:rPr>
              <a:t>)</a:t>
            </a:r>
          </a:p>
          <a:p>
            <a:pPr marL="514350" indent="-514350">
              <a:buFont typeface="+mj-lt"/>
              <a:buAutoNum type="alphaLcParenR"/>
            </a:pPr>
            <a:r>
              <a:rPr lang="sv-SE" sz="2800" dirty="0" smtClean="0">
                <a:ea typeface="Cambria Math"/>
              </a:rPr>
              <a:t>Är </a:t>
            </a:r>
            <a:r>
              <a:rPr lang="sv-SE" sz="2800" i="1" dirty="0" smtClean="0">
                <a:ea typeface="Cambria Math"/>
              </a:rPr>
              <a:t>A</a:t>
            </a:r>
            <a:r>
              <a:rPr lang="sv-SE" sz="2800" dirty="0" smtClean="0">
                <a:ea typeface="Cambria Math"/>
              </a:rPr>
              <a:t> och </a:t>
            </a:r>
            <a:r>
              <a:rPr lang="sv-SE" sz="2800" i="1" dirty="0" smtClean="0">
                <a:ea typeface="Cambria Math"/>
              </a:rPr>
              <a:t>E</a:t>
            </a:r>
            <a:r>
              <a:rPr lang="sv-SE" sz="2800" baseline="-25000" dirty="0" smtClean="0">
                <a:ea typeface="Cambria Math"/>
              </a:rPr>
              <a:t>3</a:t>
            </a:r>
            <a:r>
              <a:rPr lang="sv-SE" sz="2800" dirty="0" smtClean="0">
                <a:ea typeface="Cambria Math"/>
              </a:rPr>
              <a:t> oberoende?</a:t>
            </a:r>
          </a:p>
          <a:p>
            <a:pPr marL="514350" indent="-514350">
              <a:buFont typeface="+mj-lt"/>
              <a:buAutoNum type="alphaLcParenR"/>
            </a:pPr>
            <a:r>
              <a:rPr lang="sv-SE" sz="2800" dirty="0" smtClean="0">
                <a:ea typeface="Cambria Math"/>
              </a:rPr>
              <a:t>Beräkna </a:t>
            </a:r>
            <a:r>
              <a:rPr lang="sv-SE" sz="2800" i="1" dirty="0" smtClean="0">
                <a:ea typeface="Cambria Math"/>
              </a:rPr>
              <a:t>P</a:t>
            </a:r>
            <a:r>
              <a:rPr lang="sv-SE" sz="2800" dirty="0" smtClean="0">
                <a:ea typeface="Cambria Math"/>
              </a:rPr>
              <a:t>(</a:t>
            </a:r>
            <a:r>
              <a:rPr lang="sv-SE" sz="2800" i="1" dirty="0" smtClean="0">
                <a:ea typeface="Cambria Math"/>
              </a:rPr>
              <a:t>E</a:t>
            </a:r>
            <a:r>
              <a:rPr lang="sv-SE" sz="2800" baseline="-25000" dirty="0" smtClean="0">
                <a:ea typeface="Cambria Math"/>
              </a:rPr>
              <a:t>1</a:t>
            </a:r>
            <a:r>
              <a:rPr lang="sv-SE" sz="2800" dirty="0" smtClean="0">
                <a:ea typeface="Cambria Math"/>
              </a:rPr>
              <a:t>|</a:t>
            </a:r>
            <a:r>
              <a:rPr lang="sv-SE" sz="2800" i="1" dirty="0" smtClean="0"/>
              <a:t>Ā</a:t>
            </a:r>
            <a:r>
              <a:rPr lang="sv-SE" sz="2800" dirty="0" smtClean="0"/>
              <a:t>)</a:t>
            </a:r>
          </a:p>
          <a:p>
            <a:pPr marL="514350" indent="-514350">
              <a:buFont typeface="+mj-lt"/>
              <a:buAutoNum type="alphaLcParenR"/>
            </a:pPr>
            <a:r>
              <a:rPr lang="sv-SE" sz="2800" dirty="0" smtClean="0"/>
              <a:t>Är </a:t>
            </a:r>
            <a:r>
              <a:rPr lang="sv-SE" sz="2800" i="1" dirty="0" smtClean="0"/>
              <a:t>E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 och </a:t>
            </a:r>
            <a:r>
              <a:rPr lang="sv-SE" sz="2800" i="1" dirty="0" smtClean="0"/>
              <a:t>Ā</a:t>
            </a:r>
            <a:r>
              <a:rPr lang="sv-SE" sz="2800" dirty="0" smtClean="0"/>
              <a:t> oberoende?</a:t>
            </a:r>
          </a:p>
          <a:p>
            <a:pPr marL="514350" indent="-514350">
              <a:buFont typeface="+mj-lt"/>
              <a:buAutoNum type="alphaLcParenR"/>
            </a:pPr>
            <a:r>
              <a:rPr lang="sv-SE" sz="2800" dirty="0" smtClean="0"/>
              <a:t>Beräkna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)</a:t>
            </a:r>
          </a:p>
          <a:p>
            <a:pPr marL="514350" indent="-514350">
              <a:buFont typeface="+mj-lt"/>
              <a:buAutoNum type="alphaLcParenR"/>
            </a:pPr>
            <a:r>
              <a:rPr lang="sv-SE" sz="2800" dirty="0" smtClean="0"/>
              <a:t>Beräkna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E</a:t>
            </a:r>
            <a:r>
              <a:rPr lang="sv-SE" sz="2800" baseline="-25000" dirty="0" smtClean="0"/>
              <a:t>3</a:t>
            </a:r>
            <a:r>
              <a:rPr lang="sv-SE" sz="2800" dirty="0" smtClean="0"/>
              <a:t>)</a:t>
            </a:r>
          </a:p>
          <a:p>
            <a:pPr marL="0" indent="0">
              <a:buNone/>
            </a:pPr>
            <a:endParaRPr lang="sv-SE" sz="2800" dirty="0" smtClean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2075722" y="2294874"/>
          <a:ext cx="5280587" cy="1028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1394681"/>
                <a:gridCol w="1364363"/>
                <a:gridCol w="1369415"/>
              </a:tblGrid>
              <a:tr h="342900">
                <a:tc>
                  <a:txBody>
                    <a:bodyPr/>
                    <a:lstStyle/>
                    <a:p>
                      <a:pPr algn="ctr"/>
                      <a:endParaRPr lang="sv-SE" sz="1800" i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8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E</a:t>
                      </a:r>
                      <a:r>
                        <a:rPr lang="sv-SE" sz="1800" b="1" i="1" baseline="-25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sv-SE" sz="1800" b="1" i="1" baseline="-250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8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E</a:t>
                      </a:r>
                      <a:r>
                        <a:rPr lang="sv-SE" sz="1800" b="1" i="1" baseline="-25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sv-SE" sz="1800" b="1" i="1" baseline="-250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121920" marR="12192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8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E</a:t>
                      </a:r>
                      <a:r>
                        <a:rPr lang="sv-SE" sz="1800" b="1" i="1" baseline="-25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sv-SE" sz="1800" b="1" i="1" baseline="-250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121920" marR="12192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sv-SE" sz="18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sv-SE" sz="1800" b="1" i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800" dirty="0" smtClean="0">
                          <a:solidFill>
                            <a:schemeClr val="tx1"/>
                          </a:solidFill>
                        </a:rPr>
                        <a:t>0,12</a:t>
                      </a:r>
                      <a:endParaRPr lang="sv-SE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800" dirty="0" smtClean="0">
                          <a:solidFill>
                            <a:schemeClr val="tx1"/>
                          </a:solidFill>
                        </a:rPr>
                        <a:t>0,48</a:t>
                      </a:r>
                      <a:endParaRPr lang="sv-SE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800" dirty="0" smtClean="0">
                          <a:solidFill>
                            <a:schemeClr val="tx1"/>
                          </a:solidFill>
                        </a:rPr>
                        <a:t>0,19</a:t>
                      </a:r>
                      <a:endParaRPr lang="sv-SE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sv-SE" sz="18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Ā</a:t>
                      </a:r>
                      <a:endParaRPr lang="sv-SE" sz="1800" b="1" i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800" dirty="0" smtClean="0">
                          <a:solidFill>
                            <a:schemeClr val="tx1"/>
                          </a:solidFill>
                        </a:rPr>
                        <a:t>0,07</a:t>
                      </a:r>
                      <a:endParaRPr lang="sv-SE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800" dirty="0" smtClean="0">
                          <a:solidFill>
                            <a:schemeClr val="tx1"/>
                          </a:solidFill>
                        </a:rPr>
                        <a:t>0,06</a:t>
                      </a:r>
                      <a:endParaRPr lang="sv-SE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800" dirty="0" smtClean="0">
                          <a:solidFill>
                            <a:schemeClr val="tx1"/>
                          </a:solidFill>
                        </a:rPr>
                        <a:t>0,08</a:t>
                      </a:r>
                      <a:endParaRPr lang="sv-SE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Övning,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7955227" cy="5123166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1800"/>
              </a:spcBef>
              <a:buFont typeface="+mj-lt"/>
              <a:buAutoNum type="alphaLcParenR"/>
            </a:pPr>
            <a:r>
              <a:rPr lang="sv-SE" sz="2600" i="1" dirty="0" smtClean="0"/>
              <a:t>P</a:t>
            </a:r>
            <a:r>
              <a:rPr lang="sv-SE" sz="2600" dirty="0" smtClean="0"/>
              <a:t>(</a:t>
            </a:r>
            <a:r>
              <a:rPr lang="sv-SE" sz="2600" i="1" dirty="0" smtClean="0"/>
              <a:t>A</a:t>
            </a:r>
            <a:r>
              <a:rPr lang="sv-SE" sz="2600" dirty="0" smtClean="0">
                <a:latin typeface="Cambria Math"/>
                <a:ea typeface="Cambria Math"/>
              </a:rPr>
              <a:t> ∩</a:t>
            </a:r>
            <a:r>
              <a:rPr lang="sv-SE" sz="2600" dirty="0" smtClean="0">
                <a:ea typeface="Cambria Math"/>
              </a:rPr>
              <a:t> </a:t>
            </a:r>
            <a:r>
              <a:rPr lang="sv-SE" sz="2600" i="1" dirty="0" smtClean="0">
                <a:ea typeface="Cambria Math"/>
              </a:rPr>
              <a:t>E</a:t>
            </a:r>
            <a:r>
              <a:rPr lang="sv-SE" sz="2600" baseline="-25000" dirty="0" smtClean="0">
                <a:ea typeface="Cambria Math"/>
              </a:rPr>
              <a:t>1</a:t>
            </a:r>
            <a:r>
              <a:rPr lang="sv-SE" sz="2600" dirty="0" smtClean="0">
                <a:ea typeface="Cambria Math"/>
              </a:rPr>
              <a:t>) = </a:t>
            </a:r>
            <a:r>
              <a:rPr lang="sv-SE" sz="2600" dirty="0" smtClean="0">
                <a:solidFill>
                  <a:schemeClr val="accent5">
                    <a:lumMod val="50000"/>
                  </a:schemeClr>
                </a:solidFill>
                <a:ea typeface="Cambria Math"/>
              </a:rPr>
              <a:t>[avläst från tabellen]</a:t>
            </a:r>
            <a:r>
              <a:rPr lang="sv-SE" sz="2600" dirty="0" smtClean="0">
                <a:ea typeface="Cambria Math"/>
              </a:rPr>
              <a:t> = 0,12</a:t>
            </a:r>
          </a:p>
          <a:p>
            <a:pPr marL="514350" indent="-514350">
              <a:spcBef>
                <a:spcPts val="1800"/>
              </a:spcBef>
              <a:buFont typeface="+mj-lt"/>
              <a:buAutoNum type="alphaLcParenR"/>
            </a:pPr>
            <a:r>
              <a:rPr lang="sv-SE" sz="2600" i="1" dirty="0" smtClean="0">
                <a:ea typeface="Cambria Math"/>
              </a:rPr>
              <a:t>P</a:t>
            </a:r>
            <a:r>
              <a:rPr lang="sv-SE" sz="2600" dirty="0" smtClean="0">
                <a:ea typeface="Cambria Math"/>
              </a:rPr>
              <a:t>(</a:t>
            </a:r>
            <a:r>
              <a:rPr lang="sv-SE" sz="2600" i="1" dirty="0" smtClean="0">
                <a:ea typeface="Cambria Math"/>
              </a:rPr>
              <a:t>A</a:t>
            </a:r>
            <a:r>
              <a:rPr lang="sv-SE" sz="2600" dirty="0" smtClean="0">
                <a:ea typeface="Cambria Math"/>
              </a:rPr>
              <a:t>|</a:t>
            </a:r>
            <a:r>
              <a:rPr lang="sv-SE" sz="2600" i="1" dirty="0" smtClean="0">
                <a:ea typeface="Cambria Math"/>
              </a:rPr>
              <a:t>E</a:t>
            </a:r>
            <a:r>
              <a:rPr lang="sv-SE" sz="2600" baseline="-25000" dirty="0" smtClean="0">
                <a:ea typeface="Cambria Math"/>
              </a:rPr>
              <a:t>3</a:t>
            </a:r>
            <a:r>
              <a:rPr lang="sv-SE" sz="2600" dirty="0" smtClean="0">
                <a:ea typeface="Cambria Math"/>
              </a:rPr>
              <a:t>) = </a:t>
            </a:r>
            <a:r>
              <a:rPr lang="sv-SE" sz="2600" i="1" dirty="0" smtClean="0">
                <a:ea typeface="Cambria Math"/>
              </a:rPr>
              <a:t>P</a:t>
            </a:r>
            <a:r>
              <a:rPr lang="sv-SE" sz="2600" dirty="0" smtClean="0">
                <a:ea typeface="Cambria Math"/>
              </a:rPr>
              <a:t>(</a:t>
            </a:r>
            <a:r>
              <a:rPr lang="sv-SE" sz="2600" i="1" dirty="0" smtClean="0">
                <a:ea typeface="Cambria Math"/>
              </a:rPr>
              <a:t>A</a:t>
            </a:r>
            <a:r>
              <a:rPr lang="sv-SE" sz="2600" dirty="0" smtClean="0">
                <a:latin typeface="Cambria Math"/>
                <a:ea typeface="Cambria Math"/>
              </a:rPr>
              <a:t> ∩</a:t>
            </a:r>
            <a:r>
              <a:rPr lang="sv-SE" sz="2600" dirty="0" smtClean="0">
                <a:ea typeface="Cambria Math"/>
              </a:rPr>
              <a:t> </a:t>
            </a:r>
            <a:r>
              <a:rPr lang="sv-SE" sz="2600" i="1" dirty="0" smtClean="0">
                <a:ea typeface="Cambria Math"/>
              </a:rPr>
              <a:t>E</a:t>
            </a:r>
            <a:r>
              <a:rPr lang="sv-SE" sz="2600" baseline="-25000" dirty="0" smtClean="0">
                <a:ea typeface="Cambria Math"/>
              </a:rPr>
              <a:t>3</a:t>
            </a:r>
            <a:r>
              <a:rPr lang="sv-SE" sz="2600" dirty="0" smtClean="0">
                <a:ea typeface="Cambria Math"/>
              </a:rPr>
              <a:t>) / </a:t>
            </a:r>
            <a:r>
              <a:rPr lang="sv-SE" sz="2600" i="1" dirty="0" smtClean="0">
                <a:ea typeface="Cambria Math"/>
              </a:rPr>
              <a:t>P</a:t>
            </a:r>
            <a:r>
              <a:rPr lang="sv-SE" sz="2600" dirty="0" smtClean="0">
                <a:ea typeface="Cambria Math"/>
              </a:rPr>
              <a:t>(</a:t>
            </a:r>
            <a:r>
              <a:rPr lang="sv-SE" sz="2600" i="1" dirty="0" smtClean="0">
                <a:ea typeface="Cambria Math"/>
              </a:rPr>
              <a:t>E</a:t>
            </a:r>
            <a:r>
              <a:rPr lang="sv-SE" sz="2600" baseline="-25000" dirty="0" smtClean="0">
                <a:ea typeface="Cambria Math"/>
              </a:rPr>
              <a:t>3</a:t>
            </a:r>
            <a:r>
              <a:rPr lang="sv-SE" sz="2600" dirty="0" smtClean="0">
                <a:ea typeface="Cambria Math"/>
              </a:rPr>
              <a:t>)                       = </a:t>
            </a:r>
            <a:r>
              <a:rPr lang="sv-SE" sz="2600" i="1" dirty="0" smtClean="0">
                <a:ea typeface="Cambria Math"/>
              </a:rPr>
              <a:t>P</a:t>
            </a:r>
            <a:r>
              <a:rPr lang="sv-SE" sz="2600" dirty="0" smtClean="0">
                <a:ea typeface="Cambria Math"/>
              </a:rPr>
              <a:t>(</a:t>
            </a:r>
            <a:r>
              <a:rPr lang="sv-SE" sz="2600" i="1" dirty="0" smtClean="0">
                <a:ea typeface="Cambria Math"/>
              </a:rPr>
              <a:t>A</a:t>
            </a:r>
            <a:r>
              <a:rPr lang="sv-SE" sz="2600" dirty="0" smtClean="0">
                <a:latin typeface="Cambria Math"/>
                <a:ea typeface="Cambria Math"/>
              </a:rPr>
              <a:t> ∩</a:t>
            </a:r>
            <a:r>
              <a:rPr lang="sv-SE" sz="2600" dirty="0" smtClean="0">
                <a:ea typeface="Cambria Math"/>
              </a:rPr>
              <a:t> </a:t>
            </a:r>
            <a:r>
              <a:rPr lang="sv-SE" sz="2600" i="1" dirty="0" smtClean="0">
                <a:ea typeface="Cambria Math"/>
              </a:rPr>
              <a:t>E</a:t>
            </a:r>
            <a:r>
              <a:rPr lang="sv-SE" sz="2600" baseline="-25000" dirty="0" smtClean="0">
                <a:ea typeface="Cambria Math"/>
              </a:rPr>
              <a:t>3</a:t>
            </a:r>
            <a:r>
              <a:rPr lang="sv-SE" sz="2600" dirty="0" smtClean="0">
                <a:ea typeface="Cambria Math"/>
              </a:rPr>
              <a:t>) / [</a:t>
            </a:r>
            <a:r>
              <a:rPr lang="sv-SE" sz="2600" i="1" dirty="0" smtClean="0">
                <a:ea typeface="Cambria Math"/>
              </a:rPr>
              <a:t>P</a:t>
            </a:r>
            <a:r>
              <a:rPr lang="sv-SE" sz="2600" dirty="0" smtClean="0">
                <a:ea typeface="Cambria Math"/>
              </a:rPr>
              <a:t>(</a:t>
            </a:r>
            <a:r>
              <a:rPr lang="sv-SE" sz="2600" i="1" dirty="0" smtClean="0">
                <a:ea typeface="Cambria Math"/>
              </a:rPr>
              <a:t>A</a:t>
            </a:r>
            <a:r>
              <a:rPr lang="sv-SE" sz="2600" dirty="0" smtClean="0">
                <a:latin typeface="Cambria Math"/>
                <a:ea typeface="Cambria Math"/>
              </a:rPr>
              <a:t> ∩</a:t>
            </a:r>
            <a:r>
              <a:rPr lang="sv-SE" sz="2600" dirty="0" smtClean="0">
                <a:ea typeface="Cambria Math"/>
              </a:rPr>
              <a:t> </a:t>
            </a:r>
            <a:r>
              <a:rPr lang="sv-SE" sz="2600" i="1" dirty="0" smtClean="0">
                <a:ea typeface="Cambria Math"/>
              </a:rPr>
              <a:t>E</a:t>
            </a:r>
            <a:r>
              <a:rPr lang="sv-SE" sz="2600" baseline="-25000" dirty="0" smtClean="0">
                <a:ea typeface="Cambria Math"/>
              </a:rPr>
              <a:t>3</a:t>
            </a:r>
            <a:r>
              <a:rPr lang="sv-SE" sz="2600" dirty="0" smtClean="0">
                <a:ea typeface="Cambria Math"/>
              </a:rPr>
              <a:t>) + </a:t>
            </a:r>
            <a:r>
              <a:rPr lang="sv-SE" sz="2600" i="1" dirty="0" smtClean="0">
                <a:ea typeface="Cambria Math"/>
              </a:rPr>
              <a:t>P</a:t>
            </a:r>
            <a:r>
              <a:rPr lang="sv-SE" sz="2600" dirty="0" smtClean="0">
                <a:ea typeface="Cambria Math"/>
              </a:rPr>
              <a:t>(</a:t>
            </a:r>
            <a:r>
              <a:rPr lang="sv-SE" sz="2600" i="1" dirty="0" smtClean="0"/>
              <a:t>Ā</a:t>
            </a:r>
            <a:r>
              <a:rPr lang="sv-SE" sz="2600" dirty="0" smtClean="0">
                <a:latin typeface="Cambria Math"/>
                <a:ea typeface="Cambria Math"/>
              </a:rPr>
              <a:t> ∩</a:t>
            </a:r>
            <a:r>
              <a:rPr lang="sv-SE" sz="2600" dirty="0" smtClean="0">
                <a:ea typeface="Cambria Math"/>
              </a:rPr>
              <a:t> </a:t>
            </a:r>
            <a:r>
              <a:rPr lang="sv-SE" sz="2600" i="1" dirty="0" smtClean="0">
                <a:ea typeface="Cambria Math"/>
              </a:rPr>
              <a:t>E</a:t>
            </a:r>
            <a:r>
              <a:rPr lang="sv-SE" sz="2600" baseline="-25000" dirty="0" smtClean="0">
                <a:ea typeface="Cambria Math"/>
              </a:rPr>
              <a:t>3</a:t>
            </a:r>
            <a:r>
              <a:rPr lang="sv-SE" sz="2600" dirty="0" smtClean="0">
                <a:ea typeface="Cambria Math"/>
              </a:rPr>
              <a:t>) ]      = 0,19 / (0,19 + 0,08) </a:t>
            </a:r>
            <a:r>
              <a:rPr lang="sv-SE" sz="2600" dirty="0" smtClean="0">
                <a:latin typeface="Calibri"/>
                <a:ea typeface="Cambria Math"/>
                <a:cs typeface="Calibri"/>
              </a:rPr>
              <a:t>≈</a:t>
            </a:r>
            <a:r>
              <a:rPr lang="sv-SE" sz="2600" dirty="0" smtClean="0">
                <a:ea typeface="Cambria Math"/>
              </a:rPr>
              <a:t> 0,704</a:t>
            </a:r>
          </a:p>
          <a:p>
            <a:pPr marL="514350" indent="-514350">
              <a:spcBef>
                <a:spcPts val="1800"/>
              </a:spcBef>
              <a:buFont typeface="+mj-lt"/>
              <a:buAutoNum type="alphaLcParenR"/>
            </a:pPr>
            <a:r>
              <a:rPr lang="sv-SE" sz="2600" i="1" dirty="0" smtClean="0">
                <a:ea typeface="Cambria Math"/>
              </a:rPr>
              <a:t>P(A) = </a:t>
            </a:r>
            <a:r>
              <a:rPr lang="sv-SE" sz="2400" dirty="0" smtClean="0">
                <a:ea typeface="Cambria Math"/>
              </a:rPr>
              <a:t>[</a:t>
            </a:r>
            <a:r>
              <a:rPr lang="sv-SE" sz="2400" i="1" dirty="0" smtClean="0">
                <a:ea typeface="Cambria Math"/>
              </a:rPr>
              <a:t>P</a:t>
            </a:r>
            <a:r>
              <a:rPr lang="sv-SE" sz="2400" dirty="0" smtClean="0">
                <a:ea typeface="Cambria Math"/>
              </a:rPr>
              <a:t>(</a:t>
            </a:r>
            <a:r>
              <a:rPr lang="sv-SE" sz="2400" i="1" dirty="0" smtClean="0">
                <a:ea typeface="Cambria Math"/>
              </a:rPr>
              <a:t>A</a:t>
            </a:r>
            <a:r>
              <a:rPr lang="sv-SE" sz="2400" dirty="0" smtClean="0">
                <a:latin typeface="Cambria Math"/>
                <a:ea typeface="Cambria Math"/>
              </a:rPr>
              <a:t> ∩</a:t>
            </a:r>
            <a:r>
              <a:rPr lang="sv-SE" sz="2400" dirty="0" smtClean="0">
                <a:ea typeface="Cambria Math"/>
              </a:rPr>
              <a:t> </a:t>
            </a:r>
            <a:r>
              <a:rPr lang="sv-SE" sz="2400" i="1" dirty="0" smtClean="0">
                <a:ea typeface="Cambria Math"/>
              </a:rPr>
              <a:t>E</a:t>
            </a:r>
            <a:r>
              <a:rPr lang="sv-SE" sz="2400" baseline="-25000" dirty="0" smtClean="0">
                <a:ea typeface="Cambria Math"/>
              </a:rPr>
              <a:t>1</a:t>
            </a:r>
            <a:r>
              <a:rPr lang="sv-SE" sz="2400" dirty="0" smtClean="0">
                <a:ea typeface="Cambria Math"/>
              </a:rPr>
              <a:t>) + </a:t>
            </a:r>
            <a:r>
              <a:rPr lang="sv-SE" sz="2400" i="1" dirty="0" smtClean="0">
                <a:ea typeface="Cambria Math"/>
              </a:rPr>
              <a:t>P</a:t>
            </a:r>
            <a:r>
              <a:rPr lang="sv-SE" sz="2400" dirty="0" smtClean="0">
                <a:ea typeface="Cambria Math"/>
              </a:rPr>
              <a:t>(</a:t>
            </a:r>
            <a:r>
              <a:rPr lang="sv-SE" sz="2400" i="1" dirty="0" smtClean="0"/>
              <a:t>A</a:t>
            </a:r>
            <a:r>
              <a:rPr lang="sv-SE" sz="2400" dirty="0" smtClean="0">
                <a:latin typeface="Cambria Math"/>
                <a:ea typeface="Cambria Math"/>
              </a:rPr>
              <a:t> ∩</a:t>
            </a:r>
            <a:r>
              <a:rPr lang="sv-SE" sz="2400" dirty="0" smtClean="0">
                <a:ea typeface="Cambria Math"/>
              </a:rPr>
              <a:t> </a:t>
            </a:r>
            <a:r>
              <a:rPr lang="sv-SE" sz="2400" i="1" dirty="0" smtClean="0">
                <a:ea typeface="Cambria Math"/>
              </a:rPr>
              <a:t>E</a:t>
            </a:r>
            <a:r>
              <a:rPr lang="sv-SE" sz="2400" baseline="-25000" dirty="0" smtClean="0">
                <a:ea typeface="Cambria Math"/>
              </a:rPr>
              <a:t>2</a:t>
            </a:r>
            <a:r>
              <a:rPr lang="sv-SE" sz="2400" dirty="0" smtClean="0">
                <a:ea typeface="Cambria Math"/>
              </a:rPr>
              <a:t>) + </a:t>
            </a:r>
            <a:r>
              <a:rPr lang="sv-SE" sz="2400" i="1" dirty="0" smtClean="0">
                <a:ea typeface="Cambria Math"/>
              </a:rPr>
              <a:t>P</a:t>
            </a:r>
            <a:r>
              <a:rPr lang="sv-SE" sz="2400" dirty="0" smtClean="0">
                <a:ea typeface="Cambria Math"/>
              </a:rPr>
              <a:t>(</a:t>
            </a:r>
            <a:r>
              <a:rPr lang="sv-SE" sz="2400" i="1" dirty="0" smtClean="0"/>
              <a:t>A</a:t>
            </a:r>
            <a:r>
              <a:rPr lang="sv-SE" sz="2400" dirty="0" smtClean="0">
                <a:latin typeface="Cambria Math"/>
                <a:ea typeface="Cambria Math"/>
              </a:rPr>
              <a:t> ∩</a:t>
            </a:r>
            <a:r>
              <a:rPr lang="sv-SE" sz="2400" dirty="0" smtClean="0">
                <a:ea typeface="Cambria Math"/>
              </a:rPr>
              <a:t> </a:t>
            </a:r>
            <a:r>
              <a:rPr lang="sv-SE" sz="2400" i="1" dirty="0" smtClean="0">
                <a:ea typeface="Cambria Math"/>
              </a:rPr>
              <a:t>E</a:t>
            </a:r>
            <a:r>
              <a:rPr lang="sv-SE" sz="2400" baseline="-25000" dirty="0" smtClean="0">
                <a:ea typeface="Cambria Math"/>
              </a:rPr>
              <a:t>3</a:t>
            </a:r>
            <a:r>
              <a:rPr lang="sv-SE" sz="2400" dirty="0" smtClean="0">
                <a:ea typeface="Cambria Math"/>
              </a:rPr>
              <a:t>)]</a:t>
            </a:r>
            <a:r>
              <a:rPr lang="sv-SE" sz="2600" dirty="0" smtClean="0">
                <a:ea typeface="Cambria Math"/>
              </a:rPr>
              <a:t>  </a:t>
            </a:r>
            <a:r>
              <a:rPr lang="sv-SE" sz="2400" dirty="0" smtClean="0">
                <a:ea typeface="Cambria Math"/>
              </a:rPr>
              <a:t>= 0,12 + 0,48 + 0,19 = 0,79 ≠ 0,704 (från b)</a:t>
            </a:r>
            <a:r>
              <a:rPr lang="sv-SE" sz="2600" dirty="0" smtClean="0">
                <a:ea typeface="Cambria Math"/>
              </a:rPr>
              <a:t>          </a:t>
            </a:r>
            <a:r>
              <a:rPr lang="sv-SE" sz="2600" dirty="0" smtClean="0">
                <a:latin typeface="Cambria Math"/>
                <a:ea typeface="Cambria Math"/>
              </a:rPr>
              <a:t>⟹</a:t>
            </a:r>
            <a:r>
              <a:rPr lang="sv-SE" sz="2600" dirty="0" smtClean="0">
                <a:ea typeface="Cambria Math"/>
              </a:rPr>
              <a:t>  </a:t>
            </a:r>
            <a:r>
              <a:rPr lang="sv-SE" sz="2600" i="1" dirty="0" smtClean="0">
                <a:ea typeface="Cambria Math"/>
              </a:rPr>
              <a:t>A</a:t>
            </a:r>
            <a:r>
              <a:rPr lang="sv-SE" sz="2600" dirty="0" smtClean="0">
                <a:ea typeface="Cambria Math"/>
              </a:rPr>
              <a:t> och </a:t>
            </a:r>
            <a:r>
              <a:rPr lang="sv-SE" sz="2600" i="1" dirty="0" smtClean="0">
                <a:ea typeface="Cambria Math"/>
              </a:rPr>
              <a:t>E</a:t>
            </a:r>
            <a:r>
              <a:rPr lang="sv-SE" sz="2600" baseline="-25000" dirty="0" smtClean="0">
                <a:ea typeface="Cambria Math"/>
              </a:rPr>
              <a:t>3</a:t>
            </a:r>
            <a:r>
              <a:rPr lang="sv-SE" sz="2600" dirty="0" smtClean="0">
                <a:ea typeface="Cambria Math"/>
              </a:rPr>
              <a:t> är beroende.</a:t>
            </a:r>
          </a:p>
          <a:p>
            <a:pPr marL="514350" indent="-514350">
              <a:spcBef>
                <a:spcPts val="1800"/>
              </a:spcBef>
              <a:buFont typeface="+mj-lt"/>
              <a:buAutoNum type="alphaLcParenR"/>
            </a:pPr>
            <a:r>
              <a:rPr lang="sv-SE" sz="2600" i="1" dirty="0" smtClean="0">
                <a:ea typeface="Cambria Math"/>
              </a:rPr>
              <a:t>P</a:t>
            </a:r>
            <a:r>
              <a:rPr lang="sv-SE" sz="2600" dirty="0" smtClean="0">
                <a:ea typeface="Cambria Math"/>
              </a:rPr>
              <a:t>(</a:t>
            </a:r>
            <a:r>
              <a:rPr lang="sv-SE" sz="2600" i="1" dirty="0" smtClean="0">
                <a:ea typeface="Cambria Math"/>
              </a:rPr>
              <a:t>E</a:t>
            </a:r>
            <a:r>
              <a:rPr lang="sv-SE" sz="2600" baseline="-25000" dirty="0" smtClean="0">
                <a:ea typeface="Cambria Math"/>
              </a:rPr>
              <a:t>1</a:t>
            </a:r>
            <a:r>
              <a:rPr lang="sv-SE" sz="2600" dirty="0" smtClean="0">
                <a:ea typeface="Cambria Math"/>
              </a:rPr>
              <a:t>|</a:t>
            </a:r>
            <a:r>
              <a:rPr lang="sv-SE" sz="2600" i="1" dirty="0" smtClean="0"/>
              <a:t>Ā</a:t>
            </a:r>
            <a:r>
              <a:rPr lang="sv-SE" sz="2600" dirty="0" smtClean="0"/>
              <a:t>)</a:t>
            </a:r>
            <a:r>
              <a:rPr lang="sv-SE" sz="2600" i="1" dirty="0" smtClean="0">
                <a:ea typeface="Cambria Math"/>
              </a:rPr>
              <a:t> </a:t>
            </a:r>
            <a:r>
              <a:rPr lang="sv-SE" sz="2600" dirty="0" smtClean="0">
                <a:ea typeface="Cambria Math"/>
              </a:rPr>
              <a:t>= P(</a:t>
            </a:r>
            <a:r>
              <a:rPr lang="sv-SE" sz="2600" i="1" dirty="0" smtClean="0"/>
              <a:t>Ā</a:t>
            </a:r>
            <a:r>
              <a:rPr lang="sv-SE" sz="2600" dirty="0" smtClean="0">
                <a:latin typeface="Cambria Math"/>
                <a:ea typeface="Cambria Math"/>
              </a:rPr>
              <a:t> ∩</a:t>
            </a:r>
            <a:r>
              <a:rPr lang="sv-SE" sz="2600" dirty="0" smtClean="0">
                <a:ea typeface="Cambria Math"/>
              </a:rPr>
              <a:t> </a:t>
            </a:r>
            <a:r>
              <a:rPr lang="sv-SE" sz="2600" i="1" dirty="0" smtClean="0">
                <a:ea typeface="Cambria Math"/>
              </a:rPr>
              <a:t>E</a:t>
            </a:r>
            <a:r>
              <a:rPr lang="sv-SE" sz="2600" baseline="-25000" dirty="0" smtClean="0">
                <a:ea typeface="Cambria Math"/>
              </a:rPr>
              <a:t>1</a:t>
            </a:r>
            <a:r>
              <a:rPr lang="sv-SE" sz="2600" dirty="0" smtClean="0">
                <a:ea typeface="Cambria Math"/>
              </a:rPr>
              <a:t>) / P(</a:t>
            </a:r>
            <a:r>
              <a:rPr lang="sv-SE" sz="2600" i="1" dirty="0" smtClean="0"/>
              <a:t>Ā</a:t>
            </a:r>
            <a:r>
              <a:rPr lang="sv-SE" sz="2600" dirty="0" smtClean="0">
                <a:ea typeface="Cambria Math"/>
              </a:rPr>
              <a:t>)                        = </a:t>
            </a:r>
            <a:r>
              <a:rPr lang="sv-SE" sz="2400" i="1" dirty="0" smtClean="0">
                <a:ea typeface="Cambria Math"/>
              </a:rPr>
              <a:t>P</a:t>
            </a:r>
            <a:r>
              <a:rPr lang="sv-SE" sz="2400" dirty="0" smtClean="0">
                <a:ea typeface="Cambria Math"/>
              </a:rPr>
              <a:t>(</a:t>
            </a:r>
            <a:r>
              <a:rPr lang="sv-SE" sz="2400" i="1" dirty="0" smtClean="0"/>
              <a:t>Ā</a:t>
            </a:r>
            <a:r>
              <a:rPr lang="sv-SE" sz="2400" dirty="0" smtClean="0">
                <a:latin typeface="Cambria Math"/>
                <a:ea typeface="Cambria Math"/>
              </a:rPr>
              <a:t> ∩</a:t>
            </a:r>
            <a:r>
              <a:rPr lang="sv-SE" sz="2400" dirty="0" smtClean="0">
                <a:ea typeface="Cambria Math"/>
              </a:rPr>
              <a:t> </a:t>
            </a:r>
            <a:r>
              <a:rPr lang="sv-SE" sz="2400" i="1" dirty="0" smtClean="0">
                <a:ea typeface="Cambria Math"/>
              </a:rPr>
              <a:t>E</a:t>
            </a:r>
            <a:r>
              <a:rPr lang="sv-SE" sz="2400" baseline="-25000" dirty="0" smtClean="0">
                <a:ea typeface="Cambria Math"/>
              </a:rPr>
              <a:t>1</a:t>
            </a:r>
            <a:r>
              <a:rPr lang="sv-SE" sz="2400" dirty="0" smtClean="0">
                <a:ea typeface="Cambria Math"/>
              </a:rPr>
              <a:t>) / [P(</a:t>
            </a:r>
            <a:r>
              <a:rPr lang="sv-SE" sz="2400" i="1" dirty="0" smtClean="0"/>
              <a:t>Ā</a:t>
            </a:r>
            <a:r>
              <a:rPr lang="sv-SE" sz="2400" dirty="0" smtClean="0">
                <a:latin typeface="Cambria Math"/>
                <a:ea typeface="Cambria Math"/>
              </a:rPr>
              <a:t>∩</a:t>
            </a:r>
            <a:r>
              <a:rPr lang="sv-SE" sz="2400" i="1" dirty="0" smtClean="0">
                <a:ea typeface="Cambria Math"/>
              </a:rPr>
              <a:t>E</a:t>
            </a:r>
            <a:r>
              <a:rPr lang="sv-SE" sz="2400" baseline="-25000" dirty="0" smtClean="0">
                <a:ea typeface="Cambria Math"/>
              </a:rPr>
              <a:t>1</a:t>
            </a:r>
            <a:r>
              <a:rPr lang="sv-SE" sz="2400" dirty="0" smtClean="0">
                <a:ea typeface="Cambria Math"/>
              </a:rPr>
              <a:t>)+P(</a:t>
            </a:r>
            <a:r>
              <a:rPr lang="sv-SE" sz="2400" i="1" dirty="0" smtClean="0"/>
              <a:t>Ā</a:t>
            </a:r>
            <a:r>
              <a:rPr lang="sv-SE" sz="2400" dirty="0" smtClean="0">
                <a:latin typeface="Cambria Math"/>
                <a:ea typeface="Cambria Math"/>
              </a:rPr>
              <a:t>∩</a:t>
            </a:r>
            <a:r>
              <a:rPr lang="sv-SE" sz="2400" i="1" dirty="0" smtClean="0">
                <a:ea typeface="Cambria Math"/>
              </a:rPr>
              <a:t>E</a:t>
            </a:r>
            <a:r>
              <a:rPr lang="sv-SE" sz="2400" baseline="-25000" dirty="0" smtClean="0">
                <a:ea typeface="Cambria Math"/>
              </a:rPr>
              <a:t>3</a:t>
            </a:r>
            <a:r>
              <a:rPr lang="sv-SE" sz="2400" dirty="0" smtClean="0">
                <a:ea typeface="Cambria Math"/>
              </a:rPr>
              <a:t>)+P(</a:t>
            </a:r>
            <a:r>
              <a:rPr lang="sv-SE" sz="2400" i="1" dirty="0" smtClean="0"/>
              <a:t>Ā</a:t>
            </a:r>
            <a:r>
              <a:rPr lang="sv-SE" sz="2400" dirty="0" smtClean="0">
                <a:latin typeface="Cambria Math"/>
                <a:ea typeface="Cambria Math"/>
              </a:rPr>
              <a:t>∩</a:t>
            </a:r>
            <a:r>
              <a:rPr lang="sv-SE" sz="2400" i="1" dirty="0" smtClean="0">
                <a:ea typeface="Cambria Math"/>
              </a:rPr>
              <a:t>E</a:t>
            </a:r>
            <a:r>
              <a:rPr lang="sv-SE" sz="2400" baseline="-25000" dirty="0" smtClean="0">
                <a:ea typeface="Cambria Math"/>
              </a:rPr>
              <a:t>2</a:t>
            </a:r>
            <a:r>
              <a:rPr lang="sv-SE" sz="2400" dirty="0" smtClean="0">
                <a:ea typeface="Cambria Math"/>
              </a:rPr>
              <a:t>)]</a:t>
            </a:r>
            <a:r>
              <a:rPr lang="sv-SE" sz="2600" dirty="0" smtClean="0">
                <a:ea typeface="Cambria Math"/>
              </a:rPr>
              <a:t>      = 0,07 / (0,07 + 0,06 + 0,08) </a:t>
            </a:r>
            <a:r>
              <a:rPr lang="sv-SE" sz="2600" dirty="0" smtClean="0">
                <a:ea typeface="Cambria Math"/>
                <a:cs typeface="Calibri"/>
              </a:rPr>
              <a:t>≈</a:t>
            </a:r>
            <a:r>
              <a:rPr lang="sv-SE" sz="2600" dirty="0" smtClean="0">
                <a:ea typeface="Cambria Math"/>
              </a:rPr>
              <a:t> 0,333</a:t>
            </a:r>
            <a:endParaRPr lang="sv-SE" sz="2600" dirty="0" smtClean="0"/>
          </a:p>
          <a:p>
            <a:pPr marL="514350" indent="-514350">
              <a:spcBef>
                <a:spcPts val="1800"/>
              </a:spcBef>
              <a:buFont typeface="+mj-lt"/>
              <a:buAutoNum type="alphaLcParenR"/>
            </a:pPr>
            <a:r>
              <a:rPr lang="sv-SE" sz="2600" i="1" dirty="0" smtClean="0"/>
              <a:t>P</a:t>
            </a:r>
            <a:r>
              <a:rPr lang="sv-SE" sz="2600" dirty="0" smtClean="0"/>
              <a:t>(</a:t>
            </a:r>
            <a:r>
              <a:rPr lang="sv-SE" sz="2600" i="1" dirty="0" smtClean="0"/>
              <a:t>E</a:t>
            </a:r>
            <a:r>
              <a:rPr lang="sv-SE" sz="2600" baseline="-25000" dirty="0" smtClean="0"/>
              <a:t>1</a:t>
            </a:r>
            <a:r>
              <a:rPr lang="sv-SE" sz="2600" dirty="0" smtClean="0"/>
              <a:t>) = </a:t>
            </a:r>
            <a:r>
              <a:rPr lang="sv-SE" sz="2600" dirty="0" smtClean="0">
                <a:solidFill>
                  <a:schemeClr val="accent5">
                    <a:lumMod val="50000"/>
                  </a:schemeClr>
                </a:solidFill>
              </a:rPr>
              <a:t>[analogt med c]</a:t>
            </a:r>
            <a:r>
              <a:rPr lang="sv-SE" sz="2600" dirty="0" smtClean="0"/>
              <a:t> = 0,19 </a:t>
            </a:r>
            <a:r>
              <a:rPr lang="sv-SE" sz="2600" dirty="0" smtClean="0">
                <a:ea typeface="Cambria Math"/>
              </a:rPr>
              <a:t>≠ 0,333</a:t>
            </a:r>
            <a:endParaRPr lang="sv-SE" sz="2600" dirty="0" smtClean="0"/>
          </a:p>
          <a:p>
            <a:pPr marL="514350" indent="-514350">
              <a:spcBef>
                <a:spcPts val="1800"/>
              </a:spcBef>
              <a:buFont typeface="+mj-lt"/>
              <a:buAutoNum type="alphaLcParenR"/>
            </a:pPr>
            <a:r>
              <a:rPr lang="sv-SE" sz="2600" i="1" dirty="0" smtClean="0"/>
              <a:t>P</a:t>
            </a:r>
            <a:r>
              <a:rPr lang="sv-SE" sz="2600" dirty="0" smtClean="0"/>
              <a:t>(</a:t>
            </a:r>
            <a:r>
              <a:rPr lang="sv-SE" sz="2600" i="1" dirty="0" smtClean="0"/>
              <a:t>A</a:t>
            </a:r>
            <a:r>
              <a:rPr lang="sv-SE" sz="2600" dirty="0" smtClean="0"/>
              <a:t>) = [från c] = 0,79</a:t>
            </a:r>
          </a:p>
          <a:p>
            <a:pPr marL="514350" indent="-514350">
              <a:spcBef>
                <a:spcPts val="1800"/>
              </a:spcBef>
              <a:buFont typeface="+mj-lt"/>
              <a:buAutoNum type="alphaLcParenR"/>
            </a:pPr>
            <a:r>
              <a:rPr lang="sv-SE" sz="2600" i="1" dirty="0" smtClean="0"/>
              <a:t>P</a:t>
            </a:r>
            <a:r>
              <a:rPr lang="sv-SE" sz="2600" dirty="0" smtClean="0"/>
              <a:t>(</a:t>
            </a:r>
            <a:r>
              <a:rPr lang="sv-SE" sz="2600" i="1" dirty="0" smtClean="0">
                <a:ea typeface="Cambria Math"/>
              </a:rPr>
              <a:t>E</a:t>
            </a:r>
            <a:r>
              <a:rPr lang="sv-SE" sz="2600" baseline="-25000" dirty="0" smtClean="0">
                <a:ea typeface="Cambria Math"/>
              </a:rPr>
              <a:t>3</a:t>
            </a:r>
            <a:r>
              <a:rPr lang="sv-SE" sz="2600" dirty="0" smtClean="0"/>
              <a:t>) = [från b] = 0,27</a:t>
            </a:r>
          </a:p>
          <a:p>
            <a:pPr marL="0" indent="0">
              <a:buNone/>
            </a:pPr>
            <a:endParaRPr lang="sv-SE" sz="2600" dirty="0" smtClean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Stokastiska variabler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7955227" cy="4925144"/>
          </a:xfrm>
        </p:spPr>
        <p:txBody>
          <a:bodyPr>
            <a:normAutofit/>
          </a:bodyPr>
          <a:lstStyle/>
          <a:p>
            <a:pPr marL="355600" indent="-355600"/>
            <a:r>
              <a:rPr lang="sv-SE" dirty="0" smtClean="0"/>
              <a:t>Utfall av ett experiment och som resulterar i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siffra</a:t>
            </a:r>
            <a:endParaRPr lang="sv-SE" dirty="0" smtClean="0"/>
          </a:p>
          <a:p>
            <a:pPr marL="755650" lvl="1" indent="-355600"/>
            <a:r>
              <a:rPr lang="sv-SE" dirty="0" smtClean="0"/>
              <a:t>”hur mycket”, hur länge” osv.</a:t>
            </a:r>
          </a:p>
          <a:p>
            <a:pPr marL="355600" indent="-355600">
              <a:spcBef>
                <a:spcPts val="24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Variabler</a:t>
            </a:r>
            <a:r>
              <a:rPr lang="sv-SE" dirty="0" smtClean="0"/>
              <a:t>: något som varierar, typiskt ett tal</a:t>
            </a:r>
          </a:p>
          <a:p>
            <a:pPr marL="355600" indent="-355600">
              <a:spcBef>
                <a:spcPts val="24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Stokastiska variabler</a:t>
            </a:r>
            <a:r>
              <a:rPr lang="sv-SE" dirty="0" smtClean="0"/>
              <a:t>: något som varierar slumpmässigt</a:t>
            </a:r>
          </a:p>
          <a:p>
            <a:pPr marL="355600" indent="-355600">
              <a:spcBef>
                <a:spcPts val="2400"/>
              </a:spcBef>
            </a:pPr>
            <a:r>
              <a:rPr lang="sv-SE" dirty="0" smtClean="0"/>
              <a:t>Kallas även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slumpvariabel</a:t>
            </a:r>
            <a:r>
              <a:rPr lang="sv-SE" dirty="0" smtClean="0"/>
              <a:t> (s.v.)</a:t>
            </a:r>
          </a:p>
          <a:p>
            <a:pPr marL="355600" indent="-355600">
              <a:spcBef>
                <a:spcPts val="2400"/>
              </a:spcBef>
            </a:pPr>
            <a:r>
              <a:rPr lang="sv-SE" dirty="0" smtClean="0"/>
              <a:t>Betecknas typiskt med stor bokstav: </a:t>
            </a:r>
            <a:r>
              <a:rPr lang="sv-SE" i="1" dirty="0" smtClean="0"/>
              <a:t>X</a:t>
            </a:r>
            <a:r>
              <a:rPr lang="sv-SE" dirty="0" smtClean="0"/>
              <a:t>, </a:t>
            </a:r>
            <a:r>
              <a:rPr lang="sv-SE" i="1" dirty="0" smtClean="0"/>
              <a:t>Y</a:t>
            </a:r>
            <a:r>
              <a:rPr lang="sv-SE" dirty="0" smtClean="0"/>
              <a:t>, </a:t>
            </a:r>
            <a:r>
              <a:rPr lang="sv-SE" i="1" dirty="0" smtClean="0"/>
              <a:t>Z</a:t>
            </a:r>
            <a:r>
              <a:rPr lang="sv-SE" dirty="0" smtClean="0"/>
              <a:t> osv.</a:t>
            </a:r>
            <a:endParaRPr lang="sv-SE" sz="3600" dirty="0" smtClean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Stokastiska variabler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7955227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Ett utfall eller händelse beskrivs med den valda bokstaven, t.ex.</a:t>
            </a:r>
          </a:p>
          <a:p>
            <a:pPr marL="0" indent="0">
              <a:buNone/>
            </a:pPr>
            <a:endParaRPr lang="sv-SE" sz="1600" dirty="0" smtClean="0"/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i="1" dirty="0" smtClean="0"/>
              <a:t>X</a:t>
            </a:r>
            <a:r>
              <a:rPr lang="sv-SE" dirty="0" smtClean="0"/>
              <a:t> = 2,  </a:t>
            </a:r>
            <a:r>
              <a:rPr lang="sv-SE" i="1" dirty="0" smtClean="0"/>
              <a:t>X</a:t>
            </a:r>
            <a:r>
              <a:rPr lang="sv-SE" dirty="0" smtClean="0"/>
              <a:t> = 10,  </a:t>
            </a:r>
            <a:r>
              <a:rPr lang="sv-SE" i="1" dirty="0" smtClean="0"/>
              <a:t>X</a:t>
            </a:r>
            <a:r>
              <a:rPr lang="sv-SE" dirty="0" smtClean="0"/>
              <a:t> = -0,25</a:t>
            </a:r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i="1" dirty="0" smtClean="0"/>
              <a:t>X</a:t>
            </a:r>
            <a:r>
              <a:rPr lang="sv-SE" dirty="0" smtClean="0"/>
              <a:t> ≤ 3,  </a:t>
            </a:r>
            <a:r>
              <a:rPr lang="sv-SE" i="1" dirty="0" smtClean="0"/>
              <a:t>X</a:t>
            </a:r>
            <a:r>
              <a:rPr lang="sv-SE" dirty="0" smtClean="0"/>
              <a:t> &gt; 40,  </a:t>
            </a:r>
            <a:r>
              <a:rPr lang="sv-SE" i="1" dirty="0" smtClean="0"/>
              <a:t>X</a:t>
            </a:r>
            <a:r>
              <a:rPr lang="sv-SE" dirty="0" smtClean="0"/>
              <a:t> ≠ 0,4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eller allmänt </a:t>
            </a:r>
            <a:r>
              <a:rPr lang="sv-SE" i="1" dirty="0" smtClean="0"/>
              <a:t>X</a:t>
            </a:r>
            <a:r>
              <a:rPr lang="sv-SE" dirty="0" smtClean="0"/>
              <a:t> = </a:t>
            </a:r>
            <a:r>
              <a:rPr lang="sv-SE" i="1" dirty="0" smtClean="0"/>
              <a:t>x, X </a:t>
            </a:r>
            <a:r>
              <a:rPr lang="sv-SE" dirty="0" smtClean="0"/>
              <a:t>≤ x, osv.</a:t>
            </a:r>
          </a:p>
          <a:p>
            <a:pPr marL="0" indent="0">
              <a:buNone/>
            </a:pPr>
            <a:endParaRPr lang="sv-SE" i="1" dirty="0" smtClean="0"/>
          </a:p>
          <a:p>
            <a:pPr marL="0" indent="0">
              <a:buNone/>
            </a:pPr>
            <a:r>
              <a:rPr lang="sv-SE" i="1" dirty="0" smtClean="0"/>
              <a:t>”X</a:t>
            </a:r>
            <a:r>
              <a:rPr lang="sv-SE" dirty="0" smtClean="0"/>
              <a:t> = </a:t>
            </a:r>
            <a:r>
              <a:rPr lang="sv-SE" i="1" dirty="0" smtClean="0"/>
              <a:t>x”</a:t>
            </a:r>
            <a:r>
              <a:rPr lang="sv-SE" dirty="0" smtClean="0"/>
              <a:t> och liknande betecknar alltså en händelse/utfall.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Sedan vill vi veta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= </a:t>
            </a:r>
            <a:r>
              <a:rPr lang="sv-SE" i="1" dirty="0" smtClean="0"/>
              <a:t>x</a:t>
            </a:r>
            <a:r>
              <a:rPr lang="sv-SE" dirty="0" smtClean="0"/>
              <a:t>) för olika </a:t>
            </a:r>
            <a:r>
              <a:rPr lang="sv-SE" i="1" dirty="0" smtClean="0"/>
              <a:t>x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En axiomatisk teori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u="sng" dirty="0" err="1" smtClean="0"/>
              <a:t>Kolmogorovs</a:t>
            </a:r>
            <a:r>
              <a:rPr lang="sv-SE" u="sng" dirty="0" smtClean="0"/>
              <a:t> axiom</a:t>
            </a:r>
            <a:r>
              <a:rPr lang="sv-SE" dirty="0" smtClean="0"/>
              <a:t>: En sannolikhet är en funktion </a:t>
            </a:r>
            <a:r>
              <a:rPr lang="sv-SE" i="1" dirty="0" smtClean="0"/>
              <a:t>P</a:t>
            </a:r>
            <a:r>
              <a:rPr lang="sv-SE" dirty="0" smtClean="0"/>
              <a:t> som tilldelar varje möjlig händelse </a:t>
            </a:r>
            <a:r>
              <a:rPr lang="sv-SE" i="1" dirty="0" smtClean="0"/>
              <a:t>A</a:t>
            </a:r>
            <a:r>
              <a:rPr lang="sv-SE" dirty="0" smtClean="0"/>
              <a:t> i ett utfallsrum </a:t>
            </a:r>
            <a:r>
              <a:rPr lang="el-GR" dirty="0" smtClean="0"/>
              <a:t>Ω</a:t>
            </a:r>
            <a:r>
              <a:rPr lang="sv-SE" dirty="0" smtClean="0"/>
              <a:t> ett tal P (</a:t>
            </a:r>
            <a:r>
              <a:rPr lang="sv-SE" i="1" dirty="0" smtClean="0"/>
              <a:t>A</a:t>
            </a:r>
            <a:r>
              <a:rPr lang="sv-SE" dirty="0" smtClean="0"/>
              <a:t>) , så att följande villkor är uppfyllda:</a:t>
            </a:r>
          </a:p>
          <a:p>
            <a:pPr marL="0" indent="0">
              <a:buNone/>
            </a:pPr>
            <a:endParaRPr lang="sv-SE" sz="1200" dirty="0" smtClean="0"/>
          </a:p>
          <a:p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) ≥ 0</a:t>
            </a:r>
          </a:p>
          <a:p>
            <a:pPr>
              <a:spcBef>
                <a:spcPts val="1800"/>
              </a:spcBef>
            </a:pP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el-GR" sz="2800" dirty="0" smtClean="0"/>
              <a:t>Ω</a:t>
            </a:r>
            <a:r>
              <a:rPr lang="sv-SE" sz="2800" dirty="0" smtClean="0"/>
              <a:t>) = 1</a:t>
            </a:r>
          </a:p>
          <a:p>
            <a:pPr>
              <a:spcBef>
                <a:spcPts val="1800"/>
              </a:spcBef>
            </a:pPr>
            <a:r>
              <a:rPr lang="pt-BR" sz="2800" dirty="0" smtClean="0"/>
              <a:t>Om </a:t>
            </a:r>
            <a:r>
              <a:rPr lang="pt-BR" sz="2800" i="1" dirty="0" smtClean="0"/>
              <a:t>A</a:t>
            </a:r>
            <a:r>
              <a:rPr lang="pt-BR" sz="2800" baseline="-25000" dirty="0" smtClean="0"/>
              <a:t>1</a:t>
            </a:r>
            <a:r>
              <a:rPr lang="pt-BR" sz="2800" dirty="0" smtClean="0"/>
              <a:t>, </a:t>
            </a:r>
            <a:r>
              <a:rPr lang="pt-BR" sz="2800" i="1" dirty="0" smtClean="0"/>
              <a:t>A</a:t>
            </a:r>
            <a:r>
              <a:rPr lang="pt-BR" sz="2800" baseline="-25000" dirty="0" smtClean="0"/>
              <a:t>2</a:t>
            </a:r>
            <a:r>
              <a:rPr lang="pt-BR" sz="2800" dirty="0" smtClean="0"/>
              <a:t>, ... , </a:t>
            </a:r>
            <a:r>
              <a:rPr lang="pt-BR" sz="2800" i="1" dirty="0" smtClean="0"/>
              <a:t>A</a:t>
            </a:r>
            <a:r>
              <a:rPr lang="pt-BR" sz="2800" i="1" baseline="-25000" dirty="0" smtClean="0"/>
              <a:t>k</a:t>
            </a:r>
            <a:r>
              <a:rPr lang="pt-BR" sz="2800" dirty="0" smtClean="0"/>
              <a:t>, är parvis disjunkta händelser i S, då är</a:t>
            </a:r>
          </a:p>
          <a:p>
            <a:pPr>
              <a:spcBef>
                <a:spcPts val="1800"/>
              </a:spcBef>
              <a:buNone/>
            </a:pPr>
            <a:r>
              <a:rPr lang="pt-BR" sz="2800" i="1" dirty="0" smtClean="0"/>
              <a:t>		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 ∪ </a:t>
            </a:r>
            <a:r>
              <a:rPr lang="sv-SE" sz="2800" i="1" dirty="0" smtClean="0"/>
              <a:t>A</a:t>
            </a:r>
            <a:r>
              <a:rPr lang="sv-SE" sz="2800" baseline="-25000" dirty="0" smtClean="0"/>
              <a:t>2</a:t>
            </a:r>
            <a:r>
              <a:rPr lang="sv-SE" sz="2800" dirty="0" smtClean="0"/>
              <a:t> ∪ . . . ∪ </a:t>
            </a:r>
            <a:r>
              <a:rPr lang="sv-SE" sz="2800" i="1" dirty="0" smtClean="0"/>
              <a:t>A</a:t>
            </a:r>
            <a:r>
              <a:rPr lang="sv-SE" sz="2800" baseline="-25000" dirty="0" smtClean="0"/>
              <a:t>k</a:t>
            </a:r>
            <a:r>
              <a:rPr lang="sv-SE" sz="2800" dirty="0" smtClean="0"/>
              <a:t>) </a:t>
            </a:r>
          </a:p>
          <a:p>
            <a:pPr>
              <a:spcBef>
                <a:spcPts val="1800"/>
              </a:spcBef>
              <a:buNone/>
            </a:pPr>
            <a:r>
              <a:rPr lang="sv-SE" sz="2800" dirty="0" smtClean="0"/>
              <a:t>		=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) +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baseline="-25000" dirty="0" smtClean="0"/>
              <a:t>2</a:t>
            </a:r>
            <a:r>
              <a:rPr lang="sv-SE" sz="2800" dirty="0" smtClean="0"/>
              <a:t>) + . . . +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i="1" baseline="-25000" dirty="0" smtClean="0"/>
              <a:t>k</a:t>
            </a:r>
            <a:r>
              <a:rPr lang="sv-SE" sz="2800" dirty="0" smtClean="0"/>
              <a:t>)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6698047" y="191324"/>
            <a:ext cx="2400267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Stokastiska variabler 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7955227" cy="51231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Sannolikhetsmodell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/>
            <a:r>
              <a:rPr lang="sv-SE" dirty="0" smtClean="0"/>
              <a:t>Ett utfallsrum</a:t>
            </a:r>
            <a:r>
              <a:rPr lang="el-GR" dirty="0" smtClean="0"/>
              <a:t> Ω</a:t>
            </a:r>
            <a:endParaRPr lang="sv-SE" dirty="0" smtClean="0"/>
          </a:p>
          <a:p>
            <a:pPr marL="355600" indent="-355600"/>
            <a:r>
              <a:rPr lang="sv-SE" dirty="0" smtClean="0"/>
              <a:t>Sannolikheter P(A) för alla händelser 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⊆</a:t>
            </a:r>
            <a:r>
              <a:rPr lang="el-GR" dirty="0" smtClean="0"/>
              <a:t> Ω</a:t>
            </a:r>
            <a:endParaRPr lang="sv-SE" dirty="0" smtClean="0"/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På motsvarande sätt kan vi formulera en modell när vi har en stokastisk variabel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/>
            <a:r>
              <a:rPr lang="sv-SE" dirty="0" smtClean="0"/>
              <a:t>Utfallsrum</a:t>
            </a:r>
            <a:r>
              <a:rPr lang="el-GR" dirty="0" smtClean="0"/>
              <a:t> Ω</a:t>
            </a:r>
            <a:r>
              <a:rPr lang="sv-SE" dirty="0" smtClean="0"/>
              <a:t>:	</a:t>
            </a:r>
            <a:r>
              <a:rPr lang="sv-SE" i="1" dirty="0" smtClean="0"/>
              <a:t>x</a:t>
            </a:r>
            <a:r>
              <a:rPr lang="sv-SE" dirty="0" smtClean="0"/>
              <a:t> = ….. </a:t>
            </a:r>
          </a:p>
          <a:p>
            <a:pPr marL="355600" indent="-355600"/>
            <a:r>
              <a:rPr lang="sv-SE" dirty="0" smtClean="0"/>
              <a:t>Sannolikheter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):</a:t>
            </a:r>
          </a:p>
          <a:p>
            <a:pPr marL="355600" indent="-355600">
              <a:buNone/>
            </a:pPr>
            <a:r>
              <a:rPr lang="sv-SE" dirty="0" smtClean="0"/>
              <a:t>		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= </a:t>
            </a:r>
            <a:r>
              <a:rPr lang="sv-SE" i="1" dirty="0" smtClean="0"/>
              <a:t>x</a:t>
            </a:r>
            <a:r>
              <a:rPr lang="sv-SE" dirty="0" smtClean="0"/>
              <a:t>),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≤ </a:t>
            </a:r>
            <a:r>
              <a:rPr lang="sv-SE" i="1" dirty="0" smtClean="0"/>
              <a:t>x</a:t>
            </a:r>
            <a:r>
              <a:rPr lang="sv-SE" dirty="0" smtClean="0"/>
              <a:t>), osv.</a:t>
            </a:r>
          </a:p>
        </p:txBody>
      </p:sp>
      <p:sp>
        <p:nvSpPr>
          <p:cNvPr id="4" name="Rektangel 3"/>
          <p:cNvSpPr/>
          <p:nvPr/>
        </p:nvSpPr>
        <p:spPr>
          <a:xfrm>
            <a:off x="6684235" y="4779150"/>
            <a:ext cx="22447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i="1" dirty="0" smtClean="0">
                <a:solidFill>
                  <a:srgbClr val="C00000"/>
                </a:solidFill>
              </a:rPr>
              <a:t>Alla tillåtna tal för x</a:t>
            </a:r>
            <a:endParaRPr lang="sv-SE" sz="2400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7955227" cy="51231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Vi kastar en tärning tre gånger och noterar hur många ettor vi får.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Beteckna med </a:t>
            </a:r>
            <a:r>
              <a:rPr lang="sv-SE" i="1" dirty="0" err="1" smtClean="0"/>
              <a:t>A</a:t>
            </a:r>
            <a:r>
              <a:rPr lang="sv-SE" i="1" baseline="-25000" dirty="0" err="1" smtClean="0"/>
              <a:t>i</a:t>
            </a:r>
            <a:r>
              <a:rPr lang="sv-SE" dirty="0" smtClean="0"/>
              <a:t> att det blev en etta i kast nr </a:t>
            </a:r>
            <a:r>
              <a:rPr lang="sv-SE" i="1" dirty="0" smtClean="0"/>
              <a:t>i</a:t>
            </a:r>
            <a:r>
              <a:rPr lang="sv-SE" dirty="0" smtClean="0"/>
              <a:t> = 1, 2, 3.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Är kasten oberoende?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Möjliga utfall (</a:t>
            </a:r>
            <a:r>
              <a:rPr lang="el-GR" dirty="0" smtClean="0"/>
              <a:t>Ω</a:t>
            </a:r>
            <a:r>
              <a:rPr lang="sv-SE" dirty="0" smtClean="0"/>
              <a:t>):</a:t>
            </a:r>
          </a:p>
          <a:p>
            <a:pPr marL="0" indent="0">
              <a:buNone/>
            </a:pPr>
            <a:endParaRPr lang="sv-SE" sz="1800" dirty="0" smtClean="0"/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i="1" dirty="0" smtClean="0"/>
              <a:t>Ā</a:t>
            </a:r>
            <a:r>
              <a:rPr lang="sv-SE" baseline="-25000" dirty="0" smtClean="0"/>
              <a:t>1</a:t>
            </a:r>
            <a:r>
              <a:rPr lang="sv-SE" i="1" dirty="0" smtClean="0"/>
              <a:t>, Ā</a:t>
            </a:r>
            <a:r>
              <a:rPr lang="sv-SE" baseline="-25000" dirty="0" smtClean="0"/>
              <a:t>2</a:t>
            </a:r>
            <a:r>
              <a:rPr lang="sv-SE" i="1" dirty="0" smtClean="0"/>
              <a:t>, Ā</a:t>
            </a:r>
            <a:r>
              <a:rPr lang="sv-SE" baseline="-25000" dirty="0" smtClean="0"/>
              <a:t>3</a:t>
            </a:r>
            <a:r>
              <a:rPr lang="sv-SE" i="1" dirty="0" smtClean="0"/>
              <a:t>		 Ā</a:t>
            </a:r>
            <a:r>
              <a:rPr lang="sv-SE" baseline="-25000" dirty="0" smtClean="0"/>
              <a:t>1</a:t>
            </a:r>
            <a:r>
              <a:rPr lang="sv-SE" i="1" dirty="0" smtClean="0"/>
              <a:t>, A</a:t>
            </a:r>
            <a:r>
              <a:rPr lang="sv-SE" baseline="-25000" dirty="0" smtClean="0"/>
              <a:t>2</a:t>
            </a:r>
            <a:r>
              <a:rPr lang="sv-SE" i="1" dirty="0" smtClean="0"/>
              <a:t>, A</a:t>
            </a:r>
            <a:r>
              <a:rPr lang="sv-SE" baseline="-25000" dirty="0" smtClean="0"/>
              <a:t>3</a:t>
            </a: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i="1" dirty="0" smtClean="0"/>
              <a:t> Ā</a:t>
            </a:r>
            <a:r>
              <a:rPr lang="sv-SE" baseline="-25000" dirty="0" smtClean="0"/>
              <a:t>1</a:t>
            </a:r>
            <a:r>
              <a:rPr lang="sv-SE" i="1" dirty="0" smtClean="0"/>
              <a:t>, Ā</a:t>
            </a:r>
            <a:r>
              <a:rPr lang="sv-SE" baseline="-25000" dirty="0" smtClean="0"/>
              <a:t>2</a:t>
            </a:r>
            <a:r>
              <a:rPr lang="sv-SE" i="1" dirty="0" smtClean="0"/>
              <a:t>, A</a:t>
            </a:r>
            <a:r>
              <a:rPr lang="sv-SE" baseline="-25000" dirty="0" smtClean="0"/>
              <a:t>3</a:t>
            </a:r>
            <a:r>
              <a:rPr lang="sv-SE" i="1" dirty="0" smtClean="0"/>
              <a:t>		 A</a:t>
            </a:r>
            <a:r>
              <a:rPr lang="sv-SE" baseline="-25000" dirty="0" smtClean="0"/>
              <a:t>1</a:t>
            </a:r>
            <a:r>
              <a:rPr lang="sv-SE" i="1" dirty="0" smtClean="0"/>
              <a:t>, Ā</a:t>
            </a:r>
            <a:r>
              <a:rPr lang="sv-SE" baseline="-25000" dirty="0" smtClean="0"/>
              <a:t>2</a:t>
            </a:r>
            <a:r>
              <a:rPr lang="sv-SE" i="1" dirty="0" smtClean="0"/>
              <a:t>, A</a:t>
            </a:r>
            <a:r>
              <a:rPr lang="sv-SE" baseline="-25000" dirty="0" smtClean="0"/>
              <a:t>3</a:t>
            </a: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i="1" dirty="0" smtClean="0"/>
              <a:t> Ā</a:t>
            </a:r>
            <a:r>
              <a:rPr lang="sv-SE" baseline="-25000" dirty="0" smtClean="0"/>
              <a:t>1</a:t>
            </a:r>
            <a:r>
              <a:rPr lang="sv-SE" i="1" dirty="0" smtClean="0"/>
              <a:t>, A</a:t>
            </a:r>
            <a:r>
              <a:rPr lang="sv-SE" baseline="-25000" dirty="0" smtClean="0"/>
              <a:t>2</a:t>
            </a:r>
            <a:r>
              <a:rPr lang="sv-SE" i="1" dirty="0" smtClean="0"/>
              <a:t>, Ā</a:t>
            </a:r>
            <a:r>
              <a:rPr lang="sv-SE" baseline="-25000" dirty="0" smtClean="0"/>
              <a:t>3</a:t>
            </a:r>
            <a:r>
              <a:rPr lang="sv-SE" i="1" dirty="0" smtClean="0"/>
              <a:t>		 A</a:t>
            </a:r>
            <a:r>
              <a:rPr lang="sv-SE" baseline="-25000" dirty="0" smtClean="0"/>
              <a:t>1</a:t>
            </a:r>
            <a:r>
              <a:rPr lang="sv-SE" i="1" dirty="0" smtClean="0"/>
              <a:t>, A</a:t>
            </a:r>
            <a:r>
              <a:rPr lang="sv-SE" baseline="-25000" dirty="0" smtClean="0"/>
              <a:t>2</a:t>
            </a:r>
            <a:r>
              <a:rPr lang="sv-SE" i="1" dirty="0" smtClean="0"/>
              <a:t>, Ā</a:t>
            </a:r>
            <a:r>
              <a:rPr lang="sv-SE" baseline="-25000" dirty="0" smtClean="0"/>
              <a:t>3</a:t>
            </a: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i="1" dirty="0" smtClean="0"/>
              <a:t> A</a:t>
            </a:r>
            <a:r>
              <a:rPr lang="sv-SE" baseline="-25000" dirty="0" smtClean="0"/>
              <a:t>1</a:t>
            </a:r>
            <a:r>
              <a:rPr lang="sv-SE" i="1" dirty="0" smtClean="0"/>
              <a:t>, Ā</a:t>
            </a:r>
            <a:r>
              <a:rPr lang="sv-SE" baseline="-25000" dirty="0" smtClean="0"/>
              <a:t>2</a:t>
            </a:r>
            <a:r>
              <a:rPr lang="sv-SE" i="1" dirty="0" smtClean="0"/>
              <a:t>, Ā</a:t>
            </a:r>
            <a:r>
              <a:rPr lang="sv-SE" baseline="-25000" dirty="0" smtClean="0"/>
              <a:t>3</a:t>
            </a:r>
            <a:r>
              <a:rPr lang="sv-SE" i="1" dirty="0" smtClean="0"/>
              <a:t>		 A</a:t>
            </a:r>
            <a:r>
              <a:rPr lang="sv-SE" baseline="-25000" dirty="0" smtClean="0"/>
              <a:t>1</a:t>
            </a:r>
            <a:r>
              <a:rPr lang="sv-SE" i="1" dirty="0" smtClean="0"/>
              <a:t>, A</a:t>
            </a:r>
            <a:r>
              <a:rPr lang="sv-SE" baseline="-25000" dirty="0" smtClean="0"/>
              <a:t>2</a:t>
            </a:r>
            <a:r>
              <a:rPr lang="sv-SE" i="1" dirty="0" smtClean="0"/>
              <a:t>, A</a:t>
            </a:r>
            <a:r>
              <a:rPr lang="sv-SE" baseline="-25000" dirty="0" smtClean="0"/>
              <a:t>3</a:t>
            </a:r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7955227" cy="51231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Möjliga utfall som den stokastiska variabeln </a:t>
            </a:r>
            <a:r>
              <a:rPr lang="sv-SE" i="1" dirty="0" smtClean="0"/>
              <a:t>X</a:t>
            </a:r>
            <a:r>
              <a:rPr lang="sv-SE" dirty="0" smtClean="0"/>
              <a:t> kan anta: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0">
              <a:buNone/>
            </a:pPr>
            <a:r>
              <a:rPr lang="el-GR" dirty="0" smtClean="0"/>
              <a:t>Ω</a:t>
            </a:r>
            <a:r>
              <a:rPr lang="sv-SE" i="1" baseline="-25000" dirty="0" smtClean="0"/>
              <a:t>x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=</a:t>
            </a:r>
            <a:r>
              <a:rPr lang="sv-SE" dirty="0" smtClean="0"/>
              <a:t> {0,1,2,3}	   el.	</a:t>
            </a:r>
            <a:r>
              <a:rPr lang="sv-SE" i="1" dirty="0" smtClean="0"/>
              <a:t>x</a:t>
            </a:r>
            <a:r>
              <a:rPr lang="sv-SE" dirty="0" smtClean="0"/>
              <a:t> = 0,1,2,3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Sannolikheterna för alla 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⊆ </a:t>
            </a:r>
            <a:r>
              <a:rPr lang="el-GR" dirty="0" smtClean="0"/>
              <a:t>Ω</a:t>
            </a:r>
            <a:r>
              <a:rPr lang="sv-SE" i="1" baseline="-25000" dirty="0" smtClean="0"/>
              <a:t>x</a:t>
            </a:r>
            <a:r>
              <a:rPr lang="sv-SE" dirty="0" smtClean="0"/>
              <a:t> beräknas genom att summera alla utfall för de utfall som leder till </a:t>
            </a:r>
            <a:r>
              <a:rPr lang="sv-SE" i="1" dirty="0" smtClean="0"/>
              <a:t>A</a:t>
            </a:r>
            <a:r>
              <a:rPr lang="sv-SE" dirty="0" smtClean="0"/>
              <a:t>.</a:t>
            </a:r>
          </a:p>
          <a:p>
            <a:pPr marL="0" indent="0">
              <a:buNone/>
            </a:pPr>
            <a:endParaRPr lang="sv-SE" sz="1200" dirty="0" smtClean="0"/>
          </a:p>
          <a:p>
            <a:pPr marL="514350" indent="-514350">
              <a:buFont typeface="+mj-lt"/>
              <a:buAutoNum type="alphaLcParenR"/>
            </a:pPr>
            <a:r>
              <a:rPr lang="sv-SE" dirty="0" smtClean="0"/>
              <a:t>Vad är sannolikheten för </a:t>
            </a:r>
            <a:r>
              <a:rPr lang="sv-SE" i="1" dirty="0" smtClean="0"/>
              <a:t>X</a:t>
            </a:r>
            <a:r>
              <a:rPr lang="sv-SE" dirty="0" smtClean="0"/>
              <a:t> = 0?</a:t>
            </a:r>
          </a:p>
          <a:p>
            <a:pPr marL="514350" indent="-514350">
              <a:buFont typeface="+mj-lt"/>
              <a:buAutoNum type="alphaLcParenR"/>
            </a:pPr>
            <a:r>
              <a:rPr lang="sv-SE" dirty="0" smtClean="0"/>
              <a:t>För </a:t>
            </a:r>
            <a:r>
              <a:rPr lang="sv-SE" i="1" dirty="0" smtClean="0"/>
              <a:t>X</a:t>
            </a:r>
            <a:r>
              <a:rPr lang="sv-SE" dirty="0" smtClean="0"/>
              <a:t> &gt; 2? 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= 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=3)</a:t>
            </a:r>
          </a:p>
          <a:p>
            <a:pPr marL="514350" indent="-514350">
              <a:buFont typeface="+mj-lt"/>
              <a:buAutoNum type="alphaLcParenR"/>
            </a:pPr>
            <a:r>
              <a:rPr lang="sv-SE" dirty="0" smtClean="0"/>
              <a:t>För </a:t>
            </a:r>
            <a:r>
              <a:rPr lang="sv-SE" i="1" dirty="0" smtClean="0"/>
              <a:t>X</a:t>
            </a:r>
            <a:r>
              <a:rPr lang="sv-SE" dirty="0" smtClean="0"/>
              <a:t> ≥ 2? </a:t>
            </a:r>
            <a:endParaRPr lang="sv-SE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lphaLcParenR"/>
            </a:pPr>
            <a:r>
              <a:rPr lang="sv-SE" dirty="0" smtClean="0"/>
              <a:t>För X = 4? </a:t>
            </a:r>
            <a:endParaRPr lang="sv-SE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7955227" cy="5123166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= 0)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Ā</a:t>
            </a:r>
            <a:r>
              <a:rPr lang="sv-SE" baseline="-25000" dirty="0" smtClean="0"/>
              <a:t>1</a:t>
            </a:r>
            <a:r>
              <a:rPr lang="sv-SE" i="1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i="1" dirty="0" smtClean="0"/>
              <a:t> Ā</a:t>
            </a:r>
            <a:r>
              <a:rPr lang="sv-SE" baseline="-25000" dirty="0" smtClean="0"/>
              <a:t>2</a:t>
            </a:r>
            <a:r>
              <a:rPr lang="sv-SE" i="1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i="1" dirty="0" smtClean="0"/>
              <a:t> Ā</a:t>
            </a:r>
            <a:r>
              <a:rPr lang="sv-SE" baseline="-25000" dirty="0" smtClean="0"/>
              <a:t>3</a:t>
            </a:r>
            <a:r>
              <a:rPr lang="sv-SE" dirty="0" smtClean="0"/>
              <a:t>) = </a:t>
            </a:r>
          </a:p>
          <a:p>
            <a:pPr marL="514350" indent="-514350">
              <a:buNone/>
            </a:pPr>
            <a:r>
              <a:rPr lang="sv-SE" dirty="0" smtClean="0"/>
              <a:t>	= 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[ty oberoende]</a:t>
            </a:r>
            <a:r>
              <a:rPr lang="sv-SE" dirty="0" smtClean="0"/>
              <a:t> =</a:t>
            </a:r>
          </a:p>
          <a:p>
            <a:pPr marL="514350" indent="-514350">
              <a:buNone/>
            </a:pPr>
            <a:r>
              <a:rPr lang="sv-SE" dirty="0" smtClean="0"/>
              <a:t>	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Ā</a:t>
            </a:r>
            <a:r>
              <a:rPr lang="sv-SE" baseline="-25000" dirty="0" smtClean="0"/>
              <a:t>1</a:t>
            </a:r>
            <a:r>
              <a:rPr lang="sv-SE" dirty="0" smtClean="0">
                <a:latin typeface="Calibri"/>
                <a:cs typeface="Calibri"/>
              </a:rPr>
              <a:t>)</a:t>
            </a:r>
            <a:r>
              <a:rPr lang="sv-SE" dirty="0" smtClean="0">
                <a:cs typeface="Calibri"/>
              </a:rPr>
              <a:t>·</a:t>
            </a:r>
            <a:r>
              <a:rPr lang="sv-SE" i="1" dirty="0" smtClean="0">
                <a:cs typeface="Calibri"/>
              </a:rPr>
              <a:t>P</a:t>
            </a:r>
            <a:r>
              <a:rPr lang="sv-SE" dirty="0" smtClean="0">
                <a:cs typeface="Calibri"/>
              </a:rPr>
              <a:t>(</a:t>
            </a:r>
            <a:r>
              <a:rPr lang="sv-SE" i="1" dirty="0" smtClean="0"/>
              <a:t>Ā</a:t>
            </a:r>
            <a:r>
              <a:rPr lang="sv-SE" baseline="-25000" dirty="0" smtClean="0"/>
              <a:t>2</a:t>
            </a:r>
            <a:r>
              <a:rPr lang="sv-SE" dirty="0" smtClean="0">
                <a:cs typeface="Calibri"/>
              </a:rPr>
              <a:t>)·</a:t>
            </a:r>
            <a:r>
              <a:rPr lang="sv-SE" i="1" dirty="0" smtClean="0">
                <a:cs typeface="Calibri"/>
              </a:rPr>
              <a:t>P</a:t>
            </a:r>
            <a:r>
              <a:rPr lang="sv-SE" dirty="0" smtClean="0">
                <a:cs typeface="Calibri"/>
              </a:rPr>
              <a:t>(</a:t>
            </a:r>
            <a:r>
              <a:rPr lang="sv-SE" i="1" dirty="0" smtClean="0"/>
              <a:t> Ā</a:t>
            </a:r>
            <a:r>
              <a:rPr lang="sv-SE" baseline="-25000" dirty="0" smtClean="0"/>
              <a:t>3</a:t>
            </a:r>
            <a:r>
              <a:rPr lang="sv-SE" dirty="0" smtClean="0"/>
              <a:t>) = (5/6)</a:t>
            </a:r>
            <a:r>
              <a:rPr lang="sv-SE" baseline="30000" dirty="0" smtClean="0"/>
              <a:t>3</a:t>
            </a:r>
            <a:r>
              <a:rPr lang="sv-SE" dirty="0" smtClean="0"/>
              <a:t> =</a:t>
            </a:r>
          </a:p>
          <a:p>
            <a:pPr marL="514350" indent="-514350">
              <a:buNone/>
            </a:pPr>
            <a:r>
              <a:rPr lang="sv-SE" dirty="0" smtClean="0"/>
              <a:t>	= 125/216 </a:t>
            </a:r>
            <a:r>
              <a:rPr lang="sv-SE" dirty="0" smtClean="0">
                <a:latin typeface="Calibri"/>
                <a:cs typeface="Calibri"/>
              </a:rPr>
              <a:t>≈</a:t>
            </a:r>
            <a:r>
              <a:rPr lang="sv-SE" dirty="0" smtClean="0"/>
              <a:t> 0,579</a:t>
            </a:r>
          </a:p>
          <a:p>
            <a:pPr marL="514350" indent="-514350">
              <a:buNone/>
            </a:pPr>
            <a:endParaRPr lang="sv-SE" dirty="0" smtClean="0"/>
          </a:p>
          <a:p>
            <a:pPr marL="514350" indent="-514350">
              <a:buFont typeface="+mj-lt"/>
              <a:buAutoNum type="alphaLcParenR" startAt="2"/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= 3)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baseline="-25000" dirty="0" smtClean="0"/>
              <a:t>1</a:t>
            </a:r>
            <a:r>
              <a:rPr lang="sv-SE" i="1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i="1" dirty="0" smtClean="0"/>
              <a:t> A</a:t>
            </a:r>
            <a:r>
              <a:rPr lang="sv-SE" baseline="-25000" dirty="0" smtClean="0"/>
              <a:t>2</a:t>
            </a:r>
            <a:r>
              <a:rPr lang="sv-SE" i="1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i="1" dirty="0" smtClean="0"/>
              <a:t> A</a:t>
            </a:r>
            <a:r>
              <a:rPr lang="sv-SE" baseline="-25000" dirty="0" smtClean="0"/>
              <a:t>3</a:t>
            </a:r>
            <a:r>
              <a:rPr lang="sv-SE" dirty="0" smtClean="0"/>
              <a:t>) = </a:t>
            </a:r>
          </a:p>
          <a:p>
            <a:pPr marL="514350" indent="-514350">
              <a:buNone/>
            </a:pPr>
            <a:r>
              <a:rPr lang="sv-SE" dirty="0" smtClean="0"/>
              <a:t>	= 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[ty oberoende]</a:t>
            </a:r>
            <a:r>
              <a:rPr lang="sv-SE" dirty="0" smtClean="0"/>
              <a:t> =</a:t>
            </a:r>
          </a:p>
          <a:p>
            <a:pPr marL="514350" indent="-514350">
              <a:buNone/>
            </a:pPr>
            <a:r>
              <a:rPr lang="sv-SE" dirty="0" smtClean="0"/>
              <a:t>	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baseline="-25000" dirty="0" smtClean="0"/>
              <a:t>1</a:t>
            </a:r>
            <a:r>
              <a:rPr lang="sv-SE" dirty="0" smtClean="0">
                <a:cs typeface="Calibri"/>
              </a:rPr>
              <a:t>)·</a:t>
            </a:r>
            <a:r>
              <a:rPr lang="sv-SE" i="1" dirty="0" smtClean="0">
                <a:cs typeface="Calibri"/>
              </a:rPr>
              <a:t>P</a:t>
            </a:r>
            <a:r>
              <a:rPr lang="sv-SE" dirty="0" smtClean="0">
                <a:cs typeface="Calibri"/>
              </a:rPr>
              <a:t>(</a:t>
            </a:r>
            <a:r>
              <a:rPr lang="sv-SE" i="1" dirty="0" smtClean="0"/>
              <a:t>A</a:t>
            </a:r>
            <a:r>
              <a:rPr lang="sv-SE" baseline="-25000" dirty="0" smtClean="0"/>
              <a:t>2</a:t>
            </a:r>
            <a:r>
              <a:rPr lang="sv-SE" dirty="0" smtClean="0">
                <a:cs typeface="Calibri"/>
              </a:rPr>
              <a:t>)·</a:t>
            </a:r>
            <a:r>
              <a:rPr lang="sv-SE" i="1" dirty="0" smtClean="0">
                <a:cs typeface="Calibri"/>
              </a:rPr>
              <a:t>P</a:t>
            </a:r>
            <a:r>
              <a:rPr lang="sv-SE" dirty="0" smtClean="0">
                <a:cs typeface="Calibri"/>
              </a:rPr>
              <a:t>(</a:t>
            </a:r>
            <a:r>
              <a:rPr lang="sv-SE" i="1" dirty="0" smtClean="0"/>
              <a:t> A</a:t>
            </a:r>
            <a:r>
              <a:rPr lang="sv-SE" baseline="-25000" dirty="0" smtClean="0"/>
              <a:t>3</a:t>
            </a:r>
            <a:r>
              <a:rPr lang="sv-SE" dirty="0" smtClean="0"/>
              <a:t>) = (1/6)</a:t>
            </a:r>
            <a:r>
              <a:rPr lang="sv-SE" baseline="30000" dirty="0" smtClean="0"/>
              <a:t>3</a:t>
            </a:r>
            <a:r>
              <a:rPr lang="sv-SE" dirty="0" smtClean="0"/>
              <a:t> =</a:t>
            </a:r>
          </a:p>
          <a:p>
            <a:pPr marL="514350" indent="-514350">
              <a:buNone/>
            </a:pPr>
            <a:r>
              <a:rPr lang="sv-SE" dirty="0" smtClean="0"/>
              <a:t>	= 1/216 </a:t>
            </a:r>
            <a:r>
              <a:rPr lang="sv-SE" dirty="0" smtClean="0">
                <a:cs typeface="Calibri"/>
              </a:rPr>
              <a:t>≈</a:t>
            </a:r>
            <a:r>
              <a:rPr lang="sv-SE" dirty="0" smtClean="0"/>
              <a:t> 0,00463</a:t>
            </a:r>
          </a:p>
          <a:p>
            <a:pPr marL="514350" indent="-514350">
              <a:buFont typeface="+mj-lt"/>
              <a:buAutoNum type="alphaLcParenR"/>
            </a:pPr>
            <a:endParaRPr lang="sv-SE" dirty="0" smtClean="0"/>
          </a:p>
          <a:p>
            <a:pPr marL="514350" indent="-514350">
              <a:buFont typeface="+mj-lt"/>
              <a:buAutoNum type="alphaLcParenR" startAt="3"/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≥ 2) 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= 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=2) + 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=3) = </a:t>
            </a:r>
            <a:r>
              <a:rPr lang="sv-SE" sz="1800" dirty="0" smtClean="0">
                <a:solidFill>
                  <a:schemeClr val="accent5">
                    <a:lumMod val="50000"/>
                  </a:schemeClr>
                </a:solidFill>
              </a:rPr>
              <a:t>16/216</a:t>
            </a:r>
            <a:endParaRPr lang="sv-SE" dirty="0" smtClean="0"/>
          </a:p>
          <a:p>
            <a:pPr marL="514350" indent="-514350">
              <a:buFont typeface="+mj-lt"/>
              <a:buAutoNum type="alphaLcParenR" startAt="3"/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= 4) 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= 0, ty 4 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  <a:latin typeface="Cambria Math"/>
                <a:ea typeface="Cambria Math"/>
              </a:rPr>
              <a:t>∉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5">
                    <a:lumMod val="50000"/>
                  </a:schemeClr>
                </a:solidFill>
              </a:rPr>
              <a:t>Ω</a:t>
            </a:r>
            <a:r>
              <a:rPr lang="sv-SE" i="1" baseline="-25000" dirty="0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endParaRPr lang="sv-SE" dirty="0" smtClean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Diskreta mängder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7955227" cy="4925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2800" dirty="0" smtClean="0"/>
              <a:t>Diskreta mängder kan ses som en ”lista” av värden. Består av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enstaka</a:t>
            </a:r>
            <a:r>
              <a:rPr lang="sv-SE" sz="2800" dirty="0" smtClean="0"/>
              <a:t> värden, oftast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heltal</a:t>
            </a:r>
            <a:r>
              <a:rPr lang="sv-SE" sz="2800" dirty="0" smtClean="0"/>
              <a:t>. T.ex.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sz="2800" dirty="0" smtClean="0"/>
              <a:t>	{0, 1, 2, 3}</a:t>
            </a:r>
          </a:p>
          <a:p>
            <a:pPr marL="0" indent="0">
              <a:buNone/>
            </a:pPr>
            <a:r>
              <a:rPr lang="sv-SE" sz="2800" dirty="0" smtClean="0"/>
              <a:t>	{0, ±1, ±2, ±3}</a:t>
            </a:r>
          </a:p>
          <a:p>
            <a:pPr marL="0" indent="0">
              <a:buNone/>
            </a:pPr>
            <a:r>
              <a:rPr lang="sv-SE" sz="2800" dirty="0" smtClean="0"/>
              <a:t>	{1, 1, 2, 3, 5}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Även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oändliga</a:t>
            </a:r>
            <a:r>
              <a:rPr lang="sv-SE" sz="2800" dirty="0" smtClean="0"/>
              <a:t> diskreta mängder kan förekomma. T.ex.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sz="2800" dirty="0" smtClean="0"/>
              <a:t>	{0, 1, 2, 3, …}</a:t>
            </a:r>
          </a:p>
          <a:p>
            <a:pPr marL="0" indent="0">
              <a:buNone/>
            </a:pPr>
            <a:r>
              <a:rPr lang="sv-SE" sz="2800" dirty="0" smtClean="0"/>
              <a:t>	{0, ±1, ±2, ±3, …}</a:t>
            </a:r>
          </a:p>
          <a:p>
            <a:pPr marL="0" indent="0">
              <a:buNone/>
            </a:pPr>
            <a:r>
              <a:rPr lang="sv-SE" sz="2800" dirty="0" smtClean="0"/>
              <a:t>	{1, 1, 2, 3, 5, 8, 13, 21, …}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Kontinuerliga mängder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7955227" cy="4925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2800" dirty="0" smtClean="0"/>
              <a:t>Kontinuerliga mängder kan typiskt beskrivas med intervall. Består av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samtliga </a:t>
            </a:r>
            <a:r>
              <a:rPr lang="sv-SE" sz="2800" dirty="0" smtClean="0"/>
              <a:t>värden inom ett väldefinierat område.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sz="2800" dirty="0" smtClean="0"/>
              <a:t>	[0,1]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sv-SE" sz="2800" dirty="0" smtClean="0"/>
              <a:t>	(0,5) </a:t>
            </a:r>
            <a:r>
              <a:rPr lang="sv-SE" sz="2800" dirty="0" smtClean="0">
                <a:latin typeface="Cambria Math"/>
                <a:ea typeface="Cambria Math"/>
              </a:rPr>
              <a:t>∪</a:t>
            </a:r>
            <a:r>
              <a:rPr lang="sv-SE" sz="2800" dirty="0" smtClean="0">
                <a:ea typeface="Cambria Math"/>
              </a:rPr>
              <a:t> (10,15)</a:t>
            </a:r>
            <a:endParaRPr lang="sv-SE" sz="2800" dirty="0" smtClean="0"/>
          </a:p>
          <a:p>
            <a:pPr marL="0" indent="0">
              <a:spcBef>
                <a:spcPts val="2400"/>
              </a:spcBef>
              <a:buNone/>
            </a:pPr>
            <a:r>
              <a:rPr lang="sv-SE" sz="2800" dirty="0" smtClean="0"/>
              <a:t>	(1,2]</a:t>
            </a:r>
          </a:p>
          <a:p>
            <a:pPr marL="0" indent="0">
              <a:spcBef>
                <a:spcPts val="672"/>
              </a:spcBef>
              <a:buNone/>
            </a:pPr>
            <a:endParaRPr lang="sv-SE" sz="1600" dirty="0" smtClean="0"/>
          </a:p>
          <a:p>
            <a:pPr marL="0" indent="0">
              <a:spcBef>
                <a:spcPts val="672"/>
              </a:spcBef>
              <a:buNone/>
            </a:pPr>
            <a:r>
              <a:rPr lang="sv-SE" sz="2800" dirty="0" smtClean="0"/>
              <a:t>Intervallgränserna kan vara oändliga (då anges gränsen som öppet). T.ex.</a:t>
            </a:r>
          </a:p>
          <a:p>
            <a:pPr marL="0" indent="0">
              <a:spcBef>
                <a:spcPts val="672"/>
              </a:spcBef>
              <a:buNone/>
            </a:pPr>
            <a:endParaRPr lang="sv-SE" sz="1100" dirty="0" smtClean="0"/>
          </a:p>
          <a:p>
            <a:pPr marL="0" indent="0">
              <a:buNone/>
            </a:pPr>
            <a:r>
              <a:rPr lang="sv-SE" sz="2800" dirty="0" smtClean="0"/>
              <a:t>	[0,∞) ,  (-∞,∞)</a:t>
            </a:r>
          </a:p>
        </p:txBody>
      </p:sp>
      <p:sp>
        <p:nvSpPr>
          <p:cNvPr id="4" name="Rektangel 3"/>
          <p:cNvSpPr/>
          <p:nvPr/>
        </p:nvSpPr>
        <p:spPr>
          <a:xfrm>
            <a:off x="4283968" y="2996953"/>
            <a:ext cx="36484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1" i="1" dirty="0" smtClean="0">
                <a:solidFill>
                  <a:srgbClr val="C00000"/>
                </a:solidFill>
              </a:rPr>
              <a:t>Slutna intervall </a:t>
            </a:r>
            <a:r>
              <a:rPr lang="sv-SE" b="1" dirty="0" smtClean="0">
                <a:solidFill>
                  <a:srgbClr val="C00000"/>
                </a:solidFill>
              </a:rPr>
              <a:t>[...,…]</a:t>
            </a:r>
            <a:r>
              <a:rPr lang="sv-SE" b="1" i="1" dirty="0" smtClean="0">
                <a:solidFill>
                  <a:srgbClr val="C00000"/>
                </a:solidFill>
              </a:rPr>
              <a:t> inkluderar ändpunkterna</a:t>
            </a:r>
          </a:p>
        </p:txBody>
      </p:sp>
      <p:sp>
        <p:nvSpPr>
          <p:cNvPr id="5" name="Rektangel 4"/>
          <p:cNvSpPr/>
          <p:nvPr/>
        </p:nvSpPr>
        <p:spPr>
          <a:xfrm>
            <a:off x="5052054" y="3753036"/>
            <a:ext cx="36484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1" i="1" dirty="0" smtClean="0">
                <a:solidFill>
                  <a:srgbClr val="C00000"/>
                </a:solidFill>
              </a:rPr>
              <a:t>Öppna intervall </a:t>
            </a:r>
            <a:r>
              <a:rPr lang="sv-SE" b="1" dirty="0" smtClean="0">
                <a:solidFill>
                  <a:srgbClr val="C00000"/>
                </a:solidFill>
              </a:rPr>
              <a:t>(…,…)</a:t>
            </a:r>
            <a:r>
              <a:rPr lang="sv-SE" b="1" i="1" dirty="0" smtClean="0">
                <a:solidFill>
                  <a:srgbClr val="C00000"/>
                </a:solidFill>
              </a:rPr>
              <a:t> exkluderar ändpunkterna</a:t>
            </a:r>
          </a:p>
        </p:txBody>
      </p:sp>
      <p:cxnSp>
        <p:nvCxnSpPr>
          <p:cNvPr id="6" name="Rak pil 5"/>
          <p:cNvCxnSpPr>
            <a:stCxn id="5" idx="1"/>
          </p:cNvCxnSpPr>
          <p:nvPr/>
        </p:nvCxnSpPr>
        <p:spPr>
          <a:xfrm flipH="1" flipV="1">
            <a:off x="4668012" y="4023067"/>
            <a:ext cx="384042" cy="53135"/>
          </a:xfrm>
          <a:prstGeom prst="straightConnector1">
            <a:avLst/>
          </a:prstGeom>
          <a:ln w="2222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k pil 8"/>
          <p:cNvCxnSpPr>
            <a:stCxn id="4" idx="1"/>
          </p:cNvCxnSpPr>
          <p:nvPr/>
        </p:nvCxnSpPr>
        <p:spPr>
          <a:xfrm flipH="1">
            <a:off x="3323862" y="3320119"/>
            <a:ext cx="960106" cy="108881"/>
          </a:xfrm>
          <a:prstGeom prst="straightConnector1">
            <a:avLst/>
          </a:prstGeom>
          <a:ln w="2222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Frekvensfunktionen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7955227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Om </a:t>
            </a:r>
            <a:r>
              <a:rPr lang="el-GR" sz="2800" dirty="0" smtClean="0"/>
              <a:t>Ω</a:t>
            </a:r>
            <a:r>
              <a:rPr lang="sv-SE" sz="2800" i="1" baseline="-25000" dirty="0" smtClean="0"/>
              <a:t>x</a:t>
            </a:r>
            <a:r>
              <a:rPr lang="sv-SE" sz="2800" dirty="0" smtClean="0"/>
              <a:t> </a:t>
            </a:r>
            <a:r>
              <a:rPr lang="sv-SE" sz="2800" dirty="0" smtClean="0">
                <a:ea typeface="Cambria Math"/>
              </a:rPr>
              <a:t>för en s.v.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 är </a:t>
            </a:r>
            <a:r>
              <a:rPr lang="sv-SE" sz="2800" u="sng" dirty="0" smtClean="0">
                <a:ea typeface="Cambria Math"/>
              </a:rPr>
              <a:t>diskret</a:t>
            </a:r>
            <a:r>
              <a:rPr lang="sv-SE" sz="2800" dirty="0" smtClean="0">
                <a:ea typeface="Cambria Math"/>
              </a:rPr>
              <a:t>, kallas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 en diskret s.v.</a:t>
            </a:r>
          </a:p>
          <a:p>
            <a:pPr marL="0" indent="0">
              <a:buNone/>
            </a:pPr>
            <a:endParaRPr lang="sv-SE" sz="12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  <a:ea typeface="Cambria Math"/>
              </a:rPr>
              <a:t>Frekvensfunktionen</a:t>
            </a:r>
            <a:r>
              <a:rPr lang="sv-SE" sz="2800" dirty="0" smtClean="0">
                <a:ea typeface="Cambria Math"/>
              </a:rPr>
              <a:t> för en diskret s.v. definieras som sannolikheten att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 blir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 och betecknas ofta med </a:t>
            </a:r>
            <a:r>
              <a:rPr lang="sv-SE" sz="2800" i="1" dirty="0" smtClean="0">
                <a:ea typeface="Cambria Math"/>
              </a:rPr>
              <a:t>f</a:t>
            </a:r>
            <a:r>
              <a:rPr lang="sv-SE" sz="2800" dirty="0" smtClean="0">
                <a:ea typeface="Cambria Math"/>
              </a:rPr>
              <a:t>(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) </a:t>
            </a:r>
          </a:p>
          <a:p>
            <a:pPr marL="0" indent="0">
              <a:buNone/>
            </a:pPr>
            <a:endParaRPr lang="sv-SE" sz="12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	</a:t>
            </a:r>
            <a:r>
              <a:rPr lang="sv-SE" sz="2800" i="1" dirty="0" smtClean="0">
                <a:ea typeface="Cambria Math"/>
              </a:rPr>
              <a:t>f</a:t>
            </a:r>
            <a:r>
              <a:rPr lang="sv-SE" sz="2800" dirty="0" smtClean="0">
                <a:ea typeface="Cambria Math"/>
              </a:rPr>
              <a:t>(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) = </a:t>
            </a:r>
            <a:r>
              <a:rPr lang="sv-SE" sz="2800" i="1" dirty="0" smtClean="0">
                <a:ea typeface="Cambria Math"/>
              </a:rPr>
              <a:t>P</a:t>
            </a:r>
            <a:r>
              <a:rPr lang="sv-SE" sz="2800" dirty="0" smtClean="0">
                <a:ea typeface="Cambria Math"/>
              </a:rPr>
              <a:t>(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 =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)</a:t>
            </a:r>
          </a:p>
          <a:p>
            <a:pPr marL="0" indent="0">
              <a:buNone/>
            </a:pPr>
            <a:endParaRPr lang="sv-SE" sz="28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Exempel:</a:t>
            </a: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	</a:t>
            </a:r>
            <a:r>
              <a:rPr lang="el-GR" sz="2800" dirty="0" smtClean="0"/>
              <a:t>Ω</a:t>
            </a:r>
            <a:r>
              <a:rPr lang="sv-SE" sz="2800" i="1" baseline="-25000" dirty="0" smtClean="0"/>
              <a:t>x</a:t>
            </a:r>
            <a:r>
              <a:rPr lang="sv-SE" sz="2800" baseline="-25000" dirty="0" smtClean="0"/>
              <a:t> </a:t>
            </a:r>
            <a:r>
              <a:rPr lang="sv-SE" sz="2800" dirty="0" smtClean="0"/>
              <a:t>= {0,1} och </a:t>
            </a:r>
          </a:p>
        </p:txBody>
      </p:sp>
      <p:graphicFrame>
        <p:nvGraphicFramePr>
          <p:cNvPr id="180226" name="Object 2"/>
          <p:cNvGraphicFramePr>
            <a:graphicFrameLocks noChangeAspect="1"/>
          </p:cNvGraphicFramePr>
          <p:nvPr/>
        </p:nvGraphicFramePr>
        <p:xfrm>
          <a:off x="1752136" y="5333200"/>
          <a:ext cx="5700184" cy="850106"/>
        </p:xfrm>
        <a:graphic>
          <a:graphicData uri="http://schemas.openxmlformats.org/presentationml/2006/ole">
            <p:oleObj spid="_x0000_s161794" name="Ekvation" r:id="rId3" imgW="1942920" imgH="507960" progId="Equation.3">
              <p:embed/>
            </p:oleObj>
          </a:graphicData>
        </a:graphic>
      </p:graphicFrame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Frekvensfunktionen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7955227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  <a:ea typeface="Cambria Math"/>
              </a:rPr>
              <a:t>Frekvensfunktionen</a:t>
            </a:r>
            <a:r>
              <a:rPr lang="sv-SE" sz="2800" dirty="0" smtClean="0">
                <a:ea typeface="Cambria Math"/>
              </a:rPr>
              <a:t> tillsammans med en tydlig beskrivning av utfallsrummet sammanfattar allt vi behöver veta om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.</a:t>
            </a:r>
          </a:p>
          <a:p>
            <a:pPr marL="0" indent="0">
              <a:buNone/>
            </a:pPr>
            <a:endParaRPr lang="sv-SE" sz="12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Frekvensfunktionen kallas även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  <a:ea typeface="Cambria Math"/>
              </a:rPr>
              <a:t>sannolikhetsfunktionen</a:t>
            </a:r>
            <a:r>
              <a:rPr lang="sv-SE" sz="2800" dirty="0" smtClean="0">
                <a:ea typeface="Cambria Math"/>
              </a:rPr>
              <a:t> ty den ger oss just sannolikheterna för samtliga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 som ligger i </a:t>
            </a:r>
            <a:r>
              <a:rPr lang="el-GR" sz="2800" dirty="0" smtClean="0"/>
              <a:t>Ω</a:t>
            </a:r>
            <a:r>
              <a:rPr lang="sv-SE" sz="2800" i="1" baseline="-25000" dirty="0" smtClean="0"/>
              <a:t>x</a:t>
            </a:r>
            <a:endParaRPr lang="sv-SE" sz="2800" dirty="0" smtClean="0">
              <a:ea typeface="Cambria Math"/>
            </a:endParaRPr>
          </a:p>
          <a:p>
            <a:pPr marL="0" indent="0">
              <a:buNone/>
            </a:pPr>
            <a:endParaRPr lang="sv-SE" sz="1200" dirty="0" smtClean="0">
              <a:ea typeface="Cambria Math"/>
            </a:endParaRPr>
          </a:p>
          <a:p>
            <a:pPr marL="0" indent="0">
              <a:buNone/>
            </a:pPr>
            <a:r>
              <a:rPr lang="en-US" sz="2800" i="1" dirty="0" smtClean="0">
                <a:solidFill>
                  <a:schemeClr val="accent2">
                    <a:lumMod val="50000"/>
                  </a:schemeClr>
                </a:solidFill>
                <a:ea typeface="Cambria Math"/>
              </a:rPr>
              <a:t>Eng. frequency or probability mass function.</a:t>
            </a:r>
          </a:p>
          <a:p>
            <a:pPr marL="0" indent="0">
              <a:buNone/>
            </a:pPr>
            <a:endParaRPr lang="sv-SE" sz="12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Frekvensfunktionen illustreras ofta i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  <a:ea typeface="Cambria Math"/>
              </a:rPr>
              <a:t>stolpdiagram</a:t>
            </a:r>
            <a:r>
              <a:rPr lang="sv-SE" sz="2800" dirty="0" smtClean="0">
                <a:ea typeface="Cambria Math"/>
              </a:rPr>
              <a:t> där höjden på varje stolpe är lika med sannolikheten för motsvarande värde på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.</a:t>
            </a:r>
            <a:endParaRPr lang="sv-SE" sz="2800" dirty="0" smtClean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7955227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Antag följande frekvensfunktion:</a:t>
            </a:r>
          </a:p>
          <a:p>
            <a:pPr marL="0" indent="0">
              <a:buNone/>
            </a:pPr>
            <a:endParaRPr lang="sv-SE" sz="2800" dirty="0" smtClean="0">
              <a:ea typeface="Cambria Math"/>
            </a:endParaRPr>
          </a:p>
          <a:p>
            <a:pPr marL="0" indent="0">
              <a:buNone/>
            </a:pPr>
            <a:endParaRPr lang="sv-SE" sz="2800" dirty="0" smtClean="0">
              <a:ea typeface="Cambria Math"/>
            </a:endParaRPr>
          </a:p>
          <a:p>
            <a:pPr marL="0" indent="0">
              <a:buNone/>
            </a:pPr>
            <a:endParaRPr lang="sv-SE" sz="2800" dirty="0" smtClean="0">
              <a:ea typeface="Cambria Math"/>
            </a:endParaRPr>
          </a:p>
          <a:p>
            <a:pPr marL="0" indent="0">
              <a:buNone/>
            </a:pPr>
            <a:endParaRPr lang="sv-SE" sz="2800" dirty="0" smtClean="0">
              <a:ea typeface="Cambria Math"/>
            </a:endParaRPr>
          </a:p>
          <a:p>
            <a:pPr marL="0" indent="0">
              <a:buNone/>
            </a:pPr>
            <a:endParaRPr lang="sv-SE" sz="2800" dirty="0" smtClean="0">
              <a:ea typeface="Cambria Math"/>
            </a:endParaRPr>
          </a:p>
          <a:p>
            <a:pPr marL="0" indent="0">
              <a:buNone/>
            </a:pPr>
            <a:endParaRPr lang="sv-SE" sz="2800" dirty="0" smtClean="0">
              <a:ea typeface="Cambria Math"/>
            </a:endParaRPr>
          </a:p>
          <a:p>
            <a:pPr marL="355600" indent="-355600"/>
            <a:r>
              <a:rPr lang="sv-SE" sz="2800" dirty="0" smtClean="0">
                <a:ea typeface="Cambria Math"/>
              </a:rPr>
              <a:t>Rita </a:t>
            </a:r>
            <a:r>
              <a:rPr lang="sv-SE" sz="2800" i="1" dirty="0" smtClean="0">
                <a:ea typeface="Cambria Math"/>
              </a:rPr>
              <a:t>f</a:t>
            </a:r>
            <a:r>
              <a:rPr lang="sv-SE" sz="2800" dirty="0" smtClean="0">
                <a:ea typeface="Cambria Math"/>
              </a:rPr>
              <a:t>(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) i ett lämpligt diagram!</a:t>
            </a:r>
          </a:p>
          <a:p>
            <a:pPr marL="355600" indent="-355600"/>
            <a:r>
              <a:rPr lang="sv-SE" sz="2800" dirty="0" smtClean="0">
                <a:ea typeface="Cambria Math"/>
              </a:rPr>
              <a:t>Vad är </a:t>
            </a:r>
            <a:r>
              <a:rPr lang="sv-SE" sz="2800" i="1" dirty="0" smtClean="0">
                <a:ea typeface="Cambria Math"/>
              </a:rPr>
              <a:t>F</a:t>
            </a:r>
            <a:r>
              <a:rPr lang="sv-SE" sz="2800" dirty="0" smtClean="0">
                <a:ea typeface="Cambria Math"/>
              </a:rPr>
              <a:t>(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) för något?</a:t>
            </a:r>
          </a:p>
          <a:p>
            <a:pPr marL="0" indent="0">
              <a:buNone/>
            </a:pPr>
            <a:endParaRPr lang="sv-SE" sz="28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Om vi summerar </a:t>
            </a:r>
            <a:r>
              <a:rPr lang="sv-SE" sz="2800" i="1" dirty="0" smtClean="0">
                <a:ea typeface="Cambria Math"/>
              </a:rPr>
              <a:t>f</a:t>
            </a:r>
            <a:r>
              <a:rPr lang="sv-SE" sz="2800" dirty="0" smtClean="0">
                <a:ea typeface="Cambria Math"/>
              </a:rPr>
              <a:t>(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) för alla värden på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 </a:t>
            </a:r>
            <a:r>
              <a:rPr lang="sv-SE" sz="2800" dirty="0" smtClean="0">
                <a:latin typeface="Cambria Math"/>
                <a:ea typeface="Cambria Math"/>
              </a:rPr>
              <a:t>∈ </a:t>
            </a:r>
            <a:r>
              <a:rPr lang="el-GR" sz="2800" dirty="0" smtClean="0"/>
              <a:t>Ω</a:t>
            </a:r>
            <a:r>
              <a:rPr lang="sv-SE" sz="2800" i="1" baseline="-25000" dirty="0" smtClean="0"/>
              <a:t>x</a:t>
            </a:r>
            <a:r>
              <a:rPr lang="sv-SE" sz="2800" dirty="0" smtClean="0"/>
              <a:t>, vad blir summan?</a:t>
            </a:r>
            <a:endParaRPr lang="sv-SE" sz="2800" dirty="0" smtClean="0">
              <a:ea typeface="Cambria Math"/>
            </a:endParaRPr>
          </a:p>
          <a:p>
            <a:pPr marL="0" indent="0">
              <a:buNone/>
            </a:pPr>
            <a:endParaRPr lang="sv-SE" sz="2800" dirty="0" smtClean="0">
              <a:ea typeface="Cambria Math"/>
            </a:endParaRPr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1787691" y="2294874"/>
          <a:ext cx="4800533" cy="1714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1824203"/>
                <a:gridCol w="1824203"/>
              </a:tblGrid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sv-SE" sz="1800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x</a:t>
                      </a:r>
                      <a:endParaRPr lang="sv-SE" sz="1800" i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121920" marR="12192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800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</a:t>
                      </a:r>
                      <a:r>
                        <a:rPr lang="sv-SE" sz="18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(</a:t>
                      </a:r>
                      <a:r>
                        <a:rPr lang="sv-SE" sz="1800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x</a:t>
                      </a:r>
                      <a:r>
                        <a:rPr lang="sv-SE" sz="18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)</a:t>
                      </a:r>
                      <a:endParaRPr lang="sv-SE" sz="18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121920" marR="12192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800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</a:t>
                      </a:r>
                      <a:r>
                        <a:rPr lang="sv-SE" sz="18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(</a:t>
                      </a:r>
                      <a:r>
                        <a:rPr lang="sv-SE" sz="1800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x</a:t>
                      </a:r>
                      <a:r>
                        <a:rPr lang="sv-SE" sz="18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)</a:t>
                      </a:r>
                      <a:endParaRPr lang="sv-SE" sz="18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121920" marR="12192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sv-SE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800" dirty="0" smtClean="0">
                          <a:solidFill>
                            <a:schemeClr val="tx1"/>
                          </a:solidFill>
                        </a:rPr>
                        <a:t>0,5787</a:t>
                      </a:r>
                      <a:endParaRPr lang="sv-SE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800" dirty="0" smtClean="0">
                          <a:solidFill>
                            <a:schemeClr val="tx1"/>
                          </a:solidFill>
                        </a:rPr>
                        <a:t>0,5787</a:t>
                      </a:r>
                      <a:endParaRPr lang="sv-SE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sv-SE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800" dirty="0" smtClean="0">
                          <a:solidFill>
                            <a:schemeClr val="tx1"/>
                          </a:solidFill>
                        </a:rPr>
                        <a:t>0,3472</a:t>
                      </a:r>
                      <a:endParaRPr lang="sv-SE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800" dirty="0" smtClean="0">
                          <a:solidFill>
                            <a:schemeClr val="tx1"/>
                          </a:solidFill>
                        </a:rPr>
                        <a:t>0,9259</a:t>
                      </a:r>
                      <a:endParaRPr lang="sv-SE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sv-SE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800" dirty="0" smtClean="0">
                          <a:solidFill>
                            <a:schemeClr val="tx1"/>
                          </a:solidFill>
                        </a:rPr>
                        <a:t>0,06944</a:t>
                      </a:r>
                      <a:endParaRPr lang="sv-SE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800" dirty="0" smtClean="0">
                          <a:solidFill>
                            <a:schemeClr val="tx1"/>
                          </a:solidFill>
                        </a:rPr>
                        <a:t>0,9953</a:t>
                      </a:r>
                      <a:endParaRPr lang="sv-SE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sv-SE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800" dirty="0" smtClean="0">
                          <a:solidFill>
                            <a:schemeClr val="tx1"/>
                          </a:solidFill>
                        </a:rPr>
                        <a:t>0,00463</a:t>
                      </a:r>
                      <a:endParaRPr lang="sv-SE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Täthetsfunktionen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7955227" cy="51231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Om </a:t>
            </a:r>
            <a:r>
              <a:rPr lang="el-GR" sz="2800" dirty="0" smtClean="0"/>
              <a:t>Ω</a:t>
            </a:r>
            <a:r>
              <a:rPr lang="sv-SE" sz="2800" i="1" baseline="-25000" dirty="0" smtClean="0"/>
              <a:t>x</a:t>
            </a:r>
            <a:r>
              <a:rPr lang="sv-SE" sz="2800" dirty="0" smtClean="0"/>
              <a:t> </a:t>
            </a:r>
            <a:r>
              <a:rPr lang="sv-SE" sz="2800" dirty="0" smtClean="0">
                <a:ea typeface="Cambria Math"/>
              </a:rPr>
              <a:t>för en s.v.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 är </a:t>
            </a:r>
            <a:r>
              <a:rPr lang="sv-SE" sz="2800" u="sng" dirty="0" smtClean="0">
                <a:ea typeface="Cambria Math"/>
              </a:rPr>
              <a:t>kontinuerlig</a:t>
            </a:r>
            <a:r>
              <a:rPr lang="sv-SE" sz="2800" dirty="0" smtClean="0">
                <a:ea typeface="Cambria Math"/>
              </a:rPr>
              <a:t>, kallas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 en kontinuerlig s.v.</a:t>
            </a:r>
          </a:p>
          <a:p>
            <a:pPr marL="0" indent="0">
              <a:buNone/>
            </a:pPr>
            <a:endParaRPr lang="sv-SE" sz="12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  <a:ea typeface="Cambria Math"/>
              </a:rPr>
              <a:t>Täthetsfunktionen</a:t>
            </a:r>
            <a:r>
              <a:rPr lang="sv-SE" sz="2800" dirty="0" smtClean="0">
                <a:ea typeface="Cambria Math"/>
              </a:rPr>
              <a:t> för en kontinuerlig s.v. definieras </a:t>
            </a:r>
            <a:r>
              <a:rPr lang="sv-SE" sz="2800" u="sng" dirty="0" smtClean="0">
                <a:ea typeface="Cambria Math"/>
              </a:rPr>
              <a:t>inte</a:t>
            </a:r>
            <a:r>
              <a:rPr lang="sv-SE" sz="2800" dirty="0" smtClean="0">
                <a:ea typeface="Cambria Math"/>
              </a:rPr>
              <a:t> som sannolikheten att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 blir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. Betecknas också ofta med </a:t>
            </a:r>
            <a:r>
              <a:rPr lang="sv-SE" sz="2800" i="1" dirty="0" smtClean="0">
                <a:ea typeface="Cambria Math"/>
              </a:rPr>
              <a:t>f</a:t>
            </a:r>
            <a:r>
              <a:rPr lang="sv-SE" sz="2800" dirty="0" smtClean="0">
                <a:ea typeface="Cambria Math"/>
              </a:rPr>
              <a:t>(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).</a:t>
            </a:r>
          </a:p>
          <a:p>
            <a:pPr marL="0" indent="0">
              <a:buNone/>
            </a:pPr>
            <a:endParaRPr lang="sv-SE" sz="12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Täthetsfunktionen är en beskrivning av hur sannolikt det är att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 hamnar i ett </a:t>
            </a:r>
            <a:r>
              <a:rPr lang="sv-SE" sz="2800" u="sng" dirty="0" smtClean="0">
                <a:ea typeface="Cambria Math"/>
              </a:rPr>
              <a:t>delintervall</a:t>
            </a:r>
            <a:r>
              <a:rPr lang="sv-SE" sz="2800" dirty="0" smtClean="0">
                <a:ea typeface="Cambria Math"/>
              </a:rPr>
              <a:t> till</a:t>
            </a:r>
            <a:r>
              <a:rPr lang="el-GR" sz="2800" dirty="0" smtClean="0"/>
              <a:t> Ω</a:t>
            </a:r>
            <a:r>
              <a:rPr lang="sv-SE" sz="2800" i="1" baseline="-25000" dirty="0" smtClean="0"/>
              <a:t>x</a:t>
            </a:r>
            <a:r>
              <a:rPr lang="sv-SE" sz="2800" dirty="0" smtClean="0">
                <a:ea typeface="Cambria Math"/>
              </a:rPr>
              <a:t> </a:t>
            </a:r>
          </a:p>
          <a:p>
            <a:pPr marL="0" indent="0">
              <a:buNone/>
            </a:pPr>
            <a:endParaRPr lang="sv-SE" sz="28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  <a:ea typeface="Cambria Math"/>
              </a:rPr>
              <a:t>(Se Figur 6.2, sid 7 Kap 6 i Nyquist)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En axiomatisk teori,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Autofit/>
          </a:bodyPr>
          <a:lstStyle/>
          <a:p>
            <a:pPr marL="355600" indent="-355600"/>
            <a:r>
              <a:rPr lang="sv-SE" dirty="0" smtClean="0"/>
              <a:t>Samtliga tre synsätt (definitioner) på vad en sannolikhet egentligen är, är förenliga med </a:t>
            </a:r>
            <a:r>
              <a:rPr lang="sv-SE" dirty="0" err="1" smtClean="0"/>
              <a:t>Kolmogorovs</a:t>
            </a:r>
            <a:r>
              <a:rPr lang="sv-SE" dirty="0" smtClean="0"/>
              <a:t> axiom.</a:t>
            </a:r>
          </a:p>
          <a:p>
            <a:pPr marL="755650" lvl="1" indent="-355600"/>
            <a:r>
              <a:rPr lang="sv-SE" dirty="0" smtClean="0"/>
              <a:t>Kom ihåg att vi har en formell definition på vad en sannolikhet är också</a:t>
            </a:r>
          </a:p>
          <a:p>
            <a:pPr marL="355600" indent="-355600"/>
            <a:endParaRPr lang="sv-SE" dirty="0" smtClean="0"/>
          </a:p>
          <a:p>
            <a:pPr marL="355600" indent="-355600"/>
            <a:r>
              <a:rPr lang="sv-SE" dirty="0" smtClean="0"/>
              <a:t>Massor av nya påståenden kan nu härledas ur dessa tre axiom</a:t>
            </a:r>
          </a:p>
          <a:p>
            <a:pPr marL="755650" lvl="1" indent="-355600"/>
            <a:r>
              <a:rPr lang="sv-SE" dirty="0" smtClean="0"/>
              <a:t>dvs. bevisas vara sanna inom det generella formella systemet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6698047" y="191324"/>
            <a:ext cx="2400267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Täthetsfunktionen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7955227" cy="51231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För att beräkna en sannolikhet att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 ska ligga i intervallet mellan säg </a:t>
            </a:r>
            <a:r>
              <a:rPr lang="sv-SE" sz="2800" i="1" dirty="0" smtClean="0">
                <a:ea typeface="Cambria Math"/>
              </a:rPr>
              <a:t>a</a:t>
            </a:r>
            <a:r>
              <a:rPr lang="sv-SE" sz="2800" dirty="0" smtClean="0">
                <a:ea typeface="Cambria Math"/>
              </a:rPr>
              <a:t> och </a:t>
            </a:r>
            <a:r>
              <a:rPr lang="sv-SE" sz="2800" i="1" dirty="0" smtClean="0">
                <a:ea typeface="Cambria Math"/>
              </a:rPr>
              <a:t>b</a:t>
            </a:r>
            <a:r>
              <a:rPr lang="sv-SE" sz="2800" dirty="0" smtClean="0">
                <a:ea typeface="Cambria Math"/>
              </a:rPr>
              <a:t>, beräknas arenan under </a:t>
            </a:r>
            <a:r>
              <a:rPr lang="sv-SE" sz="2800" i="1" dirty="0" smtClean="0">
                <a:ea typeface="Cambria Math"/>
              </a:rPr>
              <a:t>f</a:t>
            </a:r>
            <a:r>
              <a:rPr lang="sv-SE" sz="2800" dirty="0" smtClean="0">
                <a:ea typeface="Cambria Math"/>
              </a:rPr>
              <a:t>(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) och över x-axeln och mellan </a:t>
            </a:r>
            <a:r>
              <a:rPr lang="sv-SE" sz="2800" i="1" dirty="0" smtClean="0">
                <a:ea typeface="Cambria Math"/>
              </a:rPr>
              <a:t>a</a:t>
            </a:r>
            <a:r>
              <a:rPr lang="sv-SE" sz="2800" dirty="0" smtClean="0">
                <a:ea typeface="Cambria Math"/>
              </a:rPr>
              <a:t> och </a:t>
            </a:r>
            <a:r>
              <a:rPr lang="sv-SE" sz="2800" i="1" dirty="0" smtClean="0">
                <a:ea typeface="Cambria Math"/>
              </a:rPr>
              <a:t>b.</a:t>
            </a:r>
            <a:endParaRPr lang="sv-SE" sz="2800" dirty="0" smtClean="0">
              <a:ea typeface="Cambria Math"/>
            </a:endParaRPr>
          </a:p>
          <a:p>
            <a:pPr marL="0" indent="0">
              <a:buNone/>
            </a:pPr>
            <a:endParaRPr lang="sv-SE" sz="12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Detta kan skrivas som en integral:</a:t>
            </a:r>
          </a:p>
          <a:p>
            <a:pPr marL="0" indent="0">
              <a:buNone/>
            </a:pPr>
            <a:endParaRPr lang="sv-SE" sz="28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	</a:t>
            </a:r>
            <a:r>
              <a:rPr lang="sv-SE" sz="2800" i="1" dirty="0" smtClean="0">
                <a:ea typeface="Cambria Math"/>
              </a:rPr>
              <a:t>P</a:t>
            </a:r>
            <a:r>
              <a:rPr lang="sv-SE" sz="2800" dirty="0" smtClean="0">
                <a:ea typeface="Cambria Math"/>
              </a:rPr>
              <a:t>(a ≤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 ≤ b) = </a:t>
            </a:r>
          </a:p>
          <a:p>
            <a:pPr marL="0" indent="0">
              <a:buNone/>
            </a:pPr>
            <a:endParaRPr lang="sv-SE" sz="24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Vi kan lämna ena sidan odefinierad också och skriver</a:t>
            </a:r>
          </a:p>
          <a:p>
            <a:pPr marL="0" indent="0">
              <a:buNone/>
            </a:pPr>
            <a:endParaRPr lang="sv-SE" sz="28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	</a:t>
            </a:r>
            <a:r>
              <a:rPr lang="sv-SE" sz="2800" i="1" dirty="0" smtClean="0">
                <a:ea typeface="Cambria Math"/>
              </a:rPr>
              <a:t>P</a:t>
            </a:r>
            <a:r>
              <a:rPr lang="sv-SE" sz="2800" dirty="0" smtClean="0">
                <a:ea typeface="Cambria Math"/>
              </a:rPr>
              <a:t>(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 ≤ c) = </a:t>
            </a:r>
          </a:p>
          <a:p>
            <a:pPr marL="0" indent="0">
              <a:buNone/>
            </a:pPr>
            <a:endParaRPr lang="sv-SE" sz="2400" dirty="0" smtClean="0">
              <a:ea typeface="Cambria Math"/>
            </a:endParaRPr>
          </a:p>
        </p:txBody>
      </p:sp>
      <p:graphicFrame>
        <p:nvGraphicFramePr>
          <p:cNvPr id="182275" name="Object 3"/>
          <p:cNvGraphicFramePr>
            <a:graphicFrameLocks noChangeAspect="1"/>
          </p:cNvGraphicFramePr>
          <p:nvPr/>
        </p:nvGraphicFramePr>
        <p:xfrm>
          <a:off x="4572000" y="3699030"/>
          <a:ext cx="1566333" cy="807244"/>
        </p:xfrm>
        <a:graphic>
          <a:graphicData uri="http://schemas.openxmlformats.org/presentationml/2006/ole">
            <p:oleObj spid="_x0000_s162818" name="Ekvation" r:id="rId3" imgW="533160" imgH="482400" progId="Equation.3">
              <p:embed/>
            </p:oleObj>
          </a:graphicData>
        </a:graphic>
      </p:graphicFrame>
      <p:graphicFrame>
        <p:nvGraphicFramePr>
          <p:cNvPr id="183301" name="Object 3"/>
          <p:cNvGraphicFramePr>
            <a:graphicFrameLocks noChangeAspect="1"/>
          </p:cNvGraphicFramePr>
          <p:nvPr/>
        </p:nvGraphicFramePr>
        <p:xfrm>
          <a:off x="3958167" y="5459016"/>
          <a:ext cx="1710267" cy="819150"/>
        </p:xfrm>
        <a:graphic>
          <a:graphicData uri="http://schemas.openxmlformats.org/presentationml/2006/ole">
            <p:oleObj spid="_x0000_s162819" name="Ekvation" r:id="rId4" imgW="558720" imgH="469800" progId="Equation.3">
              <p:embed/>
            </p:oleObj>
          </a:graphicData>
        </a:graphic>
      </p:graphicFrame>
      <p:sp>
        <p:nvSpPr>
          <p:cNvPr id="10" name="Rektangel 9"/>
          <p:cNvSpPr/>
          <p:nvPr/>
        </p:nvSpPr>
        <p:spPr>
          <a:xfrm>
            <a:off x="5436096" y="6129301"/>
            <a:ext cx="27843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1" i="1" dirty="0" smtClean="0">
                <a:solidFill>
                  <a:srgbClr val="C00000"/>
                </a:solidFill>
              </a:rPr>
              <a:t>Notera gränsen. Vad betyder det?</a:t>
            </a:r>
          </a:p>
        </p:txBody>
      </p:sp>
      <p:cxnSp>
        <p:nvCxnSpPr>
          <p:cNvPr id="11" name="Rak pil 10"/>
          <p:cNvCxnSpPr>
            <a:stCxn id="10" idx="1"/>
          </p:cNvCxnSpPr>
          <p:nvPr/>
        </p:nvCxnSpPr>
        <p:spPr>
          <a:xfrm flipH="1" flipV="1">
            <a:off x="4668012" y="6237313"/>
            <a:ext cx="768084" cy="215154"/>
          </a:xfrm>
          <a:prstGeom prst="straightConnector1">
            <a:avLst/>
          </a:prstGeom>
          <a:ln w="2222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Täthetsfunktionen 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7955227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Vi definierar en täthetsfunktion för en kontinuerlig s.v. i stil med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Det finns vissa krav på hur funktionen får se ut: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/>
            <a:r>
              <a:rPr lang="sv-SE" sz="2800" i="1" dirty="0" smtClean="0">
                <a:ea typeface="Cambria Math"/>
                <a:cs typeface="Calibri"/>
              </a:rPr>
              <a:t>f</a:t>
            </a:r>
            <a:r>
              <a:rPr lang="sv-SE" sz="2800" dirty="0" smtClean="0">
                <a:ea typeface="Cambria Math"/>
                <a:cs typeface="Calibri"/>
              </a:rPr>
              <a:t>(</a:t>
            </a:r>
            <a:r>
              <a:rPr lang="sv-SE" sz="2800" i="1" dirty="0" smtClean="0">
                <a:ea typeface="Cambria Math"/>
                <a:cs typeface="Calibri"/>
              </a:rPr>
              <a:t>x</a:t>
            </a:r>
            <a:r>
              <a:rPr lang="sv-SE" sz="2800" dirty="0" smtClean="0">
                <a:ea typeface="Cambria Math"/>
                <a:cs typeface="Calibri"/>
              </a:rPr>
              <a:t>)</a:t>
            </a:r>
            <a:r>
              <a:rPr lang="sv-SE" sz="2800" dirty="0" smtClean="0"/>
              <a:t> ska vara kontinuerlig (betyder?)</a:t>
            </a:r>
          </a:p>
          <a:p>
            <a:pPr marL="355600" indent="-355600"/>
            <a:r>
              <a:rPr lang="sv-SE" sz="2800" i="1" dirty="0" smtClean="0">
                <a:ea typeface="Cambria Math"/>
                <a:cs typeface="Calibri"/>
              </a:rPr>
              <a:t>f</a:t>
            </a:r>
            <a:r>
              <a:rPr lang="sv-SE" sz="2800" dirty="0" smtClean="0">
                <a:ea typeface="Cambria Math"/>
                <a:cs typeface="Calibri"/>
              </a:rPr>
              <a:t>(</a:t>
            </a:r>
            <a:r>
              <a:rPr lang="sv-SE" sz="2800" i="1" dirty="0" smtClean="0">
                <a:ea typeface="Cambria Math"/>
                <a:cs typeface="Calibri"/>
              </a:rPr>
              <a:t>x</a:t>
            </a:r>
            <a:r>
              <a:rPr lang="sv-SE" sz="2800" dirty="0" smtClean="0">
                <a:ea typeface="Cambria Math"/>
                <a:cs typeface="Calibri"/>
              </a:rPr>
              <a:t>)</a:t>
            </a:r>
            <a:r>
              <a:rPr lang="sv-SE" sz="2800" dirty="0" smtClean="0"/>
              <a:t> &gt; 0 för alla </a:t>
            </a:r>
            <a:r>
              <a:rPr lang="sv-SE" sz="2800" i="1" dirty="0" smtClean="0"/>
              <a:t>x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∈</a:t>
            </a:r>
            <a:r>
              <a:rPr lang="sv-SE" sz="2800" dirty="0" smtClean="0">
                <a:ea typeface="Cambria Math"/>
              </a:rPr>
              <a:t> </a:t>
            </a:r>
            <a:r>
              <a:rPr lang="el-GR" sz="2800" dirty="0" smtClean="0">
                <a:latin typeface="Calibri"/>
                <a:ea typeface="Cambria Math"/>
                <a:cs typeface="Calibri"/>
              </a:rPr>
              <a:t>Ω</a:t>
            </a:r>
            <a:r>
              <a:rPr lang="sv-SE" sz="2800" i="1" baseline="-25000" dirty="0" smtClean="0">
                <a:latin typeface="Calibri"/>
                <a:ea typeface="Cambria Math"/>
                <a:cs typeface="Calibri"/>
              </a:rPr>
              <a:t>x</a:t>
            </a:r>
            <a:r>
              <a:rPr lang="sv-SE" sz="2800" dirty="0" smtClean="0">
                <a:latin typeface="Calibri"/>
                <a:ea typeface="Cambria Math"/>
                <a:cs typeface="Calibri"/>
              </a:rPr>
              <a:t> och = 0 annars</a:t>
            </a:r>
          </a:p>
          <a:p>
            <a:pPr marL="355600" indent="-355600"/>
            <a:r>
              <a:rPr lang="sv-SE" sz="2800" dirty="0" smtClean="0">
                <a:latin typeface="Calibri"/>
                <a:ea typeface="Cambria Math"/>
                <a:cs typeface="Calibri"/>
              </a:rPr>
              <a:t>Arean under </a:t>
            </a:r>
            <a:r>
              <a:rPr lang="sv-SE" sz="2800" i="1" dirty="0" smtClean="0">
                <a:latin typeface="Calibri"/>
                <a:ea typeface="Cambria Math"/>
                <a:cs typeface="Calibri"/>
              </a:rPr>
              <a:t>f</a:t>
            </a:r>
            <a:r>
              <a:rPr lang="sv-SE" sz="2800" dirty="0" smtClean="0">
                <a:latin typeface="Calibri"/>
                <a:ea typeface="Cambria Math"/>
                <a:cs typeface="Calibri"/>
              </a:rPr>
              <a:t>(</a:t>
            </a:r>
            <a:r>
              <a:rPr lang="sv-SE" sz="2800" i="1" dirty="0" smtClean="0">
                <a:latin typeface="Calibri"/>
                <a:ea typeface="Cambria Math"/>
                <a:cs typeface="Calibri"/>
              </a:rPr>
              <a:t>x</a:t>
            </a:r>
            <a:r>
              <a:rPr lang="sv-SE" sz="2800" dirty="0" smtClean="0">
                <a:latin typeface="Calibri"/>
                <a:ea typeface="Cambria Math"/>
                <a:cs typeface="Calibri"/>
              </a:rPr>
              <a:t>) mellan ±∞ ska vara = ?</a:t>
            </a:r>
            <a:endParaRPr lang="sv-SE" dirty="0" smtClean="0"/>
          </a:p>
        </p:txBody>
      </p:sp>
      <p:graphicFrame>
        <p:nvGraphicFramePr>
          <p:cNvPr id="184322" name="Object 2"/>
          <p:cNvGraphicFramePr>
            <a:graphicFrameLocks noChangeAspect="1"/>
          </p:cNvGraphicFramePr>
          <p:nvPr/>
        </p:nvGraphicFramePr>
        <p:xfrm>
          <a:off x="1691681" y="2618910"/>
          <a:ext cx="5848351" cy="765572"/>
        </p:xfrm>
        <a:graphic>
          <a:graphicData uri="http://schemas.openxmlformats.org/presentationml/2006/ole">
            <p:oleObj spid="_x0000_s163842" name="Ekvation" r:id="rId3" imgW="199368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Fördelningsfunktionen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7955227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För både diskreta och kontinuerliga s.v. definieras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fördelningsfunktionen</a:t>
            </a:r>
            <a:r>
              <a:rPr lang="sv-SE" sz="2800" dirty="0" smtClean="0"/>
              <a:t> enligt 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	</a:t>
            </a:r>
            <a:r>
              <a:rPr lang="sv-SE" sz="2800" i="1" dirty="0" smtClean="0"/>
              <a:t>F(x)</a:t>
            </a:r>
            <a:r>
              <a:rPr lang="sv-SE" sz="2800" dirty="0" smtClean="0"/>
              <a:t> =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 ≤ </a:t>
            </a:r>
            <a:r>
              <a:rPr lang="sv-SE" sz="2800" i="1" dirty="0" smtClean="0"/>
              <a:t>x</a:t>
            </a:r>
            <a:r>
              <a:rPr lang="sv-SE" sz="2800" dirty="0" smtClean="0"/>
              <a:t>)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u="sng" dirty="0" smtClean="0"/>
              <a:t>Diskreta fallet</a:t>
            </a:r>
            <a:r>
              <a:rPr lang="sv-SE" sz="2800" dirty="0" smtClean="0"/>
              <a:t>: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u="sng" dirty="0" smtClean="0"/>
              <a:t>Kontinuerliga fallet</a:t>
            </a:r>
            <a:r>
              <a:rPr lang="sv-SE" sz="2800" dirty="0" smtClean="0"/>
              <a:t>:</a:t>
            </a:r>
            <a:endParaRPr lang="sv-SE" dirty="0" smtClean="0"/>
          </a:p>
        </p:txBody>
      </p:sp>
      <p:graphicFrame>
        <p:nvGraphicFramePr>
          <p:cNvPr id="185346" name="Object 2"/>
          <p:cNvGraphicFramePr>
            <a:graphicFrameLocks noChangeAspect="1"/>
          </p:cNvGraphicFramePr>
          <p:nvPr/>
        </p:nvGraphicFramePr>
        <p:xfrm>
          <a:off x="3899925" y="5319210"/>
          <a:ext cx="2758016" cy="819150"/>
        </p:xfrm>
        <a:graphic>
          <a:graphicData uri="http://schemas.openxmlformats.org/presentationml/2006/ole">
            <p:oleObj spid="_x0000_s164866" name="Ekvation" r:id="rId3" imgW="901440" imgH="469800" progId="Equation.3">
              <p:embed/>
            </p:oleObj>
          </a:graphicData>
        </a:graphic>
      </p:graphicFrame>
      <p:graphicFrame>
        <p:nvGraphicFramePr>
          <p:cNvPr id="185347" name="Object 3"/>
          <p:cNvGraphicFramePr>
            <a:graphicFrameLocks noChangeAspect="1"/>
          </p:cNvGraphicFramePr>
          <p:nvPr/>
        </p:nvGraphicFramePr>
        <p:xfrm>
          <a:off x="3899926" y="3701449"/>
          <a:ext cx="2719916" cy="753665"/>
        </p:xfrm>
        <a:graphic>
          <a:graphicData uri="http://schemas.openxmlformats.org/presentationml/2006/ole">
            <p:oleObj spid="_x0000_s164867" name="Ekvation" r:id="rId4" imgW="88884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En axiomatisk teori,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Autofit/>
          </a:bodyPr>
          <a:lstStyle/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Ā</a:t>
            </a:r>
            <a:r>
              <a:rPr lang="sv-SE" dirty="0" smtClean="0"/>
              <a:t>) = 1 - </a:t>
            </a:r>
            <a:r>
              <a:rPr lang="sv-SE" i="1" dirty="0" smtClean="0"/>
              <a:t>P</a:t>
            </a:r>
            <a:r>
              <a:rPr lang="sv-SE" dirty="0" smtClean="0"/>
              <a:t>(A)</a:t>
            </a:r>
          </a:p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dirty="0" smtClean="0">
                <a:latin typeface="Cambria Math"/>
                <a:ea typeface="Cambria Math"/>
              </a:rPr>
              <a:t>∅</a:t>
            </a:r>
            <a:r>
              <a:rPr lang="sv-SE" dirty="0" smtClean="0"/>
              <a:t>) = 0</a:t>
            </a:r>
          </a:p>
          <a:p>
            <a:pPr marL="355600" indent="-355600">
              <a:spcBef>
                <a:spcPts val="2400"/>
              </a:spcBef>
            </a:pPr>
            <a:r>
              <a:rPr lang="sv-SE" dirty="0" smtClean="0"/>
              <a:t>Om 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⊂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 så gäller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≤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B</a:t>
            </a:r>
            <a:r>
              <a:rPr lang="sv-SE" dirty="0" smtClean="0"/>
              <a:t>)</a:t>
            </a:r>
          </a:p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≤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el-GR" dirty="0" smtClean="0"/>
              <a:t>Ω</a:t>
            </a:r>
            <a:r>
              <a:rPr lang="sv-SE" dirty="0" smtClean="0"/>
              <a:t>) = 1</a:t>
            </a:r>
          </a:p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∪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+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B</a:t>
            </a:r>
            <a:r>
              <a:rPr lang="sv-SE" dirty="0" smtClean="0"/>
              <a:t>) –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6698047" y="191324"/>
            <a:ext cx="2400267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2815</TotalTime>
  <Words>3401</Words>
  <Application>Microsoft Office PowerPoint</Application>
  <PresentationFormat>Bildspel på skärmen (4:3)</PresentationFormat>
  <Paragraphs>848</Paragraphs>
  <Slides>82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Serverprogram för OLE-inbäddning</vt:lpstr>
      </vt:variant>
      <vt:variant>
        <vt:i4>2</vt:i4>
      </vt:variant>
      <vt:variant>
        <vt:lpstr>Bildrubriker</vt:lpstr>
      </vt:variant>
      <vt:variant>
        <vt:i4>82</vt:i4>
      </vt:variant>
    </vt:vector>
  </HeadingPairs>
  <TitlesOfParts>
    <vt:vector size="85" baseType="lpstr">
      <vt:lpstr>Office-tema</vt:lpstr>
      <vt:lpstr>Ekvation</vt:lpstr>
      <vt:lpstr>Formel</vt:lpstr>
      <vt:lpstr>Statistikens grunder, 15p dagtid</vt:lpstr>
      <vt:lpstr>Tolkning av sannolikhet</vt:lpstr>
      <vt:lpstr>Lite mängdlära</vt:lpstr>
      <vt:lpstr>Lite mängdlära, forts.</vt:lpstr>
      <vt:lpstr>Lite mängdlära, forts.</vt:lpstr>
      <vt:lpstr>Övning</vt:lpstr>
      <vt:lpstr>En axiomatisk teori</vt:lpstr>
      <vt:lpstr>En axiomatisk teori, forts.</vt:lpstr>
      <vt:lpstr>En axiomatisk teori, forts.</vt:lpstr>
      <vt:lpstr>F4 Matematikrep</vt:lpstr>
      <vt:lpstr>Summatecken</vt:lpstr>
      <vt:lpstr>Summatecken, forts.</vt:lpstr>
      <vt:lpstr>Summatecken, forts.</vt:lpstr>
      <vt:lpstr>Summatecken, forts.</vt:lpstr>
      <vt:lpstr>Potensräkning</vt:lpstr>
      <vt:lpstr>En komboövning</vt:lpstr>
      <vt:lpstr>Logaritmer</vt:lpstr>
      <vt:lpstr>Logaritmer, forts.</vt:lpstr>
      <vt:lpstr>Logaritmer, forts.</vt:lpstr>
      <vt:lpstr>Logaritmer, forts.</vt:lpstr>
      <vt:lpstr>Kombinatorik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F5 Sannolikheter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Exempel</vt:lpstr>
      <vt:lpstr>Sannolikheter</vt:lpstr>
      <vt:lpstr>Additionssatsen</vt:lpstr>
      <vt:lpstr>Exempel</vt:lpstr>
      <vt:lpstr>Addera mera</vt:lpstr>
      <vt:lpstr>Betingade sannolikheter</vt:lpstr>
      <vt:lpstr>Betingning</vt:lpstr>
      <vt:lpstr>Betingning</vt:lpstr>
      <vt:lpstr>Betingning, forts.</vt:lpstr>
      <vt:lpstr>Exempel</vt:lpstr>
      <vt:lpstr>Exempel, forts.</vt:lpstr>
      <vt:lpstr>Oberoende: Exempel 2</vt:lpstr>
      <vt:lpstr>Oberoende: Exempel 1</vt:lpstr>
      <vt:lpstr>Oberoende: Exempel 3</vt:lpstr>
      <vt:lpstr>Oberoende</vt:lpstr>
      <vt:lpstr>Oberoende</vt:lpstr>
      <vt:lpstr>F6 Nyquist kap 6</vt:lpstr>
      <vt:lpstr>Additionssatsen</vt:lpstr>
      <vt:lpstr>Exempel</vt:lpstr>
      <vt:lpstr>Betingning</vt:lpstr>
      <vt:lpstr>Betingning, forts.</vt:lpstr>
      <vt:lpstr>Oberoende</vt:lpstr>
      <vt:lpstr>Exempel</vt:lpstr>
      <vt:lpstr>Övning</vt:lpstr>
      <vt:lpstr>Övning, forts.</vt:lpstr>
      <vt:lpstr>Stokastiska variabler 1</vt:lpstr>
      <vt:lpstr>Stokastiska variabler 2</vt:lpstr>
      <vt:lpstr>Stokastiska variabler 3</vt:lpstr>
      <vt:lpstr>Exempel</vt:lpstr>
      <vt:lpstr>Exempel, forts.</vt:lpstr>
      <vt:lpstr>Exempel, forts.</vt:lpstr>
      <vt:lpstr>Diskreta mängder</vt:lpstr>
      <vt:lpstr>Kontinuerliga mängder</vt:lpstr>
      <vt:lpstr>Frekvensfunktionen 1</vt:lpstr>
      <vt:lpstr>Frekvensfunktionen 2</vt:lpstr>
      <vt:lpstr>Exempel</vt:lpstr>
      <vt:lpstr>Täthetsfunktionen 1</vt:lpstr>
      <vt:lpstr>Täthetsfunktionen 2</vt:lpstr>
      <vt:lpstr>Täthetsfunktionen 3</vt:lpstr>
      <vt:lpstr>Fördelningsfunktionen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Michael Carlson</dc:creator>
  <cp:lastModifiedBy>Michael Carlson</cp:lastModifiedBy>
  <cp:revision>253</cp:revision>
  <dcterms:created xsi:type="dcterms:W3CDTF">2012-09-02T12:13:54Z</dcterms:created>
  <dcterms:modified xsi:type="dcterms:W3CDTF">2013-09-03T13:55:12Z</dcterms:modified>
</cp:coreProperties>
</file>